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2" r:id="rId6"/>
    <p:sldId id="263" r:id="rId7"/>
    <p:sldId id="264" r:id="rId8"/>
    <p:sldId id="277" r:id="rId9"/>
    <p:sldId id="278" r:id="rId10"/>
    <p:sldId id="279" r:id="rId11"/>
    <p:sldId id="280" r:id="rId12"/>
    <p:sldId id="281" r:id="rId13"/>
    <p:sldId id="282" r:id="rId14"/>
    <p:sldId id="265" r:id="rId15"/>
    <p:sldId id="266" r:id="rId16"/>
    <p:sldId id="267" r:id="rId17"/>
    <p:sldId id="268" r:id="rId18"/>
    <p:sldId id="28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28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80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843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0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86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0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001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70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493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007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770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1A30C-D8B9-47F0-9CFA-A16EC88FC71F}" type="datetimeFigureOut">
              <a:rPr lang="en-US" smtClean="0"/>
              <a:t>4/21/2019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3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8.png"/><Relationship Id="rId4" Type="http://schemas.openxmlformats.org/officeDocument/2006/relationships/oleObject" Target="../embeddings/oleObject1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537" y="2974796"/>
            <a:ext cx="2026924" cy="202883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425246" y="832083"/>
            <a:ext cx="3242855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899" b="1" dirty="0" smtClean="0">
                <a:ln/>
                <a:solidFill>
                  <a:schemeClr val="accent3"/>
                </a:solidFill>
              </a:rPr>
              <a:t>Curso Aforo</a:t>
            </a:r>
            <a:endParaRPr lang="es-ES" sz="4899" b="1" dirty="0">
              <a:ln/>
              <a:solidFill>
                <a:schemeClr val="accent3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721" y="2037397"/>
            <a:ext cx="6763922" cy="4215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9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-86561" y="0"/>
            <a:ext cx="1983921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899" b="1" dirty="0" smtClean="0">
                <a:ln/>
                <a:solidFill>
                  <a:schemeClr val="accent3"/>
                </a:solidFill>
              </a:rPr>
              <a:t>Temas:</a:t>
            </a:r>
            <a:endParaRPr lang="es-ES" sz="4899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399" y="1780222"/>
            <a:ext cx="9863053" cy="359363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65100" y="1079500"/>
            <a:ext cx="7805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En el desarrollo del Curso estudiaremos los siguientes Temas: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40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0" y="0"/>
            <a:ext cx="1810798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899" b="1" dirty="0" smtClean="0">
                <a:ln/>
                <a:solidFill>
                  <a:schemeClr val="accent3"/>
                </a:solidFill>
              </a:rPr>
              <a:t>Temas</a:t>
            </a:r>
            <a:endParaRPr lang="es-ES" sz="4899" b="1" dirty="0">
              <a:ln/>
              <a:solidFill>
                <a:schemeClr val="accent3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498" y="1736724"/>
            <a:ext cx="8386978" cy="302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3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477" y="2256032"/>
            <a:ext cx="10221078" cy="245664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1810798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4899" b="1" dirty="0" smtClean="0">
                <a:ln/>
                <a:solidFill>
                  <a:schemeClr val="accent3"/>
                </a:solidFill>
              </a:rPr>
              <a:t>Temas</a:t>
            </a:r>
            <a:endParaRPr lang="es-ES" sz="4899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01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4605279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Definición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74241" y="2881533"/>
            <a:ext cx="11358215" cy="3853384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Proceso para determinar la cantidad, numero o capacidad de algo ejemplo:</a:t>
            </a:r>
          </a:p>
          <a:p>
            <a:endParaRPr lang="es-ES" sz="4899" b="1" dirty="0">
              <a:ln/>
              <a:solidFill>
                <a:schemeClr val="accent3"/>
              </a:solidFill>
            </a:endParaRPr>
          </a:p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Saber la cantidad de espectadores que le caben a un estadio de futbol</a:t>
            </a:r>
            <a:endParaRPr lang="es-ES" sz="4899" b="1" dirty="0">
              <a:ln/>
              <a:solidFill>
                <a:schemeClr val="accent3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415" y="253219"/>
            <a:ext cx="4665784" cy="272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7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4605279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Definición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2250692"/>
            <a:ext cx="11358215" cy="4607308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En nuestra aplicación Aforo es entonces el proceso mediante el cual damos a conocer la capacidad de almacenamiento de un tanque de combustible especificado en incrementos fijos de altura ejemplo centímetro a centímetro</a:t>
            </a:r>
            <a:endParaRPr lang="es-ES" sz="4899" b="1" dirty="0">
              <a:ln/>
              <a:solidFill>
                <a:schemeClr val="accent3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262" y="253219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6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70215" y="3038483"/>
            <a:ext cx="11358215" cy="309945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Aforo Matemático: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Partiendo de la forma del tanque, mediante formulas matemáticas se empieza a hallar el volumen que contiene</a:t>
            </a:r>
            <a:endParaRPr lang="es-ES" sz="4899" b="1" i="1" u="sng" dirty="0">
              <a:ln/>
              <a:solidFill>
                <a:schemeClr val="accent3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350" y="0"/>
            <a:ext cx="4744038" cy="316269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927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209683"/>
            <a:ext cx="6612551" cy="309945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Ejemplo: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Se tiene un tanque con forma cilíndrica cuyas medidas son las de la Imagen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2600" y="1575308"/>
            <a:ext cx="4729163" cy="2601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8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209683"/>
            <a:ext cx="6612551" cy="4607308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Ejemplo: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El volumen de un cilindro esta definido por la formula:</a:t>
            </a:r>
          </a:p>
          <a:p>
            <a:endParaRPr lang="es-ES" sz="4899" b="1" dirty="0">
              <a:ln/>
              <a:solidFill>
                <a:schemeClr val="accent3"/>
              </a:solidFill>
            </a:endParaRPr>
          </a:p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Área de cilindro = Área de la Base x Altura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4237" y="1209683"/>
            <a:ext cx="4475163" cy="349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0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209683"/>
            <a:ext cx="6612551" cy="393045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Ejemplo: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Resolviendo el área de la base:</a:t>
            </a:r>
          </a:p>
          <a:p>
            <a:endParaRPr lang="es-ES" sz="4899" b="1" dirty="0">
              <a:ln/>
              <a:solidFill>
                <a:schemeClr val="accent3"/>
              </a:solidFill>
            </a:endParaRPr>
          </a:p>
          <a:p>
            <a:endParaRPr lang="az-Cyrl-AZ" sz="5400" dirty="0"/>
          </a:p>
          <a:p>
            <a:endParaRPr lang="es-ES" sz="4899" b="1" dirty="0" smtClean="0">
              <a:ln/>
              <a:solidFill>
                <a:schemeClr val="accent3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4237" y="1209683"/>
            <a:ext cx="4475163" cy="349048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49" y="3005267"/>
            <a:ext cx="6254933" cy="2773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81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209683"/>
            <a:ext cx="6612551" cy="619222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Ejemplo: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Resolviendo el área de la base:</a:t>
            </a:r>
          </a:p>
          <a:p>
            <a:endParaRPr lang="es-ES" sz="4899" b="1" dirty="0">
              <a:ln/>
              <a:solidFill>
                <a:schemeClr val="accent3"/>
              </a:solidFill>
            </a:endParaRPr>
          </a:p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A=3,1416 x 14.400 cm2</a:t>
            </a:r>
          </a:p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A=45.239,04 cm2</a:t>
            </a:r>
          </a:p>
          <a:p>
            <a:endParaRPr lang="es-ES" sz="4899" b="1" dirty="0">
              <a:ln/>
              <a:solidFill>
                <a:schemeClr val="accent3"/>
              </a:solidFill>
            </a:endParaRPr>
          </a:p>
          <a:p>
            <a:endParaRPr lang="az-Cyrl-AZ" sz="5400" dirty="0"/>
          </a:p>
          <a:p>
            <a:endParaRPr lang="es-ES" sz="4899" b="1" dirty="0" smtClean="0">
              <a:ln/>
              <a:solidFill>
                <a:schemeClr val="accent3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75" y="2123118"/>
            <a:ext cx="5520956" cy="244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04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247783"/>
            <a:ext cx="7222151" cy="619222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Ejemplo: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Resolviendo el área del cilindro:</a:t>
            </a:r>
          </a:p>
          <a:p>
            <a:endParaRPr lang="es-ES" sz="4899" b="1" dirty="0" smtClean="0">
              <a:ln/>
              <a:solidFill>
                <a:schemeClr val="accent3"/>
              </a:solidFill>
            </a:endParaRPr>
          </a:p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A=45.239,04 cm2 x 510 cm</a:t>
            </a:r>
          </a:p>
          <a:p>
            <a:r>
              <a:rPr lang="es-ES" sz="4899" b="1" dirty="0" smtClean="0">
                <a:ln/>
                <a:solidFill>
                  <a:schemeClr val="accent3"/>
                </a:solidFill>
              </a:rPr>
              <a:t>A=23.071.910,4 cm3</a:t>
            </a:r>
          </a:p>
          <a:p>
            <a:endParaRPr lang="es-ES" sz="4899" b="1" dirty="0">
              <a:ln/>
              <a:solidFill>
                <a:schemeClr val="accent3"/>
              </a:solidFill>
            </a:endParaRPr>
          </a:p>
          <a:p>
            <a:endParaRPr lang="az-Cyrl-AZ" sz="5400" dirty="0"/>
          </a:p>
          <a:p>
            <a:endParaRPr lang="es-ES" sz="4899" b="1" dirty="0" smtClean="0">
              <a:ln/>
              <a:solidFill>
                <a:schemeClr val="accent3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725" y="1247783"/>
            <a:ext cx="4776015" cy="22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247783"/>
            <a:ext cx="7222151" cy="5176823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Ejemplo: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Pasando Cm3 a Galones Americanos:</a:t>
            </a:r>
          </a:p>
          <a:p>
            <a:endParaRPr lang="es-ES" sz="4899" b="1" dirty="0" smtClean="0">
              <a:ln/>
              <a:solidFill>
                <a:schemeClr val="accent3"/>
              </a:solidFill>
            </a:endParaRPr>
          </a:p>
          <a:p>
            <a:r>
              <a:rPr lang="es-ES" sz="3200" b="1" dirty="0" smtClean="0">
                <a:ln/>
                <a:solidFill>
                  <a:schemeClr val="accent3"/>
                </a:solidFill>
              </a:rPr>
              <a:t>23.071.910,4 cm3 = 6.094,953 Galones</a:t>
            </a:r>
          </a:p>
          <a:p>
            <a:endParaRPr lang="es-ES" sz="4899" b="1" dirty="0">
              <a:ln/>
              <a:solidFill>
                <a:schemeClr val="accent3"/>
              </a:solidFill>
            </a:endParaRPr>
          </a:p>
          <a:p>
            <a:endParaRPr lang="az-Cyrl-AZ" sz="5400" dirty="0"/>
          </a:p>
          <a:p>
            <a:endParaRPr lang="es-ES" sz="4899" b="1" dirty="0" smtClean="0">
              <a:ln/>
              <a:solidFill>
                <a:schemeClr val="accent3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4975" y="1247783"/>
            <a:ext cx="5318125" cy="246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6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70215" y="3038483"/>
            <a:ext cx="11358215" cy="3853384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Aforo Manual Volumétrico: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Se logra mediante el ingreso paso a paso de cantidades fijas conocidas de combustible al tanque y tomando a su vez registro de altura del combustible en el tanque</a:t>
            </a:r>
            <a:endParaRPr lang="es-ES" sz="4899" b="1" i="1" u="sng" dirty="0">
              <a:ln/>
              <a:solidFill>
                <a:schemeClr val="accent3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292" y="464096"/>
            <a:ext cx="5855708" cy="257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15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45132" y="3530852"/>
            <a:ext cx="11358215" cy="309945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Aforo Volumétrico (Camión):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Se logra mediante el descargue y medición continua del combustible. Software desarrollado por Insepet.</a:t>
            </a:r>
            <a:endParaRPr lang="es-ES" sz="4899" b="1" i="1" u="sng" dirty="0">
              <a:ln/>
              <a:solidFill>
                <a:schemeClr val="accent3"/>
              </a:solidFill>
            </a:endParaRP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5453536"/>
              </p:ext>
            </p:extLst>
          </p:nvPr>
        </p:nvGraphicFramePr>
        <p:xfrm>
          <a:off x="7544973" y="224945"/>
          <a:ext cx="4407876" cy="3305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Fotografía de Photo Editor" r:id="rId4" imgW="6609524" imgH="4076190" progId="">
                  <p:embed/>
                </p:oleObj>
              </mc:Choice>
              <mc:Fallback>
                <p:oleObj name="Fotografía de Photo Editor" r:id="rId4" imgW="6609524" imgH="407619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4973" y="224945"/>
                        <a:ext cx="4407876" cy="33059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494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575168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Tipos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45132" y="3221363"/>
            <a:ext cx="11358215" cy="3853384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Aforo Laser: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Se logra mediante la inserción de una sonda en un tanque la cual usa un laser para armar mapa tridimensional del tanque y mediante formulas matemáticas determina el volumen de un tanque</a:t>
            </a:r>
            <a:endParaRPr lang="es-ES" sz="4899" b="1" i="1" u="sng" dirty="0">
              <a:ln/>
              <a:solidFill>
                <a:schemeClr val="accent3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428" y="0"/>
            <a:ext cx="3508942" cy="326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94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4197412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Objetivo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491037"/>
            <a:ext cx="11358215" cy="3853384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Para que Aforar?: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Se realiza el aforo de tanque con el propósito de generar una nueva tabla de calibración de tanque que permita al cliente un mejor control de su inventario en tanque</a:t>
            </a:r>
            <a:endParaRPr lang="es-ES" sz="4899" b="1" i="1" u="sng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665482" y="5744553"/>
            <a:ext cx="779974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 = Nueva Tabla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0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4197412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Aforo- Objetivo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9" y="1491037"/>
            <a:ext cx="11358215" cy="309945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Cuando </a:t>
            </a:r>
            <a:r>
              <a:rPr lang="es-ES" sz="4899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Aforar?: </a:t>
            </a:r>
            <a:r>
              <a:rPr lang="es-ES" sz="4899" b="1" dirty="0" smtClean="0">
                <a:ln/>
                <a:solidFill>
                  <a:schemeClr val="accent3"/>
                </a:solidFill>
              </a:rPr>
              <a:t>Se afora cuando se empiezan a presentar diferencias en el control de inventario en la estación de servicio</a:t>
            </a:r>
            <a:endParaRPr lang="es-ES" sz="4899" b="1" i="1" u="sng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665482" y="5744553"/>
            <a:ext cx="7799744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Aforo = Nueva Tabla de Aforo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30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391</Words>
  <Application>Microsoft Office PowerPoint</Application>
  <PresentationFormat>Panorámica</PresentationFormat>
  <Paragraphs>51</Paragraphs>
  <Slides>18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Tema de Office</vt:lpstr>
      <vt:lpstr>Fotografía de Photo Editor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Alexander Insepet</cp:lastModifiedBy>
  <cp:revision>25</cp:revision>
  <dcterms:created xsi:type="dcterms:W3CDTF">2018-06-13T01:57:34Z</dcterms:created>
  <dcterms:modified xsi:type="dcterms:W3CDTF">2019-04-22T01:31:04Z</dcterms:modified>
</cp:coreProperties>
</file>