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7" r:id="rId3"/>
    <p:sldId id="259" r:id="rId4"/>
    <p:sldId id="293" r:id="rId5"/>
    <p:sldId id="262" r:id="rId6"/>
    <p:sldId id="294" r:id="rId7"/>
    <p:sldId id="291" r:id="rId8"/>
    <p:sldId id="292" r:id="rId9"/>
    <p:sldId id="275" r:id="rId10"/>
    <p:sldId id="278" r:id="rId11"/>
    <p:sldId id="280" r:id="rId12"/>
    <p:sldId id="289" r:id="rId13"/>
    <p:sldId id="290" r:id="rId14"/>
    <p:sldId id="295" r:id="rId15"/>
    <p:sldId id="296" r:id="rId16"/>
    <p:sldId id="297" r:id="rId17"/>
    <p:sldId id="303" r:id="rId18"/>
    <p:sldId id="304" r:id="rId19"/>
    <p:sldId id="305" r:id="rId20"/>
    <p:sldId id="302" r:id="rId21"/>
    <p:sldId id="298" r:id="rId22"/>
    <p:sldId id="299" r:id="rId23"/>
    <p:sldId id="301" r:id="rId24"/>
    <p:sldId id="300" r:id="rId25"/>
    <p:sldId id="306" r:id="rId26"/>
    <p:sldId id="307" r:id="rId27"/>
    <p:sldId id="308" r:id="rId28"/>
    <p:sldId id="309" r:id="rId29"/>
    <p:sldId id="310" r:id="rId30"/>
    <p:sldId id="311" r:id="rId31"/>
    <p:sldId id="312" r:id="rId32"/>
    <p:sldId id="313" r:id="rId33"/>
    <p:sldId id="314" r:id="rId34"/>
    <p:sldId id="315" r:id="rId35"/>
    <p:sldId id="316" r:id="rId36"/>
    <p:sldId id="317" r:id="rId3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29" autoAdjust="0"/>
    <p:restoredTop sz="94660"/>
  </p:normalViewPr>
  <p:slideViewPr>
    <p:cSldViewPr>
      <p:cViewPr varScale="1">
        <p:scale>
          <a:sx n="75" d="100"/>
          <a:sy n="75" d="100"/>
        </p:scale>
        <p:origin x="1296"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249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1F3803-3B26-485C-9A78-369FC6AC93B3}" type="datetimeFigureOut">
              <a:rPr lang="es-CO" smtClean="0"/>
              <a:pPr/>
              <a:t>22/04/2019</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D29E0E-9A3C-4B0E-AC2B-2605388EFD11}" type="slidenum">
              <a:rPr lang="es-CO" smtClean="0"/>
              <a:pPr/>
              <a:t>‹Nº›</a:t>
            </a:fld>
            <a:endParaRPr lang="es-CO"/>
          </a:p>
        </p:txBody>
      </p:sp>
    </p:spTree>
    <p:extLst>
      <p:ext uri="{BB962C8B-B14F-4D97-AF65-F5344CB8AC3E}">
        <p14:creationId xmlns:p14="http://schemas.microsoft.com/office/powerpoint/2010/main" val="157084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a:p>
        </p:txBody>
      </p:sp>
      <p:sp>
        <p:nvSpPr>
          <p:cNvPr id="4" name="3 Marcador de número de diapositiva"/>
          <p:cNvSpPr>
            <a:spLocks noGrp="1"/>
          </p:cNvSpPr>
          <p:nvPr>
            <p:ph type="sldNum" sz="quarter" idx="10"/>
          </p:nvPr>
        </p:nvSpPr>
        <p:spPr/>
        <p:txBody>
          <a:bodyPr/>
          <a:lstStyle/>
          <a:p>
            <a:fld id="{57D29E0E-9A3C-4B0E-AC2B-2605388EFD11}" type="slidenum">
              <a:rPr lang="es-CO" smtClean="0"/>
              <a:pPr/>
              <a:t>1</a:t>
            </a:fld>
            <a:endParaRPr lang="es-CO"/>
          </a:p>
        </p:txBody>
      </p:sp>
    </p:spTree>
    <p:extLst>
      <p:ext uri="{BB962C8B-B14F-4D97-AF65-F5344CB8AC3E}">
        <p14:creationId xmlns:p14="http://schemas.microsoft.com/office/powerpoint/2010/main" val="3376897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a:p>
        </p:txBody>
      </p:sp>
      <p:sp>
        <p:nvSpPr>
          <p:cNvPr id="4" name="3 Marcador de número de diapositiva"/>
          <p:cNvSpPr>
            <a:spLocks noGrp="1"/>
          </p:cNvSpPr>
          <p:nvPr>
            <p:ph type="sldNum" sz="quarter" idx="10"/>
          </p:nvPr>
        </p:nvSpPr>
        <p:spPr/>
        <p:txBody>
          <a:bodyPr/>
          <a:lstStyle/>
          <a:p>
            <a:fld id="{57D29E0E-9A3C-4B0E-AC2B-2605388EFD11}" type="slidenum">
              <a:rPr lang="es-CO" smtClean="0"/>
              <a:pPr/>
              <a:t>5</a:t>
            </a:fld>
            <a:endParaRPr lang="es-CO"/>
          </a:p>
        </p:txBody>
      </p:sp>
    </p:spTree>
    <p:extLst>
      <p:ext uri="{BB962C8B-B14F-4D97-AF65-F5344CB8AC3E}">
        <p14:creationId xmlns:p14="http://schemas.microsoft.com/office/powerpoint/2010/main" val="950676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a:p>
        </p:txBody>
      </p:sp>
      <p:sp>
        <p:nvSpPr>
          <p:cNvPr id="4" name="3 Marcador de número de diapositiva"/>
          <p:cNvSpPr>
            <a:spLocks noGrp="1"/>
          </p:cNvSpPr>
          <p:nvPr>
            <p:ph type="sldNum" sz="quarter" idx="10"/>
          </p:nvPr>
        </p:nvSpPr>
        <p:spPr/>
        <p:txBody>
          <a:bodyPr/>
          <a:lstStyle/>
          <a:p>
            <a:fld id="{57D29E0E-9A3C-4B0E-AC2B-2605388EFD11}" type="slidenum">
              <a:rPr lang="es-CO" smtClean="0"/>
              <a:pPr/>
              <a:t>6</a:t>
            </a:fld>
            <a:endParaRPr lang="es-CO"/>
          </a:p>
        </p:txBody>
      </p:sp>
    </p:spTree>
    <p:extLst>
      <p:ext uri="{BB962C8B-B14F-4D97-AF65-F5344CB8AC3E}">
        <p14:creationId xmlns:p14="http://schemas.microsoft.com/office/powerpoint/2010/main" val="1032266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FE9F73-C0AE-453E-BAA0-DB5F6E5D38CA}"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190CE6-2B2C-475D-A7AE-90C575B7325D}" type="datetimeFigureOut">
              <a:rPr lang="es-CO" smtClean="0"/>
              <a:pPr/>
              <a:t>22/04/2019</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FE9F73-C0AE-453E-BAA0-DB5F6E5D38CA}"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340768"/>
            <a:ext cx="8841986" cy="923330"/>
          </a:xfrm>
          <a:prstGeom prst="rect">
            <a:avLst/>
          </a:prstGeom>
          <a:noFill/>
        </p:spPr>
        <p:txBody>
          <a:bodyPr wrap="square" lIns="91440" tIns="45720" rIns="91440" bIns="45720">
            <a:spAutoFit/>
          </a:bodyPr>
          <a:lstStyle/>
          <a:p>
            <a:pPr algn="ctr"/>
            <a:r>
              <a:rPr lang="es-E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TLS-2</a:t>
            </a:r>
            <a:endParaRPr lang="es-E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5 Rectángulo"/>
          <p:cNvSpPr/>
          <p:nvPr/>
        </p:nvSpPr>
        <p:spPr>
          <a:xfrm>
            <a:off x="2699792" y="4293096"/>
            <a:ext cx="3720314" cy="923330"/>
          </a:xfrm>
          <a:prstGeom prst="rect">
            <a:avLst/>
          </a:prstGeom>
          <a:noFill/>
        </p:spPr>
        <p:txBody>
          <a:bodyPr wrap="none" lIns="91440" tIns="45720" rIns="91440" bIns="45720">
            <a:spAutoFit/>
          </a:bodyPr>
          <a:lstStyle/>
          <a:p>
            <a:pPr algn="ctr"/>
            <a:r>
              <a:rPr lang="es-ES" sz="5400" u="sng"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Veeder-Root</a:t>
            </a:r>
            <a:endParaRPr lang="es-ES" sz="5400" u="sng"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Que es la consola Veeder Root TLS-2?</a:t>
            </a:r>
            <a:endParaRPr lang="es-CO" dirty="0"/>
          </a:p>
        </p:txBody>
      </p:sp>
      <p:sp>
        <p:nvSpPr>
          <p:cNvPr id="3" name="2 Marcador de contenido"/>
          <p:cNvSpPr>
            <a:spLocks noGrp="1"/>
          </p:cNvSpPr>
          <p:nvPr>
            <p:ph idx="1"/>
          </p:nvPr>
        </p:nvSpPr>
        <p:spPr>
          <a:xfrm>
            <a:off x="457200" y="1600201"/>
            <a:ext cx="8229600" cy="1900808"/>
          </a:xfrm>
        </p:spPr>
        <p:txBody>
          <a:bodyPr>
            <a:normAutofit/>
          </a:bodyPr>
          <a:lstStyle/>
          <a:p>
            <a:r>
              <a:rPr lang="es-CO" dirty="0" smtClean="0"/>
              <a:t>Consola para estaciones de Servicio, que permite la medición electrónica del nivel de combustible en los tanques</a:t>
            </a:r>
            <a:endParaRPr lang="es-CO" dirty="0"/>
          </a:p>
        </p:txBody>
      </p:sp>
      <p:pic>
        <p:nvPicPr>
          <p:cNvPr id="4" name="Picture 2" descr="https://encrypted-tbn2.gstatic.com/images?q=tbn:ANd9GcQLXddm9w93e61BoCFwg3Pawa-Ke6QFYeWgBYlUkGEpNolEl2kSlA"/>
          <p:cNvPicPr>
            <a:picLocks noChangeAspect="1" noChangeArrowheads="1"/>
          </p:cNvPicPr>
          <p:nvPr/>
        </p:nvPicPr>
        <p:blipFill>
          <a:blip r:embed="rId2" cstate="print"/>
          <a:srcRect/>
          <a:stretch>
            <a:fillRect/>
          </a:stretch>
        </p:blipFill>
        <p:spPr bwMode="auto">
          <a:xfrm>
            <a:off x="4816370" y="3068960"/>
            <a:ext cx="3870430" cy="344038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2.gstatic.com/images?q=tbn:ANd9GcQLXddm9w93e61BoCFwg3Pawa-Ke6QFYeWgBYlUkGEpNolEl2kSlA"/>
          <p:cNvPicPr>
            <a:picLocks noChangeAspect="1" noChangeArrowheads="1"/>
          </p:cNvPicPr>
          <p:nvPr/>
        </p:nvPicPr>
        <p:blipFill>
          <a:blip r:embed="rId2" cstate="print"/>
          <a:srcRect/>
          <a:stretch>
            <a:fillRect/>
          </a:stretch>
        </p:blipFill>
        <p:spPr bwMode="auto">
          <a:xfrm>
            <a:off x="395536" y="1124744"/>
            <a:ext cx="1371600" cy="1219201"/>
          </a:xfrm>
          <a:prstGeom prst="rect">
            <a:avLst/>
          </a:prstGeom>
          <a:noFill/>
        </p:spPr>
      </p:pic>
      <p:sp>
        <p:nvSpPr>
          <p:cNvPr id="5" name="4 CuadroTexto"/>
          <p:cNvSpPr txBox="1"/>
          <p:nvPr/>
        </p:nvSpPr>
        <p:spPr>
          <a:xfrm>
            <a:off x="2483768" y="1268760"/>
            <a:ext cx="5472608" cy="4832092"/>
          </a:xfrm>
          <a:prstGeom prst="rect">
            <a:avLst/>
          </a:prstGeom>
          <a:noFill/>
        </p:spPr>
        <p:txBody>
          <a:bodyPr wrap="square" rtlCol="0">
            <a:spAutoFit/>
          </a:bodyPr>
          <a:lstStyle/>
          <a:p>
            <a:r>
              <a:rPr lang="es-CO" sz="2800" b="1" dirty="0" smtClean="0"/>
              <a:t>Características TLS 2:</a:t>
            </a:r>
          </a:p>
          <a:p>
            <a:endParaRPr lang="es-CO" sz="2800" b="1" dirty="0" smtClean="0"/>
          </a:p>
          <a:p>
            <a:pPr>
              <a:buFont typeface="Arial" pitchFamily="34" charset="0"/>
              <a:buChar char="•"/>
            </a:pPr>
            <a:r>
              <a:rPr lang="es-CO" sz="2800" b="1" dirty="0"/>
              <a:t> </a:t>
            </a:r>
            <a:r>
              <a:rPr lang="es-CO" sz="2800" dirty="0"/>
              <a:t> </a:t>
            </a:r>
            <a:r>
              <a:rPr lang="es-CO" sz="2800" dirty="0" smtClean="0"/>
              <a:t>Máximo 6 tanques</a:t>
            </a:r>
          </a:p>
          <a:p>
            <a:pPr>
              <a:buFont typeface="Arial" pitchFamily="34" charset="0"/>
              <a:buChar char="•"/>
            </a:pPr>
            <a:r>
              <a:rPr lang="es-CO" sz="2800" b="1" dirty="0"/>
              <a:t> </a:t>
            </a:r>
            <a:r>
              <a:rPr lang="es-CO" sz="2800" b="1" dirty="0" smtClean="0"/>
              <a:t> </a:t>
            </a:r>
            <a:r>
              <a:rPr lang="es-CO" sz="2800" dirty="0" smtClean="0"/>
              <a:t>Pantalla </a:t>
            </a:r>
            <a:r>
              <a:rPr lang="es-CO" sz="2800" dirty="0" err="1" smtClean="0"/>
              <a:t>Touch</a:t>
            </a:r>
            <a:endParaRPr lang="es-CO" sz="2800" dirty="0" smtClean="0"/>
          </a:p>
          <a:p>
            <a:pPr>
              <a:buFont typeface="Arial" pitchFamily="34" charset="0"/>
              <a:buChar char="•"/>
            </a:pPr>
            <a:r>
              <a:rPr lang="es-CO" sz="2800" b="1" dirty="0"/>
              <a:t> </a:t>
            </a:r>
            <a:r>
              <a:rPr lang="es-CO" sz="2800" b="1" dirty="0" smtClean="0"/>
              <a:t> </a:t>
            </a:r>
            <a:r>
              <a:rPr lang="es-CO" sz="2800" dirty="0" smtClean="0"/>
              <a:t>Comunicación serial (2 puertos)</a:t>
            </a:r>
          </a:p>
          <a:p>
            <a:pPr>
              <a:buFont typeface="Arial" pitchFamily="34" charset="0"/>
              <a:buChar char="•"/>
            </a:pPr>
            <a:r>
              <a:rPr lang="es-CO" sz="2800" b="1" dirty="0"/>
              <a:t> </a:t>
            </a:r>
            <a:r>
              <a:rPr lang="es-CO" sz="2800" b="1" dirty="0" smtClean="0"/>
              <a:t> </a:t>
            </a:r>
            <a:r>
              <a:rPr lang="es-CO" sz="2800" dirty="0" smtClean="0"/>
              <a:t>1 Puerto Paralelo (impresora)</a:t>
            </a:r>
          </a:p>
          <a:p>
            <a:pPr>
              <a:buFont typeface="Arial" pitchFamily="34" charset="0"/>
              <a:buChar char="•"/>
            </a:pPr>
            <a:r>
              <a:rPr lang="es-CO" sz="2800" b="1" dirty="0"/>
              <a:t> </a:t>
            </a:r>
            <a:r>
              <a:rPr lang="es-CO" sz="2800" b="1" dirty="0" smtClean="0"/>
              <a:t> </a:t>
            </a:r>
            <a:r>
              <a:rPr lang="es-CO" sz="2800" dirty="0" smtClean="0"/>
              <a:t>Alarma de Sobrellenado</a:t>
            </a:r>
          </a:p>
          <a:p>
            <a:pPr>
              <a:buFont typeface="Arial" pitchFamily="34" charset="0"/>
              <a:buChar char="•"/>
            </a:pPr>
            <a:r>
              <a:rPr lang="es-CO" sz="2800" b="1" dirty="0"/>
              <a:t> </a:t>
            </a:r>
            <a:r>
              <a:rPr lang="es-CO" sz="2800" b="1" dirty="0" smtClean="0"/>
              <a:t> </a:t>
            </a:r>
            <a:r>
              <a:rPr lang="es-CO" sz="2800" dirty="0" smtClean="0"/>
              <a:t>Compatible con todas las Sondas         MAG (pruebas 0.1 y 0.2 </a:t>
            </a:r>
            <a:r>
              <a:rPr lang="es-CO" sz="2800" dirty="0" err="1" smtClean="0"/>
              <a:t>gph</a:t>
            </a:r>
            <a:r>
              <a:rPr lang="es-CO" sz="2800" dirty="0" smtClean="0"/>
              <a:t> en   tanque)</a:t>
            </a:r>
          </a:p>
          <a:p>
            <a:pPr>
              <a:buFont typeface="Arial" pitchFamily="34" charset="0"/>
              <a:buChar char="•"/>
            </a:pPr>
            <a:r>
              <a:rPr lang="es-CO" sz="2800" b="1" dirty="0"/>
              <a:t> </a:t>
            </a:r>
            <a:r>
              <a:rPr lang="es-CO" sz="2800" b="1" dirty="0" smtClean="0"/>
              <a:t> </a:t>
            </a:r>
            <a:r>
              <a:rPr lang="es-CO" sz="2800" dirty="0" smtClean="0"/>
              <a:t>Compatible con </a:t>
            </a:r>
            <a:r>
              <a:rPr lang="es-CO" sz="2800" dirty="0" err="1" smtClean="0"/>
              <a:t>Inform</a:t>
            </a:r>
            <a:endParaRPr lang="es-CO" sz="28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2.gstatic.com/images?q=tbn:ANd9GcQLXddm9w93e61BoCFwg3Pawa-Ke6QFYeWgBYlUkGEpNolEl2kSlA"/>
          <p:cNvPicPr>
            <a:picLocks noChangeAspect="1" noChangeArrowheads="1"/>
          </p:cNvPicPr>
          <p:nvPr/>
        </p:nvPicPr>
        <p:blipFill>
          <a:blip r:embed="rId2" cstate="print"/>
          <a:srcRect/>
          <a:stretch>
            <a:fillRect/>
          </a:stretch>
        </p:blipFill>
        <p:spPr bwMode="auto">
          <a:xfrm>
            <a:off x="395536" y="1124744"/>
            <a:ext cx="1371600" cy="1219201"/>
          </a:xfrm>
          <a:prstGeom prst="rect">
            <a:avLst/>
          </a:prstGeom>
          <a:noFill/>
        </p:spPr>
      </p:pic>
      <p:sp>
        <p:nvSpPr>
          <p:cNvPr id="5" name="4 CuadroTexto"/>
          <p:cNvSpPr txBox="1"/>
          <p:nvPr/>
        </p:nvSpPr>
        <p:spPr>
          <a:xfrm>
            <a:off x="2483768" y="1268760"/>
            <a:ext cx="5472608" cy="3539430"/>
          </a:xfrm>
          <a:prstGeom prst="rect">
            <a:avLst/>
          </a:prstGeom>
          <a:noFill/>
        </p:spPr>
        <p:txBody>
          <a:bodyPr wrap="square" rtlCol="0">
            <a:spAutoFit/>
          </a:bodyPr>
          <a:lstStyle/>
          <a:p>
            <a:r>
              <a:rPr lang="es-CO" sz="2800" b="1" dirty="0" smtClean="0"/>
              <a:t>Características TLS 2:</a:t>
            </a:r>
          </a:p>
          <a:p>
            <a:endParaRPr lang="es-CO" sz="2800" b="1" dirty="0" smtClean="0"/>
          </a:p>
          <a:p>
            <a:pPr>
              <a:buFont typeface="Arial" pitchFamily="34" charset="0"/>
              <a:buChar char="•"/>
            </a:pPr>
            <a:r>
              <a:rPr lang="es-CO" sz="2800" b="1" dirty="0"/>
              <a:t> </a:t>
            </a:r>
            <a:r>
              <a:rPr lang="es-CO" sz="2800" dirty="0"/>
              <a:t> </a:t>
            </a:r>
            <a:r>
              <a:rPr lang="es-CO" sz="2800" dirty="0" smtClean="0"/>
              <a:t>Para efectos del proceso de Aforo, usarem</a:t>
            </a:r>
            <a:r>
              <a:rPr lang="es-CO" sz="2800" dirty="0" smtClean="0"/>
              <a:t>os la consola TLS 2 para un único propósito y es </a:t>
            </a:r>
            <a:r>
              <a:rPr lang="es-CO" sz="2800" b="1" i="1" u="sng" dirty="0" smtClean="0"/>
              <a:t>obtener las medidas de altura que va tomando el aforo conforme se va realizando</a:t>
            </a:r>
            <a:r>
              <a:rPr lang="es-CO" sz="2800" dirty="0" smtClean="0"/>
              <a:t>, es decir solo conectaremos sonda.</a:t>
            </a:r>
            <a:endParaRPr lang="es-CO" sz="2800" b="1" dirty="0"/>
          </a:p>
        </p:txBody>
      </p:sp>
    </p:spTree>
    <p:extLst>
      <p:ext uri="{BB962C8B-B14F-4D97-AF65-F5344CB8AC3E}">
        <p14:creationId xmlns:p14="http://schemas.microsoft.com/office/powerpoint/2010/main" val="41982257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Rectángulo"/>
          <p:cNvSpPr/>
          <p:nvPr/>
        </p:nvSpPr>
        <p:spPr>
          <a:xfrm>
            <a:off x="7452320" y="4797152"/>
            <a:ext cx="1296144"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3" name="22 Rectángulo"/>
          <p:cNvSpPr/>
          <p:nvPr/>
        </p:nvSpPr>
        <p:spPr>
          <a:xfrm>
            <a:off x="7452320" y="2852936"/>
            <a:ext cx="136815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3 CuadroTexto"/>
          <p:cNvSpPr txBox="1"/>
          <p:nvPr/>
        </p:nvSpPr>
        <p:spPr>
          <a:xfrm>
            <a:off x="251520" y="1052736"/>
            <a:ext cx="5256584" cy="1384995"/>
          </a:xfrm>
          <a:prstGeom prst="rect">
            <a:avLst/>
          </a:prstGeom>
          <a:noFill/>
        </p:spPr>
        <p:txBody>
          <a:bodyPr wrap="square" rtlCol="0">
            <a:spAutoFit/>
          </a:bodyPr>
          <a:lstStyle/>
          <a:p>
            <a:r>
              <a:rPr lang="es-CO" sz="2800" b="1" dirty="0" smtClean="0"/>
              <a:t>Sensores:</a:t>
            </a:r>
          </a:p>
          <a:p>
            <a:endParaRPr lang="es-CO" sz="2800" b="1" dirty="0"/>
          </a:p>
          <a:p>
            <a:r>
              <a:rPr lang="es-CO" sz="2800" b="1" dirty="0" smtClean="0"/>
              <a:t>Sondas de Inventario:</a:t>
            </a:r>
            <a:endParaRPr lang="es-CO" sz="2800" b="1" dirty="0"/>
          </a:p>
        </p:txBody>
      </p:sp>
      <p:grpSp>
        <p:nvGrpSpPr>
          <p:cNvPr id="6" name="Group 5"/>
          <p:cNvGrpSpPr>
            <a:grpSpLocks/>
          </p:cNvGrpSpPr>
          <p:nvPr/>
        </p:nvGrpSpPr>
        <p:grpSpPr bwMode="auto">
          <a:xfrm>
            <a:off x="4788024" y="1844824"/>
            <a:ext cx="1857375" cy="4279900"/>
            <a:chOff x="4080" y="1104"/>
            <a:chExt cx="1170" cy="2696"/>
          </a:xfrm>
        </p:grpSpPr>
        <p:pic>
          <p:nvPicPr>
            <p:cNvPr id="7" name="Picture 8" descr="11"/>
            <p:cNvPicPr>
              <a:picLocks noChangeAspect="1" noChangeArrowheads="1"/>
            </p:cNvPicPr>
            <p:nvPr/>
          </p:nvPicPr>
          <p:blipFill>
            <a:blip r:embed="rId3" cstate="print"/>
            <a:srcRect/>
            <a:stretch>
              <a:fillRect/>
            </a:stretch>
          </p:blipFill>
          <p:spPr bwMode="auto">
            <a:xfrm>
              <a:off x="4611" y="1104"/>
              <a:ext cx="639" cy="2696"/>
            </a:xfrm>
            <a:prstGeom prst="rect">
              <a:avLst/>
            </a:prstGeom>
            <a:noFill/>
            <a:ln w="9525">
              <a:solidFill>
                <a:schemeClr val="tx1"/>
              </a:solidFill>
              <a:miter lim="800000"/>
              <a:headEnd/>
              <a:tailEnd/>
            </a:ln>
          </p:spPr>
        </p:pic>
        <p:sp>
          <p:nvSpPr>
            <p:cNvPr id="8" name="Rectangle 9"/>
            <p:cNvSpPr>
              <a:spLocks noChangeArrowheads="1"/>
            </p:cNvSpPr>
            <p:nvPr/>
          </p:nvSpPr>
          <p:spPr bwMode="auto">
            <a:xfrm>
              <a:off x="4080" y="3264"/>
              <a:ext cx="528" cy="194"/>
            </a:xfrm>
            <a:prstGeom prst="rect">
              <a:avLst/>
            </a:prstGeom>
            <a:noFill/>
            <a:ln w="9525">
              <a:noFill/>
              <a:miter lim="800000"/>
              <a:headEnd/>
              <a:tailEnd/>
            </a:ln>
          </p:spPr>
          <p:txBody>
            <a:bodyPr>
              <a:spAutoFit/>
            </a:bodyPr>
            <a:lstStyle/>
            <a:p>
              <a:endParaRPr lang="es-CO" sz="1400" b="1">
                <a:solidFill>
                  <a:schemeClr val="bg1"/>
                </a:solidFill>
                <a:latin typeface="Tahoma" pitchFamily="34" charset="0"/>
              </a:endParaRPr>
            </a:p>
          </p:txBody>
        </p:sp>
      </p:grpSp>
      <p:sp>
        <p:nvSpPr>
          <p:cNvPr id="10" name="9 CuadroTexto"/>
          <p:cNvSpPr txBox="1"/>
          <p:nvPr/>
        </p:nvSpPr>
        <p:spPr>
          <a:xfrm>
            <a:off x="395536" y="2996952"/>
            <a:ext cx="3816424" cy="1477328"/>
          </a:xfrm>
          <a:prstGeom prst="rect">
            <a:avLst/>
          </a:prstGeom>
          <a:noFill/>
        </p:spPr>
        <p:txBody>
          <a:bodyPr wrap="square" rtlCol="0">
            <a:spAutoFit/>
          </a:bodyPr>
          <a:lstStyle/>
          <a:p>
            <a:r>
              <a:rPr lang="es-CO" dirty="0" smtClean="0"/>
              <a:t>MAG 1: Pruebas de 0.1 GPH</a:t>
            </a:r>
          </a:p>
          <a:p>
            <a:endParaRPr lang="es-CO" dirty="0"/>
          </a:p>
          <a:p>
            <a:r>
              <a:rPr lang="es-CO" dirty="0" smtClean="0"/>
              <a:t>MAG 2: Pruebas de 0.2 GPH</a:t>
            </a:r>
          </a:p>
          <a:p>
            <a:endParaRPr lang="es-CO" dirty="0"/>
          </a:p>
          <a:p>
            <a:endParaRPr lang="es-CO" dirty="0"/>
          </a:p>
        </p:txBody>
      </p:sp>
      <p:cxnSp>
        <p:nvCxnSpPr>
          <p:cNvPr id="12" name="11 Conector angular"/>
          <p:cNvCxnSpPr/>
          <p:nvPr/>
        </p:nvCxnSpPr>
        <p:spPr>
          <a:xfrm rot="10800000" flipV="1">
            <a:off x="3275856" y="1844824"/>
            <a:ext cx="2592288" cy="1368152"/>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13 Conector angular"/>
          <p:cNvCxnSpPr/>
          <p:nvPr/>
        </p:nvCxnSpPr>
        <p:spPr>
          <a:xfrm rot="10800000">
            <a:off x="3275856" y="3717032"/>
            <a:ext cx="3240360" cy="2448272"/>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17 Conector angular"/>
          <p:cNvCxnSpPr/>
          <p:nvPr/>
        </p:nvCxnSpPr>
        <p:spPr>
          <a:xfrm flipV="1">
            <a:off x="6372200" y="3068960"/>
            <a:ext cx="936104" cy="864096"/>
          </a:xfrm>
          <a:prstGeom prst="bentConnector3">
            <a:avLst>
              <a:gd name="adj1" fmla="val 50000"/>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18 CuadroTexto"/>
          <p:cNvSpPr txBox="1"/>
          <p:nvPr/>
        </p:nvSpPr>
        <p:spPr>
          <a:xfrm>
            <a:off x="7452320" y="2780928"/>
            <a:ext cx="1440160"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s-CO" dirty="0" smtClean="0"/>
              <a:t>Flotador de Combustible</a:t>
            </a:r>
            <a:endParaRPr lang="es-CO" dirty="0"/>
          </a:p>
        </p:txBody>
      </p:sp>
      <p:cxnSp>
        <p:nvCxnSpPr>
          <p:cNvPr id="21" name="20 Conector angular"/>
          <p:cNvCxnSpPr/>
          <p:nvPr/>
        </p:nvCxnSpPr>
        <p:spPr>
          <a:xfrm flipV="1">
            <a:off x="6444208" y="5085184"/>
            <a:ext cx="792088" cy="504056"/>
          </a:xfrm>
          <a:prstGeom prst="bentConnector3">
            <a:avLst>
              <a:gd name="adj1" fmla="val 50000"/>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21 CuadroTexto"/>
          <p:cNvSpPr txBox="1"/>
          <p:nvPr/>
        </p:nvSpPr>
        <p:spPr>
          <a:xfrm>
            <a:off x="7452320" y="4797152"/>
            <a:ext cx="1296144"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s-CO" dirty="0" smtClean="0"/>
              <a:t>Flotador de Agua</a:t>
            </a:r>
            <a:endParaRPr lang="es-CO" dirty="0"/>
          </a:p>
        </p:txBody>
      </p:sp>
      <p:sp>
        <p:nvSpPr>
          <p:cNvPr id="2" name="CuadroTexto 1"/>
          <p:cNvSpPr txBox="1"/>
          <p:nvPr/>
        </p:nvSpPr>
        <p:spPr>
          <a:xfrm>
            <a:off x="107504" y="4221088"/>
            <a:ext cx="4536504" cy="175432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s-ES" i="1" u="sng" dirty="0" smtClean="0">
                <a:effectLst>
                  <a:outerShdw blurRad="38100" dist="38100" dir="2700000" algn="tl">
                    <a:srgbClr val="000000">
                      <a:alpha val="43137"/>
                    </a:srgbClr>
                  </a:outerShdw>
                </a:effectLst>
              </a:rPr>
              <a:t>La sonda de Inventario, es el sensor encargado de enviar 3 datos a la consola:</a:t>
            </a:r>
          </a:p>
          <a:p>
            <a:endParaRPr lang="es-ES" i="1" u="sng" dirty="0">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s-ES" i="1" u="sng" dirty="0" smtClean="0">
                <a:effectLst>
                  <a:outerShdw blurRad="38100" dist="38100" dir="2700000" algn="tl">
                    <a:srgbClr val="000000">
                      <a:alpha val="43137"/>
                    </a:srgbClr>
                  </a:outerShdw>
                </a:effectLst>
              </a:rPr>
              <a:t>Altura de combustible</a:t>
            </a:r>
          </a:p>
          <a:p>
            <a:pPr marL="285750" indent="-285750">
              <a:buFont typeface="Arial" panose="020B0604020202020204" pitchFamily="34" charset="0"/>
              <a:buChar char="•"/>
            </a:pPr>
            <a:r>
              <a:rPr lang="es-ES" i="1" u="sng" dirty="0" smtClean="0">
                <a:effectLst>
                  <a:outerShdw blurRad="38100" dist="38100" dir="2700000" algn="tl">
                    <a:srgbClr val="000000">
                      <a:alpha val="43137"/>
                    </a:srgbClr>
                  </a:outerShdw>
                </a:effectLst>
              </a:rPr>
              <a:t>Altura de Agua</a:t>
            </a:r>
          </a:p>
          <a:p>
            <a:pPr marL="285750" indent="-285750">
              <a:buFont typeface="Arial" panose="020B0604020202020204" pitchFamily="34" charset="0"/>
              <a:buChar char="•"/>
            </a:pPr>
            <a:r>
              <a:rPr lang="es-ES" i="1" u="sng" dirty="0" smtClean="0">
                <a:effectLst>
                  <a:outerShdw blurRad="38100" dist="38100" dir="2700000" algn="tl">
                    <a:srgbClr val="000000">
                      <a:alpha val="43137"/>
                    </a:srgbClr>
                  </a:outerShdw>
                </a:effectLst>
              </a:rPr>
              <a:t>Temperatura</a:t>
            </a:r>
            <a:endParaRPr lang="en-US" i="1" u="sng"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51520" y="1052736"/>
            <a:ext cx="5256584" cy="523220"/>
          </a:xfrm>
          <a:prstGeom prst="rect">
            <a:avLst/>
          </a:prstGeom>
          <a:noFill/>
        </p:spPr>
        <p:txBody>
          <a:bodyPr wrap="square" rtlCol="0">
            <a:spAutoFit/>
          </a:bodyPr>
          <a:lstStyle/>
          <a:p>
            <a:r>
              <a:rPr lang="es-CO" sz="2800" b="1" dirty="0" smtClean="0"/>
              <a:t>Longitud Efectiva de una Sonda:</a:t>
            </a:r>
            <a:endParaRPr lang="es-CO" sz="2800" b="1" dirty="0"/>
          </a:p>
        </p:txBody>
      </p:sp>
      <p:pic>
        <p:nvPicPr>
          <p:cNvPr id="5" name="Imagen 4"/>
          <p:cNvPicPr>
            <a:picLocks noChangeAspect="1"/>
          </p:cNvPicPr>
          <p:nvPr/>
        </p:nvPicPr>
        <p:blipFill>
          <a:blip r:embed="rId3"/>
          <a:stretch>
            <a:fillRect/>
          </a:stretch>
        </p:blipFill>
        <p:spPr>
          <a:xfrm>
            <a:off x="5503788" y="1052736"/>
            <a:ext cx="3007906" cy="5013176"/>
          </a:xfrm>
          <a:prstGeom prst="rect">
            <a:avLst/>
          </a:prstGeom>
        </p:spPr>
      </p:pic>
      <p:sp>
        <p:nvSpPr>
          <p:cNvPr id="9" name="CuadroTexto 8"/>
          <p:cNvSpPr txBox="1"/>
          <p:nvPr/>
        </p:nvSpPr>
        <p:spPr>
          <a:xfrm flipH="1">
            <a:off x="257672" y="2060848"/>
            <a:ext cx="4850825" cy="147732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s-ES" dirty="0" smtClean="0"/>
              <a:t>Las sondas de inventario vienen de diferentes longitudes de acuerdo al diámetro del tanque. </a:t>
            </a:r>
          </a:p>
          <a:p>
            <a:r>
              <a:rPr lang="es-ES" dirty="0" smtClean="0"/>
              <a:t>Esa longitud es medida entre la base inferior del </a:t>
            </a:r>
            <a:r>
              <a:rPr lang="es-ES" dirty="0" err="1" smtClean="0"/>
              <a:t>canister</a:t>
            </a:r>
            <a:r>
              <a:rPr lang="es-ES" dirty="0" smtClean="0"/>
              <a:t> y el extremo final inferior de la sonda y </a:t>
            </a:r>
            <a:r>
              <a:rPr lang="es-ES" dirty="0" err="1" smtClean="0"/>
              <a:t>sera</a:t>
            </a:r>
            <a:r>
              <a:rPr lang="es-ES" dirty="0" smtClean="0"/>
              <a:t> la </a:t>
            </a:r>
            <a:r>
              <a:rPr lang="es-ES" i="1" dirty="0" smtClean="0">
                <a:effectLst>
                  <a:outerShdw blurRad="38100" dist="38100" dir="2700000" algn="tl">
                    <a:srgbClr val="000000">
                      <a:alpha val="43137"/>
                    </a:srgbClr>
                  </a:outerShdw>
                </a:effectLst>
              </a:rPr>
              <a:t>Longitud efectiva de la sonda</a:t>
            </a:r>
            <a:endParaRPr lang="en-US" i="1" dirty="0">
              <a:effectLst>
                <a:outerShdw blurRad="38100" dist="38100" dir="2700000" algn="tl">
                  <a:srgbClr val="000000">
                    <a:alpha val="43137"/>
                  </a:srgbClr>
                </a:outerShdw>
              </a:effectLst>
            </a:endParaRPr>
          </a:p>
        </p:txBody>
      </p:sp>
      <p:sp>
        <p:nvSpPr>
          <p:cNvPr id="11" name="Rectángulo 10"/>
          <p:cNvSpPr/>
          <p:nvPr/>
        </p:nvSpPr>
        <p:spPr>
          <a:xfrm>
            <a:off x="590527" y="4221088"/>
            <a:ext cx="4185113" cy="1200329"/>
          </a:xfrm>
          <a:prstGeom prst="rect">
            <a:avLst/>
          </a:prstGeom>
        </p:spPr>
        <p:style>
          <a:lnRef idx="0">
            <a:schemeClr val="accent2"/>
          </a:lnRef>
          <a:fillRef idx="3">
            <a:schemeClr val="accent2"/>
          </a:fillRef>
          <a:effectRef idx="3">
            <a:schemeClr val="accent2"/>
          </a:effectRef>
          <a:fontRef idx="minor">
            <a:schemeClr val="lt1"/>
          </a:fontRef>
        </p:style>
        <p:txBody>
          <a:bodyPr wrap="square" lIns="91440" tIns="45720" rIns="91440" bIns="45720">
            <a:spAutoFit/>
          </a:bodyPr>
          <a:lstStyle/>
          <a:p>
            <a:pPr algn="ctr"/>
            <a:r>
              <a:rPr lang="es-ES" sz="2400" b="0" cap="none" spc="0" dirty="0" smtClean="0">
                <a:ln w="0"/>
                <a:solidFill>
                  <a:schemeClr val="bg1"/>
                </a:solidFill>
                <a:effectLst>
                  <a:reflection blurRad="6350" stA="53000" endA="300" endPos="35500" dir="5400000" sy="-90000" algn="bl" rotWithShape="0"/>
                </a:effectLst>
              </a:rPr>
              <a:t>Nunca Instale una sonda con una longitud Efectiva Inferior al diámetro del tanque</a:t>
            </a:r>
            <a:endParaRPr lang="es-ES" sz="2400" b="0" cap="none" spc="0" dirty="0">
              <a:ln w="0"/>
              <a:solidFill>
                <a:schemeClr val="bg1"/>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424741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923928" y="836712"/>
            <a:ext cx="4638675" cy="4962525"/>
          </a:xfrm>
          <a:prstGeom prst="rect">
            <a:avLst/>
          </a:prstGeom>
        </p:spPr>
      </p:pic>
      <p:sp>
        <p:nvSpPr>
          <p:cNvPr id="6" name="Rectángulo 5"/>
          <p:cNvSpPr/>
          <p:nvPr/>
        </p:nvSpPr>
        <p:spPr>
          <a:xfrm>
            <a:off x="251520" y="1412776"/>
            <a:ext cx="3816424" cy="954107"/>
          </a:xfrm>
          <a:prstGeom prst="rect">
            <a:avLst/>
          </a:prstGeom>
        </p:spPr>
        <p:txBody>
          <a:bodyPr wrap="square">
            <a:spAutoFit/>
          </a:bodyPr>
          <a:lstStyle/>
          <a:p>
            <a:r>
              <a:rPr lang="es-CO" sz="2800" b="1" dirty="0"/>
              <a:t>Instalación de Sensores (Sonda):</a:t>
            </a:r>
          </a:p>
        </p:txBody>
      </p:sp>
      <p:sp>
        <p:nvSpPr>
          <p:cNvPr id="2" name="CuadroTexto 1"/>
          <p:cNvSpPr txBox="1"/>
          <p:nvPr/>
        </p:nvSpPr>
        <p:spPr>
          <a:xfrm>
            <a:off x="251520" y="3789040"/>
            <a:ext cx="5112568"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s-ES" dirty="0" smtClean="0"/>
              <a:t>En las siguientes imágenes, observe la longitud efectiva de la sonda como esta con respecto al diámetro del tanque</a:t>
            </a:r>
            <a:endParaRPr lang="en-US" dirty="0"/>
          </a:p>
        </p:txBody>
      </p:sp>
    </p:spTree>
    <p:extLst>
      <p:ext uri="{BB962C8B-B14F-4D97-AF65-F5344CB8AC3E}">
        <p14:creationId xmlns:p14="http://schemas.microsoft.com/office/powerpoint/2010/main" val="3906240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242887" y="966787"/>
            <a:ext cx="8658225" cy="4924425"/>
          </a:xfrm>
          <a:prstGeom prst="rect">
            <a:avLst/>
          </a:prstGeom>
        </p:spPr>
      </p:pic>
      <p:sp>
        <p:nvSpPr>
          <p:cNvPr id="3" name="CuadroTexto 2"/>
          <p:cNvSpPr txBox="1"/>
          <p:nvPr/>
        </p:nvSpPr>
        <p:spPr>
          <a:xfrm>
            <a:off x="683568" y="1340768"/>
            <a:ext cx="2592288"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US" sz="2800" dirty="0" err="1" smtClean="0"/>
              <a:t>Tanque</a:t>
            </a:r>
            <a:r>
              <a:rPr lang="en-US" sz="2800" dirty="0" smtClean="0"/>
              <a:t> </a:t>
            </a:r>
            <a:r>
              <a:rPr lang="en-US" sz="2800" dirty="0" err="1" smtClean="0"/>
              <a:t>aereo</a:t>
            </a:r>
            <a:endParaRPr lang="en-US" sz="2800" dirty="0"/>
          </a:p>
        </p:txBody>
      </p:sp>
    </p:spTree>
    <p:extLst>
      <p:ext uri="{BB962C8B-B14F-4D97-AF65-F5344CB8AC3E}">
        <p14:creationId xmlns:p14="http://schemas.microsoft.com/office/powerpoint/2010/main" val="4196960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536" y="980728"/>
            <a:ext cx="8491492" cy="523220"/>
          </a:xfrm>
          <a:prstGeom prst="rect">
            <a:avLst/>
          </a:prstGeom>
          <a:noFill/>
        </p:spPr>
        <p:txBody>
          <a:bodyPr wrap="none" rtlCol="0">
            <a:spAutoFit/>
          </a:bodyPr>
          <a:lstStyle/>
          <a:p>
            <a:r>
              <a:rPr lang="es-CO" sz="2800" b="1" dirty="0" smtClean="0"/>
              <a:t>Instalación de Sensores (</a:t>
            </a:r>
            <a:r>
              <a:rPr lang="es-CO" sz="2800" b="1" dirty="0" smtClean="0"/>
              <a:t>Sonda en tanque subterráneo):</a:t>
            </a:r>
            <a:endParaRPr lang="es-CO" sz="2800" b="1" dirty="0" smtClean="0"/>
          </a:p>
        </p:txBody>
      </p:sp>
      <p:sp>
        <p:nvSpPr>
          <p:cNvPr id="5" name="4 CuadroTexto"/>
          <p:cNvSpPr txBox="1"/>
          <p:nvPr/>
        </p:nvSpPr>
        <p:spPr>
          <a:xfrm>
            <a:off x="251520" y="2132856"/>
            <a:ext cx="3604320" cy="369332"/>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s-CO" b="1" dirty="0" smtClean="0"/>
              <a:t>Sonda Instalada En boca de Tanque:</a:t>
            </a:r>
          </a:p>
        </p:txBody>
      </p:sp>
      <p:pic>
        <p:nvPicPr>
          <p:cNvPr id="3074" name="Picture 2" descr="C:\usb 16 gb\Coordinador Tecnico\Insepet\DOCUMENTOS TECNICOS\capacitacion comerciales\Sonda Tanque de Corriente.JPG"/>
          <p:cNvPicPr>
            <a:picLocks noChangeAspect="1" noChangeArrowheads="1"/>
          </p:cNvPicPr>
          <p:nvPr/>
        </p:nvPicPr>
        <p:blipFill>
          <a:blip r:embed="rId2" cstate="print"/>
          <a:srcRect/>
          <a:stretch>
            <a:fillRect/>
          </a:stretch>
        </p:blipFill>
        <p:spPr bwMode="auto">
          <a:xfrm>
            <a:off x="107504" y="2852936"/>
            <a:ext cx="4144647" cy="3096344"/>
          </a:xfrm>
          <a:prstGeom prst="rect">
            <a:avLst/>
          </a:prstGeom>
          <a:noFill/>
        </p:spPr>
      </p:pic>
      <p:pic>
        <p:nvPicPr>
          <p:cNvPr id="3075" name="Picture 3" descr="C:\usb 16 gb\Coordinador Tecnico\Insepet\DOCUMENTOS TECNICOS\capacitacion comerciales\Sonda y Plld Extra.JPG"/>
          <p:cNvPicPr>
            <a:picLocks noChangeAspect="1" noChangeArrowheads="1"/>
          </p:cNvPicPr>
          <p:nvPr/>
        </p:nvPicPr>
        <p:blipFill>
          <a:blip r:embed="rId3" cstate="print"/>
          <a:srcRect/>
          <a:stretch>
            <a:fillRect/>
          </a:stretch>
        </p:blipFill>
        <p:spPr bwMode="auto">
          <a:xfrm>
            <a:off x="4499993" y="2852937"/>
            <a:ext cx="4345988" cy="3375094"/>
          </a:xfrm>
          <a:prstGeom prst="rect">
            <a:avLst/>
          </a:prstGeom>
          <a:noFill/>
        </p:spPr>
      </p:pic>
      <p:sp>
        <p:nvSpPr>
          <p:cNvPr id="8" name="7 CuadroTexto"/>
          <p:cNvSpPr txBox="1"/>
          <p:nvPr/>
        </p:nvSpPr>
        <p:spPr>
          <a:xfrm>
            <a:off x="4856112" y="2132856"/>
            <a:ext cx="3998402" cy="369332"/>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s-CO" b="1" dirty="0" smtClean="0"/>
              <a:t>Sonda Instalada En </a:t>
            </a:r>
            <a:r>
              <a:rPr lang="es-CO" b="1" dirty="0" err="1" smtClean="0"/>
              <a:t>Manholle</a:t>
            </a:r>
            <a:r>
              <a:rPr lang="es-CO" b="1" dirty="0" smtClean="0"/>
              <a:t> de Tanque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5436096" y="2852936"/>
            <a:ext cx="172819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11 Rectángulo"/>
          <p:cNvSpPr/>
          <p:nvPr/>
        </p:nvSpPr>
        <p:spPr>
          <a:xfrm>
            <a:off x="755576" y="2924944"/>
            <a:ext cx="2592288"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CuadroTexto"/>
          <p:cNvSpPr txBox="1"/>
          <p:nvPr/>
        </p:nvSpPr>
        <p:spPr>
          <a:xfrm>
            <a:off x="395536" y="980728"/>
            <a:ext cx="6461641" cy="523220"/>
          </a:xfrm>
          <a:prstGeom prst="rect">
            <a:avLst/>
          </a:prstGeom>
          <a:noFill/>
        </p:spPr>
        <p:txBody>
          <a:bodyPr wrap="none" rtlCol="0">
            <a:spAutoFit/>
          </a:bodyPr>
          <a:lstStyle/>
          <a:p>
            <a:r>
              <a:rPr lang="es-CO" sz="2800" b="1" dirty="0" smtClean="0"/>
              <a:t>Instalación de Sensores </a:t>
            </a:r>
            <a:r>
              <a:rPr lang="es-CO" sz="2800" b="1" dirty="0" smtClean="0"/>
              <a:t>(</a:t>
            </a:r>
            <a:r>
              <a:rPr lang="es-CO" sz="2800" b="1" dirty="0" err="1" smtClean="0"/>
              <a:t>Riser</a:t>
            </a:r>
            <a:r>
              <a:rPr lang="es-CO" sz="2800" b="1" dirty="0" smtClean="0"/>
              <a:t> </a:t>
            </a:r>
            <a:r>
              <a:rPr lang="es-CO" sz="2800" b="1" dirty="0" err="1" smtClean="0"/>
              <a:t>Cap</a:t>
            </a:r>
            <a:r>
              <a:rPr lang="es-CO" sz="2800" b="1" dirty="0" smtClean="0"/>
              <a:t> Sonda</a:t>
            </a:r>
            <a:r>
              <a:rPr lang="es-CO" sz="2800" b="1" dirty="0" smtClean="0"/>
              <a:t>):</a:t>
            </a:r>
            <a:endParaRPr lang="es-CO" sz="2800" b="1" dirty="0" smtClean="0"/>
          </a:p>
        </p:txBody>
      </p:sp>
      <p:sp>
        <p:nvSpPr>
          <p:cNvPr id="6" name="5 CuadroTexto"/>
          <p:cNvSpPr txBox="1"/>
          <p:nvPr/>
        </p:nvSpPr>
        <p:spPr>
          <a:xfrm>
            <a:off x="539552" y="1682224"/>
            <a:ext cx="8352928" cy="92333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s-CO" b="1" dirty="0" err="1" smtClean="0"/>
              <a:t>Riser</a:t>
            </a:r>
            <a:r>
              <a:rPr lang="es-CO" b="1" dirty="0" smtClean="0"/>
              <a:t> </a:t>
            </a:r>
            <a:r>
              <a:rPr lang="es-CO" b="1" dirty="0" err="1" smtClean="0"/>
              <a:t>Cap</a:t>
            </a:r>
            <a:r>
              <a:rPr lang="es-CO" b="1" dirty="0" smtClean="0"/>
              <a:t>: El </a:t>
            </a:r>
            <a:r>
              <a:rPr lang="es-CO" b="1" dirty="0" err="1" smtClean="0"/>
              <a:t>Riser</a:t>
            </a:r>
            <a:r>
              <a:rPr lang="es-CO" b="1" dirty="0" smtClean="0"/>
              <a:t> </a:t>
            </a:r>
            <a:r>
              <a:rPr lang="es-CO" b="1" dirty="0" err="1" smtClean="0"/>
              <a:t>Cap</a:t>
            </a:r>
            <a:r>
              <a:rPr lang="es-CO" b="1" dirty="0" smtClean="0"/>
              <a:t>, es la tapa que cubre el </a:t>
            </a:r>
            <a:r>
              <a:rPr lang="es-CO" b="1" dirty="0" err="1" smtClean="0"/>
              <a:t>niple</a:t>
            </a:r>
            <a:r>
              <a:rPr lang="es-CO" b="1" dirty="0" smtClean="0"/>
              <a:t> o tubo donde se instala la sonda.</a:t>
            </a:r>
          </a:p>
          <a:p>
            <a:r>
              <a:rPr lang="es-CO" b="1" dirty="0" smtClean="0"/>
              <a:t>Este </a:t>
            </a:r>
            <a:r>
              <a:rPr lang="es-CO" b="1" dirty="0" err="1" smtClean="0"/>
              <a:t>Riser</a:t>
            </a:r>
            <a:r>
              <a:rPr lang="es-CO" b="1" dirty="0" smtClean="0"/>
              <a:t> </a:t>
            </a:r>
            <a:r>
              <a:rPr lang="es-CO" b="1" dirty="0" err="1" smtClean="0"/>
              <a:t>Cap</a:t>
            </a:r>
            <a:r>
              <a:rPr lang="es-CO" b="1" dirty="0" smtClean="0"/>
              <a:t> viene en dos materiales: Bronce o Plástico. Cuando es en bronce viene la tapa y </a:t>
            </a:r>
            <a:r>
              <a:rPr lang="es-CO" b="1" dirty="0" err="1" smtClean="0"/>
              <a:t>boquerel</a:t>
            </a:r>
            <a:endParaRPr lang="es-CO" b="1" dirty="0"/>
          </a:p>
        </p:txBody>
      </p:sp>
      <p:pic>
        <p:nvPicPr>
          <p:cNvPr id="7" name="6 Imagen" descr="riser bronce.jpg"/>
          <p:cNvPicPr>
            <a:picLocks noChangeAspect="1"/>
          </p:cNvPicPr>
          <p:nvPr/>
        </p:nvPicPr>
        <p:blipFill>
          <a:blip r:embed="rId2" cstate="print"/>
          <a:stretch>
            <a:fillRect/>
          </a:stretch>
        </p:blipFill>
        <p:spPr>
          <a:xfrm>
            <a:off x="395535" y="3140968"/>
            <a:ext cx="3648405" cy="2736304"/>
          </a:xfrm>
          <a:prstGeom prst="rect">
            <a:avLst/>
          </a:prstGeom>
        </p:spPr>
      </p:pic>
      <p:pic>
        <p:nvPicPr>
          <p:cNvPr id="8" name="7 Imagen" descr="tapa plastica.jpg"/>
          <p:cNvPicPr>
            <a:picLocks noChangeAspect="1"/>
          </p:cNvPicPr>
          <p:nvPr/>
        </p:nvPicPr>
        <p:blipFill>
          <a:blip r:embed="rId3" cstate="print"/>
          <a:stretch>
            <a:fillRect/>
          </a:stretch>
        </p:blipFill>
        <p:spPr>
          <a:xfrm>
            <a:off x="4860032" y="3645024"/>
            <a:ext cx="2600325" cy="1762125"/>
          </a:xfrm>
          <a:prstGeom prst="rect">
            <a:avLst/>
          </a:prstGeom>
        </p:spPr>
      </p:pic>
      <p:sp>
        <p:nvSpPr>
          <p:cNvPr id="10" name="9 CuadroTexto"/>
          <p:cNvSpPr txBox="1"/>
          <p:nvPr/>
        </p:nvSpPr>
        <p:spPr>
          <a:xfrm>
            <a:off x="683568" y="2852936"/>
            <a:ext cx="2664576" cy="369332"/>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s-CO" dirty="0" err="1" smtClean="0"/>
              <a:t>Boquerel</a:t>
            </a:r>
            <a:r>
              <a:rPr lang="es-CO" dirty="0" smtClean="0"/>
              <a:t> y tapa en Bronce</a:t>
            </a:r>
            <a:endParaRPr lang="es-CO" dirty="0"/>
          </a:p>
        </p:txBody>
      </p:sp>
      <p:sp>
        <p:nvSpPr>
          <p:cNvPr id="11" name="10 CuadroTexto"/>
          <p:cNvSpPr txBox="1"/>
          <p:nvPr/>
        </p:nvSpPr>
        <p:spPr>
          <a:xfrm>
            <a:off x="5364088" y="2780928"/>
            <a:ext cx="1815241" cy="369332"/>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s-CO" dirty="0" err="1" smtClean="0"/>
              <a:t>Riser</a:t>
            </a:r>
            <a:r>
              <a:rPr lang="es-CO" dirty="0" smtClean="0"/>
              <a:t> </a:t>
            </a:r>
            <a:r>
              <a:rPr lang="es-CO" dirty="0" err="1" smtClean="0"/>
              <a:t>Cap</a:t>
            </a:r>
            <a:r>
              <a:rPr lang="es-CO" dirty="0" smtClean="0"/>
              <a:t> </a:t>
            </a:r>
            <a:r>
              <a:rPr lang="es-CO" dirty="0" err="1" smtClean="0"/>
              <a:t>Plastica</a:t>
            </a:r>
            <a:endParaRPr lang="es-CO"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536" y="980728"/>
            <a:ext cx="4994894" cy="523220"/>
          </a:xfrm>
          <a:prstGeom prst="rect">
            <a:avLst/>
          </a:prstGeom>
          <a:noFill/>
        </p:spPr>
        <p:txBody>
          <a:bodyPr wrap="none" rtlCol="0">
            <a:spAutoFit/>
          </a:bodyPr>
          <a:lstStyle/>
          <a:p>
            <a:r>
              <a:rPr lang="es-CO" sz="2800" b="1" dirty="0" smtClean="0"/>
              <a:t>Instalación de Sensores (Sonda):</a:t>
            </a:r>
          </a:p>
        </p:txBody>
      </p:sp>
      <p:sp>
        <p:nvSpPr>
          <p:cNvPr id="5" name="4 CuadroTexto"/>
          <p:cNvSpPr txBox="1"/>
          <p:nvPr/>
        </p:nvSpPr>
        <p:spPr>
          <a:xfrm>
            <a:off x="539552" y="2132856"/>
            <a:ext cx="8377871" cy="2031325"/>
          </a:xfrm>
          <a:prstGeom prst="rect">
            <a:avLst/>
          </a:prstGeom>
          <a:noFill/>
        </p:spPr>
        <p:txBody>
          <a:bodyPr wrap="none" rtlCol="0">
            <a:spAutoFit/>
          </a:bodyPr>
          <a:lstStyle/>
          <a:p>
            <a:pPr>
              <a:buFont typeface="Arial" pitchFamily="34" charset="0"/>
              <a:buChar char="•"/>
            </a:pPr>
            <a:r>
              <a:rPr lang="es-CO" dirty="0" smtClean="0"/>
              <a:t> Debe ser Instalada en lo posible en la mitad del tanque, o por la boca donde se haya </a:t>
            </a:r>
          </a:p>
          <a:p>
            <a:r>
              <a:rPr lang="es-CO" dirty="0" smtClean="0"/>
              <a:t>   realizado aforo de tanque</a:t>
            </a:r>
          </a:p>
          <a:p>
            <a:pPr>
              <a:buFont typeface="Arial" pitchFamily="34" charset="0"/>
              <a:buChar char="•"/>
            </a:pPr>
            <a:r>
              <a:rPr lang="es-CO" dirty="0" smtClean="0"/>
              <a:t> Si es instalada cerca a una boca de llenado (SPILL), esta boca deberá llevar tubo </a:t>
            </a:r>
          </a:p>
          <a:p>
            <a:r>
              <a:rPr lang="es-CO" dirty="0" smtClean="0"/>
              <a:t>   rompeolas.</a:t>
            </a:r>
          </a:p>
          <a:p>
            <a:pPr>
              <a:buFont typeface="Arial" pitchFamily="34" charset="0"/>
              <a:buChar char="•"/>
            </a:pPr>
            <a:r>
              <a:rPr lang="es-CO" dirty="0" smtClean="0"/>
              <a:t> El tanque debe contar como mínimo con una boca libre para la instalación de la sonda</a:t>
            </a:r>
          </a:p>
          <a:p>
            <a:r>
              <a:rPr lang="es-CO" dirty="0" smtClean="0"/>
              <a:t>   en caso de que no se tengan bocas disponibles, se instalará en el </a:t>
            </a:r>
            <a:r>
              <a:rPr lang="es-CO" dirty="0" err="1" smtClean="0"/>
              <a:t>manholle</a:t>
            </a:r>
            <a:r>
              <a:rPr lang="es-CO" dirty="0" smtClean="0"/>
              <a:t> en alguno</a:t>
            </a:r>
          </a:p>
          <a:p>
            <a:r>
              <a:rPr lang="es-CO" dirty="0" smtClean="0"/>
              <a:t>    de los tapones de este</a:t>
            </a:r>
            <a:endParaRPr lang="es-CO" dirty="0"/>
          </a:p>
        </p:txBody>
      </p:sp>
      <p:pic>
        <p:nvPicPr>
          <p:cNvPr id="6" name="Picture 3" descr="C:\usb 16 gb\Coordinador Tecnico\Insepet\DOCUMENTOS TECNICOS\capacitacion comerciales\Sonda y Plld Extra.JPG"/>
          <p:cNvPicPr>
            <a:picLocks noChangeAspect="1" noChangeArrowheads="1"/>
          </p:cNvPicPr>
          <p:nvPr/>
        </p:nvPicPr>
        <p:blipFill>
          <a:blip r:embed="rId2" cstate="print"/>
          <a:srcRect/>
          <a:stretch>
            <a:fillRect/>
          </a:stretch>
        </p:blipFill>
        <p:spPr bwMode="auto">
          <a:xfrm>
            <a:off x="5436096" y="4077072"/>
            <a:ext cx="3096343" cy="2404620"/>
          </a:xfrm>
          <a:prstGeom prst="rect">
            <a:avLst/>
          </a:prstGeom>
          <a:noFill/>
        </p:spPr>
      </p:pic>
      <p:cxnSp>
        <p:nvCxnSpPr>
          <p:cNvPr id="8" name="7 Conector recto de flecha"/>
          <p:cNvCxnSpPr/>
          <p:nvPr/>
        </p:nvCxnSpPr>
        <p:spPr>
          <a:xfrm>
            <a:off x="3563888" y="5445224"/>
            <a:ext cx="2952328" cy="7200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2123728" y="5013176"/>
            <a:ext cx="2032929" cy="369332"/>
          </a:xfrm>
          <a:prstGeom prst="rect">
            <a:avLst/>
          </a:prstGeom>
          <a:noFill/>
        </p:spPr>
        <p:txBody>
          <a:bodyPr wrap="none" rtlCol="0">
            <a:spAutoFit/>
          </a:bodyPr>
          <a:lstStyle/>
          <a:p>
            <a:r>
              <a:rPr lang="es-CO" b="1" dirty="0" smtClean="0"/>
              <a:t>Sonda En </a:t>
            </a:r>
            <a:r>
              <a:rPr lang="es-CO" b="1" dirty="0" err="1" smtClean="0"/>
              <a:t>Manholle</a:t>
            </a:r>
            <a:endParaRPr lang="es-CO"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467544" y="1268760"/>
            <a:ext cx="8424936" cy="2277547"/>
          </a:xfrm>
          <a:prstGeom prst="rect">
            <a:avLst/>
          </a:prstGeom>
          <a:noFill/>
        </p:spPr>
        <p:txBody>
          <a:bodyPr wrap="square" rtlCol="0">
            <a:spAutoFit/>
          </a:bodyPr>
          <a:lstStyle/>
          <a:p>
            <a:r>
              <a:rPr lang="es-CO" b="1" dirty="0" smtClean="0"/>
              <a:t>Conexión consola (Requerimientos)</a:t>
            </a:r>
          </a:p>
          <a:p>
            <a:endParaRPr lang="es-CO" b="1" dirty="0"/>
          </a:p>
          <a:p>
            <a:r>
              <a:rPr lang="es-CO" b="1" dirty="0" smtClean="0"/>
              <a:t>Acometida </a:t>
            </a:r>
            <a:r>
              <a:rPr lang="es-CO" b="1" dirty="0" smtClean="0"/>
              <a:t>eléctrica (calibre # 14 AWG):</a:t>
            </a:r>
            <a:endParaRPr lang="es-CO" b="1" dirty="0" smtClean="0"/>
          </a:p>
          <a:p>
            <a:pPr marL="457200" indent="-457200">
              <a:buFont typeface="Arial" panose="020B0604020202020204" pitchFamily="34" charset="0"/>
              <a:buChar char="•"/>
            </a:pPr>
            <a:r>
              <a:rPr lang="es-CO" b="1" dirty="0" smtClean="0"/>
              <a:t>Circuito 110 </a:t>
            </a:r>
            <a:r>
              <a:rPr lang="es-CO" b="1" dirty="0" err="1" smtClean="0"/>
              <a:t>Vac</a:t>
            </a:r>
            <a:r>
              <a:rPr lang="es-CO" b="1" dirty="0" smtClean="0"/>
              <a:t> regulado, tender </a:t>
            </a:r>
            <a:r>
              <a:rPr lang="es-CO" b="1" dirty="0"/>
              <a:t>3</a:t>
            </a:r>
            <a:r>
              <a:rPr lang="es-CO" b="1" dirty="0" smtClean="0"/>
              <a:t> cables identificados por colores </a:t>
            </a:r>
            <a:r>
              <a:rPr lang="es-CO" b="1" dirty="0" err="1" smtClean="0"/>
              <a:t>asi</a:t>
            </a:r>
            <a:endParaRPr lang="es-CO" b="1" dirty="0" smtClean="0"/>
          </a:p>
          <a:p>
            <a:pPr marL="914400" lvl="1" indent="-457200">
              <a:buFont typeface="Arial" panose="020B0604020202020204" pitchFamily="34" charset="0"/>
              <a:buChar char="•"/>
            </a:pPr>
            <a:r>
              <a:rPr lang="es-CO" b="1" dirty="0" smtClean="0"/>
              <a:t>Negro </a:t>
            </a:r>
            <a:r>
              <a:rPr lang="es-CO" b="1" dirty="0" smtClean="0"/>
              <a:t>Fase (# 14)</a:t>
            </a:r>
            <a:endParaRPr lang="es-CO" b="1" dirty="0" smtClean="0"/>
          </a:p>
          <a:p>
            <a:pPr marL="914400" lvl="1" indent="-457200">
              <a:buFont typeface="Arial" panose="020B0604020202020204" pitchFamily="34" charset="0"/>
              <a:buChar char="•"/>
            </a:pPr>
            <a:r>
              <a:rPr lang="es-CO" b="1" dirty="0" smtClean="0"/>
              <a:t>Blanco </a:t>
            </a:r>
            <a:r>
              <a:rPr lang="es-CO" b="1" dirty="0" smtClean="0"/>
              <a:t>Neutro (# 14)</a:t>
            </a:r>
            <a:endParaRPr lang="es-CO" b="1" dirty="0" smtClean="0"/>
          </a:p>
          <a:p>
            <a:pPr marL="914400" lvl="1" indent="-457200">
              <a:buFont typeface="Arial" panose="020B0604020202020204" pitchFamily="34" charset="0"/>
              <a:buChar char="•"/>
            </a:pPr>
            <a:r>
              <a:rPr lang="es-CO" b="1" dirty="0" smtClean="0"/>
              <a:t>Verde </a:t>
            </a:r>
            <a:r>
              <a:rPr lang="es-CO" b="1" dirty="0" smtClean="0"/>
              <a:t>Tierra (# 12)</a:t>
            </a:r>
            <a:endParaRPr lang="es-CO" b="1" dirty="0" smtClean="0"/>
          </a:p>
          <a:p>
            <a:pPr marL="457200" indent="-457200">
              <a:buFont typeface="Arial" panose="020B0604020202020204" pitchFamily="34" charset="0"/>
              <a:buChar char="•"/>
            </a:pPr>
            <a:r>
              <a:rPr lang="es-CO" sz="1600" b="1" dirty="0" smtClean="0"/>
              <a:t>Cable </a:t>
            </a:r>
            <a:r>
              <a:rPr lang="es-CO" sz="1600" b="1" dirty="0" err="1" smtClean="0"/>
              <a:t>belden</a:t>
            </a:r>
            <a:r>
              <a:rPr lang="es-CO" sz="1600" b="1" dirty="0" smtClean="0"/>
              <a:t> 8451 para </a:t>
            </a:r>
            <a:r>
              <a:rPr lang="es-CO" sz="1600" b="1" dirty="0" smtClean="0"/>
              <a:t>conectar las sondas que se usaran durante el aforo</a:t>
            </a:r>
            <a:endParaRPr lang="es-CO" sz="1600" b="1" dirty="0" smtClean="0"/>
          </a:p>
        </p:txBody>
      </p:sp>
      <p:pic>
        <p:nvPicPr>
          <p:cNvPr id="2" name="Imagen 1"/>
          <p:cNvPicPr>
            <a:picLocks noChangeAspect="1"/>
          </p:cNvPicPr>
          <p:nvPr/>
        </p:nvPicPr>
        <p:blipFill>
          <a:blip r:embed="rId2"/>
          <a:stretch>
            <a:fillRect/>
          </a:stretch>
        </p:blipFill>
        <p:spPr>
          <a:xfrm>
            <a:off x="35495" y="3789041"/>
            <a:ext cx="5728095" cy="3024336"/>
          </a:xfrm>
          <a:prstGeom prst="rect">
            <a:avLst/>
          </a:prstGeom>
        </p:spPr>
      </p:pic>
      <p:sp>
        <p:nvSpPr>
          <p:cNvPr id="3" name="CuadroTexto 2"/>
          <p:cNvSpPr txBox="1"/>
          <p:nvPr/>
        </p:nvSpPr>
        <p:spPr>
          <a:xfrm>
            <a:off x="5763590" y="4437112"/>
            <a:ext cx="3142592" cy="1477328"/>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s-ES" dirty="0" smtClean="0"/>
              <a:t>El cable </a:t>
            </a:r>
            <a:r>
              <a:rPr lang="es-ES" dirty="0" err="1"/>
              <a:t>B</a:t>
            </a:r>
            <a:r>
              <a:rPr lang="es-ES" dirty="0" err="1" smtClean="0"/>
              <a:t>elden</a:t>
            </a:r>
            <a:r>
              <a:rPr lang="es-ES" dirty="0" smtClean="0"/>
              <a:t> 8451 consta de:</a:t>
            </a:r>
          </a:p>
          <a:p>
            <a:endParaRPr lang="es-ES" dirty="0"/>
          </a:p>
          <a:p>
            <a:pPr marL="285750" indent="-285750">
              <a:buFont typeface="Arial" panose="020B0604020202020204" pitchFamily="34" charset="0"/>
              <a:buChar char="•"/>
            </a:pPr>
            <a:r>
              <a:rPr lang="es-ES" dirty="0" smtClean="0"/>
              <a:t>2 Hilos calibre # 22 AWG</a:t>
            </a:r>
          </a:p>
          <a:p>
            <a:pPr marL="285750" indent="-285750">
              <a:buFont typeface="Arial" panose="020B0604020202020204" pitchFamily="34" charset="0"/>
              <a:buChar char="•"/>
            </a:pPr>
            <a:r>
              <a:rPr lang="es-ES" dirty="0" smtClean="0"/>
              <a:t>1 Hilo desnudo</a:t>
            </a:r>
          </a:p>
          <a:p>
            <a:pPr marL="285750" indent="-285750">
              <a:buFont typeface="Arial" panose="020B0604020202020204" pitchFamily="34" charset="0"/>
              <a:buChar char="•"/>
            </a:pPr>
            <a:r>
              <a:rPr lang="es-ES" dirty="0" smtClean="0"/>
              <a:t>Apantallamiento</a:t>
            </a:r>
            <a:endParaRPr lang="en-US" dirty="0"/>
          </a:p>
        </p:txBody>
      </p:sp>
    </p:spTree>
    <p:extLst>
      <p:ext uri="{BB962C8B-B14F-4D97-AF65-F5344CB8AC3E}">
        <p14:creationId xmlns:p14="http://schemas.microsoft.com/office/powerpoint/2010/main" val="5752521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2808312" cy="1384995"/>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Conexión Acometida de la consola</a:t>
            </a:r>
            <a:endParaRPr lang="es-CO" sz="2800" b="1" dirty="0" smtClean="0"/>
          </a:p>
        </p:txBody>
      </p:sp>
      <p:sp>
        <p:nvSpPr>
          <p:cNvPr id="4" name="CuadroTexto 3"/>
          <p:cNvSpPr txBox="1"/>
          <p:nvPr/>
        </p:nvSpPr>
        <p:spPr>
          <a:xfrm>
            <a:off x="251520" y="3645024"/>
            <a:ext cx="3096344" cy="2308324"/>
          </a:xfrm>
          <a:prstGeom prst="rect">
            <a:avLst/>
          </a:prstGeom>
        </p:spPr>
        <p:style>
          <a:lnRef idx="0">
            <a:scrgbClr r="0" g="0" b="0"/>
          </a:lnRef>
          <a:fillRef idx="1003">
            <a:schemeClr val="lt1"/>
          </a:fillRef>
          <a:effectRef idx="0">
            <a:scrgbClr r="0" g="0" b="0"/>
          </a:effectRef>
          <a:fontRef idx="major"/>
        </p:style>
        <p:txBody>
          <a:bodyPr wrap="square" rtlCol="0">
            <a:spAutoFit/>
          </a:bodyPr>
          <a:lstStyle/>
          <a:p>
            <a:pPr marL="285750" indent="-285750">
              <a:buFont typeface="Arial" panose="020B0604020202020204" pitchFamily="34" charset="0"/>
              <a:buChar char="•"/>
            </a:pPr>
            <a:r>
              <a:rPr lang="es-ES" dirty="0" smtClean="0"/>
              <a:t>En el pin marcado con el # 1 conectar el Neutro del circuito 110 VAC</a:t>
            </a:r>
          </a:p>
          <a:p>
            <a:pPr marL="285750" indent="-285750">
              <a:buFont typeface="Arial" panose="020B0604020202020204" pitchFamily="34" charset="0"/>
              <a:buChar char="•"/>
            </a:pPr>
            <a:r>
              <a:rPr lang="es-ES" dirty="0" smtClean="0"/>
              <a:t>En el pin marcado con el # 2 conectar la Fase del circuito 110 VAC</a:t>
            </a:r>
          </a:p>
          <a:p>
            <a:pPr marL="285750" indent="-285750">
              <a:buFont typeface="Arial" panose="020B0604020202020204" pitchFamily="34" charset="0"/>
              <a:buChar char="•"/>
            </a:pPr>
            <a:r>
              <a:rPr lang="es-ES" dirty="0" smtClean="0"/>
              <a:t>En los Pines Marcados con el # 3 conectar la tierra</a:t>
            </a:r>
            <a:endParaRPr lang="en-US" dirty="0"/>
          </a:p>
        </p:txBody>
      </p:sp>
      <p:pic>
        <p:nvPicPr>
          <p:cNvPr id="5" name="Imagen 4"/>
          <p:cNvPicPr>
            <a:picLocks noChangeAspect="1"/>
          </p:cNvPicPr>
          <p:nvPr/>
        </p:nvPicPr>
        <p:blipFill>
          <a:blip r:embed="rId2"/>
          <a:stretch>
            <a:fillRect/>
          </a:stretch>
        </p:blipFill>
        <p:spPr>
          <a:xfrm>
            <a:off x="3563888" y="980728"/>
            <a:ext cx="5181600" cy="3438525"/>
          </a:xfrm>
          <a:prstGeom prst="rect">
            <a:avLst/>
          </a:prstGeom>
        </p:spPr>
      </p:pic>
    </p:spTree>
    <p:extLst>
      <p:ext uri="{BB962C8B-B14F-4D97-AF65-F5344CB8AC3E}">
        <p14:creationId xmlns:p14="http://schemas.microsoft.com/office/powerpoint/2010/main" val="3162831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2808312" cy="1384995"/>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Conexión Del cable de Sonda a la consola</a:t>
            </a:r>
            <a:endParaRPr lang="es-CO" sz="2800" b="1" dirty="0" smtClean="0"/>
          </a:p>
        </p:txBody>
      </p:sp>
      <p:sp>
        <p:nvSpPr>
          <p:cNvPr id="4" name="CuadroTexto 3"/>
          <p:cNvSpPr txBox="1"/>
          <p:nvPr/>
        </p:nvSpPr>
        <p:spPr>
          <a:xfrm>
            <a:off x="251520" y="3645024"/>
            <a:ext cx="3096344" cy="2862322"/>
          </a:xfrm>
          <a:prstGeom prst="rect">
            <a:avLst/>
          </a:prstGeom>
        </p:spPr>
        <p:style>
          <a:lnRef idx="0">
            <a:scrgbClr r="0" g="0" b="0"/>
          </a:lnRef>
          <a:fillRef idx="1003">
            <a:schemeClr val="lt1"/>
          </a:fillRef>
          <a:effectRef idx="0">
            <a:scrgbClr r="0" g="0" b="0"/>
          </a:effectRef>
          <a:fontRef idx="major"/>
        </p:style>
        <p:txBody>
          <a:bodyPr wrap="square" rtlCol="0">
            <a:spAutoFit/>
          </a:bodyPr>
          <a:lstStyle/>
          <a:p>
            <a:pPr marL="285750" indent="-285750">
              <a:buFont typeface="Arial" panose="020B0604020202020204" pitchFamily="34" charset="0"/>
              <a:buChar char="•"/>
            </a:pPr>
            <a:r>
              <a:rPr lang="es-ES" dirty="0" smtClean="0"/>
              <a:t>En el pin marcado con el # 1 conectar el cable negro de cable </a:t>
            </a:r>
            <a:r>
              <a:rPr lang="es-ES" dirty="0" err="1" smtClean="0"/>
              <a:t>belden</a:t>
            </a:r>
            <a:endParaRPr lang="es-ES" dirty="0" smtClean="0"/>
          </a:p>
          <a:p>
            <a:pPr marL="285750" indent="-285750">
              <a:buFont typeface="Arial" panose="020B0604020202020204" pitchFamily="34" charset="0"/>
              <a:buChar char="•"/>
            </a:pPr>
            <a:r>
              <a:rPr lang="es-ES" dirty="0" smtClean="0"/>
              <a:t>En el pin marcado con el # 2 conectar </a:t>
            </a:r>
            <a:r>
              <a:rPr lang="es-ES" dirty="0" err="1" smtClean="0"/>
              <a:t>conectar</a:t>
            </a:r>
            <a:r>
              <a:rPr lang="es-ES" dirty="0" smtClean="0"/>
              <a:t> el cable Rojo o Blanco del cable </a:t>
            </a:r>
            <a:r>
              <a:rPr lang="es-ES" dirty="0" err="1" smtClean="0"/>
              <a:t>belden</a:t>
            </a:r>
            <a:endParaRPr lang="es-ES" dirty="0" smtClean="0"/>
          </a:p>
          <a:p>
            <a:pPr marL="285750" indent="-285750">
              <a:buFont typeface="Arial" panose="020B0604020202020204" pitchFamily="34" charset="0"/>
              <a:buChar char="•"/>
            </a:pPr>
            <a:r>
              <a:rPr lang="es-ES" dirty="0" smtClean="0"/>
              <a:t>En el pin marcado con el # 3 conectar el cable desnudo del cable </a:t>
            </a:r>
            <a:r>
              <a:rPr lang="es-ES" dirty="0" err="1" smtClean="0"/>
              <a:t>belden</a:t>
            </a:r>
            <a:endParaRPr lang="en-US" dirty="0"/>
          </a:p>
        </p:txBody>
      </p:sp>
      <p:pic>
        <p:nvPicPr>
          <p:cNvPr id="2" name="Imagen 1"/>
          <p:cNvPicPr>
            <a:picLocks noChangeAspect="1"/>
          </p:cNvPicPr>
          <p:nvPr/>
        </p:nvPicPr>
        <p:blipFill>
          <a:blip r:embed="rId2"/>
          <a:stretch>
            <a:fillRect/>
          </a:stretch>
        </p:blipFill>
        <p:spPr>
          <a:xfrm>
            <a:off x="3923928" y="818902"/>
            <a:ext cx="4795916" cy="3980284"/>
          </a:xfrm>
          <a:prstGeom prst="rect">
            <a:avLst/>
          </a:prstGeom>
        </p:spPr>
      </p:pic>
      <p:sp>
        <p:nvSpPr>
          <p:cNvPr id="6" name="CuadroTexto 5"/>
          <p:cNvSpPr txBox="1"/>
          <p:nvPr/>
        </p:nvSpPr>
        <p:spPr>
          <a:xfrm flipH="1">
            <a:off x="3779912" y="5039465"/>
            <a:ext cx="4536504" cy="1754326"/>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s-ES" dirty="0" smtClean="0"/>
              <a:t>Nota: Al conectar la sonda para realizar el Aforo, conectarla siempre en el puerto # 1. Si se estuvieran usando dos sondas para el aforo conectarlas en los puertos # 1 y #2 y así mismo habilitar esos tanques en la configuración de la consola</a:t>
            </a:r>
            <a:endParaRPr lang="en-US" dirty="0"/>
          </a:p>
        </p:txBody>
      </p:sp>
    </p:spTree>
    <p:extLst>
      <p:ext uri="{BB962C8B-B14F-4D97-AF65-F5344CB8AC3E}">
        <p14:creationId xmlns:p14="http://schemas.microsoft.com/office/powerpoint/2010/main" val="23925370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endParaRPr lang="es-CO" sz="2800" b="1" dirty="0" smtClean="0"/>
          </a:p>
        </p:txBody>
      </p:sp>
      <p:sp>
        <p:nvSpPr>
          <p:cNvPr id="4" name="CuadroTexto 3"/>
          <p:cNvSpPr txBox="1"/>
          <p:nvPr/>
        </p:nvSpPr>
        <p:spPr>
          <a:xfrm>
            <a:off x="395536" y="2204864"/>
            <a:ext cx="8159228" cy="3139321"/>
          </a:xfrm>
          <a:prstGeom prst="rect">
            <a:avLst/>
          </a:prstGeom>
        </p:spPr>
        <p:style>
          <a:lnRef idx="0">
            <a:scrgbClr r="0" g="0" b="0"/>
          </a:lnRef>
          <a:fillRef idx="1003">
            <a:schemeClr val="lt1"/>
          </a:fillRef>
          <a:effectRef idx="0">
            <a:scrgbClr r="0" g="0" b="0"/>
          </a:effectRef>
          <a:fontRef idx="major"/>
        </p:style>
        <p:txBody>
          <a:bodyPr wrap="square" rtlCol="0">
            <a:spAutoFit/>
          </a:bodyPr>
          <a:lstStyle/>
          <a:p>
            <a:pPr marL="285750" indent="-285750">
              <a:buFont typeface="Arial" panose="020B0604020202020204" pitchFamily="34" charset="0"/>
              <a:buChar char="•"/>
            </a:pPr>
            <a:r>
              <a:rPr lang="es-ES" dirty="0" smtClean="0"/>
              <a:t>Debido a que en el proceso de aforo, se toma de la consola solo los datos:</a:t>
            </a:r>
          </a:p>
          <a:p>
            <a:pPr marL="742950" lvl="1" indent="-285750">
              <a:buFont typeface="Arial" panose="020B0604020202020204" pitchFamily="34" charset="0"/>
              <a:buChar char="•"/>
            </a:pPr>
            <a:r>
              <a:rPr lang="es-ES" dirty="0" smtClean="0"/>
              <a:t>Altura de Combustible</a:t>
            </a:r>
          </a:p>
          <a:p>
            <a:pPr marL="742950" lvl="1" indent="-285750">
              <a:buFont typeface="Arial" panose="020B0604020202020204" pitchFamily="34" charset="0"/>
              <a:buChar char="•"/>
            </a:pPr>
            <a:r>
              <a:rPr lang="es-ES" dirty="0" smtClean="0"/>
              <a:t>Altura de Agua</a:t>
            </a:r>
          </a:p>
          <a:p>
            <a:pPr lvl="1"/>
            <a:r>
              <a:rPr lang="es-ES" dirty="0" smtClean="0"/>
              <a:t>Solo será necesario configurar los siguientes parámetros</a:t>
            </a:r>
          </a:p>
          <a:p>
            <a:pPr marL="800100" lvl="1" indent="-342900">
              <a:buFont typeface="+mj-lt"/>
              <a:buAutoNum type="arabicPeriod"/>
            </a:pPr>
            <a:r>
              <a:rPr lang="es-ES" dirty="0" smtClean="0"/>
              <a:t>Crear un tanque con el diámetro adecuado al diámetro del tanque a aforar</a:t>
            </a:r>
          </a:p>
          <a:p>
            <a:pPr marL="800100" lvl="1" indent="-342900">
              <a:buFont typeface="+mj-lt"/>
              <a:buAutoNum type="arabicPeriod"/>
            </a:pPr>
            <a:r>
              <a:rPr lang="es-ES" dirty="0" smtClean="0"/>
              <a:t>Asignar una sonda al tanque creado </a:t>
            </a:r>
          </a:p>
          <a:p>
            <a:pPr marL="800100" lvl="1" indent="-342900">
              <a:buFont typeface="+mj-lt"/>
              <a:buAutoNum type="arabicPeriod"/>
            </a:pPr>
            <a:r>
              <a:rPr lang="es-ES" dirty="0" smtClean="0"/>
              <a:t>Establecer alarmas de producto alto, sobrellenado y producto máximo</a:t>
            </a:r>
          </a:p>
          <a:p>
            <a:pPr marL="800100" lvl="1" indent="-342900">
              <a:buFont typeface="+mj-lt"/>
              <a:buAutoNum type="arabicPeriod"/>
            </a:pPr>
            <a:r>
              <a:rPr lang="es-ES" dirty="0" smtClean="0"/>
              <a:t>Establecer el sistema métrico como sistema de medición en la consola </a:t>
            </a:r>
          </a:p>
          <a:p>
            <a:pPr lvl="1"/>
            <a:r>
              <a:rPr lang="es-ES" b="1" i="1" u="sng" dirty="0" err="1" smtClean="0"/>
              <a:t>Parametros</a:t>
            </a:r>
            <a:r>
              <a:rPr lang="es-ES" b="1" i="1" u="sng" dirty="0" smtClean="0"/>
              <a:t> con la hora, fecha, idioma entre otros serian irrelevantes para el proceso de aforo</a:t>
            </a:r>
            <a:r>
              <a:rPr lang="es-ES" dirty="0" smtClean="0"/>
              <a:t>.</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5905359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8325292" cy="923330"/>
          </a:xfrm>
          <a:prstGeom prst="rect">
            <a:avLst/>
          </a:prstGeom>
          <a:noFill/>
        </p:spPr>
        <p:txBody>
          <a:bodyPr wrap="none" rtlCol="0">
            <a:spAutoFit/>
          </a:bodyPr>
          <a:lstStyle/>
          <a:p>
            <a:r>
              <a:rPr lang="es-ES" dirty="0" smtClean="0"/>
              <a:t>Configurar Sistema de medición a Métrico y el Idioma español:</a:t>
            </a:r>
          </a:p>
          <a:p>
            <a:endParaRPr lang="es-ES" dirty="0"/>
          </a:p>
          <a:p>
            <a:r>
              <a:rPr lang="es-ES" dirty="0" smtClean="0"/>
              <a:t>Desde la pantalla principal de la consola, seleccione el icono de Configurar (Ver imagen)</a:t>
            </a:r>
            <a:endParaRPr lang="en-US" dirty="0"/>
          </a:p>
        </p:txBody>
      </p:sp>
      <p:pic>
        <p:nvPicPr>
          <p:cNvPr id="5" name="Imagen 4"/>
          <p:cNvPicPr>
            <a:picLocks noChangeAspect="1"/>
          </p:cNvPicPr>
          <p:nvPr/>
        </p:nvPicPr>
        <p:blipFill>
          <a:blip r:embed="rId2"/>
          <a:stretch>
            <a:fillRect/>
          </a:stretch>
        </p:blipFill>
        <p:spPr>
          <a:xfrm>
            <a:off x="827584" y="2832622"/>
            <a:ext cx="6984776" cy="3338833"/>
          </a:xfrm>
          <a:prstGeom prst="rect">
            <a:avLst/>
          </a:prstGeom>
        </p:spPr>
      </p:pic>
    </p:spTree>
    <p:extLst>
      <p:ext uri="{BB962C8B-B14F-4D97-AF65-F5344CB8AC3E}">
        <p14:creationId xmlns:p14="http://schemas.microsoft.com/office/powerpoint/2010/main" val="21433102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pic>
        <p:nvPicPr>
          <p:cNvPr id="4" name="Imagen 3"/>
          <p:cNvPicPr>
            <a:picLocks noChangeAspect="1"/>
          </p:cNvPicPr>
          <p:nvPr/>
        </p:nvPicPr>
        <p:blipFill>
          <a:blip r:embed="rId2"/>
          <a:stretch>
            <a:fillRect/>
          </a:stretch>
        </p:blipFill>
        <p:spPr>
          <a:xfrm>
            <a:off x="3059832" y="2156490"/>
            <a:ext cx="5191125" cy="3657600"/>
          </a:xfrm>
          <a:prstGeom prst="rect">
            <a:avLst/>
          </a:prstGeom>
        </p:spPr>
      </p:pic>
      <p:sp>
        <p:nvSpPr>
          <p:cNvPr id="6" name="CuadroTexto 5"/>
          <p:cNvSpPr txBox="1"/>
          <p:nvPr/>
        </p:nvSpPr>
        <p:spPr>
          <a:xfrm>
            <a:off x="251520" y="3662124"/>
            <a:ext cx="2520280"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Seleccionar la Opción </a:t>
            </a:r>
            <a:r>
              <a:rPr lang="es-ES" dirty="0" err="1" smtClean="0"/>
              <a:t>System</a:t>
            </a:r>
            <a:r>
              <a:rPr lang="es-ES" dirty="0" smtClean="0"/>
              <a:t> </a:t>
            </a:r>
            <a:r>
              <a:rPr lang="es-ES" dirty="0" err="1" smtClean="0"/>
              <a:t>Setup</a:t>
            </a:r>
            <a:endParaRPr lang="en-US" dirty="0"/>
          </a:p>
        </p:txBody>
      </p:sp>
    </p:spTree>
    <p:extLst>
      <p:ext uri="{BB962C8B-B14F-4D97-AF65-F5344CB8AC3E}">
        <p14:creationId xmlns:p14="http://schemas.microsoft.com/office/powerpoint/2010/main" val="225761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6" name="CuadroTexto 5"/>
          <p:cNvSpPr txBox="1"/>
          <p:nvPr/>
        </p:nvSpPr>
        <p:spPr>
          <a:xfrm>
            <a:off x="251520" y="3662124"/>
            <a:ext cx="2520280"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Seleccionar la Opción </a:t>
            </a:r>
            <a:r>
              <a:rPr lang="es-ES" dirty="0" err="1" smtClean="0"/>
              <a:t>Language</a:t>
            </a:r>
            <a:r>
              <a:rPr lang="es-ES" dirty="0" smtClean="0"/>
              <a:t> (</a:t>
            </a:r>
            <a:r>
              <a:rPr lang="es-ES" dirty="0" err="1" smtClean="0"/>
              <a:t>Item</a:t>
            </a:r>
            <a:r>
              <a:rPr lang="es-ES" dirty="0" smtClean="0"/>
              <a:t> # 1)</a:t>
            </a:r>
            <a:endParaRPr lang="en-US" dirty="0"/>
          </a:p>
        </p:txBody>
      </p:sp>
      <p:pic>
        <p:nvPicPr>
          <p:cNvPr id="2" name="Imagen 1"/>
          <p:cNvPicPr>
            <a:picLocks noChangeAspect="1"/>
          </p:cNvPicPr>
          <p:nvPr/>
        </p:nvPicPr>
        <p:blipFill>
          <a:blip r:embed="rId2"/>
          <a:stretch>
            <a:fillRect/>
          </a:stretch>
        </p:blipFill>
        <p:spPr>
          <a:xfrm>
            <a:off x="3275856" y="1772816"/>
            <a:ext cx="5010150" cy="3943350"/>
          </a:xfrm>
          <a:prstGeom prst="rect">
            <a:avLst/>
          </a:prstGeom>
        </p:spPr>
      </p:pic>
    </p:spTree>
    <p:extLst>
      <p:ext uri="{BB962C8B-B14F-4D97-AF65-F5344CB8AC3E}">
        <p14:creationId xmlns:p14="http://schemas.microsoft.com/office/powerpoint/2010/main" val="24184193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6" name="CuadroTexto 5"/>
          <p:cNvSpPr txBox="1"/>
          <p:nvPr/>
        </p:nvSpPr>
        <p:spPr>
          <a:xfrm>
            <a:off x="179512" y="1904761"/>
            <a:ext cx="2520280" cy="369331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a:t>
            </a:r>
            <a:r>
              <a:rPr lang="es-ES" dirty="0" err="1" smtClean="0"/>
              <a:t>Item</a:t>
            </a:r>
            <a:r>
              <a:rPr lang="es-ES" dirty="0" smtClean="0"/>
              <a:t> 1 Cambiar idioma a español</a:t>
            </a:r>
          </a:p>
          <a:p>
            <a:pPr marL="342900" indent="-342900">
              <a:buFont typeface="+mj-lt"/>
              <a:buAutoNum type="arabicPeriod"/>
            </a:pPr>
            <a:r>
              <a:rPr lang="es-ES" dirty="0" smtClean="0"/>
              <a:t>En el </a:t>
            </a:r>
            <a:r>
              <a:rPr lang="es-ES" dirty="0" err="1" smtClean="0"/>
              <a:t>Item</a:t>
            </a:r>
            <a:r>
              <a:rPr lang="es-ES" dirty="0" smtClean="0"/>
              <a:t> 2 Cambiar unidades a </a:t>
            </a:r>
            <a:r>
              <a:rPr lang="es-ES" dirty="0" err="1" smtClean="0"/>
              <a:t>Metrico</a:t>
            </a:r>
            <a:endParaRPr lang="es-ES" dirty="0" smtClean="0"/>
          </a:p>
          <a:p>
            <a:pPr marL="342900" indent="-342900">
              <a:buFont typeface="+mj-lt"/>
              <a:buAutoNum type="arabicPeriod"/>
            </a:pPr>
            <a:r>
              <a:rPr lang="es-ES" dirty="0" smtClean="0"/>
              <a:t>En el </a:t>
            </a:r>
            <a:r>
              <a:rPr lang="es-ES" dirty="0" err="1" smtClean="0"/>
              <a:t>Item</a:t>
            </a:r>
            <a:r>
              <a:rPr lang="es-ES" dirty="0" smtClean="0"/>
              <a:t> 3 Dejarlo como esta</a:t>
            </a:r>
          </a:p>
          <a:p>
            <a:pPr marL="342900" indent="-342900">
              <a:buFont typeface="+mj-lt"/>
              <a:buAutoNum type="arabicPeriod"/>
            </a:pPr>
            <a:r>
              <a:rPr lang="es-ES" dirty="0" smtClean="0"/>
              <a:t>En el </a:t>
            </a:r>
            <a:r>
              <a:rPr lang="es-ES" dirty="0" err="1" smtClean="0"/>
              <a:t>Item</a:t>
            </a:r>
            <a:r>
              <a:rPr lang="es-ES" dirty="0" smtClean="0"/>
              <a:t> 4 dejarlo como esta</a:t>
            </a:r>
          </a:p>
          <a:p>
            <a:pPr marL="342900" indent="-342900">
              <a:buFont typeface="+mj-lt"/>
              <a:buAutoNum type="arabicPeriod"/>
            </a:pPr>
            <a:r>
              <a:rPr lang="es-ES" dirty="0" smtClean="0"/>
              <a:t>El </a:t>
            </a:r>
            <a:r>
              <a:rPr lang="es-ES" dirty="0" err="1" smtClean="0"/>
              <a:t>item</a:t>
            </a:r>
            <a:r>
              <a:rPr lang="es-ES" dirty="0" smtClean="0"/>
              <a:t> 5 es para retroceso</a:t>
            </a:r>
          </a:p>
          <a:p>
            <a:pPr marL="342900" indent="-342900">
              <a:buFont typeface="+mj-lt"/>
              <a:buAutoNum type="arabicPeriod"/>
            </a:pPr>
            <a:r>
              <a:rPr lang="es-ES" dirty="0" smtClean="0"/>
              <a:t>El </a:t>
            </a:r>
            <a:r>
              <a:rPr lang="es-ES" dirty="0" err="1" smtClean="0"/>
              <a:t>item</a:t>
            </a:r>
            <a:r>
              <a:rPr lang="es-ES" dirty="0" smtClean="0"/>
              <a:t> 6 para ir al Home o pagina de </a:t>
            </a:r>
            <a:r>
              <a:rPr lang="es-ES" dirty="0" err="1" smtClean="0"/>
              <a:t>incio</a:t>
            </a:r>
            <a:r>
              <a:rPr lang="es-ES" dirty="0" smtClean="0"/>
              <a:t> de la consola</a:t>
            </a:r>
            <a:endParaRPr lang="en-US" dirty="0"/>
          </a:p>
        </p:txBody>
      </p:sp>
      <p:pic>
        <p:nvPicPr>
          <p:cNvPr id="4" name="Imagen 3"/>
          <p:cNvPicPr>
            <a:picLocks noChangeAspect="1"/>
          </p:cNvPicPr>
          <p:nvPr/>
        </p:nvPicPr>
        <p:blipFill>
          <a:blip r:embed="rId2"/>
          <a:stretch>
            <a:fillRect/>
          </a:stretch>
        </p:blipFill>
        <p:spPr>
          <a:xfrm>
            <a:off x="3347864" y="1904761"/>
            <a:ext cx="5600700" cy="3514725"/>
          </a:xfrm>
          <a:prstGeom prst="rect">
            <a:avLst/>
          </a:prstGeom>
        </p:spPr>
      </p:pic>
      <p:sp>
        <p:nvSpPr>
          <p:cNvPr id="5" name="CuadroTexto 4"/>
          <p:cNvSpPr txBox="1"/>
          <p:nvPr/>
        </p:nvSpPr>
        <p:spPr>
          <a:xfrm>
            <a:off x="3347864" y="5598080"/>
            <a:ext cx="5600700"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s-ES" dirty="0" smtClean="0"/>
              <a:t>NOTA: Aunque se seleccione el Idioma Español como idioma para el sistema, algunos parámetros de los menú de configuración de la consola seguirán en Ingles</a:t>
            </a:r>
            <a:endParaRPr lang="en-US" dirty="0"/>
          </a:p>
        </p:txBody>
      </p:sp>
    </p:spTree>
    <p:extLst>
      <p:ext uri="{BB962C8B-B14F-4D97-AF65-F5344CB8AC3E}">
        <p14:creationId xmlns:p14="http://schemas.microsoft.com/office/powerpoint/2010/main" val="35273607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8325292" cy="923330"/>
          </a:xfrm>
          <a:prstGeom prst="rect">
            <a:avLst/>
          </a:prstGeom>
          <a:noFill/>
        </p:spPr>
        <p:txBody>
          <a:bodyPr wrap="none" rtlCol="0">
            <a:spAutoFit/>
          </a:bodyPr>
          <a:lstStyle/>
          <a:p>
            <a:r>
              <a:rPr lang="es-ES" dirty="0" smtClean="0"/>
              <a:t>Configurar un Tanque:</a:t>
            </a:r>
          </a:p>
          <a:p>
            <a:endParaRPr lang="es-ES" dirty="0"/>
          </a:p>
          <a:p>
            <a:r>
              <a:rPr lang="es-ES" dirty="0" smtClean="0"/>
              <a:t>Desde la pantalla principal de la consola, seleccione el icono de Configurar (Ver imagen)</a:t>
            </a:r>
            <a:endParaRPr lang="en-US" dirty="0"/>
          </a:p>
        </p:txBody>
      </p:sp>
      <p:pic>
        <p:nvPicPr>
          <p:cNvPr id="5" name="Imagen 4"/>
          <p:cNvPicPr>
            <a:picLocks noChangeAspect="1"/>
          </p:cNvPicPr>
          <p:nvPr/>
        </p:nvPicPr>
        <p:blipFill>
          <a:blip r:embed="rId2"/>
          <a:stretch>
            <a:fillRect/>
          </a:stretch>
        </p:blipFill>
        <p:spPr>
          <a:xfrm>
            <a:off x="827584" y="2832622"/>
            <a:ext cx="6984776" cy="3338833"/>
          </a:xfrm>
          <a:prstGeom prst="rect">
            <a:avLst/>
          </a:prstGeom>
        </p:spPr>
      </p:pic>
    </p:spTree>
    <p:extLst>
      <p:ext uri="{BB962C8B-B14F-4D97-AF65-F5344CB8AC3E}">
        <p14:creationId xmlns:p14="http://schemas.microsoft.com/office/powerpoint/2010/main" val="27353971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952429" cy="369332"/>
          </a:xfrm>
          <a:prstGeom prst="rect">
            <a:avLst/>
          </a:prstGeom>
          <a:noFill/>
        </p:spPr>
        <p:txBody>
          <a:bodyPr wrap="none" rtlCol="0">
            <a:spAutoFit/>
          </a:bodyPr>
          <a:lstStyle/>
          <a:p>
            <a:r>
              <a:rPr lang="es-ES" dirty="0" smtClean="0"/>
              <a:t>Seleccionar la Opción Configurar tanque</a:t>
            </a:r>
            <a:endParaRPr lang="en-US" dirty="0"/>
          </a:p>
        </p:txBody>
      </p:sp>
      <p:pic>
        <p:nvPicPr>
          <p:cNvPr id="4" name="Imagen 3"/>
          <p:cNvPicPr>
            <a:picLocks noChangeAspect="1"/>
          </p:cNvPicPr>
          <p:nvPr/>
        </p:nvPicPr>
        <p:blipFill>
          <a:blip r:embed="rId2"/>
          <a:stretch>
            <a:fillRect/>
          </a:stretch>
        </p:blipFill>
        <p:spPr>
          <a:xfrm>
            <a:off x="1763688" y="2602902"/>
            <a:ext cx="5253000" cy="3773144"/>
          </a:xfrm>
          <a:prstGeom prst="rect">
            <a:avLst/>
          </a:prstGeom>
        </p:spPr>
      </p:pic>
    </p:spTree>
    <p:extLst>
      <p:ext uri="{BB962C8B-B14F-4D97-AF65-F5344CB8AC3E}">
        <p14:creationId xmlns:p14="http://schemas.microsoft.com/office/powerpoint/2010/main" val="30901577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430811" cy="369332"/>
          </a:xfrm>
          <a:prstGeom prst="rect">
            <a:avLst/>
          </a:prstGeom>
          <a:noFill/>
        </p:spPr>
        <p:txBody>
          <a:bodyPr wrap="none" rtlCol="0">
            <a:spAutoFit/>
          </a:bodyPr>
          <a:lstStyle/>
          <a:p>
            <a:r>
              <a:rPr lang="es-ES" dirty="0" smtClean="0"/>
              <a:t>Nuevamente en configurar Tanque</a:t>
            </a:r>
            <a:endParaRPr lang="en-US" dirty="0"/>
          </a:p>
        </p:txBody>
      </p:sp>
      <p:pic>
        <p:nvPicPr>
          <p:cNvPr id="5" name="Imagen 4"/>
          <p:cNvPicPr>
            <a:picLocks noChangeAspect="1"/>
          </p:cNvPicPr>
          <p:nvPr/>
        </p:nvPicPr>
        <p:blipFill>
          <a:blip r:embed="rId2"/>
          <a:stretch>
            <a:fillRect/>
          </a:stretch>
        </p:blipFill>
        <p:spPr>
          <a:xfrm>
            <a:off x="1475656" y="2358296"/>
            <a:ext cx="5305425" cy="3648075"/>
          </a:xfrm>
          <a:prstGeom prst="rect">
            <a:avLst/>
          </a:prstGeom>
        </p:spPr>
      </p:pic>
    </p:spTree>
    <p:extLst>
      <p:ext uri="{BB962C8B-B14F-4D97-AF65-F5344CB8AC3E}">
        <p14:creationId xmlns:p14="http://schemas.microsoft.com/office/powerpoint/2010/main" val="25184237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7" y="1988840"/>
            <a:ext cx="2808312" cy="424731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Ítem 1 seleccionar el tanque # 1 a configurar</a:t>
            </a:r>
          </a:p>
          <a:p>
            <a:pPr marL="342900" indent="-342900">
              <a:buFont typeface="+mj-lt"/>
              <a:buAutoNum type="arabicPeriod"/>
            </a:pPr>
            <a:r>
              <a:rPr lang="es-ES" dirty="0" smtClean="0"/>
              <a:t>En el Ítem 2 Habilitar el Tanque</a:t>
            </a:r>
          </a:p>
          <a:p>
            <a:pPr marL="342900" indent="-342900">
              <a:buFont typeface="+mj-lt"/>
              <a:buAutoNum type="arabicPeriod"/>
            </a:pPr>
            <a:r>
              <a:rPr lang="es-ES" dirty="0" smtClean="0"/>
              <a:t>En el Ítem 3 Ingresar un nombre al Tanque (Dato Irrelevante para el aforo)</a:t>
            </a:r>
          </a:p>
          <a:p>
            <a:pPr marL="342900" indent="-342900">
              <a:buFont typeface="+mj-lt"/>
              <a:buAutoNum type="arabicPeriod"/>
            </a:pPr>
            <a:r>
              <a:rPr lang="es-ES" dirty="0" smtClean="0"/>
              <a:t>En el Ítem 4 Dejar en blanco o como venga de fabrica (Irrelevante para el Aforo)</a:t>
            </a:r>
          </a:p>
          <a:p>
            <a:pPr marL="342900" indent="-342900">
              <a:buFont typeface="+mj-lt"/>
              <a:buAutoNum type="arabicPeriod"/>
            </a:pPr>
            <a:r>
              <a:rPr lang="es-ES" dirty="0" smtClean="0"/>
              <a:t>En el </a:t>
            </a:r>
            <a:r>
              <a:rPr lang="es-ES" dirty="0" err="1" smtClean="0"/>
              <a:t>item</a:t>
            </a:r>
            <a:r>
              <a:rPr lang="es-ES" dirty="0" smtClean="0"/>
              <a:t> 5 para seguir con las otras opciones</a:t>
            </a:r>
            <a:endParaRPr lang="en-US" dirty="0"/>
          </a:p>
        </p:txBody>
      </p:sp>
      <p:pic>
        <p:nvPicPr>
          <p:cNvPr id="5" name="Imagen 4"/>
          <p:cNvPicPr>
            <a:picLocks noChangeAspect="1"/>
          </p:cNvPicPr>
          <p:nvPr/>
        </p:nvPicPr>
        <p:blipFill>
          <a:blip r:embed="rId2"/>
          <a:stretch>
            <a:fillRect/>
          </a:stretch>
        </p:blipFill>
        <p:spPr>
          <a:xfrm>
            <a:off x="3491880" y="1844824"/>
            <a:ext cx="5495925" cy="4067175"/>
          </a:xfrm>
          <a:prstGeom prst="rect">
            <a:avLst/>
          </a:prstGeom>
        </p:spPr>
      </p:pic>
    </p:spTree>
    <p:extLst>
      <p:ext uri="{BB962C8B-B14F-4D97-AF65-F5344CB8AC3E}">
        <p14:creationId xmlns:p14="http://schemas.microsoft.com/office/powerpoint/2010/main" val="28819476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7" y="1988840"/>
            <a:ext cx="2808312" cy="286232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a:t>
            </a:r>
            <a:r>
              <a:rPr lang="es-ES" dirty="0" err="1" smtClean="0"/>
              <a:t>Item</a:t>
            </a:r>
            <a:r>
              <a:rPr lang="es-ES" dirty="0" smtClean="0"/>
              <a:t> 1 ingresar el Diámetro del Tanque en milímetros</a:t>
            </a:r>
          </a:p>
          <a:p>
            <a:pPr marL="342900" indent="-342900">
              <a:buFont typeface="+mj-lt"/>
              <a:buAutoNum type="arabicPeriod"/>
            </a:pPr>
            <a:r>
              <a:rPr lang="es-ES" dirty="0" smtClean="0"/>
              <a:t>En el </a:t>
            </a:r>
            <a:r>
              <a:rPr lang="es-ES" dirty="0" err="1" smtClean="0"/>
              <a:t>item</a:t>
            </a:r>
            <a:r>
              <a:rPr lang="es-ES" dirty="0" smtClean="0"/>
              <a:t> 2 ingresar la capacidad del Tanque en Litros</a:t>
            </a:r>
          </a:p>
          <a:p>
            <a:pPr marL="342900" indent="-342900">
              <a:buFont typeface="+mj-lt"/>
              <a:buAutoNum type="arabicPeriod"/>
            </a:pPr>
            <a:r>
              <a:rPr lang="es-ES" dirty="0" smtClean="0"/>
              <a:t>En el </a:t>
            </a:r>
            <a:r>
              <a:rPr lang="es-ES" dirty="0" err="1" smtClean="0"/>
              <a:t>Item</a:t>
            </a:r>
            <a:r>
              <a:rPr lang="es-ES" dirty="0" smtClean="0"/>
              <a:t> 3 seleccionar la opción de 1 Punto</a:t>
            </a:r>
          </a:p>
          <a:p>
            <a:pPr marL="342900" indent="-342900">
              <a:buFont typeface="+mj-lt"/>
              <a:buAutoNum type="arabicPeriod"/>
            </a:pPr>
            <a:r>
              <a:rPr lang="es-ES" dirty="0" smtClean="0"/>
              <a:t>En el </a:t>
            </a:r>
            <a:r>
              <a:rPr lang="es-ES" dirty="0" err="1" smtClean="0"/>
              <a:t>item</a:t>
            </a:r>
            <a:r>
              <a:rPr lang="es-ES" dirty="0" smtClean="0"/>
              <a:t> 4 para seguir con las otras opciones</a:t>
            </a:r>
          </a:p>
        </p:txBody>
      </p:sp>
      <p:sp>
        <p:nvSpPr>
          <p:cNvPr id="7" name="CuadroTexto 6"/>
          <p:cNvSpPr txBox="1"/>
          <p:nvPr/>
        </p:nvSpPr>
        <p:spPr>
          <a:xfrm>
            <a:off x="411560" y="5186809"/>
            <a:ext cx="2952328" cy="1200329"/>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s-ES" dirty="0" smtClean="0"/>
              <a:t>Nota 1: mas adelante se indica como medir correctamente el diámetro de un tanque</a:t>
            </a:r>
            <a:endParaRPr lang="en-US" dirty="0"/>
          </a:p>
        </p:txBody>
      </p:sp>
      <p:sp>
        <p:nvSpPr>
          <p:cNvPr id="8" name="CuadroTexto 7"/>
          <p:cNvSpPr txBox="1"/>
          <p:nvPr/>
        </p:nvSpPr>
        <p:spPr>
          <a:xfrm>
            <a:off x="3995936" y="5463808"/>
            <a:ext cx="4380499" cy="92333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s-ES" dirty="0" smtClean="0"/>
              <a:t>Nota 2: recuerde que para pasar de Galones a litros se multiplica el valor en galones x 3,785</a:t>
            </a:r>
            <a:endParaRPr lang="en-US" dirty="0"/>
          </a:p>
        </p:txBody>
      </p:sp>
      <p:pic>
        <p:nvPicPr>
          <p:cNvPr id="9" name="Imagen 8"/>
          <p:cNvPicPr>
            <a:picLocks noChangeAspect="1"/>
          </p:cNvPicPr>
          <p:nvPr/>
        </p:nvPicPr>
        <p:blipFill>
          <a:blip r:embed="rId2"/>
          <a:stretch>
            <a:fillRect/>
          </a:stretch>
        </p:blipFill>
        <p:spPr>
          <a:xfrm>
            <a:off x="3491880" y="1916832"/>
            <a:ext cx="5257800" cy="3409950"/>
          </a:xfrm>
          <a:prstGeom prst="rect">
            <a:avLst/>
          </a:prstGeom>
        </p:spPr>
      </p:pic>
    </p:spTree>
    <p:extLst>
      <p:ext uri="{BB962C8B-B14F-4D97-AF65-F5344CB8AC3E}">
        <p14:creationId xmlns:p14="http://schemas.microsoft.com/office/powerpoint/2010/main" val="21338383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7" y="1988840"/>
            <a:ext cx="2808312" cy="424731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ítem 1 ingresar el coeficiente de expansión térmica del producto, sin embargo este ítem seria irrelevante para el aforo ya que el coeficiente la consola lo usa para calcular el volumen de acuerdo a la temperatura, pero el sistema de aforo solo requiere de la consola la altura sin embargo ingresarlo</a:t>
            </a:r>
          </a:p>
        </p:txBody>
      </p:sp>
      <p:pic>
        <p:nvPicPr>
          <p:cNvPr id="4" name="Imagen 3"/>
          <p:cNvPicPr>
            <a:picLocks noChangeAspect="1"/>
          </p:cNvPicPr>
          <p:nvPr/>
        </p:nvPicPr>
        <p:blipFill>
          <a:blip r:embed="rId2"/>
          <a:stretch>
            <a:fillRect/>
          </a:stretch>
        </p:blipFill>
        <p:spPr>
          <a:xfrm>
            <a:off x="3319160" y="1484784"/>
            <a:ext cx="5734050" cy="3562350"/>
          </a:xfrm>
          <a:prstGeom prst="rect">
            <a:avLst/>
          </a:prstGeom>
        </p:spPr>
      </p:pic>
      <p:sp>
        <p:nvSpPr>
          <p:cNvPr id="5" name="CuadroTexto 4"/>
          <p:cNvSpPr txBox="1"/>
          <p:nvPr/>
        </p:nvSpPr>
        <p:spPr>
          <a:xfrm>
            <a:off x="3419872" y="5013176"/>
            <a:ext cx="5112568" cy="1754326"/>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s-ES" dirty="0" smtClean="0"/>
              <a:t>Nota: Dado que la consola esta configurada en sistema de unidades métrico, los valores a ingresar </a:t>
            </a:r>
            <a:r>
              <a:rPr lang="es-ES" dirty="0"/>
              <a:t>serian Gasolina </a:t>
            </a:r>
            <a:r>
              <a:rPr lang="es-ES" dirty="0" smtClean="0"/>
              <a:t>0.001260 y </a:t>
            </a:r>
            <a:r>
              <a:rPr lang="es-ES" dirty="0" err="1" smtClean="0"/>
              <a:t>Acpm</a:t>
            </a:r>
            <a:r>
              <a:rPr lang="es-ES" dirty="0"/>
              <a:t>: </a:t>
            </a:r>
            <a:r>
              <a:rPr lang="es-ES" dirty="0" smtClean="0"/>
              <a:t>0.000810 o si prefiere puede cambiar el sistema de unidades a US e ingresar 0,000700 para gasolina y 0,000450 para </a:t>
            </a:r>
            <a:r>
              <a:rPr lang="es-ES" dirty="0" err="1" smtClean="0"/>
              <a:t>Acpm</a:t>
            </a:r>
            <a:endParaRPr lang="en-US" dirty="0"/>
          </a:p>
        </p:txBody>
      </p:sp>
    </p:spTree>
    <p:extLst>
      <p:ext uri="{BB962C8B-B14F-4D97-AF65-F5344CB8AC3E}">
        <p14:creationId xmlns:p14="http://schemas.microsoft.com/office/powerpoint/2010/main" val="29833967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7" y="1988840"/>
            <a:ext cx="2808312" cy="3970318"/>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2. En el Ítem 2 dejarlo en Cero. Este dato es muy importante ya que es la inclinación, modificar este valor para un aforo causaría error en las medidas de altura.</a:t>
            </a:r>
          </a:p>
          <a:p>
            <a:r>
              <a:rPr lang="es-ES" dirty="0" smtClean="0"/>
              <a:t>3. En el Ítem 3 ingresar el tamaño de flotador a usar normalmente 4 pulgadas</a:t>
            </a:r>
          </a:p>
          <a:p>
            <a:r>
              <a:rPr lang="es-ES" dirty="0" smtClean="0"/>
              <a:t>4. El ítem 4 tiene le mismo efecto que la inclinación así que dejarlo en 0</a:t>
            </a:r>
          </a:p>
          <a:p>
            <a:r>
              <a:rPr lang="es-ES" dirty="0" smtClean="0"/>
              <a:t>5. Ítem 5 para mas opciones</a:t>
            </a:r>
          </a:p>
        </p:txBody>
      </p:sp>
      <p:pic>
        <p:nvPicPr>
          <p:cNvPr id="4" name="Imagen 3"/>
          <p:cNvPicPr>
            <a:picLocks noChangeAspect="1"/>
          </p:cNvPicPr>
          <p:nvPr/>
        </p:nvPicPr>
        <p:blipFill>
          <a:blip r:embed="rId2"/>
          <a:stretch>
            <a:fillRect/>
          </a:stretch>
        </p:blipFill>
        <p:spPr>
          <a:xfrm>
            <a:off x="3319160" y="1484784"/>
            <a:ext cx="5734050" cy="3562350"/>
          </a:xfrm>
          <a:prstGeom prst="rect">
            <a:avLst/>
          </a:prstGeom>
        </p:spPr>
      </p:pic>
    </p:spTree>
    <p:extLst>
      <p:ext uri="{BB962C8B-B14F-4D97-AF65-F5344CB8AC3E}">
        <p14:creationId xmlns:p14="http://schemas.microsoft.com/office/powerpoint/2010/main" val="17232789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7" y="1988840"/>
            <a:ext cx="2808312"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Por ultimo en la configuración general del tanque, dejar vacía la opción Código Densidad</a:t>
            </a:r>
          </a:p>
          <a:p>
            <a:pPr marL="342900" indent="-342900">
              <a:buFont typeface="+mj-lt"/>
              <a:buAutoNum type="arabicPeriod"/>
            </a:pPr>
            <a:r>
              <a:rPr lang="es-ES" dirty="0" smtClean="0"/>
              <a:t>Volver al inicio </a:t>
            </a:r>
          </a:p>
        </p:txBody>
      </p:sp>
      <p:pic>
        <p:nvPicPr>
          <p:cNvPr id="5" name="Imagen 4"/>
          <p:cNvPicPr>
            <a:picLocks noChangeAspect="1"/>
          </p:cNvPicPr>
          <p:nvPr/>
        </p:nvPicPr>
        <p:blipFill>
          <a:blip r:embed="rId2"/>
          <a:stretch>
            <a:fillRect/>
          </a:stretch>
        </p:blipFill>
        <p:spPr>
          <a:xfrm>
            <a:off x="3238005" y="1628800"/>
            <a:ext cx="5554960" cy="3390804"/>
          </a:xfrm>
          <a:prstGeom prst="rect">
            <a:avLst/>
          </a:prstGeom>
        </p:spPr>
      </p:pic>
    </p:spTree>
    <p:extLst>
      <p:ext uri="{BB962C8B-B14F-4D97-AF65-F5344CB8AC3E}">
        <p14:creationId xmlns:p14="http://schemas.microsoft.com/office/powerpoint/2010/main" val="34020490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8325292" cy="923330"/>
          </a:xfrm>
          <a:prstGeom prst="rect">
            <a:avLst/>
          </a:prstGeom>
          <a:noFill/>
        </p:spPr>
        <p:txBody>
          <a:bodyPr wrap="none" rtlCol="0">
            <a:spAutoFit/>
          </a:bodyPr>
          <a:lstStyle/>
          <a:p>
            <a:r>
              <a:rPr lang="es-ES" dirty="0" smtClean="0"/>
              <a:t>Configurar Limites del Tanque:</a:t>
            </a:r>
          </a:p>
          <a:p>
            <a:endParaRPr lang="es-ES" dirty="0"/>
          </a:p>
          <a:p>
            <a:r>
              <a:rPr lang="es-ES" dirty="0" smtClean="0"/>
              <a:t>Desde la pantalla principal de la consola, seleccione el icono de Configurar (Ver imagen)</a:t>
            </a:r>
            <a:endParaRPr lang="en-US" dirty="0"/>
          </a:p>
        </p:txBody>
      </p:sp>
      <p:pic>
        <p:nvPicPr>
          <p:cNvPr id="5" name="Imagen 4"/>
          <p:cNvPicPr>
            <a:picLocks noChangeAspect="1"/>
          </p:cNvPicPr>
          <p:nvPr/>
        </p:nvPicPr>
        <p:blipFill>
          <a:blip r:embed="rId2"/>
          <a:stretch>
            <a:fillRect/>
          </a:stretch>
        </p:blipFill>
        <p:spPr>
          <a:xfrm>
            <a:off x="827584" y="2832622"/>
            <a:ext cx="6984776" cy="3338833"/>
          </a:xfrm>
          <a:prstGeom prst="rect">
            <a:avLst/>
          </a:prstGeom>
        </p:spPr>
      </p:pic>
    </p:spTree>
    <p:extLst>
      <p:ext uri="{BB962C8B-B14F-4D97-AF65-F5344CB8AC3E}">
        <p14:creationId xmlns:p14="http://schemas.microsoft.com/office/powerpoint/2010/main" val="1628200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952429" cy="369332"/>
          </a:xfrm>
          <a:prstGeom prst="rect">
            <a:avLst/>
          </a:prstGeom>
          <a:noFill/>
        </p:spPr>
        <p:txBody>
          <a:bodyPr wrap="none" rtlCol="0">
            <a:spAutoFit/>
          </a:bodyPr>
          <a:lstStyle/>
          <a:p>
            <a:r>
              <a:rPr lang="es-ES" dirty="0" smtClean="0"/>
              <a:t>Seleccionar la Opción Configurar tanque</a:t>
            </a:r>
            <a:endParaRPr lang="en-US" dirty="0"/>
          </a:p>
        </p:txBody>
      </p:sp>
      <p:pic>
        <p:nvPicPr>
          <p:cNvPr id="4" name="Imagen 3"/>
          <p:cNvPicPr>
            <a:picLocks noChangeAspect="1"/>
          </p:cNvPicPr>
          <p:nvPr/>
        </p:nvPicPr>
        <p:blipFill>
          <a:blip r:embed="rId2"/>
          <a:stretch>
            <a:fillRect/>
          </a:stretch>
        </p:blipFill>
        <p:spPr>
          <a:xfrm>
            <a:off x="1763688" y="2602902"/>
            <a:ext cx="5253000" cy="3773144"/>
          </a:xfrm>
          <a:prstGeom prst="rect">
            <a:avLst/>
          </a:prstGeom>
        </p:spPr>
      </p:pic>
    </p:spTree>
    <p:extLst>
      <p:ext uri="{BB962C8B-B14F-4D97-AF65-F5344CB8AC3E}">
        <p14:creationId xmlns:p14="http://schemas.microsoft.com/office/powerpoint/2010/main" val="4385630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879075" cy="369332"/>
          </a:xfrm>
          <a:prstGeom prst="rect">
            <a:avLst/>
          </a:prstGeom>
          <a:noFill/>
        </p:spPr>
        <p:txBody>
          <a:bodyPr wrap="none" rtlCol="0">
            <a:spAutoFit/>
          </a:bodyPr>
          <a:lstStyle/>
          <a:p>
            <a:r>
              <a:rPr lang="es-ES" dirty="0" smtClean="0"/>
              <a:t>Seleccionar la Opción limites de tanque</a:t>
            </a:r>
            <a:endParaRPr lang="en-US" dirty="0"/>
          </a:p>
        </p:txBody>
      </p:sp>
      <p:pic>
        <p:nvPicPr>
          <p:cNvPr id="5" name="Imagen 4"/>
          <p:cNvPicPr>
            <a:picLocks noChangeAspect="1"/>
          </p:cNvPicPr>
          <p:nvPr/>
        </p:nvPicPr>
        <p:blipFill>
          <a:blip r:embed="rId2"/>
          <a:stretch>
            <a:fillRect/>
          </a:stretch>
        </p:blipFill>
        <p:spPr>
          <a:xfrm>
            <a:off x="1952427" y="2564904"/>
            <a:ext cx="4791075" cy="3562350"/>
          </a:xfrm>
          <a:prstGeom prst="rect">
            <a:avLst/>
          </a:prstGeom>
        </p:spPr>
      </p:pic>
    </p:spTree>
    <p:extLst>
      <p:ext uri="{BB962C8B-B14F-4D97-AF65-F5344CB8AC3E}">
        <p14:creationId xmlns:p14="http://schemas.microsoft.com/office/powerpoint/2010/main" val="42409631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879075" cy="369332"/>
          </a:xfrm>
          <a:prstGeom prst="rect">
            <a:avLst/>
          </a:prstGeom>
          <a:noFill/>
        </p:spPr>
        <p:txBody>
          <a:bodyPr wrap="none" rtlCol="0">
            <a:spAutoFit/>
          </a:bodyPr>
          <a:lstStyle/>
          <a:p>
            <a:r>
              <a:rPr lang="es-ES" dirty="0" smtClean="0"/>
              <a:t>Seleccionar la Opción limites de tanque</a:t>
            </a:r>
            <a:endParaRPr lang="en-US" dirty="0"/>
          </a:p>
        </p:txBody>
      </p:sp>
      <p:sp>
        <p:nvSpPr>
          <p:cNvPr id="6" name="CuadroTexto 5"/>
          <p:cNvSpPr txBox="1"/>
          <p:nvPr/>
        </p:nvSpPr>
        <p:spPr>
          <a:xfrm>
            <a:off x="323528" y="2564904"/>
            <a:ext cx="2808312" cy="424731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Ítem 1 Ingresar el volumen máximo de producto del tanque en litros</a:t>
            </a:r>
          </a:p>
          <a:p>
            <a:pPr marL="342900" indent="-342900">
              <a:buFont typeface="+mj-lt"/>
              <a:buAutoNum type="arabicPeriod"/>
            </a:pPr>
            <a:r>
              <a:rPr lang="es-ES" dirty="0" smtClean="0"/>
              <a:t>En el Ítem 2 ingresar el porcentaje para sobrellenado 95 %</a:t>
            </a:r>
          </a:p>
          <a:p>
            <a:pPr marL="342900" indent="-342900">
              <a:buFont typeface="+mj-lt"/>
              <a:buAutoNum type="arabicPeriod"/>
            </a:pPr>
            <a:r>
              <a:rPr lang="es-ES" dirty="0" smtClean="0"/>
              <a:t>En el Ítem 3 ingresar el porcentaje para carga necesitada 20 %</a:t>
            </a:r>
          </a:p>
          <a:p>
            <a:pPr marL="342900" indent="-342900">
              <a:buFont typeface="+mj-lt"/>
              <a:buAutoNum type="arabicPeriod"/>
            </a:pPr>
            <a:r>
              <a:rPr lang="es-ES" dirty="0" smtClean="0"/>
              <a:t>En el ítem 4 ingresar el limite de producto bajo (en litros)</a:t>
            </a:r>
          </a:p>
          <a:p>
            <a:pPr marL="342900" indent="-342900">
              <a:buFont typeface="+mj-lt"/>
              <a:buAutoNum type="arabicPeriod"/>
            </a:pPr>
            <a:r>
              <a:rPr lang="es-ES" dirty="0" smtClean="0"/>
              <a:t>En el Ítem 5 para mas opciones</a:t>
            </a:r>
          </a:p>
        </p:txBody>
      </p:sp>
      <p:pic>
        <p:nvPicPr>
          <p:cNvPr id="7" name="Imagen 6"/>
          <p:cNvPicPr>
            <a:picLocks noChangeAspect="1"/>
          </p:cNvPicPr>
          <p:nvPr/>
        </p:nvPicPr>
        <p:blipFill>
          <a:blip r:embed="rId2"/>
          <a:stretch>
            <a:fillRect/>
          </a:stretch>
        </p:blipFill>
        <p:spPr>
          <a:xfrm>
            <a:off x="3635896" y="2547888"/>
            <a:ext cx="5343525" cy="3390900"/>
          </a:xfrm>
          <a:prstGeom prst="rect">
            <a:avLst/>
          </a:prstGeom>
        </p:spPr>
      </p:pic>
    </p:spTree>
    <p:extLst>
      <p:ext uri="{BB962C8B-B14F-4D97-AF65-F5344CB8AC3E}">
        <p14:creationId xmlns:p14="http://schemas.microsoft.com/office/powerpoint/2010/main" val="2068626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Programación de parámetros básicos para el aforo</a:t>
            </a:r>
          </a:p>
        </p:txBody>
      </p:sp>
      <p:sp>
        <p:nvSpPr>
          <p:cNvPr id="2" name="CuadroTexto 1"/>
          <p:cNvSpPr txBox="1"/>
          <p:nvPr/>
        </p:nvSpPr>
        <p:spPr>
          <a:xfrm>
            <a:off x="395536" y="1988840"/>
            <a:ext cx="3879075" cy="369332"/>
          </a:xfrm>
          <a:prstGeom prst="rect">
            <a:avLst/>
          </a:prstGeom>
          <a:noFill/>
        </p:spPr>
        <p:txBody>
          <a:bodyPr wrap="none" rtlCol="0">
            <a:spAutoFit/>
          </a:bodyPr>
          <a:lstStyle/>
          <a:p>
            <a:r>
              <a:rPr lang="es-ES" dirty="0" smtClean="0"/>
              <a:t>Seleccionar la Opción limites de tanque</a:t>
            </a:r>
            <a:endParaRPr lang="en-US" dirty="0"/>
          </a:p>
        </p:txBody>
      </p:sp>
      <p:sp>
        <p:nvSpPr>
          <p:cNvPr id="6" name="CuadroTexto 5"/>
          <p:cNvSpPr txBox="1"/>
          <p:nvPr/>
        </p:nvSpPr>
        <p:spPr>
          <a:xfrm>
            <a:off x="323528" y="2564904"/>
            <a:ext cx="2808312"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indent="-342900">
              <a:buFont typeface="+mj-lt"/>
              <a:buAutoNum type="arabicPeriod"/>
            </a:pPr>
            <a:r>
              <a:rPr lang="es-ES" dirty="0" smtClean="0"/>
              <a:t>En el Ítem 1 Ingresar la altura en mm máxima permitida para la alarma de agua</a:t>
            </a:r>
          </a:p>
          <a:p>
            <a:pPr marL="342900" indent="-342900">
              <a:buFont typeface="+mj-lt"/>
              <a:buAutoNum type="arabicPeriod"/>
            </a:pPr>
            <a:r>
              <a:rPr lang="es-ES" dirty="0" smtClean="0"/>
              <a:t>En el Ítem 2 Regresar al Home</a:t>
            </a:r>
          </a:p>
        </p:txBody>
      </p:sp>
      <p:pic>
        <p:nvPicPr>
          <p:cNvPr id="5" name="Imagen 4"/>
          <p:cNvPicPr>
            <a:picLocks noChangeAspect="1"/>
          </p:cNvPicPr>
          <p:nvPr/>
        </p:nvPicPr>
        <p:blipFill>
          <a:blip r:embed="rId2"/>
          <a:stretch>
            <a:fillRect/>
          </a:stretch>
        </p:blipFill>
        <p:spPr>
          <a:xfrm>
            <a:off x="3563888" y="2269639"/>
            <a:ext cx="5314950" cy="3448050"/>
          </a:xfrm>
          <a:prstGeom prst="rect">
            <a:avLst/>
          </a:prstGeom>
        </p:spPr>
      </p:pic>
    </p:spTree>
    <p:extLst>
      <p:ext uri="{BB962C8B-B14F-4D97-AF65-F5344CB8AC3E}">
        <p14:creationId xmlns:p14="http://schemas.microsoft.com/office/powerpoint/2010/main" val="13038837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Determinando el Diámetro Real de un Tanque</a:t>
            </a:r>
          </a:p>
        </p:txBody>
      </p:sp>
      <p:sp>
        <p:nvSpPr>
          <p:cNvPr id="7" name="CuadroTexto 6"/>
          <p:cNvSpPr txBox="1"/>
          <p:nvPr/>
        </p:nvSpPr>
        <p:spPr>
          <a:xfrm>
            <a:off x="390104" y="1844824"/>
            <a:ext cx="8142336"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Para medir correctamente el diámetro de un tanque, observemos la siguiente Imagen:</a:t>
            </a:r>
          </a:p>
        </p:txBody>
      </p:sp>
      <p:pic>
        <p:nvPicPr>
          <p:cNvPr id="4" name="Imagen 3"/>
          <p:cNvPicPr>
            <a:picLocks noChangeAspect="1"/>
          </p:cNvPicPr>
          <p:nvPr/>
        </p:nvPicPr>
        <p:blipFill>
          <a:blip r:embed="rId2"/>
          <a:stretch>
            <a:fillRect/>
          </a:stretch>
        </p:blipFill>
        <p:spPr>
          <a:xfrm>
            <a:off x="1427076" y="2466664"/>
            <a:ext cx="6601308" cy="4371611"/>
          </a:xfrm>
          <a:prstGeom prst="rect">
            <a:avLst/>
          </a:prstGeom>
        </p:spPr>
      </p:pic>
    </p:spTree>
    <p:extLst>
      <p:ext uri="{BB962C8B-B14F-4D97-AF65-F5344CB8AC3E}">
        <p14:creationId xmlns:p14="http://schemas.microsoft.com/office/powerpoint/2010/main" val="26778219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Determinando el Diámetro Real de un Tanque</a:t>
            </a:r>
          </a:p>
        </p:txBody>
      </p:sp>
      <p:sp>
        <p:nvSpPr>
          <p:cNvPr id="7" name="CuadroTexto 6"/>
          <p:cNvSpPr txBox="1"/>
          <p:nvPr/>
        </p:nvSpPr>
        <p:spPr>
          <a:xfrm>
            <a:off x="107504" y="5373216"/>
            <a:ext cx="4896544" cy="92333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El diámetro seria:</a:t>
            </a:r>
          </a:p>
          <a:p>
            <a:endParaRPr lang="es-ES" dirty="0"/>
          </a:p>
          <a:p>
            <a:r>
              <a:rPr lang="es-ES" dirty="0" smtClean="0"/>
              <a:t>Altura Fondo a Superficie – Altura de </a:t>
            </a:r>
            <a:r>
              <a:rPr lang="es-ES" dirty="0" err="1" smtClean="0"/>
              <a:t>niple</a:t>
            </a:r>
            <a:endParaRPr lang="es-ES" dirty="0" smtClean="0"/>
          </a:p>
        </p:txBody>
      </p:sp>
      <p:pic>
        <p:nvPicPr>
          <p:cNvPr id="4" name="Imagen 3"/>
          <p:cNvPicPr>
            <a:picLocks noChangeAspect="1"/>
          </p:cNvPicPr>
          <p:nvPr/>
        </p:nvPicPr>
        <p:blipFill>
          <a:blip r:embed="rId2"/>
          <a:stretch>
            <a:fillRect/>
          </a:stretch>
        </p:blipFill>
        <p:spPr>
          <a:xfrm>
            <a:off x="2339752" y="1628800"/>
            <a:ext cx="6601308" cy="4371611"/>
          </a:xfrm>
          <a:prstGeom prst="rect">
            <a:avLst/>
          </a:prstGeom>
        </p:spPr>
      </p:pic>
    </p:spTree>
    <p:extLst>
      <p:ext uri="{BB962C8B-B14F-4D97-AF65-F5344CB8AC3E}">
        <p14:creationId xmlns:p14="http://schemas.microsoft.com/office/powerpoint/2010/main" val="25416329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Determinando el Diámetro Real de un Tanque</a:t>
            </a:r>
          </a:p>
        </p:txBody>
      </p:sp>
      <p:pic>
        <p:nvPicPr>
          <p:cNvPr id="2" name="Imagen 1"/>
          <p:cNvPicPr>
            <a:picLocks noChangeAspect="1"/>
          </p:cNvPicPr>
          <p:nvPr/>
        </p:nvPicPr>
        <p:blipFill>
          <a:blip r:embed="rId2"/>
          <a:stretch>
            <a:fillRect/>
          </a:stretch>
        </p:blipFill>
        <p:spPr>
          <a:xfrm>
            <a:off x="2682900" y="1772816"/>
            <a:ext cx="6438900" cy="4733925"/>
          </a:xfrm>
          <a:prstGeom prst="rect">
            <a:avLst/>
          </a:prstGeom>
        </p:spPr>
      </p:pic>
      <p:sp>
        <p:nvSpPr>
          <p:cNvPr id="6" name="CuadroTexto 5"/>
          <p:cNvSpPr txBox="1"/>
          <p:nvPr/>
        </p:nvSpPr>
        <p:spPr>
          <a:xfrm>
            <a:off x="234628" y="2348880"/>
            <a:ext cx="4896544" cy="120032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Primero se toma la altura del fondo a la superficie con la vara de medición de la eds y se toma nota del valor mirando la vara al punto de tocar con el borde del </a:t>
            </a:r>
            <a:r>
              <a:rPr lang="es-ES" dirty="0" err="1" smtClean="0"/>
              <a:t>niple</a:t>
            </a:r>
            <a:endParaRPr lang="es-ES" dirty="0" smtClean="0"/>
          </a:p>
        </p:txBody>
      </p:sp>
    </p:spTree>
    <p:extLst>
      <p:ext uri="{BB962C8B-B14F-4D97-AF65-F5344CB8AC3E}">
        <p14:creationId xmlns:p14="http://schemas.microsoft.com/office/powerpoint/2010/main" val="2461062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203848" y="1503948"/>
            <a:ext cx="5829300" cy="4810125"/>
          </a:xfrm>
          <a:prstGeom prst="rect">
            <a:avLst/>
          </a:prstGeom>
        </p:spPr>
      </p:pic>
      <p:sp>
        <p:nvSpPr>
          <p:cNvPr id="3" name="3 CuadroTexto"/>
          <p:cNvSpPr txBox="1"/>
          <p:nvPr/>
        </p:nvSpPr>
        <p:spPr>
          <a:xfrm>
            <a:off x="395536" y="980728"/>
            <a:ext cx="8136904" cy="52322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s-CO" sz="2800" b="1" dirty="0" smtClean="0"/>
              <a:t>Determinando el Diámetro Real de un Tanque</a:t>
            </a:r>
          </a:p>
        </p:txBody>
      </p:sp>
      <p:sp>
        <p:nvSpPr>
          <p:cNvPr id="6" name="CuadroTexto 5"/>
          <p:cNvSpPr txBox="1"/>
          <p:nvPr/>
        </p:nvSpPr>
        <p:spPr>
          <a:xfrm>
            <a:off x="234628" y="2348880"/>
            <a:ext cx="3329260" cy="1477328"/>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Luego se toma la altura del </a:t>
            </a:r>
            <a:r>
              <a:rPr lang="es-ES" dirty="0" err="1" smtClean="0"/>
              <a:t>niple</a:t>
            </a:r>
            <a:r>
              <a:rPr lang="es-ES" dirty="0" smtClean="0"/>
              <a:t> valiéndose de un flexómetro el cual agarrara la parte final del </a:t>
            </a:r>
            <a:r>
              <a:rPr lang="es-ES" dirty="0" err="1" smtClean="0"/>
              <a:t>Niple</a:t>
            </a:r>
            <a:r>
              <a:rPr lang="es-ES" dirty="0" smtClean="0"/>
              <a:t> y se toma nota del valor que hay hasta su borde superior</a:t>
            </a:r>
          </a:p>
        </p:txBody>
      </p:sp>
      <p:sp>
        <p:nvSpPr>
          <p:cNvPr id="7" name="CuadroTexto 6"/>
          <p:cNvSpPr txBox="1"/>
          <p:nvPr/>
        </p:nvSpPr>
        <p:spPr>
          <a:xfrm>
            <a:off x="124942" y="4252686"/>
            <a:ext cx="3329260"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smtClean="0"/>
              <a:t>Por ultimo se restan las medidas para obtener el diámetro</a:t>
            </a:r>
          </a:p>
        </p:txBody>
      </p:sp>
    </p:spTree>
    <p:extLst>
      <p:ext uri="{BB962C8B-B14F-4D97-AF65-F5344CB8AC3E}">
        <p14:creationId xmlns:p14="http://schemas.microsoft.com/office/powerpoint/2010/main" val="53716485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1580</TotalTime>
  <Words>1612</Words>
  <Application>Microsoft Office PowerPoint</Application>
  <PresentationFormat>Presentación en pantalla (4:3)</PresentationFormat>
  <Paragraphs>166</Paragraphs>
  <Slides>36</Slides>
  <Notes>3</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36</vt:i4>
      </vt:variant>
    </vt:vector>
  </HeadingPairs>
  <TitlesOfParts>
    <vt:vector size="40" baseType="lpstr">
      <vt:lpstr>Arial</vt:lpstr>
      <vt:lpstr>Calibri</vt:lpstr>
      <vt:lpstr>Tahoma</vt:lpstr>
      <vt:lpstr>Tema de Office</vt:lpstr>
      <vt:lpstr>Presentación de PowerPoint</vt:lpstr>
      <vt:lpstr>Que es la consola Veeder Root TLS-2?</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Juliette Sanches</dc:creator>
  <cp:lastModifiedBy>Alexander Insepet</cp:lastModifiedBy>
  <cp:revision>47</cp:revision>
  <dcterms:created xsi:type="dcterms:W3CDTF">2013-05-26T22:50:30Z</dcterms:created>
  <dcterms:modified xsi:type="dcterms:W3CDTF">2019-04-22T22:48:10Z</dcterms:modified>
</cp:coreProperties>
</file>