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1" r:id="rId4"/>
    <p:sldId id="265" r:id="rId5"/>
    <p:sldId id="262" r:id="rId6"/>
    <p:sldId id="264" r:id="rId7"/>
    <p:sldId id="263" r:id="rId8"/>
    <p:sldId id="267" r:id="rId9"/>
    <p:sldId id="272" r:id="rId10"/>
    <p:sldId id="273" r:id="rId11"/>
    <p:sldId id="277" r:id="rId12"/>
    <p:sldId id="274" r:id="rId13"/>
    <p:sldId id="275" r:id="rId14"/>
    <p:sldId id="276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71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dirty="0"/>
              <a:t>rendimiento</a:t>
            </a:r>
            <a:r>
              <a:rPr lang="es-ES" baseline="0" dirty="0"/>
              <a:t> de </a:t>
            </a:r>
            <a:r>
              <a:rPr lang="es-ES" baseline="0" dirty="0" smtClean="0"/>
              <a:t>14,75 %</a:t>
            </a:r>
            <a:endParaRPr lang="es-ES" dirty="0"/>
          </a:p>
        </c:rich>
      </c:tx>
      <c:layout>
        <c:manualLayout>
          <c:xMode val="edge"/>
          <c:yMode val="edge"/>
          <c:x val="0.42282195912196929"/>
          <c:y val="3.32147093712929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159064234192138E-2"/>
          <c:y val="0.23211739102007267"/>
          <c:w val="0.82252556778378483"/>
          <c:h val="0.65215904951382853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0.11463</cdr:x>
      <cdr:y>0</cdr:y>
    </cdr:from>
    <cdr:to>
      <cdr:x>0.60371</cdr:x>
      <cdr:y>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54456" y="0"/>
          <a:ext cx="3219048" cy="2676525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38250" y="232605"/>
            <a:ext cx="7811589" cy="1116219"/>
          </a:xfrm>
        </p:spPr>
        <p:txBody>
          <a:bodyPr>
            <a:normAutofit/>
          </a:bodyPr>
          <a:lstStyle/>
          <a:p>
            <a:r>
              <a:rPr lang="es-ES" b="1" dirty="0" smtClean="0"/>
              <a:t>Calibración de tanques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0160" y="1685109"/>
            <a:ext cx="10413274" cy="44443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3200" b="1" dirty="0" smtClean="0"/>
              <a:t>Contenido </a:t>
            </a:r>
          </a:p>
          <a:p>
            <a:r>
              <a:rPr lang="es-ES" sz="3200" dirty="0" smtClean="0"/>
              <a:t>Importancia.</a:t>
            </a:r>
          </a:p>
          <a:p>
            <a:r>
              <a:rPr lang="es-ES" sz="3200" dirty="0" smtClean="0"/>
              <a:t>Tabla de capacidad.</a:t>
            </a:r>
          </a:p>
          <a:p>
            <a:r>
              <a:rPr lang="es-ES" sz="3200" dirty="0" smtClean="0"/>
              <a:t>Métodos de calibración.</a:t>
            </a:r>
          </a:p>
          <a:p>
            <a:r>
              <a:rPr lang="es-ES" sz="3200" dirty="0" smtClean="0"/>
              <a:t>Selección del método de calibración.</a:t>
            </a:r>
          </a:p>
          <a:p>
            <a:r>
              <a:rPr lang="es-ES" sz="3200" dirty="0" smtClean="0"/>
              <a:t>Periodos de vigencia.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75165" y="107002"/>
            <a:ext cx="7578633" cy="1325563"/>
          </a:xfrm>
        </p:spPr>
        <p:txBody>
          <a:bodyPr/>
          <a:lstStyle/>
          <a:p>
            <a:r>
              <a:rPr lang="es-ES" dirty="0" smtClean="0"/>
              <a:t>              Definición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011680" y="1136470"/>
            <a:ext cx="9342119" cy="50404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La calibración de tanques es el proceso mediante el cual se establece la relación entre el volumen contenido en un tanque y </a:t>
            </a:r>
            <a:r>
              <a:rPr lang="es-CO" dirty="0" smtClean="0"/>
              <a:t>el nivel </a:t>
            </a:r>
            <a:r>
              <a:rPr lang="es-CO" dirty="0"/>
              <a:t>del líquido en su interior. Como resultado de la calibración de un tanque se obtiene </a:t>
            </a:r>
            <a:r>
              <a:rPr lang="es-CO" dirty="0" smtClean="0"/>
              <a:t>un certificado </a:t>
            </a:r>
            <a:r>
              <a:rPr lang="es-CO" dirty="0"/>
              <a:t>de calibración, que es un documento </a:t>
            </a:r>
            <a:r>
              <a:rPr lang="es-CO" dirty="0" smtClean="0"/>
              <a:t>comúnmente conocido </a:t>
            </a:r>
            <a:r>
              <a:rPr lang="es-CO" dirty="0"/>
              <a:t>como “tabla de calibración”, “tabla de capacidad” ,“tabla de aforo”, o simplemente “tabla del tanque</a:t>
            </a:r>
            <a:r>
              <a:rPr lang="es-CO" dirty="0" smtClean="0"/>
              <a:t>”.</a:t>
            </a:r>
          </a:p>
          <a:p>
            <a:pPr marL="0" indent="0" algn="just">
              <a:buNone/>
            </a:pP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876466"/>
              </p:ext>
            </p:extLst>
          </p:nvPr>
        </p:nvGraphicFramePr>
        <p:xfrm>
          <a:off x="838199" y="2424352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1680" y="3866607"/>
            <a:ext cx="8072846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534194" y="370505"/>
            <a:ext cx="69669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dirty="0" smtClean="0"/>
              <a:t> </a:t>
            </a:r>
            <a:r>
              <a:rPr lang="es-ES" sz="4400" dirty="0" smtClean="0"/>
              <a:t>Importancia</a:t>
            </a:r>
            <a:endParaRPr lang="es-CO" sz="44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7833"/>
          </a:xfrm>
        </p:spPr>
        <p:txBody>
          <a:bodyPr/>
          <a:lstStyle/>
          <a:p>
            <a:r>
              <a:rPr lang="es-ES" dirty="0" smtClean="0"/>
              <a:t>          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O" dirty="0"/>
              <a:t>Una calibración mal ejecutada o una tabla de calibración </a:t>
            </a:r>
            <a:r>
              <a:rPr lang="es-CO" dirty="0" err="1"/>
              <a:t>malcalculada</a:t>
            </a:r>
            <a:r>
              <a:rPr lang="es-CO" dirty="0"/>
              <a:t> van a tener un impacto severo sobre la exactitud de </a:t>
            </a:r>
            <a:r>
              <a:rPr lang="es-CO" dirty="0" err="1"/>
              <a:t>losvolúmenes</a:t>
            </a:r>
            <a:r>
              <a:rPr lang="es-CO" dirty="0"/>
              <a:t> medidos, en especial porque van a ser </a:t>
            </a:r>
            <a:r>
              <a:rPr lang="es-CO" dirty="0" smtClean="0"/>
              <a:t>usadas durante </a:t>
            </a:r>
            <a:r>
              <a:rPr lang="es-CO" dirty="0"/>
              <a:t>extensos períodos de tiempo hasta su próxima calibración (5, 10, 15 o 20 años), y comúnmente las </a:t>
            </a:r>
            <a:r>
              <a:rPr lang="es-CO" dirty="0" smtClean="0"/>
              <a:t>capacidades de </a:t>
            </a:r>
            <a:r>
              <a:rPr lang="es-CO" dirty="0"/>
              <a:t>calibración o de verificación no están al alcance de quien va </a:t>
            </a:r>
            <a:r>
              <a:rPr lang="es-CO" dirty="0" err="1"/>
              <a:t>arealizar</a:t>
            </a:r>
            <a:r>
              <a:rPr lang="es-CO" dirty="0"/>
              <a:t> las mediciones de volumen con el tanque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6797763"/>
              </p:ext>
            </p:extLst>
          </p:nvPr>
        </p:nvGraphicFramePr>
        <p:xfrm>
          <a:off x="2443706" y="436143"/>
          <a:ext cx="7800975" cy="896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9741555"/>
              </p:ext>
            </p:extLst>
          </p:nvPr>
        </p:nvGraphicFramePr>
        <p:xfrm>
          <a:off x="-842963" y="3949473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6537242"/>
              </p:ext>
            </p:extLst>
          </p:nvPr>
        </p:nvGraphicFramePr>
        <p:xfrm>
          <a:off x="1119188" y="3250361"/>
          <a:ext cx="6581775" cy="267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334589" y="182880"/>
            <a:ext cx="10515600" cy="1070214"/>
          </a:xfrm>
        </p:spPr>
        <p:txBody>
          <a:bodyPr/>
          <a:lstStyle/>
          <a:p>
            <a:r>
              <a:rPr lang="es-ES" b="1" dirty="0" smtClean="0"/>
              <a:t>          Tabla de capacidad</a:t>
            </a:r>
            <a:endParaRPr lang="es-ES" b="1" dirty="0"/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5279094" y="1332409"/>
            <a:ext cx="6074704" cy="286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753689" y="209005"/>
            <a:ext cx="8114211" cy="835421"/>
          </a:xfrm>
        </p:spPr>
        <p:txBody>
          <a:bodyPr>
            <a:normAutofit/>
          </a:bodyPr>
          <a:lstStyle/>
          <a:p>
            <a:r>
              <a:rPr lang="es-ES" b="1" dirty="0" smtClean="0"/>
              <a:t>Métodos de calibración </a:t>
            </a:r>
            <a:endParaRPr lang="es-ES" b="1" dirty="0"/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2369422" y="1066754"/>
            <a:ext cx="8673737" cy="4718302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  <a:defRPr/>
            </a:pPr>
            <a:r>
              <a:rPr lang="es-CO" sz="2400" dirty="0"/>
              <a:t>Existen varios métodos para la calibración de tanques cilíndricos verticales.</a:t>
            </a:r>
          </a:p>
          <a:p>
            <a:pPr marL="0" indent="0" algn="just">
              <a:buNone/>
              <a:defRPr/>
            </a:pPr>
            <a:r>
              <a:rPr lang="es-CO" sz="2400" dirty="0"/>
              <a:t>Los métodos usados en la industria de hidrocarburos son los siguientes:</a:t>
            </a:r>
          </a:p>
          <a:p>
            <a:pPr marL="0" indent="0" algn="just">
              <a:buNone/>
              <a:defRPr/>
            </a:pPr>
            <a:r>
              <a:rPr lang="es-CO" sz="2400" dirty="0"/>
              <a:t>A. Encintado o strapping (Manual </a:t>
            </a:r>
            <a:r>
              <a:rPr lang="es-CO" sz="2400" dirty="0" err="1"/>
              <a:t>Tank</a:t>
            </a:r>
            <a:r>
              <a:rPr lang="es-CO" sz="2400" dirty="0"/>
              <a:t> Strapping </a:t>
            </a:r>
            <a:r>
              <a:rPr lang="es-CO" sz="2400" dirty="0" err="1"/>
              <a:t>Method</a:t>
            </a:r>
            <a:r>
              <a:rPr lang="es-CO" sz="2400" dirty="0"/>
              <a:t> - MTSM)</a:t>
            </a:r>
          </a:p>
          <a:p>
            <a:pPr marL="0" indent="0" algn="just">
              <a:buNone/>
              <a:defRPr/>
            </a:pPr>
            <a:r>
              <a:rPr lang="es-CO" sz="2400" dirty="0"/>
              <a:t>B. Línea de referencia óptica (</a:t>
            </a:r>
            <a:r>
              <a:rPr lang="es-CO" sz="2400" dirty="0" err="1"/>
              <a:t>Optical</a:t>
            </a:r>
            <a:r>
              <a:rPr lang="es-CO" sz="2400" dirty="0"/>
              <a:t> Reference Line </a:t>
            </a:r>
            <a:r>
              <a:rPr lang="es-CO" sz="2400" dirty="0" err="1"/>
              <a:t>Method</a:t>
            </a:r>
            <a:r>
              <a:rPr lang="es-CO" sz="2400" dirty="0"/>
              <a:t> - ORLM)</a:t>
            </a:r>
          </a:p>
          <a:p>
            <a:pPr marL="0" indent="0" algn="just">
              <a:buNone/>
              <a:defRPr/>
            </a:pPr>
            <a:r>
              <a:rPr lang="es-CO" sz="2400" dirty="0"/>
              <a:t>C. Triangulación óptica (</a:t>
            </a:r>
            <a:r>
              <a:rPr lang="es-CO" sz="2400" dirty="0" err="1"/>
              <a:t>Optical</a:t>
            </a:r>
            <a:r>
              <a:rPr lang="es-CO" sz="2400" dirty="0"/>
              <a:t> </a:t>
            </a:r>
            <a:r>
              <a:rPr lang="es-CO" sz="2400" dirty="0" err="1"/>
              <a:t>Triangulation</a:t>
            </a:r>
            <a:r>
              <a:rPr lang="es-CO" sz="2400" dirty="0"/>
              <a:t> </a:t>
            </a:r>
            <a:r>
              <a:rPr lang="es-CO" sz="2400" dirty="0" err="1"/>
              <a:t>Method</a:t>
            </a:r>
            <a:r>
              <a:rPr lang="es-CO" sz="2400" dirty="0"/>
              <a:t> - OTM)</a:t>
            </a:r>
          </a:p>
          <a:p>
            <a:pPr marL="0" indent="0" algn="just">
              <a:buNone/>
              <a:defRPr/>
            </a:pPr>
            <a:r>
              <a:rPr lang="es-CO" sz="2400" dirty="0"/>
              <a:t>D. Medición electroóptica de distancias (Electro </a:t>
            </a:r>
            <a:r>
              <a:rPr lang="es-CO" sz="2400" dirty="0" err="1"/>
              <a:t>Optical</a:t>
            </a:r>
            <a:r>
              <a:rPr lang="es-CO" sz="2400" dirty="0"/>
              <a:t> </a:t>
            </a:r>
            <a:r>
              <a:rPr lang="es-CO" sz="2400" dirty="0" err="1"/>
              <a:t>Distance</a:t>
            </a:r>
            <a:r>
              <a:rPr lang="es-CO" sz="2400" dirty="0"/>
              <a:t> </a:t>
            </a:r>
            <a:r>
              <a:rPr lang="es-CO" sz="2400" dirty="0" err="1"/>
              <a:t>Ranging</a:t>
            </a:r>
            <a:endParaRPr lang="es-CO" sz="2400" dirty="0"/>
          </a:p>
          <a:p>
            <a:pPr marL="0" indent="0" algn="just">
              <a:buNone/>
              <a:defRPr/>
            </a:pPr>
            <a:r>
              <a:rPr lang="es-CO" sz="2400" dirty="0" err="1"/>
              <a:t>Method</a:t>
            </a:r>
            <a:r>
              <a:rPr lang="es-CO" sz="2400" dirty="0"/>
              <a:t> - EODR)</a:t>
            </a:r>
          </a:p>
          <a:p>
            <a:pPr marL="0" indent="0" algn="just">
              <a:buNone/>
              <a:defRPr/>
            </a:pPr>
            <a:r>
              <a:rPr lang="es-CO" sz="2400" dirty="0"/>
              <a:t>E. Medición externa usando estación total (Total </a:t>
            </a:r>
            <a:r>
              <a:rPr lang="es-CO" sz="2400" dirty="0" err="1"/>
              <a:t>Station</a:t>
            </a:r>
            <a:r>
              <a:rPr lang="es-CO" sz="2400" dirty="0"/>
              <a:t> Reference Line</a:t>
            </a:r>
          </a:p>
          <a:p>
            <a:pPr marL="0" indent="0" algn="just">
              <a:buNone/>
              <a:defRPr/>
            </a:pPr>
            <a:r>
              <a:rPr lang="es-CO" sz="2400" dirty="0" err="1"/>
              <a:t>Method</a:t>
            </a:r>
            <a:r>
              <a:rPr lang="es-CO" sz="2400" dirty="0"/>
              <a:t>)</a:t>
            </a:r>
          </a:p>
          <a:p>
            <a:pPr marL="0" indent="0" algn="just">
              <a:buNone/>
              <a:defRPr/>
            </a:pPr>
            <a:r>
              <a:rPr lang="es-CO" sz="2400" dirty="0"/>
              <a:t>F. Calibración por desplazamiento de líquido (</a:t>
            </a:r>
            <a:r>
              <a:rPr lang="es-CO" sz="2400" dirty="0" err="1"/>
              <a:t>liquid</a:t>
            </a:r>
            <a:r>
              <a:rPr lang="es-CO" sz="2400" dirty="0"/>
              <a:t> </a:t>
            </a:r>
            <a:r>
              <a:rPr lang="es-CO" sz="2400" dirty="0" err="1"/>
              <a:t>calibration</a:t>
            </a:r>
            <a:r>
              <a:rPr lang="es-CO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85963" y="1675923"/>
            <a:ext cx="7729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255140" y="1"/>
            <a:ext cx="8967787" cy="1425790"/>
          </a:xfrm>
        </p:spPr>
        <p:txBody>
          <a:bodyPr>
            <a:normAutofit/>
          </a:bodyPr>
          <a:lstStyle/>
          <a:p>
            <a:pPr algn="ctr"/>
            <a:r>
              <a:rPr lang="es-ES" b="1" dirty="0" smtClean="0"/>
              <a:t>Encintado o </a:t>
            </a:r>
            <a:r>
              <a:rPr lang="es-CO" b="1" dirty="0" smtClean="0"/>
              <a:t>Strapping MTSM </a:t>
            </a:r>
            <a:endParaRPr lang="es-ES" b="1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868398" y="1084218"/>
            <a:ext cx="9506143" cy="4940794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Se utiliza un cinta en el diámetro externo del tanque a diferentes alturas, es uno de los métodos mas simple, para verificar el grosor de las paredes del tanque se utiliza un equipo especial, normalmente dispositivos de medición ultrasónico</a:t>
            </a:r>
          </a:p>
          <a:p>
            <a:pPr marL="0" indent="0">
              <a:buNone/>
            </a:pPr>
            <a:endParaRPr lang="es-ES" dirty="0" smtClean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9357" y="3291397"/>
            <a:ext cx="4114800" cy="265747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5531" y="3129472"/>
            <a:ext cx="2886075" cy="28194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300" y="2672477"/>
            <a:ext cx="17526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4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012242" y="143056"/>
            <a:ext cx="10515600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            Normas técnicas aplicables</a:t>
            </a:r>
            <a:endParaRPr lang="es-ES" dirty="0"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/>
              <a:t>Normas que aplica para estos </a:t>
            </a:r>
          </a:p>
          <a:p>
            <a:pPr marL="0" indent="0">
              <a:buNone/>
            </a:pPr>
            <a:r>
              <a:rPr lang="es-ES" dirty="0"/>
              <a:t>API MPMS </a:t>
            </a:r>
            <a:r>
              <a:rPr lang="es-ES" dirty="0" err="1"/>
              <a:t>Chapter</a:t>
            </a:r>
            <a:r>
              <a:rPr lang="es-ES" dirty="0"/>
              <a:t> 2, </a:t>
            </a:r>
            <a:r>
              <a:rPr lang="es-ES" dirty="0" err="1"/>
              <a:t>Section</a:t>
            </a:r>
            <a:r>
              <a:rPr lang="es-ES" dirty="0"/>
              <a:t> 2A. </a:t>
            </a:r>
            <a:r>
              <a:rPr lang="es-ES" dirty="0" err="1"/>
              <a:t>Measurement</a:t>
            </a:r>
            <a:r>
              <a:rPr lang="es-ES" dirty="0"/>
              <a:t> and </a:t>
            </a:r>
            <a:r>
              <a:rPr lang="es-ES" dirty="0" err="1"/>
              <a:t>Calibration</a:t>
            </a:r>
            <a:r>
              <a:rPr lang="es-ES" dirty="0"/>
              <a:t> of </a:t>
            </a:r>
            <a:r>
              <a:rPr lang="es-ES" dirty="0" err="1"/>
              <a:t>Upright</a:t>
            </a:r>
            <a:r>
              <a:rPr lang="es-ES" dirty="0"/>
              <a:t> </a:t>
            </a:r>
            <a:r>
              <a:rPr lang="es-ES" dirty="0" err="1"/>
              <a:t>Cylindrical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Manual </a:t>
            </a:r>
            <a:r>
              <a:rPr lang="es-ES" dirty="0" err="1"/>
              <a:t>Tank</a:t>
            </a:r>
            <a:r>
              <a:rPr lang="es-ES" dirty="0"/>
              <a:t> </a:t>
            </a:r>
            <a:r>
              <a:rPr lang="es-ES" dirty="0" err="1"/>
              <a:t>Strapping</a:t>
            </a:r>
            <a:r>
              <a:rPr lang="es-ES" dirty="0"/>
              <a:t> </a:t>
            </a:r>
            <a:r>
              <a:rPr lang="es-ES" dirty="0" err="1"/>
              <a:t>Method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/>
              <a:t>ISO 7507-1. </a:t>
            </a:r>
            <a:r>
              <a:rPr lang="es-ES" dirty="0" err="1"/>
              <a:t>Petroleum</a:t>
            </a:r>
            <a:r>
              <a:rPr lang="es-ES" dirty="0"/>
              <a:t> and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r>
              <a:rPr lang="es-ES" dirty="0"/>
              <a:t> — </a:t>
            </a:r>
            <a:r>
              <a:rPr lang="es-ES" dirty="0" err="1"/>
              <a:t>Calibration</a:t>
            </a:r>
            <a:r>
              <a:rPr lang="es-ES" dirty="0"/>
              <a:t> of vertical </a:t>
            </a:r>
            <a:r>
              <a:rPr lang="es-ES" dirty="0" err="1"/>
              <a:t>cylindrical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— </a:t>
            </a:r>
            <a:r>
              <a:rPr lang="es-ES" dirty="0" err="1"/>
              <a:t>Part</a:t>
            </a:r>
            <a:r>
              <a:rPr lang="es-ES" dirty="0"/>
              <a:t> 1: </a:t>
            </a:r>
            <a:r>
              <a:rPr lang="es-ES" dirty="0" err="1"/>
              <a:t>Strapping</a:t>
            </a:r>
            <a:r>
              <a:rPr lang="es-ES" dirty="0"/>
              <a:t> </a:t>
            </a:r>
            <a:r>
              <a:rPr lang="es-ES" dirty="0" err="1"/>
              <a:t>method</a:t>
            </a:r>
            <a:r>
              <a:rPr lang="es-E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450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28814" y="1541418"/>
            <a:ext cx="844309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38696" y="365125"/>
            <a:ext cx="8715103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Línea de referencia óptica ORLM</a:t>
            </a:r>
            <a:endParaRPr lang="es-ES" b="1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763486" y="1433739"/>
            <a:ext cx="9326880" cy="49050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Desarrollado inicialmente en Europa (Bélgica), se difundió por todo </a:t>
            </a:r>
            <a:r>
              <a:rPr lang="es-CO" dirty="0" smtClean="0"/>
              <a:t>el mundo </a:t>
            </a:r>
            <a:r>
              <a:rPr lang="es-CO" dirty="0"/>
              <a:t>y actualmente es uno de los métodos más aplicados. Puede </a:t>
            </a:r>
            <a:r>
              <a:rPr lang="es-CO" dirty="0" smtClean="0"/>
              <a:t>usarse externa </a:t>
            </a:r>
            <a:r>
              <a:rPr lang="es-CO" dirty="0"/>
              <a:t>o internamente</a:t>
            </a:r>
            <a:r>
              <a:rPr lang="es-CO" dirty="0" smtClean="0"/>
              <a:t>. Se </a:t>
            </a:r>
            <a:r>
              <a:rPr lang="es-CO" dirty="0"/>
              <a:t>apoya en el método MTSM para la determinación del diámetro </a:t>
            </a:r>
            <a:r>
              <a:rPr lang="es-CO" dirty="0" smtClean="0"/>
              <a:t>de referencia </a:t>
            </a:r>
            <a:r>
              <a:rPr lang="es-CO" dirty="0"/>
              <a:t>en la base del tanque. Además del equipo para strapping, se requiere un dispositivo </a:t>
            </a:r>
            <a:r>
              <a:rPr lang="es-CO" dirty="0" smtClean="0"/>
              <a:t>óptico dedicado </a:t>
            </a:r>
            <a:r>
              <a:rPr lang="es-CO" dirty="0"/>
              <a:t>o una estación total adaptada (teodolito), y una base magnética</a:t>
            </a:r>
          </a:p>
          <a:p>
            <a:pPr marL="0" indent="0">
              <a:buNone/>
            </a:pPr>
            <a:r>
              <a:rPr lang="es-CO" dirty="0"/>
              <a:t>provista de una </a:t>
            </a:r>
            <a:r>
              <a:rPr lang="es-CO" dirty="0" smtClean="0"/>
              <a:t>escala </a:t>
            </a:r>
            <a:r>
              <a:rPr lang="es-CO" dirty="0"/>
              <a:t>graduada y rodamiento.</a:t>
            </a: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814" y="4653677"/>
            <a:ext cx="7620135" cy="198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1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5118" y="64482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972491" y="1446590"/>
            <a:ext cx="83994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471738" y="365125"/>
            <a:ext cx="8882062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NORMATIVIDAD APLICABLE </a:t>
            </a:r>
            <a:endParaRPr lang="es-ES" b="1" dirty="0"/>
          </a:p>
        </p:txBody>
      </p:sp>
      <p:sp>
        <p:nvSpPr>
          <p:cNvPr id="11" name="Rectángulo 10"/>
          <p:cNvSpPr/>
          <p:nvPr/>
        </p:nvSpPr>
        <p:spPr>
          <a:xfrm>
            <a:off x="2026311" y="5046977"/>
            <a:ext cx="18473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sz="2400" dirty="0" smtClean="0"/>
          </a:p>
          <a:p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85108" y="1690688"/>
            <a:ext cx="9668691" cy="4486275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Las siguientes son las normas técnicas aplicables</a:t>
            </a:r>
            <a:r>
              <a:rPr lang="es-ES" dirty="0" smtClean="0"/>
              <a:t>:</a:t>
            </a:r>
          </a:p>
          <a:p>
            <a:r>
              <a:rPr lang="es-ES" dirty="0" smtClean="0"/>
              <a:t>API </a:t>
            </a:r>
            <a:r>
              <a:rPr lang="es-ES" dirty="0"/>
              <a:t>MPMS </a:t>
            </a:r>
            <a:r>
              <a:rPr lang="es-ES" dirty="0" err="1"/>
              <a:t>Chapter</a:t>
            </a:r>
            <a:r>
              <a:rPr lang="es-ES" dirty="0"/>
              <a:t> 2, </a:t>
            </a:r>
            <a:r>
              <a:rPr lang="es-ES" dirty="0" err="1"/>
              <a:t>Section</a:t>
            </a:r>
            <a:r>
              <a:rPr lang="es-ES" dirty="0"/>
              <a:t> 2B. </a:t>
            </a:r>
            <a:r>
              <a:rPr lang="es-ES" dirty="0" err="1"/>
              <a:t>Calibration</a:t>
            </a:r>
            <a:r>
              <a:rPr lang="es-ES" dirty="0"/>
              <a:t> of </a:t>
            </a:r>
            <a:r>
              <a:rPr lang="es-ES" dirty="0" err="1"/>
              <a:t>Upright</a:t>
            </a:r>
            <a:r>
              <a:rPr lang="es-ES" dirty="0"/>
              <a:t> </a:t>
            </a:r>
            <a:r>
              <a:rPr lang="es-ES" dirty="0" err="1"/>
              <a:t>Cylindrical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</a:t>
            </a:r>
            <a:r>
              <a:rPr lang="es-ES" dirty="0" err="1"/>
              <a:t>Using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Optical</a:t>
            </a:r>
            <a:r>
              <a:rPr lang="es-ES" dirty="0"/>
              <a:t> Reference Line </a:t>
            </a:r>
            <a:r>
              <a:rPr lang="es-ES" dirty="0" err="1"/>
              <a:t>Method</a:t>
            </a:r>
            <a:r>
              <a:rPr lang="es-ES" dirty="0"/>
              <a:t>. </a:t>
            </a:r>
            <a:endParaRPr lang="es-ES" dirty="0" smtClean="0"/>
          </a:p>
          <a:p>
            <a:r>
              <a:rPr lang="es-ES" dirty="0" smtClean="0"/>
              <a:t>ISO </a:t>
            </a:r>
            <a:r>
              <a:rPr lang="es-ES" dirty="0"/>
              <a:t>7507-2. </a:t>
            </a:r>
            <a:r>
              <a:rPr lang="es-ES" dirty="0" err="1"/>
              <a:t>Petroleum</a:t>
            </a:r>
            <a:r>
              <a:rPr lang="es-ES" dirty="0"/>
              <a:t> and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r>
              <a:rPr lang="es-ES" dirty="0"/>
              <a:t> — </a:t>
            </a:r>
            <a:r>
              <a:rPr lang="es-ES" dirty="0" err="1"/>
              <a:t>Calibration</a:t>
            </a:r>
            <a:r>
              <a:rPr lang="es-ES" dirty="0"/>
              <a:t> of vertical </a:t>
            </a:r>
            <a:r>
              <a:rPr lang="es-ES" dirty="0" err="1"/>
              <a:t>cylindrical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— </a:t>
            </a:r>
            <a:r>
              <a:rPr lang="es-ES" dirty="0" err="1"/>
              <a:t>Part</a:t>
            </a:r>
            <a:r>
              <a:rPr lang="es-ES" dirty="0"/>
              <a:t> 2: </a:t>
            </a:r>
            <a:r>
              <a:rPr lang="es-ES" dirty="0" err="1"/>
              <a:t>Optical</a:t>
            </a:r>
            <a:r>
              <a:rPr lang="es-ES" dirty="0"/>
              <a:t>-</a:t>
            </a:r>
            <a:r>
              <a:rPr lang="es-ES" dirty="0" err="1"/>
              <a:t>reference</a:t>
            </a:r>
            <a:r>
              <a:rPr lang="es-ES" dirty="0"/>
              <a:t>-line </a:t>
            </a:r>
            <a:r>
              <a:rPr lang="es-ES" dirty="0" err="1"/>
              <a:t>method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4253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</a:t>
            </a:r>
            <a:r>
              <a:rPr lang="es-ES" b="1" dirty="0" smtClean="0"/>
              <a:t>TRIANGULACION OPTICA  OTM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58983" y="1690688"/>
            <a:ext cx="9694816" cy="4486275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Este método surge en Francia, en términos generales se basa en el uso </a:t>
            </a:r>
            <a:r>
              <a:rPr lang="es-CO" dirty="0" smtClean="0"/>
              <a:t>de estaciones </a:t>
            </a:r>
            <a:r>
              <a:rPr lang="es-CO" dirty="0"/>
              <a:t>totales (teodolito) para la medición de ángulos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/>
              <a:t>Puede aplicarse externamente </a:t>
            </a:r>
            <a:r>
              <a:rPr lang="es-CO" dirty="0" smtClean="0"/>
              <a:t>o directamente </a:t>
            </a:r>
            <a:r>
              <a:rPr lang="es-CO" dirty="0"/>
              <a:t>en el interior del </a:t>
            </a:r>
            <a:r>
              <a:rPr lang="es-CO" dirty="0" smtClean="0"/>
              <a:t>tanque, siendo </a:t>
            </a:r>
            <a:r>
              <a:rPr lang="es-CO" dirty="0"/>
              <a:t>esta última alternativa la </a:t>
            </a:r>
            <a:r>
              <a:rPr lang="es-CO" dirty="0" smtClean="0"/>
              <a:t>opción más </a:t>
            </a:r>
            <a:r>
              <a:rPr lang="es-CO" dirty="0"/>
              <a:t>sencilla pero no siempre es </a:t>
            </a:r>
            <a:r>
              <a:rPr lang="es-CO" dirty="0" smtClean="0"/>
              <a:t>posibles u </a:t>
            </a:r>
            <a:r>
              <a:rPr lang="es-CO" dirty="0"/>
              <a:t>implementación en todos </a:t>
            </a:r>
            <a:r>
              <a:rPr lang="es-CO" dirty="0" smtClean="0"/>
              <a:t>los tanques</a:t>
            </a:r>
            <a:endParaRPr lang="es-CO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1403" y="4233488"/>
            <a:ext cx="3609975" cy="2284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75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 NORMATIVIDAD APLICABLE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98170" y="1397726"/>
            <a:ext cx="9655629" cy="4779237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Las </a:t>
            </a:r>
            <a:r>
              <a:rPr lang="es-ES" dirty="0"/>
              <a:t>siguientes son las normativas técnicas aplicables</a:t>
            </a:r>
            <a:r>
              <a:rPr lang="es-ES" dirty="0" smtClean="0"/>
              <a:t>:</a:t>
            </a:r>
            <a:endParaRPr lang="es-ES" dirty="0"/>
          </a:p>
          <a:p>
            <a:r>
              <a:rPr lang="es-ES" dirty="0" smtClean="0"/>
              <a:t>API </a:t>
            </a:r>
            <a:r>
              <a:rPr lang="es-ES" dirty="0"/>
              <a:t>MPMS </a:t>
            </a:r>
            <a:r>
              <a:rPr lang="es-ES" dirty="0" err="1"/>
              <a:t>Chapter</a:t>
            </a:r>
            <a:r>
              <a:rPr lang="es-ES" dirty="0"/>
              <a:t> 2, </a:t>
            </a:r>
            <a:r>
              <a:rPr lang="es-ES" dirty="0" err="1"/>
              <a:t>Section</a:t>
            </a:r>
            <a:r>
              <a:rPr lang="es-ES" dirty="0"/>
              <a:t> 2C. </a:t>
            </a:r>
            <a:r>
              <a:rPr lang="es-ES" dirty="0" err="1"/>
              <a:t>Calibration</a:t>
            </a:r>
            <a:r>
              <a:rPr lang="es-ES" dirty="0"/>
              <a:t> of </a:t>
            </a:r>
            <a:r>
              <a:rPr lang="es-ES" dirty="0" err="1"/>
              <a:t>Upright</a:t>
            </a:r>
            <a:r>
              <a:rPr lang="es-ES" dirty="0"/>
              <a:t> </a:t>
            </a:r>
            <a:r>
              <a:rPr lang="es-ES" dirty="0" err="1" smtClean="0"/>
              <a:t>Cylindrical</a:t>
            </a:r>
            <a:r>
              <a:rPr lang="es-ES" dirty="0" smtClean="0"/>
              <a:t> </a:t>
            </a:r>
            <a:r>
              <a:rPr lang="es-ES" dirty="0" err="1" smtClean="0"/>
              <a:t>Tanks</a:t>
            </a:r>
            <a:r>
              <a:rPr lang="es-ES" dirty="0" smtClean="0"/>
              <a:t> </a:t>
            </a:r>
            <a:r>
              <a:rPr lang="es-ES" dirty="0" err="1"/>
              <a:t>Using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Optical-triangulation</a:t>
            </a:r>
            <a:r>
              <a:rPr lang="es-ES" dirty="0"/>
              <a:t> </a:t>
            </a:r>
            <a:r>
              <a:rPr lang="es-ES" dirty="0" err="1" smtClean="0"/>
              <a:t>Method</a:t>
            </a:r>
            <a:r>
              <a:rPr lang="es-ES" dirty="0" smtClean="0"/>
              <a:t>.</a:t>
            </a:r>
          </a:p>
          <a:p>
            <a:r>
              <a:rPr lang="es-ES" dirty="0" smtClean="0"/>
              <a:t>ISO 7507-3. </a:t>
            </a:r>
            <a:r>
              <a:rPr lang="es-ES" dirty="0" err="1" smtClean="0"/>
              <a:t>Petroleum</a:t>
            </a:r>
            <a:r>
              <a:rPr lang="es-ES" dirty="0" smtClean="0"/>
              <a:t> and </a:t>
            </a:r>
            <a:r>
              <a:rPr lang="es-ES" dirty="0" err="1" smtClean="0"/>
              <a:t>liquid</a:t>
            </a:r>
            <a:r>
              <a:rPr lang="es-ES" dirty="0" smtClean="0"/>
              <a:t> </a:t>
            </a:r>
            <a:r>
              <a:rPr lang="es-ES" dirty="0" err="1" smtClean="0"/>
              <a:t>petroleum</a:t>
            </a:r>
            <a:r>
              <a:rPr lang="es-ES" dirty="0" smtClean="0"/>
              <a:t> </a:t>
            </a:r>
            <a:r>
              <a:rPr lang="es-ES" dirty="0" err="1" smtClean="0"/>
              <a:t>products</a:t>
            </a:r>
            <a:r>
              <a:rPr lang="es-ES" dirty="0" smtClean="0"/>
              <a:t> — </a:t>
            </a:r>
            <a:r>
              <a:rPr lang="es-ES" dirty="0" err="1" smtClean="0"/>
              <a:t>Calibration</a:t>
            </a:r>
            <a:r>
              <a:rPr lang="es-ES" dirty="0" smtClean="0"/>
              <a:t> of vertical </a:t>
            </a:r>
            <a:r>
              <a:rPr lang="es-ES" dirty="0" err="1"/>
              <a:t>cylindrical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— </a:t>
            </a:r>
            <a:r>
              <a:rPr lang="es-ES" dirty="0" err="1"/>
              <a:t>Part</a:t>
            </a:r>
            <a:r>
              <a:rPr lang="es-ES" dirty="0"/>
              <a:t> 3: </a:t>
            </a:r>
            <a:r>
              <a:rPr lang="es-ES" dirty="0" err="1"/>
              <a:t>Optical-triangulation</a:t>
            </a:r>
            <a:r>
              <a:rPr lang="es-ES" dirty="0"/>
              <a:t> </a:t>
            </a:r>
            <a:r>
              <a:rPr lang="es-ES" dirty="0" err="1"/>
              <a:t>method</a:t>
            </a:r>
            <a:r>
              <a:rPr lang="es-ES" dirty="0"/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3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 </a:t>
            </a:r>
            <a:r>
              <a:rPr lang="es-ES" dirty="0" smtClean="0"/>
              <a:t>           Medicación electróptica de distancias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15736" y="1567543"/>
            <a:ext cx="9538063" cy="4609420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Corresponde al método más sofisticado y avanzado que existe en la actualidad para </a:t>
            </a:r>
            <a:r>
              <a:rPr lang="es-CO" dirty="0" smtClean="0"/>
              <a:t>la calibración </a:t>
            </a:r>
            <a:r>
              <a:rPr lang="es-CO" dirty="0"/>
              <a:t>de tanques. Se vale de un dispositivo electrónico que comanda un </a:t>
            </a:r>
            <a:r>
              <a:rPr lang="es-CO" dirty="0" smtClean="0"/>
              <a:t>sistema óptico </a:t>
            </a:r>
            <a:r>
              <a:rPr lang="es-CO" dirty="0"/>
              <a:t>laser con capacidad de realizar mediciones de distancia y </a:t>
            </a:r>
            <a:r>
              <a:rPr lang="es-CO" dirty="0" err="1" smtClean="0"/>
              <a:t>ángulo.EODR</a:t>
            </a:r>
            <a:endParaRPr lang="es-CO" dirty="0" smtClean="0"/>
          </a:p>
          <a:p>
            <a:pPr marL="0" indent="0">
              <a:buNone/>
            </a:pPr>
            <a:r>
              <a:rPr lang="es-CO" dirty="0"/>
              <a:t>Los equipos más sofisticados están </a:t>
            </a:r>
            <a:r>
              <a:rPr lang="es-CO" dirty="0" smtClean="0"/>
              <a:t>en capacidad </a:t>
            </a:r>
            <a:r>
              <a:rPr lang="es-CO" dirty="0"/>
              <a:t>de adquirir más de 50 000 </a:t>
            </a:r>
            <a:r>
              <a:rPr lang="es-CO" dirty="0" smtClean="0"/>
              <a:t>puntos por segundo.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0717" y="4219303"/>
            <a:ext cx="4723311" cy="232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122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NORMATIVIDAD APLICABLE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36914" y="1690688"/>
            <a:ext cx="9916885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/>
              <a:t>En cuanto a la normativa aplicable, están disponibles las siguientes normas:</a:t>
            </a:r>
          </a:p>
          <a:p>
            <a:r>
              <a:rPr lang="es-ES" dirty="0" smtClean="0"/>
              <a:t>API </a:t>
            </a:r>
            <a:r>
              <a:rPr lang="es-ES" dirty="0"/>
              <a:t>MPMS </a:t>
            </a:r>
            <a:r>
              <a:rPr lang="es-ES" dirty="0" err="1"/>
              <a:t>Chapter</a:t>
            </a:r>
            <a:r>
              <a:rPr lang="es-ES" dirty="0"/>
              <a:t> 2, </a:t>
            </a:r>
            <a:r>
              <a:rPr lang="es-ES" dirty="0" err="1"/>
              <a:t>Section</a:t>
            </a:r>
            <a:r>
              <a:rPr lang="es-ES" dirty="0"/>
              <a:t> 2D. </a:t>
            </a:r>
            <a:r>
              <a:rPr lang="es-ES" dirty="0" err="1"/>
              <a:t>Calibration</a:t>
            </a:r>
            <a:r>
              <a:rPr lang="es-ES" dirty="0"/>
              <a:t> of </a:t>
            </a:r>
            <a:r>
              <a:rPr lang="es-ES" dirty="0" err="1"/>
              <a:t>Upright</a:t>
            </a:r>
            <a:r>
              <a:rPr lang="es-ES" dirty="0"/>
              <a:t> </a:t>
            </a:r>
            <a:r>
              <a:rPr lang="es-ES" dirty="0" err="1" smtClean="0"/>
              <a:t>Cylindrical</a:t>
            </a:r>
            <a:r>
              <a:rPr lang="es-ES" dirty="0" smtClean="0"/>
              <a:t> </a:t>
            </a:r>
            <a:r>
              <a:rPr lang="es-ES" dirty="0" err="1" smtClean="0"/>
              <a:t>Tanks</a:t>
            </a:r>
            <a:r>
              <a:rPr lang="es-ES" dirty="0" smtClean="0"/>
              <a:t> </a:t>
            </a:r>
            <a:r>
              <a:rPr lang="es-ES" dirty="0" err="1"/>
              <a:t>Using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Internal</a:t>
            </a:r>
            <a:r>
              <a:rPr lang="es-ES" dirty="0"/>
              <a:t> Electro-</a:t>
            </a:r>
            <a:r>
              <a:rPr lang="es-ES" dirty="0" err="1"/>
              <a:t>optical</a:t>
            </a:r>
            <a:r>
              <a:rPr lang="es-ES" dirty="0"/>
              <a:t> </a:t>
            </a:r>
            <a:r>
              <a:rPr lang="es-ES" dirty="0" err="1"/>
              <a:t>Distance-ranging</a:t>
            </a:r>
            <a:r>
              <a:rPr lang="es-ES" dirty="0"/>
              <a:t> </a:t>
            </a:r>
            <a:r>
              <a:rPr lang="es-ES" dirty="0" err="1"/>
              <a:t>Method</a:t>
            </a:r>
            <a:r>
              <a:rPr lang="es-ES" dirty="0"/>
              <a:t>.</a:t>
            </a:r>
          </a:p>
          <a:p>
            <a:r>
              <a:rPr lang="es-ES" dirty="0" smtClean="0"/>
              <a:t> </a:t>
            </a:r>
            <a:r>
              <a:rPr lang="es-ES" dirty="0"/>
              <a:t>ISO 7507-4. </a:t>
            </a:r>
            <a:r>
              <a:rPr lang="es-ES" dirty="0" err="1"/>
              <a:t>Petroleum</a:t>
            </a:r>
            <a:r>
              <a:rPr lang="es-ES" dirty="0"/>
              <a:t> and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r>
              <a:rPr lang="es-ES" dirty="0"/>
              <a:t> — </a:t>
            </a:r>
            <a:r>
              <a:rPr lang="es-ES" dirty="0" err="1"/>
              <a:t>Calibration</a:t>
            </a:r>
            <a:r>
              <a:rPr lang="es-ES" dirty="0"/>
              <a:t> </a:t>
            </a:r>
            <a:r>
              <a:rPr lang="es-ES" dirty="0" smtClean="0"/>
              <a:t>of vertical </a:t>
            </a:r>
            <a:r>
              <a:rPr lang="es-ES" dirty="0" err="1"/>
              <a:t>cylindrical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— </a:t>
            </a:r>
            <a:r>
              <a:rPr lang="es-ES" dirty="0" err="1"/>
              <a:t>Part</a:t>
            </a:r>
            <a:r>
              <a:rPr lang="es-ES" dirty="0"/>
              <a:t> 4: </a:t>
            </a:r>
            <a:r>
              <a:rPr lang="es-ES" dirty="0" err="1"/>
              <a:t>Internal</a:t>
            </a:r>
            <a:r>
              <a:rPr lang="es-ES" dirty="0"/>
              <a:t> electro-</a:t>
            </a:r>
            <a:r>
              <a:rPr lang="es-ES" dirty="0" err="1"/>
              <a:t>optical</a:t>
            </a:r>
            <a:r>
              <a:rPr lang="es-ES" dirty="0"/>
              <a:t> </a:t>
            </a:r>
            <a:r>
              <a:rPr lang="es-ES" dirty="0" err="1" smtClean="0"/>
              <a:t>distance-ranging</a:t>
            </a:r>
            <a:r>
              <a:rPr lang="es-ES" dirty="0" smtClean="0"/>
              <a:t> </a:t>
            </a:r>
            <a:r>
              <a:rPr lang="es-ES" dirty="0" err="1" smtClean="0"/>
              <a:t>method</a:t>
            </a:r>
            <a:r>
              <a:rPr lang="es-ES" dirty="0"/>
              <a:t>...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521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25634" y="365126"/>
            <a:ext cx="9431382" cy="836658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Medición externa usando estación externa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8354" y="1825625"/>
            <a:ext cx="9825446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Es una alternativa al método descrito en</a:t>
            </a:r>
          </a:p>
          <a:p>
            <a:pPr marL="0" indent="0">
              <a:buNone/>
            </a:pPr>
            <a:r>
              <a:rPr lang="es-CO" dirty="0"/>
              <a:t>API MPMS 2.2B (ORLM), pero sin usar la</a:t>
            </a:r>
          </a:p>
          <a:p>
            <a:pPr marL="0" indent="0">
              <a:buNone/>
            </a:pPr>
            <a:r>
              <a:rPr lang="es-CO" dirty="0"/>
              <a:t>base magnética provista de una escala</a:t>
            </a:r>
          </a:p>
          <a:p>
            <a:pPr marL="0" indent="0">
              <a:buNone/>
            </a:pPr>
            <a:r>
              <a:rPr lang="es-CO" dirty="0"/>
              <a:t>graduada y rodamientos para relacionar</a:t>
            </a:r>
          </a:p>
          <a:p>
            <a:pPr marL="0" indent="0">
              <a:buNone/>
            </a:pPr>
            <a:r>
              <a:rPr lang="es-CO" dirty="0"/>
              <a:t>los diámetros superiores con el de</a:t>
            </a:r>
          </a:p>
          <a:p>
            <a:pPr marL="0" indent="0">
              <a:buNone/>
            </a:pPr>
            <a:r>
              <a:rPr lang="es-CO" dirty="0"/>
              <a:t>referencia. En su lugar, se usa una</a:t>
            </a:r>
          </a:p>
          <a:p>
            <a:pPr marL="0" indent="0">
              <a:buNone/>
            </a:pPr>
            <a:r>
              <a:rPr lang="es-CO" dirty="0"/>
              <a:t>estación total para la determinación de los</a:t>
            </a:r>
          </a:p>
          <a:p>
            <a:pPr marL="0" indent="0">
              <a:buNone/>
            </a:pPr>
            <a:r>
              <a:rPr lang="es-CO" dirty="0"/>
              <a:t>diámetros superiores.</a:t>
            </a:r>
          </a:p>
          <a:p>
            <a:pPr marL="0" indent="0">
              <a:buNone/>
            </a:pPr>
            <a:r>
              <a:rPr lang="es-CO" dirty="0"/>
              <a:t>Es el método de más reciente introducción</a:t>
            </a:r>
          </a:p>
          <a:p>
            <a:pPr marL="0" indent="0">
              <a:buNone/>
            </a:pPr>
            <a:r>
              <a:rPr lang="es-CO" dirty="0"/>
              <a:t>en el API MPMS.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6339" y="2004604"/>
            <a:ext cx="23241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55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</a:t>
            </a:r>
            <a:r>
              <a:rPr lang="es-ES" dirty="0"/>
              <a:t>N</a:t>
            </a:r>
            <a:r>
              <a:rPr lang="es-ES" dirty="0" smtClean="0"/>
              <a:t>ormatividad aplicable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58983" y="1306286"/>
            <a:ext cx="9588137" cy="48706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/>
              <a:t>En cuanto a la normativa aplicable, las siguientes son las normas existentes</a:t>
            </a:r>
          </a:p>
          <a:p>
            <a:pPr marL="0" indent="0">
              <a:buNone/>
            </a:pPr>
            <a:r>
              <a:rPr lang="es-ES" dirty="0"/>
              <a:t>para este método:</a:t>
            </a:r>
          </a:p>
          <a:p>
            <a:r>
              <a:rPr lang="es-ES" dirty="0" smtClean="0"/>
              <a:t>API </a:t>
            </a:r>
            <a:r>
              <a:rPr lang="es-ES" dirty="0"/>
              <a:t>MPMS </a:t>
            </a:r>
            <a:r>
              <a:rPr lang="es-ES" dirty="0" err="1"/>
              <a:t>Chapter</a:t>
            </a:r>
            <a:r>
              <a:rPr lang="es-ES" dirty="0"/>
              <a:t> 2, </a:t>
            </a:r>
            <a:r>
              <a:rPr lang="es-ES" dirty="0" err="1"/>
              <a:t>Section</a:t>
            </a:r>
            <a:r>
              <a:rPr lang="es-ES" dirty="0"/>
              <a:t> 2G. </a:t>
            </a:r>
            <a:r>
              <a:rPr lang="es-ES" dirty="0" err="1"/>
              <a:t>Calibration</a:t>
            </a:r>
            <a:r>
              <a:rPr lang="es-ES" dirty="0"/>
              <a:t> of </a:t>
            </a:r>
            <a:r>
              <a:rPr lang="es-ES" dirty="0" err="1"/>
              <a:t>Upright</a:t>
            </a:r>
            <a:r>
              <a:rPr lang="es-ES" dirty="0"/>
              <a:t> </a:t>
            </a:r>
            <a:r>
              <a:rPr lang="es-ES" dirty="0" err="1" smtClean="0"/>
              <a:t>CylindricalTanks</a:t>
            </a:r>
            <a:r>
              <a:rPr lang="es-ES" dirty="0" smtClean="0"/>
              <a:t> </a:t>
            </a:r>
            <a:r>
              <a:rPr lang="es-ES" dirty="0" err="1"/>
              <a:t>Using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Total </a:t>
            </a:r>
            <a:r>
              <a:rPr lang="es-ES" dirty="0" err="1"/>
              <a:t>Station</a:t>
            </a:r>
            <a:r>
              <a:rPr lang="es-ES" dirty="0"/>
              <a:t> Reference Line </a:t>
            </a:r>
            <a:r>
              <a:rPr lang="es-ES" dirty="0" err="1"/>
              <a:t>Method</a:t>
            </a:r>
            <a:r>
              <a:rPr lang="es-ES" dirty="0"/>
              <a:t>.</a:t>
            </a:r>
          </a:p>
          <a:p>
            <a:r>
              <a:rPr lang="es-ES" dirty="0" smtClean="0"/>
              <a:t>ISO </a:t>
            </a:r>
            <a:r>
              <a:rPr lang="es-ES" dirty="0"/>
              <a:t>7507-5. </a:t>
            </a:r>
            <a:r>
              <a:rPr lang="es-ES" dirty="0" err="1"/>
              <a:t>Petroleum</a:t>
            </a:r>
            <a:r>
              <a:rPr lang="es-ES" dirty="0"/>
              <a:t> and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r>
              <a:rPr lang="es-ES" dirty="0"/>
              <a:t> — </a:t>
            </a:r>
            <a:r>
              <a:rPr lang="es-ES" dirty="0" err="1"/>
              <a:t>Calibration</a:t>
            </a:r>
            <a:r>
              <a:rPr lang="es-ES" dirty="0"/>
              <a:t> </a:t>
            </a:r>
            <a:r>
              <a:rPr lang="es-ES" dirty="0" err="1" smtClean="0"/>
              <a:t>ofvertical</a:t>
            </a:r>
            <a:r>
              <a:rPr lang="es-ES" dirty="0" smtClean="0"/>
              <a:t> </a:t>
            </a:r>
            <a:r>
              <a:rPr lang="es-ES" dirty="0" err="1"/>
              <a:t>cylindrical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— </a:t>
            </a:r>
            <a:r>
              <a:rPr lang="es-ES" dirty="0" err="1"/>
              <a:t>Part</a:t>
            </a:r>
            <a:r>
              <a:rPr lang="es-ES" dirty="0"/>
              <a:t> 5: </a:t>
            </a:r>
            <a:r>
              <a:rPr lang="es-ES" dirty="0" err="1"/>
              <a:t>External</a:t>
            </a:r>
            <a:r>
              <a:rPr lang="es-ES" dirty="0"/>
              <a:t> electro-</a:t>
            </a:r>
            <a:r>
              <a:rPr lang="es-ES" dirty="0" err="1"/>
              <a:t>optical</a:t>
            </a:r>
            <a:r>
              <a:rPr lang="es-ES" dirty="0"/>
              <a:t> </a:t>
            </a:r>
            <a:r>
              <a:rPr lang="es-ES" dirty="0" err="1" smtClean="0"/>
              <a:t>distance-ranging</a:t>
            </a:r>
            <a:r>
              <a:rPr lang="es-ES" dirty="0" smtClean="0"/>
              <a:t> </a:t>
            </a:r>
            <a:r>
              <a:rPr lang="es-ES" dirty="0" err="1" smtClean="0"/>
              <a:t>method</a:t>
            </a:r>
            <a:r>
              <a:rPr lang="es-ES" dirty="0"/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0899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0526" y="365125"/>
            <a:ext cx="11011988" cy="1325563"/>
          </a:xfrm>
        </p:spPr>
        <p:txBody>
          <a:bodyPr/>
          <a:lstStyle/>
          <a:p>
            <a:r>
              <a:rPr lang="es-ES" dirty="0" smtClean="0"/>
              <a:t>          Calibración por desplazamiento de liquido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54480" y="1463040"/>
            <a:ext cx="9799320" cy="4713923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La calibración por desplazamiento de líquido es un medio para la</a:t>
            </a:r>
          </a:p>
          <a:p>
            <a:pPr marL="0" indent="0">
              <a:buNone/>
            </a:pPr>
            <a:r>
              <a:rPr lang="es-CO" dirty="0"/>
              <a:t>determinación de volúmenes incrementales y capacidad en tanques u </a:t>
            </a:r>
            <a:r>
              <a:rPr lang="es-CO" dirty="0" smtClean="0"/>
              <a:t>otros recipientes </a:t>
            </a:r>
            <a:r>
              <a:rPr lang="es-CO" dirty="0"/>
              <a:t>mediante la transferencia de cantidades conocidas de un </a:t>
            </a:r>
            <a:r>
              <a:rPr lang="es-CO" dirty="0" smtClean="0"/>
              <a:t>líquido hacia </a:t>
            </a:r>
            <a:r>
              <a:rPr lang="es-CO" dirty="0"/>
              <a:t>o desde un tanque.</a:t>
            </a:r>
          </a:p>
          <a:p>
            <a:pPr marL="0" indent="0">
              <a:buNone/>
            </a:pPr>
            <a:r>
              <a:rPr lang="es-CO" dirty="0"/>
              <a:t>Es aplicado a tanques y recipientes de formas diversas para la obtención </a:t>
            </a:r>
            <a:r>
              <a:rPr lang="es-CO" dirty="0" smtClean="0"/>
              <a:t>de tablas </a:t>
            </a:r>
            <a:r>
              <a:rPr lang="es-CO" dirty="0"/>
              <a:t>de capacidad mediante la determinación de valores incrementales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n-US" dirty="0" err="1"/>
              <a:t>Normativa</a:t>
            </a:r>
            <a:r>
              <a:rPr lang="en-US" dirty="0"/>
              <a:t> </a:t>
            </a:r>
            <a:r>
              <a:rPr lang="en-US" dirty="0" err="1"/>
              <a:t>aplicable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API Standard 2555 - Method for Liquid Calibration of Tanks.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748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9007" y="365125"/>
            <a:ext cx="11652068" cy="1325563"/>
          </a:xfrm>
        </p:spPr>
        <p:txBody>
          <a:bodyPr/>
          <a:lstStyle/>
          <a:p>
            <a:r>
              <a:rPr lang="es-ES" dirty="0" smtClean="0"/>
              <a:t>           CALIBRACION DE TANQUES HORIZONTALES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89115" y="1407612"/>
            <a:ext cx="10515600" cy="4731929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Las normas aplicables son:</a:t>
            </a:r>
          </a:p>
          <a:p>
            <a:r>
              <a:rPr lang="es-ES" dirty="0" smtClean="0"/>
              <a:t>API </a:t>
            </a:r>
            <a:r>
              <a:rPr lang="es-ES" dirty="0"/>
              <a:t>MPMS 2.2E (idéntica a ISO 12917-1) </a:t>
            </a:r>
            <a:r>
              <a:rPr lang="es-ES" dirty="0" err="1"/>
              <a:t>Petroleum</a:t>
            </a:r>
            <a:r>
              <a:rPr lang="es-ES" dirty="0"/>
              <a:t> and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 smtClean="0"/>
              <a:t>petroleum</a:t>
            </a:r>
            <a:r>
              <a:rPr lang="es-ES" dirty="0" smtClean="0"/>
              <a:t> </a:t>
            </a:r>
            <a:r>
              <a:rPr lang="es-ES" dirty="0" err="1" smtClean="0"/>
              <a:t>products</a:t>
            </a:r>
            <a:r>
              <a:rPr lang="es-ES" dirty="0" smtClean="0"/>
              <a:t> </a:t>
            </a:r>
            <a:r>
              <a:rPr lang="es-ES" dirty="0"/>
              <a:t>— </a:t>
            </a:r>
            <a:r>
              <a:rPr lang="es-ES" dirty="0" err="1"/>
              <a:t>Calibration</a:t>
            </a:r>
            <a:r>
              <a:rPr lang="es-ES" dirty="0"/>
              <a:t> of horizontal </a:t>
            </a:r>
            <a:r>
              <a:rPr lang="es-ES" dirty="0" err="1"/>
              <a:t>cylindrical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— </a:t>
            </a:r>
            <a:r>
              <a:rPr lang="es-ES" dirty="0" err="1"/>
              <a:t>Part</a:t>
            </a:r>
            <a:r>
              <a:rPr lang="es-ES" dirty="0"/>
              <a:t> 1: </a:t>
            </a:r>
            <a:r>
              <a:rPr lang="es-ES" dirty="0" err="1" smtClean="0"/>
              <a:t>Manualmethods</a:t>
            </a:r>
            <a:r>
              <a:rPr lang="es-ES" dirty="0"/>
              <a:t>.</a:t>
            </a:r>
          </a:p>
          <a:p>
            <a:r>
              <a:rPr lang="es-ES" dirty="0" smtClean="0"/>
              <a:t>API </a:t>
            </a:r>
            <a:r>
              <a:rPr lang="es-ES" dirty="0"/>
              <a:t>MPMS 2.2F (idéntica a ISO 12917-2) </a:t>
            </a:r>
            <a:r>
              <a:rPr lang="es-ES" dirty="0" err="1"/>
              <a:t>Petroleum</a:t>
            </a:r>
            <a:r>
              <a:rPr lang="es-ES" dirty="0"/>
              <a:t> and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 smtClean="0"/>
              <a:t>petroleumproducts</a:t>
            </a:r>
            <a:r>
              <a:rPr lang="es-ES" dirty="0" smtClean="0"/>
              <a:t> </a:t>
            </a:r>
            <a:r>
              <a:rPr lang="es-ES" dirty="0"/>
              <a:t>— </a:t>
            </a:r>
            <a:r>
              <a:rPr lang="es-ES" dirty="0" err="1"/>
              <a:t>Calibration</a:t>
            </a:r>
            <a:r>
              <a:rPr lang="es-ES" dirty="0"/>
              <a:t> of horizontal </a:t>
            </a:r>
            <a:r>
              <a:rPr lang="es-ES" dirty="0" err="1"/>
              <a:t>cylindrical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 — </a:t>
            </a:r>
            <a:r>
              <a:rPr lang="es-ES" dirty="0" err="1"/>
              <a:t>Part</a:t>
            </a:r>
            <a:r>
              <a:rPr lang="es-ES" dirty="0"/>
              <a:t> 2: </a:t>
            </a:r>
            <a:r>
              <a:rPr lang="es-ES" dirty="0" err="1" smtClean="0"/>
              <a:t>Internalelectro-optical</a:t>
            </a:r>
            <a:r>
              <a:rPr lang="es-ES" dirty="0" smtClean="0"/>
              <a:t> </a:t>
            </a:r>
            <a:r>
              <a:rPr lang="es-ES" dirty="0" err="1"/>
              <a:t>distance-ranging</a:t>
            </a:r>
            <a:r>
              <a:rPr lang="es-ES" dirty="0"/>
              <a:t> </a:t>
            </a:r>
            <a:r>
              <a:rPr lang="es-ES" dirty="0" err="1"/>
              <a:t>method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8753" y="4601425"/>
            <a:ext cx="3236323" cy="1817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3024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Seleccionar método de calibración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75955" y="1672170"/>
            <a:ext cx="9479279" cy="438899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Para seleccionar el método de calibración se deben considerar varios</a:t>
            </a:r>
          </a:p>
          <a:p>
            <a:pPr marL="0" indent="0">
              <a:buNone/>
            </a:pPr>
            <a:r>
              <a:rPr lang="es-CO" dirty="0"/>
              <a:t>factores:</a:t>
            </a:r>
          </a:p>
          <a:p>
            <a:pPr marL="0" indent="0">
              <a:buNone/>
            </a:pPr>
            <a:r>
              <a:rPr lang="es-CO" dirty="0"/>
              <a:t>a) Tipo de tanque</a:t>
            </a:r>
          </a:p>
          <a:p>
            <a:pPr marL="0" indent="0">
              <a:buNone/>
            </a:pPr>
            <a:r>
              <a:rPr lang="es-CO" dirty="0"/>
              <a:t>b) Restricciones operacionales (por ejemplo, disponibilidad de acceso)</a:t>
            </a:r>
          </a:p>
          <a:p>
            <a:pPr marL="0" indent="0">
              <a:buNone/>
            </a:pPr>
            <a:r>
              <a:rPr lang="es-CO" dirty="0"/>
              <a:t>c) Aislamiento térmico</a:t>
            </a:r>
          </a:p>
          <a:p>
            <a:pPr marL="0" indent="0">
              <a:buNone/>
            </a:pPr>
            <a:r>
              <a:rPr lang="es-CO" dirty="0"/>
              <a:t>d) Tipo de manufactura (por ejemplo, remachado o soldado)</a:t>
            </a:r>
          </a:p>
          <a:p>
            <a:pPr marL="0" indent="0">
              <a:buNone/>
            </a:pPr>
            <a:r>
              <a:rPr lang="es-CO" dirty="0"/>
              <a:t>e) Otros parámetros (por ejemplo, vigas contra viento)</a:t>
            </a:r>
          </a:p>
          <a:p>
            <a:pPr marL="0" indent="0">
              <a:buNone/>
            </a:pPr>
            <a:r>
              <a:rPr lang="es-CO" dirty="0"/>
              <a:t>Dado el alto impacto e implicaciones de la calibración de un tanque y la baja</a:t>
            </a:r>
          </a:p>
          <a:p>
            <a:pPr marL="0" indent="0">
              <a:buNone/>
            </a:pPr>
            <a:r>
              <a:rPr lang="es-CO" dirty="0"/>
              <a:t>frecuencia con que se efectúan (entre 5 y 20 años), el costo (directo +</a:t>
            </a:r>
          </a:p>
          <a:p>
            <a:pPr marL="0" indent="0">
              <a:buNone/>
            </a:pPr>
            <a:r>
              <a:rPr lang="es-CO" dirty="0"/>
              <a:t>indirecto) de la calibración puede no ser un factor clave de decisión.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752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Seleccionar </a:t>
            </a:r>
            <a:r>
              <a:rPr lang="es-ES" dirty="0"/>
              <a:t>método de calibración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2856" y="1467721"/>
            <a:ext cx="8281852" cy="481881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11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Seleccionar </a:t>
            </a:r>
            <a:r>
              <a:rPr lang="es-ES" dirty="0"/>
              <a:t>método de calibración</a:t>
            </a:r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1312" y="2704011"/>
            <a:ext cx="7759338" cy="378664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03872" y="1608329"/>
            <a:ext cx="72193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Nota 1: se prefiere la calibración líquida, siempre que sea</a:t>
            </a:r>
          </a:p>
          <a:p>
            <a:r>
              <a:rPr lang="es-ES" dirty="0"/>
              <a:t>posible, por tanto, no se enuncia como una opción cuando</a:t>
            </a:r>
          </a:p>
          <a:p>
            <a:r>
              <a:rPr lang="es-ES" dirty="0"/>
              <a:t>otros métodos se prestan para aplicaciones.</a:t>
            </a:r>
          </a:p>
        </p:txBody>
      </p:sp>
    </p:spTree>
    <p:extLst>
      <p:ext uri="{BB962C8B-B14F-4D97-AF65-F5344CB8AC3E}">
        <p14:creationId xmlns:p14="http://schemas.microsoft.com/office/powerpoint/2010/main" val="21467629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  Recalibración y recalculo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36914" y="1316173"/>
            <a:ext cx="9117875" cy="513687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dirty="0"/>
              <a:t>Recalibración: </a:t>
            </a:r>
            <a:r>
              <a:rPr lang="es-CO" dirty="0"/>
              <a:t>Es el proceso de redefinir los parámetros dimensionales </a:t>
            </a:r>
            <a:r>
              <a:rPr lang="es-CO" dirty="0" smtClean="0"/>
              <a:t>a través </a:t>
            </a:r>
            <a:r>
              <a:rPr lang="es-CO" dirty="0"/>
              <a:t>de mediciones físicas que culminen en el desarrollo de una </a:t>
            </a:r>
            <a:r>
              <a:rPr lang="es-CO" dirty="0" smtClean="0"/>
              <a:t>nueva tabla </a:t>
            </a:r>
            <a:r>
              <a:rPr lang="es-CO" dirty="0"/>
              <a:t>de capacidad basada en los nuevos valores obtenidos. Se </a:t>
            </a:r>
            <a:r>
              <a:rPr lang="es-CO" dirty="0" smtClean="0"/>
              <a:t>realiza cuando </a:t>
            </a:r>
            <a:r>
              <a:rPr lang="es-CO" dirty="0"/>
              <a:t>se establece que las mediciones originales ya no son </a:t>
            </a:r>
            <a:r>
              <a:rPr lang="es-CO" dirty="0" smtClean="0"/>
              <a:t>representan con </a:t>
            </a:r>
            <a:r>
              <a:rPr lang="es-CO" dirty="0"/>
              <a:t>exactitud la capacidad del tanque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b="1" dirty="0"/>
              <a:t>Recálculo</a:t>
            </a:r>
            <a:r>
              <a:rPr lang="es-CO" dirty="0"/>
              <a:t> (de la tabla de capacidad): Es el proceso de desarrollar una </a:t>
            </a:r>
            <a:r>
              <a:rPr lang="es-CO" dirty="0" smtClean="0"/>
              <a:t>tabla de </a:t>
            </a:r>
            <a:r>
              <a:rPr lang="es-CO" dirty="0"/>
              <a:t>capacidad revisada y actualizada, basada en información </a:t>
            </a:r>
            <a:r>
              <a:rPr lang="es-CO" dirty="0" smtClean="0"/>
              <a:t>dimensional obtenida con anterioridad, es decir sin ejecutar mediciones físicas. Se realiza </a:t>
            </a:r>
            <a:r>
              <a:rPr lang="es-CO" dirty="0"/>
              <a:t>principalmente ante cambios en las variables operativas del tanque.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0628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777342" y="365125"/>
            <a:ext cx="10515600" cy="869061"/>
          </a:xfrm>
        </p:spPr>
        <p:txBody>
          <a:bodyPr/>
          <a:lstStyle/>
          <a:p>
            <a:r>
              <a:rPr lang="es-ES" dirty="0" smtClean="0"/>
              <a:t>            Recalibraci</a:t>
            </a:r>
            <a:r>
              <a:rPr lang="es-ES" dirty="0"/>
              <a:t>ó</a:t>
            </a:r>
            <a:r>
              <a:rPr lang="es-ES" dirty="0" smtClean="0"/>
              <a:t>n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16183" y="1234186"/>
            <a:ext cx="8647612" cy="367814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/>
              <a:t>Después de su construcción y puesta en operación, los tanques están sujetos a </a:t>
            </a:r>
            <a:r>
              <a:rPr lang="es-CO" dirty="0" smtClean="0"/>
              <a:t>un asentamiento </a:t>
            </a:r>
            <a:r>
              <a:rPr lang="es-CO" dirty="0"/>
              <a:t>primario durante los primeros </a:t>
            </a:r>
            <a:r>
              <a:rPr lang="es-CO" b="1" dirty="0"/>
              <a:t>5 a 10 años </a:t>
            </a:r>
            <a:r>
              <a:rPr lang="es-CO" dirty="0"/>
              <a:t>de servicio. También pueden </a:t>
            </a:r>
            <a:r>
              <a:rPr lang="es-CO" dirty="0" smtClean="0"/>
              <a:t>sufrir asentamientos </a:t>
            </a:r>
            <a:r>
              <a:rPr lang="es-CO" dirty="0"/>
              <a:t>secundarios después de 10 o 20 años de vida del tanque.</a:t>
            </a:r>
          </a:p>
          <a:p>
            <a:pPr marL="0" indent="0">
              <a:buNone/>
            </a:pPr>
            <a:r>
              <a:rPr lang="es-CO" dirty="0"/>
              <a:t>A través del ciclo de vida del tanque es normal que se generen cambios graduales en </a:t>
            </a:r>
            <a:r>
              <a:rPr lang="es-CO" dirty="0" smtClean="0"/>
              <a:t>el diámetro</a:t>
            </a:r>
            <a:r>
              <a:rPr lang="es-CO" dirty="0"/>
              <a:t>, el espesor de las paredes, la inclinación y el fondo, por lo que es necesario</a:t>
            </a:r>
          </a:p>
          <a:p>
            <a:pPr marL="0" indent="0">
              <a:buNone/>
            </a:pPr>
            <a:r>
              <a:rPr lang="es-CO" dirty="0"/>
              <a:t>realizar inspecciones para identificar las desviaciones y valorar su impacto debido a </a:t>
            </a:r>
            <a:r>
              <a:rPr lang="es-CO" dirty="0" smtClean="0"/>
              <a:t>que afectan </a:t>
            </a:r>
            <a:r>
              <a:rPr lang="es-CO" dirty="0"/>
              <a:t>la calibración y la exactitud de las tablas de capacidad.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9683" y="4505766"/>
            <a:ext cx="3228975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87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Recalibración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 smtClean="0"/>
              <a:t>Factores que justifican una recalibración </a:t>
            </a:r>
          </a:p>
          <a:p>
            <a:r>
              <a:rPr lang="es-CO" dirty="0" smtClean="0"/>
              <a:t>Cambios </a:t>
            </a:r>
            <a:r>
              <a:rPr lang="es-CO" dirty="0"/>
              <a:t>dimensionales: por ejemplo, cambios en altura de </a:t>
            </a:r>
            <a:r>
              <a:rPr lang="es-CO" dirty="0" smtClean="0"/>
              <a:t>referencia registrada</a:t>
            </a:r>
            <a:r>
              <a:rPr lang="es-CO" dirty="0"/>
              <a:t>, diámetro del tanque, espesor de las paredes del tanque </a:t>
            </a:r>
            <a:r>
              <a:rPr lang="es-CO" dirty="0" smtClean="0"/>
              <a:t>o inclinación </a:t>
            </a:r>
            <a:r>
              <a:rPr lang="es-CO" dirty="0"/>
              <a:t>del tanque.</a:t>
            </a:r>
          </a:p>
          <a:p>
            <a:r>
              <a:rPr lang="es-CO" dirty="0" smtClean="0"/>
              <a:t>Cambios </a:t>
            </a:r>
            <a:r>
              <a:rPr lang="es-CO" dirty="0"/>
              <a:t>estructurales: por ejemplo, cambios en volumen muerto, </a:t>
            </a:r>
            <a:r>
              <a:rPr lang="es-CO" dirty="0" smtClean="0"/>
              <a:t>altura de </a:t>
            </a:r>
            <a:r>
              <a:rPr lang="es-CO" dirty="0"/>
              <a:t>referencia registrada o estructura del tanque (interna y </a:t>
            </a:r>
            <a:r>
              <a:rPr lang="es-CO" dirty="0" smtClean="0"/>
              <a:t>externa, incluyendo </a:t>
            </a:r>
            <a:r>
              <a:rPr lang="es-CO" dirty="0"/>
              <a:t>techos), y reparaciones al tanque o al fondo del tanque.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657" y="4797368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1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55766" y="58840"/>
            <a:ext cx="10515600" cy="1116817"/>
          </a:xfrm>
        </p:spPr>
        <p:txBody>
          <a:bodyPr/>
          <a:lstStyle/>
          <a:p>
            <a:r>
              <a:rPr lang="es-ES" dirty="0" smtClean="0"/>
              <a:t>             Recalibración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50422" y="1355362"/>
            <a:ext cx="9237617" cy="363464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Además de los anteriores factores, siempre se requerirá una recalibración bajo las siguientes condiciones</a:t>
            </a:r>
            <a:r>
              <a:rPr lang="es-CO" dirty="0" smtClean="0"/>
              <a:t>:</a:t>
            </a:r>
          </a:p>
          <a:p>
            <a:r>
              <a:rPr lang="es-CO" dirty="0" smtClean="0"/>
              <a:t>Cuando </a:t>
            </a:r>
            <a:r>
              <a:rPr lang="es-CO" dirty="0"/>
              <a:t>se realice cualquier reparación o cambio que pueda afectar el volumen incremental o total. </a:t>
            </a:r>
            <a:endParaRPr lang="es-CO" dirty="0" smtClean="0"/>
          </a:p>
          <a:p>
            <a:r>
              <a:rPr lang="es-CO" dirty="0" smtClean="0"/>
              <a:t>Cuando </a:t>
            </a:r>
            <a:r>
              <a:rPr lang="es-CO" dirty="0"/>
              <a:t>el tanque sea desarmado y vuelto a ensamblar o trasladado. </a:t>
            </a:r>
            <a:endParaRPr lang="es-CO" dirty="0" smtClean="0"/>
          </a:p>
          <a:p>
            <a:r>
              <a:rPr lang="es-CO" dirty="0" smtClean="0"/>
              <a:t>Cuando </a:t>
            </a:r>
            <a:r>
              <a:rPr lang="es-CO" dirty="0"/>
              <a:t>se disponga concreto en el fondo del tanque o sobre sus paredes. </a:t>
            </a:r>
            <a:endParaRPr lang="es-CO" dirty="0" smtClean="0"/>
          </a:p>
          <a:p>
            <a:r>
              <a:rPr lang="es-CO" dirty="0" smtClean="0"/>
              <a:t>Cuando </a:t>
            </a:r>
            <a:r>
              <a:rPr lang="es-CO" dirty="0"/>
              <a:t>el tanque vuelva al servicio después de haber sido desconectado o abandonado.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2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77440" y="365125"/>
            <a:ext cx="8976360" cy="1325563"/>
          </a:xfrm>
        </p:spPr>
        <p:txBody>
          <a:bodyPr/>
          <a:lstStyle/>
          <a:p>
            <a:r>
              <a:rPr lang="es-ES" dirty="0" smtClean="0"/>
              <a:t>Criterios de decisión sobre la necesidad de recalibrar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32411" y="1690688"/>
            <a:ext cx="10178143" cy="435133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Para establecer los límites de aceptación ante cambios que afecten la</a:t>
            </a:r>
          </a:p>
          <a:p>
            <a:pPr marL="0" indent="0">
              <a:buNone/>
            </a:pPr>
            <a:r>
              <a:rPr lang="es-CO" dirty="0"/>
              <a:t>capacidad de un tanque es necesario decidir cuál es la variación total en </a:t>
            </a:r>
            <a:r>
              <a:rPr lang="es-CO" dirty="0" smtClean="0"/>
              <a:t>el volumen </a:t>
            </a:r>
            <a:r>
              <a:rPr lang="es-CO" dirty="0"/>
              <a:t>del tanque que se considerará significativa, que como </a:t>
            </a:r>
            <a:r>
              <a:rPr lang="es-CO" dirty="0" smtClean="0"/>
              <a:t>regla general </a:t>
            </a:r>
            <a:r>
              <a:rPr lang="es-CO" dirty="0"/>
              <a:t>puede considerarse de 0,01 %.</a:t>
            </a:r>
          </a:p>
          <a:p>
            <a:pPr marL="0" indent="0">
              <a:buNone/>
            </a:pPr>
            <a:r>
              <a:rPr lang="es-CO" dirty="0"/>
              <a:t>Las normas API e ISO ofrecen tablas de decisión que contemplan las</a:t>
            </a:r>
          </a:p>
          <a:p>
            <a:pPr marL="0" indent="0">
              <a:buNone/>
            </a:pPr>
            <a:r>
              <a:rPr lang="es-CO" dirty="0"/>
              <a:t>variaciones en el diámetro, el espesor y la inclinación del tanque.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548" y="4601590"/>
            <a:ext cx="2207623" cy="156269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794" y="4545513"/>
            <a:ext cx="3069771" cy="167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171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86446" y="365126"/>
            <a:ext cx="8767354" cy="1150166"/>
          </a:xfrm>
        </p:spPr>
        <p:txBody>
          <a:bodyPr>
            <a:normAutofit fontScale="90000"/>
          </a:bodyPr>
          <a:lstStyle/>
          <a:p>
            <a:r>
              <a:rPr lang="es-ES" dirty="0"/>
              <a:t>Criterios de decisión sobre la necesidad de recalibrar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58091" y="1825625"/>
            <a:ext cx="10659292" cy="435133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En general las normas recomiendan que en tanques usados en</a:t>
            </a:r>
          </a:p>
          <a:p>
            <a:pPr marL="0" indent="0">
              <a:buNone/>
            </a:pPr>
            <a:r>
              <a:rPr lang="es-CO" dirty="0"/>
              <a:t>transferencia de custodia se apliquen las siguientes rutinas:</a:t>
            </a:r>
          </a:p>
          <a:p>
            <a:r>
              <a:rPr lang="es-CO" dirty="0" smtClean="0"/>
              <a:t>Cada </a:t>
            </a:r>
            <a:r>
              <a:rPr lang="es-CO" dirty="0"/>
              <a:t>5 años verificación del diámetro del anillo del fondo, el espesor </a:t>
            </a:r>
            <a:r>
              <a:rPr lang="es-CO" dirty="0" smtClean="0"/>
              <a:t>de las </a:t>
            </a:r>
            <a:r>
              <a:rPr lang="es-CO" dirty="0"/>
              <a:t>placas y la inclinación del tanque. Si los cambios </a:t>
            </a:r>
            <a:r>
              <a:rPr lang="es-CO" dirty="0" smtClean="0"/>
              <a:t>identificados exceden </a:t>
            </a:r>
            <a:r>
              <a:rPr lang="es-CO" dirty="0"/>
              <a:t>los niveles permisibles, el tanque debe ser recalibrado.</a:t>
            </a:r>
          </a:p>
          <a:p>
            <a:r>
              <a:rPr lang="es-CO" dirty="0" smtClean="0"/>
              <a:t>Cada </a:t>
            </a:r>
            <a:r>
              <a:rPr lang="es-CO" dirty="0"/>
              <a:t>15 años debe realizarse una recalibración total, incluso si </a:t>
            </a:r>
            <a:r>
              <a:rPr lang="es-CO" dirty="0" smtClean="0"/>
              <a:t>las verificaciones </a:t>
            </a:r>
            <a:r>
              <a:rPr lang="es-CO" dirty="0"/>
              <a:t>periódicas han resultado satisfactorias.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3683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64376" y="365125"/>
            <a:ext cx="9470573" cy="1325563"/>
          </a:xfrm>
        </p:spPr>
        <p:txBody>
          <a:bodyPr/>
          <a:lstStyle/>
          <a:p>
            <a:r>
              <a:rPr lang="es-ES" dirty="0" smtClean="0"/>
              <a:t> Criterios </a:t>
            </a:r>
            <a:r>
              <a:rPr lang="es-ES" dirty="0"/>
              <a:t>de decisión sobre la necesidad de recalibrar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71154" y="1825625"/>
            <a:ext cx="10282646" cy="435133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Para tanques que no operan en procesos de transferencia de custodia </a:t>
            </a:r>
            <a:r>
              <a:rPr lang="es-CO" dirty="0" smtClean="0"/>
              <a:t>las frecuencias </a:t>
            </a:r>
            <a:r>
              <a:rPr lang="es-CO" dirty="0"/>
              <a:t>pueden disminuirse:</a:t>
            </a:r>
          </a:p>
          <a:p>
            <a:r>
              <a:rPr lang="es-CO" dirty="0" smtClean="0"/>
              <a:t> </a:t>
            </a:r>
            <a:r>
              <a:rPr lang="es-CO" dirty="0"/>
              <a:t>De 5 a 10 años verificación del diámetro del anillo del fondo, el </a:t>
            </a:r>
            <a:r>
              <a:rPr lang="es-CO" dirty="0" smtClean="0"/>
              <a:t>espesor de </a:t>
            </a:r>
            <a:r>
              <a:rPr lang="es-CO" dirty="0"/>
              <a:t>las placas y la inclinación del tanque. Si los cambios </a:t>
            </a:r>
            <a:r>
              <a:rPr lang="es-CO" dirty="0" smtClean="0"/>
              <a:t>identificados exceden </a:t>
            </a:r>
            <a:r>
              <a:rPr lang="es-CO" dirty="0"/>
              <a:t>los niveles permisibles, el tanque debe ser recalibrado.</a:t>
            </a:r>
          </a:p>
          <a:p>
            <a:r>
              <a:rPr lang="es-CO" dirty="0" smtClean="0"/>
              <a:t>De </a:t>
            </a:r>
            <a:r>
              <a:rPr lang="es-CO" dirty="0"/>
              <a:t>15 a 20 años recalibración total, incluso si las </a:t>
            </a:r>
            <a:r>
              <a:rPr lang="es-CO" dirty="0" smtClean="0"/>
              <a:t>verificaciones periódicas </a:t>
            </a:r>
            <a:r>
              <a:rPr lang="es-CO" dirty="0"/>
              <a:t>han resultado satisfactorias.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273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Recálculo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81050" y="1407614"/>
            <a:ext cx="10175966" cy="435133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El </a:t>
            </a:r>
            <a:r>
              <a:rPr lang="es-CO" dirty="0" smtClean="0"/>
              <a:t>recalculo </a:t>
            </a:r>
            <a:r>
              <a:rPr lang="es-CO" dirty="0"/>
              <a:t>de la tabla de capacidad de un tanque se basa en dimensiones del </a:t>
            </a:r>
            <a:r>
              <a:rPr lang="es-CO" dirty="0" smtClean="0"/>
              <a:t>tanque obtenidas </a:t>
            </a:r>
            <a:r>
              <a:rPr lang="es-CO" dirty="0"/>
              <a:t>con anterioridad. Los factores que pueden generar la necesidad de recalcular </a:t>
            </a:r>
            <a:r>
              <a:rPr lang="es-CO" dirty="0" smtClean="0"/>
              <a:t>las tablas </a:t>
            </a:r>
            <a:r>
              <a:rPr lang="es-CO" dirty="0"/>
              <a:t>son</a:t>
            </a:r>
            <a:r>
              <a:rPr lang="es-CO" dirty="0" smtClean="0"/>
              <a:t>: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874" y="2733177"/>
            <a:ext cx="7257505" cy="317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5358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8880" y="260622"/>
            <a:ext cx="8884920" cy="1325563"/>
          </a:xfrm>
        </p:spPr>
        <p:txBody>
          <a:bodyPr>
            <a:normAutofit fontScale="90000"/>
          </a:bodyPr>
          <a:lstStyle/>
          <a:p>
            <a:r>
              <a:rPr lang="es-CO" dirty="0"/>
              <a:t>Criterios de decisión sobre la necesidad de</a:t>
            </a:r>
            <a:br>
              <a:rPr lang="es-CO" dirty="0"/>
            </a:br>
            <a:r>
              <a:rPr lang="es-CO" dirty="0"/>
              <a:t>recalcular la tabla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02674" y="1586185"/>
            <a:ext cx="9551126" cy="4590778"/>
          </a:xfrm>
        </p:spPr>
        <p:txBody>
          <a:bodyPr/>
          <a:lstStyle/>
          <a:p>
            <a:pPr marL="0" indent="0">
              <a:buNone/>
            </a:pPr>
            <a:r>
              <a:rPr lang="es-CO" dirty="0">
                <a:solidFill>
                  <a:schemeClr val="accent1">
                    <a:lumMod val="50000"/>
                  </a:schemeClr>
                </a:solidFill>
              </a:rPr>
              <a:t>Por temperatura: </a:t>
            </a:r>
            <a:r>
              <a:rPr lang="es-CO" dirty="0"/>
              <a:t>las tablas de capacidad se calculan a una </a:t>
            </a:r>
            <a:r>
              <a:rPr lang="es-CO" dirty="0" smtClean="0"/>
              <a:t>temperatura estándar</a:t>
            </a:r>
            <a:r>
              <a:rPr lang="es-CO" dirty="0"/>
              <a:t>. A menos que las tablas de capacidad calculen </a:t>
            </a:r>
            <a:r>
              <a:rPr lang="es-CO" dirty="0" smtClean="0"/>
              <a:t>automáticamente el </a:t>
            </a:r>
            <a:r>
              <a:rPr lang="es-CO" dirty="0"/>
              <a:t>efecto del cambio en </a:t>
            </a:r>
            <a:r>
              <a:rPr lang="es-CO" dirty="0" smtClean="0"/>
              <a:t>la temperatura </a:t>
            </a:r>
            <a:r>
              <a:rPr lang="es-CO" dirty="0"/>
              <a:t>sobre la capacidad del tanque, </a:t>
            </a:r>
            <a:r>
              <a:rPr lang="es-CO" dirty="0" smtClean="0"/>
              <a:t>las alteraciones </a:t>
            </a:r>
            <a:r>
              <a:rPr lang="es-CO" dirty="0"/>
              <a:t>en la temperatura promedio de operación del tanque </a:t>
            </a:r>
            <a:r>
              <a:rPr lang="es-CO" dirty="0" smtClean="0"/>
              <a:t>podrán exigir </a:t>
            </a:r>
            <a:r>
              <a:rPr lang="es-CO" dirty="0"/>
              <a:t>un recálculo de las tablas de capacidad.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674" y="3971109"/>
            <a:ext cx="8466909" cy="268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6056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8880" y="365125"/>
            <a:ext cx="8884920" cy="1325563"/>
          </a:xfrm>
        </p:spPr>
        <p:txBody>
          <a:bodyPr>
            <a:normAutofit fontScale="90000"/>
          </a:bodyPr>
          <a:lstStyle/>
          <a:p>
            <a:r>
              <a:rPr lang="es-CO" dirty="0"/>
              <a:t>Criterios de decisión sobre la necesidad de</a:t>
            </a:r>
            <a:br>
              <a:rPr lang="es-CO" dirty="0"/>
            </a:br>
            <a:r>
              <a:rPr lang="es-CO" dirty="0"/>
              <a:t>recalcular la tabla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08908" y="1562725"/>
            <a:ext cx="10173789" cy="4723808"/>
          </a:xfrm>
        </p:spPr>
        <p:txBody>
          <a:bodyPr/>
          <a:lstStyle/>
          <a:p>
            <a:pPr marL="0" indent="0">
              <a:buNone/>
            </a:pPr>
            <a:r>
              <a:rPr lang="es-CO" dirty="0">
                <a:solidFill>
                  <a:schemeClr val="accent1">
                    <a:lumMod val="50000"/>
                  </a:schemeClr>
                </a:solidFill>
              </a:rPr>
              <a:t>Por densidad: </a:t>
            </a:r>
            <a:r>
              <a:rPr lang="es-CO" dirty="0"/>
              <a:t>las tablas de capacidad se calculan en condición libre </a:t>
            </a:r>
            <a:r>
              <a:rPr lang="es-CO" dirty="0" smtClean="0"/>
              <a:t>de esfuerzos </a:t>
            </a:r>
            <a:r>
              <a:rPr lang="es-CO" dirty="0"/>
              <a:t>(vacío) o lleno con un líquido de una </a:t>
            </a:r>
            <a:r>
              <a:rPr lang="es-CO" dirty="0" smtClean="0"/>
              <a:t>densidad preestablecida</a:t>
            </a:r>
            <a:r>
              <a:rPr lang="es-CO" dirty="0"/>
              <a:t>. </a:t>
            </a:r>
            <a:r>
              <a:rPr lang="es-CO" dirty="0" smtClean="0"/>
              <a:t>A menos </a:t>
            </a:r>
            <a:r>
              <a:rPr lang="es-CO" dirty="0"/>
              <a:t>que las tablas de capacidad calculen automáticamente el efecto </a:t>
            </a:r>
            <a:r>
              <a:rPr lang="es-CO" dirty="0" smtClean="0"/>
              <a:t>del cambio </a:t>
            </a:r>
            <a:r>
              <a:rPr lang="es-CO" dirty="0"/>
              <a:t>en la densidad del líquido contenido en el tanque, </a:t>
            </a:r>
            <a:r>
              <a:rPr lang="es-CO" dirty="0" smtClean="0"/>
              <a:t>cualquier alteración </a:t>
            </a:r>
            <a:r>
              <a:rPr lang="es-CO" dirty="0"/>
              <a:t>en esa densidad puede requerir un recálculo de las tablas </a:t>
            </a:r>
            <a:r>
              <a:rPr lang="es-CO" dirty="0" smtClean="0"/>
              <a:t>de capacidad</a:t>
            </a:r>
            <a:r>
              <a:rPr lang="es-CO" dirty="0"/>
              <a:t>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898" y="4237308"/>
            <a:ext cx="5372100" cy="231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1539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8881" y="365125"/>
            <a:ext cx="8884920" cy="1325563"/>
          </a:xfrm>
        </p:spPr>
        <p:txBody>
          <a:bodyPr>
            <a:normAutofit fontScale="90000"/>
          </a:bodyPr>
          <a:lstStyle/>
          <a:p>
            <a:r>
              <a:rPr lang="es-CO" dirty="0"/>
              <a:t>Criterios de decisión sobre la necesidad de</a:t>
            </a:r>
            <a:br>
              <a:rPr lang="es-CO" dirty="0"/>
            </a:br>
            <a:r>
              <a:rPr lang="es-CO" dirty="0"/>
              <a:t>recalcular la tabla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45028" y="2116307"/>
            <a:ext cx="9760133" cy="417022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>
                <a:solidFill>
                  <a:schemeClr val="accent1">
                    <a:lumMod val="50000"/>
                  </a:schemeClr>
                </a:solidFill>
              </a:rPr>
              <a:t>Punto de referencia sumergido: </a:t>
            </a:r>
            <a:r>
              <a:rPr lang="es-CO" dirty="0"/>
              <a:t>Alteraciones sobre la posición vertical del punto de</a:t>
            </a:r>
          </a:p>
          <a:p>
            <a:pPr marL="0" indent="0">
              <a:buNone/>
            </a:pPr>
            <a:r>
              <a:rPr lang="es-CO" dirty="0"/>
              <a:t>referencia pueden exigir una recalibración o un recálculo. Si el punto de referencia</a:t>
            </a:r>
          </a:p>
          <a:p>
            <a:pPr marL="0" indent="0">
              <a:buNone/>
            </a:pPr>
            <a:r>
              <a:rPr lang="es-CO" dirty="0"/>
              <a:t>sumergido se mueve hacia abajo, será necesario recalibrar el fondo del tanque. Si el punto</a:t>
            </a:r>
          </a:p>
          <a:p>
            <a:pPr marL="0" indent="0">
              <a:buNone/>
            </a:pPr>
            <a:r>
              <a:rPr lang="es-CO" dirty="0"/>
              <a:t>de referencia se mueve hacia arriba, las tablas de capacidad pueden recalcularse.</a:t>
            </a:r>
          </a:p>
          <a:p>
            <a:pPr marL="0" indent="0">
              <a:buNone/>
            </a:pPr>
            <a:r>
              <a:rPr lang="es-CO" dirty="0">
                <a:solidFill>
                  <a:schemeClr val="accent1">
                    <a:lumMod val="50000"/>
                  </a:schemeClr>
                </a:solidFill>
              </a:rPr>
              <a:t>Por corrección por techo flotante: </a:t>
            </a:r>
            <a:r>
              <a:rPr lang="es-CO" dirty="0"/>
              <a:t>Las correcciones por techo flotante se ven afectadas por</a:t>
            </a:r>
          </a:p>
          <a:p>
            <a:pPr marL="0" indent="0">
              <a:buNone/>
            </a:pPr>
            <a:r>
              <a:rPr lang="es-CO" dirty="0"/>
              <a:t>la densidad del producto en el cual flota el techo. Si la corrección por techo flotante se ha</a:t>
            </a:r>
          </a:p>
          <a:p>
            <a:pPr marL="0" indent="0">
              <a:buNone/>
            </a:pPr>
            <a:r>
              <a:rPr lang="es-CO" dirty="0"/>
              <a:t>incorporado a las tablas de capacidad, se debe considerar un recálculo si cambia la</a:t>
            </a:r>
          </a:p>
          <a:p>
            <a:pPr marL="0" indent="0">
              <a:buNone/>
            </a:pPr>
            <a:r>
              <a:rPr lang="es-CO" dirty="0"/>
              <a:t>densidad del líquido almacenado en el tanque. También debe realizarse recálculo su hay</a:t>
            </a:r>
          </a:p>
          <a:p>
            <a:pPr marL="0" indent="0">
              <a:buNone/>
            </a:pPr>
            <a:r>
              <a:rPr lang="es-CO" dirty="0"/>
              <a:t>cambios en la masa del techo flotante.</a:t>
            </a:r>
          </a:p>
          <a:p>
            <a:pPr marL="0" indent="0">
              <a:buNone/>
            </a:pPr>
            <a:r>
              <a:rPr lang="es-CO" dirty="0">
                <a:solidFill>
                  <a:schemeClr val="accent1">
                    <a:lumMod val="50000"/>
                  </a:schemeClr>
                </a:solidFill>
              </a:rPr>
              <a:t>Por cambios en volumen muerto: </a:t>
            </a:r>
            <a:r>
              <a:rPr lang="es-CO" dirty="0"/>
              <a:t>Mediante recálculo de la tabla de capacidad es posible</a:t>
            </a:r>
          </a:p>
          <a:p>
            <a:pPr marL="0" indent="0">
              <a:buNone/>
            </a:pPr>
            <a:r>
              <a:rPr lang="es-CO" dirty="0"/>
              <a:t>efectuar correcciones por cambios menores en el volumen muerto del tanque, pero en</a:t>
            </a:r>
          </a:p>
          <a:p>
            <a:pPr marL="0" indent="0">
              <a:buNone/>
            </a:pPr>
            <a:r>
              <a:rPr lang="es-CO" dirty="0"/>
              <a:t>algunos casos es preferible realizar una recalibración del tanque.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0142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9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754" y="404314"/>
            <a:ext cx="10567852" cy="1325563"/>
          </a:xfrm>
        </p:spPr>
        <p:txBody>
          <a:bodyPr/>
          <a:lstStyle/>
          <a:p>
            <a:r>
              <a:rPr lang="es-CO" dirty="0" smtClean="0"/>
              <a:t>Recomendaciones de metrología legal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7463" y="2022327"/>
            <a:ext cx="9799320" cy="459635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ES" dirty="0"/>
              <a:t>Los tanques son el tema de varias recomendaciones de la OIML:</a:t>
            </a:r>
          </a:p>
          <a:p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OIML 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R 71 </a:t>
            </a:r>
            <a:r>
              <a:rPr lang="es-ES" dirty="0" err="1"/>
              <a:t>Fixed</a:t>
            </a:r>
            <a:r>
              <a:rPr lang="es-ES" dirty="0"/>
              <a:t> </a:t>
            </a:r>
            <a:r>
              <a:rPr lang="es-ES" dirty="0" err="1"/>
              <a:t>storage</a:t>
            </a:r>
            <a:r>
              <a:rPr lang="es-ES" dirty="0"/>
              <a:t> </a:t>
            </a:r>
            <a:r>
              <a:rPr lang="es-ES" dirty="0" err="1"/>
              <a:t>tanks</a:t>
            </a:r>
            <a:r>
              <a:rPr lang="es-ES" dirty="0"/>
              <a:t>. General </a:t>
            </a:r>
            <a:r>
              <a:rPr lang="es-ES" dirty="0" err="1"/>
              <a:t>requirements</a:t>
            </a:r>
            <a:r>
              <a:rPr lang="es-ES" dirty="0"/>
              <a:t>.</a:t>
            </a:r>
          </a:p>
          <a:p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OIML 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R 85 </a:t>
            </a:r>
            <a:r>
              <a:rPr lang="es-ES" dirty="0" err="1"/>
              <a:t>Automatic</a:t>
            </a:r>
            <a:r>
              <a:rPr lang="es-ES" dirty="0"/>
              <a:t> </a:t>
            </a:r>
            <a:r>
              <a:rPr lang="es-ES" dirty="0" err="1"/>
              <a:t>level</a:t>
            </a:r>
            <a:r>
              <a:rPr lang="es-ES" dirty="0"/>
              <a:t> gauges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measuring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level</a:t>
            </a:r>
            <a:r>
              <a:rPr lang="es-ES" dirty="0"/>
              <a:t> of </a:t>
            </a:r>
            <a:r>
              <a:rPr lang="es-ES" dirty="0" err="1"/>
              <a:t>liquid</a:t>
            </a:r>
            <a:r>
              <a:rPr lang="es-ES" dirty="0"/>
              <a:t> in </a:t>
            </a:r>
            <a:r>
              <a:rPr lang="es-ES" dirty="0" err="1"/>
              <a:t>stationary</a:t>
            </a:r>
            <a:r>
              <a:rPr lang="es-ES" dirty="0"/>
              <a:t> </a:t>
            </a:r>
            <a:r>
              <a:rPr lang="es-ES" dirty="0" err="1"/>
              <a:t>storage</a:t>
            </a:r>
            <a:endParaRPr lang="es-ES" dirty="0"/>
          </a:p>
          <a:p>
            <a:pPr marL="0" indent="0">
              <a:buNone/>
            </a:pPr>
            <a:r>
              <a:rPr lang="es-ES" dirty="0" err="1"/>
              <a:t>tanks</a:t>
            </a:r>
            <a:r>
              <a:rPr lang="es-ES" dirty="0"/>
              <a:t>.</a:t>
            </a:r>
          </a:p>
          <a:p>
            <a:pPr marL="0" indent="0">
              <a:buNone/>
            </a:pPr>
            <a:r>
              <a:rPr lang="es-ES" dirty="0" err="1"/>
              <a:t>Part</a:t>
            </a:r>
            <a:r>
              <a:rPr lang="es-ES" dirty="0"/>
              <a:t> 1 - </a:t>
            </a:r>
            <a:r>
              <a:rPr lang="es-ES" dirty="0" err="1" smtClean="0"/>
              <a:t>Metrological</a:t>
            </a:r>
            <a:r>
              <a:rPr lang="es-ES" dirty="0" smtClean="0"/>
              <a:t> </a:t>
            </a:r>
            <a:r>
              <a:rPr lang="es-ES" dirty="0"/>
              <a:t>and </a:t>
            </a:r>
            <a:r>
              <a:rPr lang="es-ES" dirty="0" err="1"/>
              <a:t>technical</a:t>
            </a:r>
            <a:r>
              <a:rPr lang="es-ES" dirty="0"/>
              <a:t> </a:t>
            </a:r>
            <a:r>
              <a:rPr lang="es-ES" dirty="0" err="1"/>
              <a:t>requirements</a:t>
            </a:r>
            <a:r>
              <a:rPr lang="es-ES" dirty="0"/>
              <a:t>.</a:t>
            </a:r>
          </a:p>
          <a:p>
            <a:pPr marL="0" indent="0">
              <a:buNone/>
            </a:pPr>
            <a:r>
              <a:rPr lang="es-ES" dirty="0" err="1"/>
              <a:t>Part</a:t>
            </a:r>
            <a:r>
              <a:rPr lang="es-ES" dirty="0"/>
              <a:t> 2 - </a:t>
            </a:r>
            <a:r>
              <a:rPr lang="es-ES" dirty="0" err="1"/>
              <a:t>Metrological</a:t>
            </a:r>
            <a:r>
              <a:rPr lang="es-ES" dirty="0"/>
              <a:t> control and </a:t>
            </a:r>
            <a:r>
              <a:rPr lang="es-ES" dirty="0" err="1"/>
              <a:t>tests</a:t>
            </a:r>
            <a:r>
              <a:rPr lang="es-ES" dirty="0"/>
              <a:t>.</a:t>
            </a:r>
          </a:p>
          <a:p>
            <a:pPr marL="0" indent="0">
              <a:buNone/>
            </a:pPr>
            <a:r>
              <a:rPr lang="es-ES" dirty="0" err="1"/>
              <a:t>Part</a:t>
            </a:r>
            <a:r>
              <a:rPr lang="es-ES" dirty="0"/>
              <a:t> 3 - </a:t>
            </a:r>
            <a:r>
              <a:rPr lang="es-ES" dirty="0" err="1"/>
              <a:t>Report</a:t>
            </a:r>
            <a:r>
              <a:rPr lang="es-ES" dirty="0"/>
              <a:t> </a:t>
            </a:r>
            <a:r>
              <a:rPr lang="es-ES" dirty="0" err="1"/>
              <a:t>format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type</a:t>
            </a:r>
            <a:r>
              <a:rPr lang="es-ES" dirty="0"/>
              <a:t> </a:t>
            </a:r>
            <a:r>
              <a:rPr lang="es-ES" dirty="0" err="1"/>
              <a:t>evaluation</a:t>
            </a:r>
            <a:r>
              <a:rPr lang="es-ES" dirty="0"/>
              <a:t>.</a:t>
            </a:r>
          </a:p>
          <a:p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OIML 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R 125 </a:t>
            </a:r>
            <a:r>
              <a:rPr lang="es-ES" dirty="0" err="1"/>
              <a:t>Measuring</a:t>
            </a:r>
            <a:r>
              <a:rPr lang="es-ES" dirty="0"/>
              <a:t> </a:t>
            </a:r>
            <a:r>
              <a:rPr lang="es-ES" dirty="0" err="1"/>
              <a:t>systems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mass</a:t>
            </a:r>
            <a:r>
              <a:rPr lang="es-ES" dirty="0"/>
              <a:t> of </a:t>
            </a:r>
            <a:r>
              <a:rPr lang="es-ES" dirty="0" err="1"/>
              <a:t>liquids</a:t>
            </a:r>
            <a:r>
              <a:rPr lang="es-ES" dirty="0"/>
              <a:t> in </a:t>
            </a:r>
            <a:r>
              <a:rPr lang="es-ES" dirty="0" err="1"/>
              <a:t>tanks</a:t>
            </a:r>
            <a:r>
              <a:rPr lang="es-ES" dirty="0"/>
              <a:t>.</a:t>
            </a:r>
          </a:p>
          <a:p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OIML </a:t>
            </a: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R 71 </a:t>
            </a:r>
            <a:r>
              <a:rPr lang="es-ES" dirty="0"/>
              <a:t>establece que la incertidumbre de medición debe estimarse de acuerdo con</a:t>
            </a:r>
          </a:p>
          <a:p>
            <a:pPr marL="0" indent="0">
              <a:buNone/>
            </a:pPr>
            <a:r>
              <a:rPr lang="es-ES" dirty="0"/>
              <a:t>la GUM, y que la incertidumbre estándar no debe ser mayor a 0,2 % del volumen</a:t>
            </a:r>
          </a:p>
          <a:p>
            <a:pPr marL="0" indent="0">
              <a:buNone/>
            </a:pPr>
            <a:r>
              <a:rPr lang="es-ES" dirty="0"/>
              <a:t>indicado para tanques cilíndricos verticales, a 0,3 % del volumen indicado para tanques</a:t>
            </a:r>
          </a:p>
          <a:p>
            <a:pPr marL="0" indent="0">
              <a:buNone/>
            </a:pPr>
            <a:r>
              <a:rPr lang="es-ES" dirty="0"/>
              <a:t>horizontales o cilíndricos inclinados y a 0,5 % del volumen indicado para otros tanques.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967185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9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11535</TotalTime>
  <Words>2272</Words>
  <Application>Microsoft Office PowerPoint</Application>
  <PresentationFormat>Panorámica</PresentationFormat>
  <Paragraphs>199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Tema de Office</vt:lpstr>
      <vt:lpstr>Calibración de tanques</vt:lpstr>
      <vt:lpstr>              Definición</vt:lpstr>
      <vt:lpstr>           </vt:lpstr>
      <vt:lpstr>          Tabla de capacidad</vt:lpstr>
      <vt:lpstr>Métodos de calibración </vt:lpstr>
      <vt:lpstr>Encintado o Strapping MTSM </vt:lpstr>
      <vt:lpstr>            Normas técnicas aplicables</vt:lpstr>
      <vt:lpstr>Línea de referencia óptica ORLM</vt:lpstr>
      <vt:lpstr>NORMATIVIDAD APLICABLE </vt:lpstr>
      <vt:lpstr>            TRIANGULACION OPTICA  OTM</vt:lpstr>
      <vt:lpstr>               NORMATIVIDAD APLICABLE</vt:lpstr>
      <vt:lpstr>            Medicación electróptica de distancias </vt:lpstr>
      <vt:lpstr>              NORMATIVIDAD APLICABLE </vt:lpstr>
      <vt:lpstr>Medición externa usando estación externa</vt:lpstr>
      <vt:lpstr>             Normatividad aplicable</vt:lpstr>
      <vt:lpstr>          Calibración por desplazamiento de liquido </vt:lpstr>
      <vt:lpstr>           CALIBRACION DE TANQUES HORIZONTALES </vt:lpstr>
      <vt:lpstr>             Seleccionar método de calibración </vt:lpstr>
      <vt:lpstr>           Seleccionar método de calibración</vt:lpstr>
      <vt:lpstr>            Seleccionar método de calibración</vt:lpstr>
      <vt:lpstr>                Recalibración y recalculo </vt:lpstr>
      <vt:lpstr>            Recalibración </vt:lpstr>
      <vt:lpstr>             Recalibración</vt:lpstr>
      <vt:lpstr>             Recalibración</vt:lpstr>
      <vt:lpstr>Criterios de decisión sobre la necesidad de recalibrar </vt:lpstr>
      <vt:lpstr>Criterios de decisión sobre la necesidad de recalibrar </vt:lpstr>
      <vt:lpstr> Criterios de decisión sobre la necesidad de recalibrar </vt:lpstr>
      <vt:lpstr>             Recálculo</vt:lpstr>
      <vt:lpstr>Criterios de decisión sobre la necesidad de recalcular la tabla</vt:lpstr>
      <vt:lpstr>Criterios de decisión sobre la necesidad de recalcular la tabla</vt:lpstr>
      <vt:lpstr>Criterios de decisión sobre la necesidad de recalcular la tabla</vt:lpstr>
      <vt:lpstr>Recomendaciones de metrología legal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926</cp:revision>
  <dcterms:created xsi:type="dcterms:W3CDTF">2020-02-18T12:47:10Z</dcterms:created>
  <dcterms:modified xsi:type="dcterms:W3CDTF">2022-08-08T19:16:27Z</dcterms:modified>
</cp:coreProperties>
</file>