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drawings/drawing2.xml" ContentType="application/vnd.openxmlformats-officedocument.drawingml.chartshapes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6" r:id="rId3"/>
    <p:sldId id="261" r:id="rId4"/>
    <p:sldId id="265" r:id="rId5"/>
    <p:sldId id="262" r:id="rId6"/>
    <p:sldId id="264" r:id="rId7"/>
    <p:sldId id="263" r:id="rId8"/>
    <p:sldId id="267" r:id="rId9"/>
    <p:sldId id="270" r:id="rId10"/>
    <p:sldId id="272" r:id="rId11"/>
    <p:sldId id="273" r:id="rId12"/>
    <p:sldId id="275" r:id="rId13"/>
    <p:sldId id="276" r:id="rId14"/>
    <p:sldId id="277" r:id="rId15"/>
    <p:sldId id="278" r:id="rId16"/>
    <p:sldId id="279" r:id="rId17"/>
    <p:sldId id="281" r:id="rId18"/>
    <p:sldId id="280" r:id="rId19"/>
    <p:sldId id="282" r:id="rId20"/>
    <p:sldId id="284" r:id="rId21"/>
    <p:sldId id="285" r:id="rId22"/>
    <p:sldId id="286" r:id="rId23"/>
    <p:sldId id="288" r:id="rId24"/>
    <p:sldId id="291" r:id="rId25"/>
    <p:sldId id="287" r:id="rId26"/>
    <p:sldId id="292" r:id="rId27"/>
    <p:sldId id="289" r:id="rId28"/>
    <p:sldId id="290" r:id="rId29"/>
    <p:sldId id="294" r:id="rId30"/>
    <p:sldId id="295" r:id="rId31"/>
    <p:sldId id="298" r:id="rId32"/>
    <p:sldId id="271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3" d="100"/>
          <a:sy n="73" d="100"/>
        </p:scale>
        <p:origin x="58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2021\EVALUACION%2019%20JULIO%202021\Resumen%20Prueba%20tecnica%20%2019%20julio%202021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COMERCIALES\TEST%20COMERCIALES%202021\RESUMEN%20EVALUACION%20COMERCIAL%20OCTUBRE%202021.xlsx" TargetMode="External"/><Relationship Id="rId2" Type="http://schemas.microsoft.com/office/2011/relationships/chartColorStyle" Target="colors7.xml"/><Relationship Id="rId1" Type="http://schemas.microsoft.com/office/2011/relationships/chartStyle" Target="style7.xml"/><Relationship Id="rId4" Type="http://schemas.openxmlformats.org/officeDocument/2006/relationships/chartUserShapes" Target="../drawings/drawing2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COMERCIALES\TEST%20COMERCIAL%202022\General%20Test%20Comercial%20FEBERO%202022.xlsx" TargetMode="External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4</a:t>
            </a:r>
            <a:r>
              <a:rPr lang="es-ES" baseline="0"/>
              <a:t> trimestre  2021</a:t>
            </a:r>
            <a:endParaRPr lang="es-E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  <c:userShapes r:id="rId4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1</a:t>
            </a:r>
            <a:r>
              <a:rPr lang="es-ES" baseline="0"/>
              <a:t> trimestre 2022</a:t>
            </a:r>
            <a:endParaRPr lang="es-E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 b="1"/>
              <a:t>Prueba</a:t>
            </a:r>
            <a:r>
              <a:rPr lang="es-ES" b="1" baseline="0"/>
              <a:t> Tecnica Segundo Trimestre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view3D>
      <c:rotX val="15"/>
      <c:rotY val="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1602563642858431"/>
          <c:y val="0.17171296296296298"/>
          <c:w val="0.85341885389326333"/>
          <c:h val="0.72088764946048411"/>
        </c:manualLayout>
      </c:layout>
      <c:pie3DChart>
        <c:varyColors val="1"/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extLst>
          <c:ext xmlns:c15="http://schemas.microsoft.com/office/drawing/2012/chart" uri="{02D57815-91ED-43cb-92C2-25804820EDAC}">
            <c15:filteredPieSeries>
              <c15:ser>
                <c:idx val="0"/>
                <c:order val="0"/>
                <c:dPt>
                  <c:idx val="0"/>
                  <c:bubble3D val="0"/>
                  <c:spPr>
                    <a:solidFill>
                      <a:schemeClr val="accent1"/>
                    </a:solidFill>
                    <a:ln>
                      <a:noFill/>
                    </a:ln>
                    <a:effectLst/>
                    <a:sp3d/>
                  </c:spPr>
                  <c:extLst>
                    <c:ext xmlns:c16="http://schemas.microsoft.com/office/drawing/2014/chart" uri="{C3380CC4-5D6E-409C-BE32-E72D297353CC}">
                      <c16:uniqueId val="{00000006-4000-42EC-8A13-929011E7C3B3}"/>
                    </c:ext>
                  </c:extLst>
                </c:dPt>
                <c:dPt>
                  <c:idx val="1"/>
                  <c:bubble3D val="0"/>
                  <c:spPr>
                    <a:solidFill>
                      <a:schemeClr val="accent2"/>
                    </a:solidFill>
                    <a:ln>
                      <a:noFill/>
                    </a:ln>
                    <a:effectLst/>
                    <a:sp3d/>
                  </c:spPr>
                  <c:extLst>
                    <c:ext xmlns:c16="http://schemas.microsoft.com/office/drawing/2014/chart" uri="{C3380CC4-5D6E-409C-BE32-E72D297353CC}">
                      <c16:uniqueId val="{00000008-4000-42EC-8A13-929011E7C3B3}"/>
                    </c:ext>
                  </c:extLst>
                </c:dPt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es-ES"/>
                    </a:p>
                  </c:txPr>
                  <c:dLblPos val="bestFit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1"/>
                  <c:leaderLines>
                    <c:spPr>
                      <a:ln w="9525" cap="flat" cmpd="sng" algn="ctr">
                        <a:solidFill>
                          <a:schemeClr val="tx1">
                            <a:lumMod val="35000"/>
                            <a:lumOff val="65000"/>
                          </a:schemeClr>
                        </a:solidFill>
                        <a:round/>
                      </a:ln>
                      <a:effectLst/>
                    </c:spPr>
                  </c:leaderLines>
                  <c:extLst>
                    <c:ext uri="{CE6537A1-D6FC-4f65-9D91-7224C49458BB}"/>
                  </c:extLst>
                </c:dLbls>
                <c:cat>
                  <c:strRef>
                    <c:extLst>
                      <c:ext uri="{02D57815-91ED-43cb-92C2-25804820EDAC}">
                        <c15:formulaRef>
                          <c15:sqref>Overview!$A$8:$A$9</c15:sqref>
                        </c15:formulaRef>
                      </c:ext>
                    </c:extLst>
                    <c:strCache>
                      <c:ptCount val="2"/>
                      <c:pt idx="0">
                        <c:v>Total correct answers (%)</c:v>
                      </c:pt>
                      <c:pt idx="1">
                        <c:v>Total incorrect answers (%)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Overview!$B$8:$B$9</c15:sqref>
                        </c15:formulaRef>
                      </c:ext>
                    </c:extLst>
                    <c:numCache>
                      <c:formatCode>General</c:formatCode>
                      <c:ptCount val="2"/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9-4000-42EC-8A13-929011E7C3B3}"/>
                  </c:ext>
                </c:extLst>
              </c15:ser>
            </c15:filteredPieSeries>
            <c15:filteredPieSeries>
              <c15:ser>
                <c:idx val="2"/>
                <c:order val="1"/>
                <c:dPt>
                  <c:idx val="0"/>
                  <c:bubble3D val="0"/>
                  <c:spPr>
                    <a:solidFill>
                      <a:schemeClr val="accent1"/>
                    </a:solidFill>
                    <a:ln>
                      <a:noFill/>
                    </a:ln>
                    <a:effectLst/>
                    <a:sp3d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0B-4000-42EC-8A13-929011E7C3B3}"/>
                    </c:ext>
                  </c:extLst>
                </c:dPt>
                <c:dPt>
                  <c:idx val="1"/>
                  <c:bubble3D val="0"/>
                  <c:spPr>
                    <a:solidFill>
                      <a:schemeClr val="accent2"/>
                    </a:solidFill>
                    <a:ln>
                      <a:noFill/>
                    </a:ln>
                    <a:effectLst/>
                    <a:sp3d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0D-4000-42EC-8A13-929011E7C3B3}"/>
                    </c:ext>
                  </c:extLst>
                </c:dPt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es-ES"/>
                    </a:p>
                  </c:txPr>
                  <c:dLblPos val="bestFit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1"/>
                  <c:leaderLines>
                    <c:spPr>
                      <a:ln w="9525" cap="flat" cmpd="sng" algn="ctr">
                        <a:solidFill>
                          <a:schemeClr val="tx1">
                            <a:lumMod val="35000"/>
                            <a:lumOff val="65000"/>
                          </a:schemeClr>
                        </a:solidFill>
                        <a:round/>
                      </a:ln>
                      <a:effectLst/>
                    </c:spPr>
                  </c:leaderLines>
                  <c:extLst xmlns:c15="http://schemas.microsoft.com/office/drawing/2012/chart">
                    <c:ext xmlns:c15="http://schemas.microsoft.com/office/drawing/2012/chart" uri="{CE6537A1-D6FC-4f65-9D91-7224C49458BB}"/>
                  </c:extLst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Overview!$A$8:$A$9</c15:sqref>
                        </c15:formulaRef>
                      </c:ext>
                    </c:extLst>
                    <c:strCache>
                      <c:ptCount val="2"/>
                      <c:pt idx="0">
                        <c:v>Total correct answers (%)</c:v>
                      </c:pt>
                      <c:pt idx="1">
                        <c:v>Total incorrect answers (%)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Overview!$D$8:$D$9</c15:sqref>
                        </c15:formulaRef>
                      </c:ext>
                    </c:extLst>
                    <c:numCache>
                      <c:formatCode>General</c:formatCode>
                      <c:ptCount val="2"/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E-4000-42EC-8A13-929011E7C3B3}"/>
                  </c:ext>
                </c:extLst>
              </c15:ser>
            </c15:filteredPieSeries>
            <c15:filteredPieSeries>
              <c15:ser>
                <c:idx val="3"/>
                <c:order val="2"/>
                <c:dPt>
                  <c:idx val="0"/>
                  <c:bubble3D val="0"/>
                  <c:spPr>
                    <a:solidFill>
                      <a:schemeClr val="accent1"/>
                    </a:solidFill>
                    <a:ln>
                      <a:noFill/>
                    </a:ln>
                    <a:effectLst/>
                    <a:sp3d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0-4000-42EC-8A13-929011E7C3B3}"/>
                    </c:ext>
                  </c:extLst>
                </c:dPt>
                <c:dPt>
                  <c:idx val="1"/>
                  <c:bubble3D val="0"/>
                  <c:spPr>
                    <a:solidFill>
                      <a:schemeClr val="accent2"/>
                    </a:solidFill>
                    <a:ln>
                      <a:noFill/>
                    </a:ln>
                    <a:effectLst/>
                    <a:sp3d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2-4000-42EC-8A13-929011E7C3B3}"/>
                    </c:ext>
                  </c:extLst>
                </c:dPt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es-ES"/>
                    </a:p>
                  </c:txPr>
                  <c:dLblPos val="bestFit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1"/>
                  <c:leaderLines>
                    <c:spPr>
                      <a:ln w="9525" cap="flat" cmpd="sng" algn="ctr">
                        <a:solidFill>
                          <a:schemeClr val="tx1">
                            <a:lumMod val="35000"/>
                            <a:lumOff val="65000"/>
                          </a:schemeClr>
                        </a:solidFill>
                        <a:round/>
                      </a:ln>
                      <a:effectLst/>
                    </c:spPr>
                  </c:leaderLines>
                  <c:extLst xmlns:c15="http://schemas.microsoft.com/office/drawing/2012/chart">
                    <c:ext xmlns:c15="http://schemas.microsoft.com/office/drawing/2012/chart" uri="{CE6537A1-D6FC-4f65-9D91-7224C49458BB}"/>
                  </c:extLst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Overview!$A$8:$A$9</c15:sqref>
                        </c15:formulaRef>
                      </c:ext>
                    </c:extLst>
                    <c:strCache>
                      <c:ptCount val="2"/>
                      <c:pt idx="0">
                        <c:v>Total correct answers (%)</c:v>
                      </c:pt>
                      <c:pt idx="1">
                        <c:v>Total incorrect answers (%)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Overview!$E$8:$E$9</c15:sqref>
                        </c15:formulaRef>
                      </c:ext>
                    </c:extLst>
                    <c:numCache>
                      <c:formatCode>General</c:formatCode>
                      <c:ptCount val="2"/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13-4000-42EC-8A13-929011E7C3B3}"/>
                  </c:ext>
                </c:extLst>
              </c15:ser>
            </c15:filteredPieSeries>
            <c15:filteredPieSeries>
              <c15:ser>
                <c:idx val="4"/>
                <c:order val="3"/>
                <c:dPt>
                  <c:idx val="0"/>
                  <c:bubble3D val="0"/>
                  <c:spPr>
                    <a:solidFill>
                      <a:schemeClr val="accent1"/>
                    </a:solidFill>
                    <a:ln>
                      <a:noFill/>
                    </a:ln>
                    <a:effectLst/>
                    <a:sp3d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5-4000-42EC-8A13-929011E7C3B3}"/>
                    </c:ext>
                  </c:extLst>
                </c:dPt>
                <c:dPt>
                  <c:idx val="1"/>
                  <c:bubble3D val="0"/>
                  <c:spPr>
                    <a:solidFill>
                      <a:schemeClr val="accent2"/>
                    </a:solidFill>
                    <a:ln>
                      <a:noFill/>
                    </a:ln>
                    <a:effectLst/>
                    <a:sp3d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7-4000-42EC-8A13-929011E7C3B3}"/>
                    </c:ext>
                  </c:extLst>
                </c:dPt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es-ES"/>
                    </a:p>
                  </c:txPr>
                  <c:dLblPos val="bestFit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1"/>
                  <c:leaderLines>
                    <c:spPr>
                      <a:ln w="9525" cap="flat" cmpd="sng" algn="ctr">
                        <a:solidFill>
                          <a:schemeClr val="tx1">
                            <a:lumMod val="35000"/>
                            <a:lumOff val="65000"/>
                          </a:schemeClr>
                        </a:solidFill>
                        <a:round/>
                      </a:ln>
                      <a:effectLst/>
                    </c:spPr>
                  </c:leaderLines>
                  <c:extLst xmlns:c15="http://schemas.microsoft.com/office/drawing/2012/chart">
                    <c:ext xmlns:c15="http://schemas.microsoft.com/office/drawing/2012/chart" uri="{CE6537A1-D6FC-4f65-9D91-7224C49458BB}"/>
                  </c:extLst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Overview!$A$8:$A$9</c15:sqref>
                        </c15:formulaRef>
                      </c:ext>
                    </c:extLst>
                    <c:strCache>
                      <c:ptCount val="2"/>
                      <c:pt idx="0">
                        <c:v>Total correct answers (%)</c:v>
                      </c:pt>
                      <c:pt idx="1">
                        <c:v>Total incorrect answers (%)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Overview!$F$8:$F$9</c15:sqref>
                        </c15:formulaRef>
                      </c:ext>
                    </c:extLst>
                    <c:numCache>
                      <c:formatCode>General</c:formatCode>
                      <c:ptCount val="2"/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18-4000-42EC-8A13-929011E7C3B3}"/>
                  </c:ext>
                </c:extLst>
              </c15:ser>
            </c15:filteredPieSeries>
            <c15:filteredPieSeries>
              <c15:ser>
                <c:idx val="5"/>
                <c:order val="4"/>
                <c:dPt>
                  <c:idx val="0"/>
                  <c:bubble3D val="0"/>
                  <c:spPr>
                    <a:solidFill>
                      <a:schemeClr val="accent1"/>
                    </a:solidFill>
                    <a:ln>
                      <a:noFill/>
                    </a:ln>
                    <a:effectLst/>
                    <a:sp3d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A-4000-42EC-8A13-929011E7C3B3}"/>
                    </c:ext>
                  </c:extLst>
                </c:dPt>
                <c:dPt>
                  <c:idx val="1"/>
                  <c:bubble3D val="0"/>
                  <c:spPr>
                    <a:solidFill>
                      <a:schemeClr val="accent2"/>
                    </a:solidFill>
                    <a:ln>
                      <a:noFill/>
                    </a:ln>
                    <a:effectLst/>
                    <a:sp3d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C-4000-42EC-8A13-929011E7C3B3}"/>
                    </c:ext>
                  </c:extLst>
                </c:dPt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es-ES"/>
                    </a:p>
                  </c:txPr>
                  <c:dLblPos val="bestFit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1"/>
                  <c:leaderLines>
                    <c:spPr>
                      <a:ln w="9525" cap="flat" cmpd="sng" algn="ctr">
                        <a:solidFill>
                          <a:schemeClr val="tx1">
                            <a:lumMod val="35000"/>
                            <a:lumOff val="65000"/>
                          </a:schemeClr>
                        </a:solidFill>
                        <a:round/>
                      </a:ln>
                      <a:effectLst/>
                    </c:spPr>
                  </c:leaderLines>
                  <c:extLst xmlns:c15="http://schemas.microsoft.com/office/drawing/2012/chart">
                    <c:ext xmlns:c15="http://schemas.microsoft.com/office/drawing/2012/chart" uri="{CE6537A1-D6FC-4f65-9D91-7224C49458BB}"/>
                  </c:extLst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Overview!$A$8:$A$9</c15:sqref>
                        </c15:formulaRef>
                      </c:ext>
                    </c:extLst>
                    <c:strCache>
                      <c:ptCount val="2"/>
                      <c:pt idx="0">
                        <c:v>Total correct answers (%)</c:v>
                      </c:pt>
                      <c:pt idx="1">
                        <c:v>Total incorrect answers (%)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Overview!$G$8:$G$9</c15:sqref>
                        </c15:formulaRef>
                      </c:ext>
                    </c:extLst>
                    <c:numCache>
                      <c:formatCode>General</c:formatCode>
                      <c:ptCount val="2"/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1D-4000-42EC-8A13-929011E7C3B3}"/>
                  </c:ext>
                </c:extLst>
              </c15:ser>
            </c15:filteredPieSeries>
            <c15:filteredPieSeries>
              <c15:ser>
                <c:idx val="6"/>
                <c:order val="5"/>
                <c:dPt>
                  <c:idx val="0"/>
                  <c:bubble3D val="0"/>
                  <c:spPr>
                    <a:solidFill>
                      <a:schemeClr val="accent1"/>
                    </a:solidFill>
                    <a:ln>
                      <a:noFill/>
                    </a:ln>
                    <a:effectLst/>
                    <a:sp3d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F-4000-42EC-8A13-929011E7C3B3}"/>
                    </c:ext>
                  </c:extLst>
                </c:dPt>
                <c:dPt>
                  <c:idx val="1"/>
                  <c:bubble3D val="0"/>
                  <c:spPr>
                    <a:solidFill>
                      <a:schemeClr val="accent2"/>
                    </a:solidFill>
                    <a:ln>
                      <a:noFill/>
                    </a:ln>
                    <a:effectLst/>
                    <a:sp3d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21-4000-42EC-8A13-929011E7C3B3}"/>
                    </c:ext>
                  </c:extLst>
                </c:dPt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es-ES"/>
                    </a:p>
                  </c:txPr>
                  <c:dLblPos val="bestFit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1"/>
                  <c:leaderLines>
                    <c:spPr>
                      <a:ln w="9525" cap="flat" cmpd="sng" algn="ctr">
                        <a:solidFill>
                          <a:schemeClr val="tx1">
                            <a:lumMod val="35000"/>
                            <a:lumOff val="65000"/>
                          </a:schemeClr>
                        </a:solidFill>
                        <a:round/>
                      </a:ln>
                      <a:effectLst/>
                    </c:spPr>
                  </c:leaderLines>
                  <c:extLst xmlns:c15="http://schemas.microsoft.com/office/drawing/2012/chart">
                    <c:ext xmlns:c15="http://schemas.microsoft.com/office/drawing/2012/chart" uri="{CE6537A1-D6FC-4f65-9D91-7224C49458BB}"/>
                  </c:extLst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Overview!$A$8:$A$9</c15:sqref>
                        </c15:formulaRef>
                      </c:ext>
                    </c:extLst>
                    <c:strCache>
                      <c:ptCount val="2"/>
                      <c:pt idx="0">
                        <c:v>Total correct answers (%)</c:v>
                      </c:pt>
                      <c:pt idx="1">
                        <c:v>Total incorrect answers (%)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Overview!$H$8:$H$9</c15:sqref>
                        </c15:formulaRef>
                      </c:ext>
                    </c:extLst>
                    <c:numCache>
                      <c:formatCode>General</c:formatCode>
                      <c:ptCount val="2"/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22-4000-42EC-8A13-929011E7C3B3}"/>
                  </c:ext>
                </c:extLst>
              </c15:ser>
            </c15:filteredPieSeries>
          </c:ext>
        </c:extLst>
      </c:pie3D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2899849803283581"/>
          <c:y val="0.8172306662430181"/>
          <c:w val="0.7568417659729072"/>
          <c:h val="0.1562510936132983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4</a:t>
            </a:r>
            <a:r>
              <a:rPr lang="es-ES" baseline="0"/>
              <a:t> trimestre  2021</a:t>
            </a:r>
            <a:endParaRPr lang="es-E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1</a:t>
            </a:r>
            <a:r>
              <a:rPr lang="es-ES" baseline="0"/>
              <a:t> trimestre 2022</a:t>
            </a:r>
            <a:endParaRPr lang="es-E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 dirty="0"/>
              <a:t>rendimiento</a:t>
            </a:r>
            <a:r>
              <a:rPr lang="es-ES" baseline="0" dirty="0"/>
              <a:t> de </a:t>
            </a:r>
            <a:r>
              <a:rPr lang="es-ES" baseline="0" dirty="0" smtClean="0"/>
              <a:t>14,75 %</a:t>
            </a:r>
            <a:endParaRPr lang="es-ES" dirty="0"/>
          </a:p>
        </c:rich>
      </c:tx>
      <c:layout>
        <c:manualLayout>
          <c:xMode val="edge"/>
          <c:yMode val="edge"/>
          <c:x val="0.42282195912196929"/>
          <c:y val="3.321470937129299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9.3159064234192138E-2"/>
          <c:y val="0.23211739102007267"/>
          <c:w val="0.82252556778378483"/>
          <c:h val="0.65215904951382853"/>
        </c:manualLayout>
      </c:layout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4</a:t>
            </a:r>
            <a:r>
              <a:rPr lang="es-ES" baseline="0"/>
              <a:t> trimestre 2021</a:t>
            </a:r>
            <a:endParaRPr lang="es-E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plotArea>
      <c:layout/>
      <c:doughnut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  <c:userShapes r:id="rId4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1</a:t>
            </a:r>
            <a:r>
              <a:rPr lang="es-ES" baseline="0"/>
              <a:t> trimestre 2022</a:t>
            </a:r>
            <a:endParaRPr lang="es-E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8.9460784313725492E-2"/>
          <c:y val="0.2968784025671703"/>
          <c:w val="0.82107843137254899"/>
          <c:h val="0.65373436094339799"/>
        </c:manualLayout>
      </c:layout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rawing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0.56403</cdr:x>
      <cdr:y>0.42361</cdr:y>
    </cdr:from>
    <cdr:to>
      <cdr:x>0.88958</cdr:x>
      <cdr:y>0.95485</cdr:y>
    </cdr:to>
    <cdr:pic>
      <cdr:nvPicPr>
        <cdr:cNvPr id="3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5544047" y="1169499"/>
          <a:ext cx="3200000" cy="1466667"/>
        </a:xfrm>
        <a:prstGeom xmlns:a="http://schemas.openxmlformats.org/drawingml/2006/main" prst="rect">
          <a:avLst/>
        </a:prstGeom>
      </cdr:spPr>
    </cdr:pic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</cdr:x>
      <cdr:y>0</cdr:y>
    </cdr:from>
    <cdr:to>
      <cdr:x>0.86656</cdr:x>
      <cdr:y>1</cdr:y>
    </cdr:to>
    <cdr:pic>
      <cdr:nvPicPr>
        <cdr:cNvPr id="3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0" y="0"/>
          <a:ext cx="3095238" cy="4571429"/>
        </a:xfrm>
        <a:prstGeom xmlns:a="http://schemas.openxmlformats.org/drawingml/2006/main" prst="rect">
          <a:avLst/>
        </a:prstGeom>
      </cdr:spPr>
    </cdr:pic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7/25/2022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0389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7/25/2022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381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7/25/2022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701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7/25/2022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4687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7/25/2022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867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7/25/2022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80546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7/25/2022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0612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7/25/2022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2674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7/25/2022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870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7/25/2022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5972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7/25/2022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880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85E363-87F4-4E25-BFFD-0F3C1B9EEDFD}" type="datetimeFigureOut">
              <a:rPr lang="en-US" smtClean="0"/>
              <a:t>7/25/2022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492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emf"/><Relationship Id="rId4" Type="http://schemas.openxmlformats.org/officeDocument/2006/relationships/chart" Target="../charts/char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chart" Target="../charts/chart6.xml"/><Relationship Id="rId4" Type="http://schemas.openxmlformats.org/officeDocument/2006/relationships/chart" Target="../charts/char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7" Type="http://schemas.openxmlformats.org/officeDocument/2006/relationships/image" Target="../media/image11.e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e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e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e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e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e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42755" y="365125"/>
            <a:ext cx="7929154" cy="1325563"/>
          </a:xfrm>
        </p:spPr>
        <p:txBody>
          <a:bodyPr/>
          <a:lstStyle/>
          <a:p>
            <a:r>
              <a:rPr lang="es-ES" b="1" dirty="0" smtClean="0"/>
              <a:t>Propiedades de los hidrocarburos    líquidos</a:t>
            </a:r>
            <a:endParaRPr lang="es-ES" b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280160" y="1778103"/>
            <a:ext cx="10413274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ES" b="1" dirty="0" smtClean="0"/>
              <a:t>Contenido</a:t>
            </a:r>
          </a:p>
          <a:p>
            <a:pPr marL="0" indent="0">
              <a:buNone/>
            </a:pPr>
            <a:r>
              <a:rPr lang="es-MX" dirty="0"/>
              <a:t>1.Origen de los hidrocarburos líquidos</a:t>
            </a:r>
          </a:p>
          <a:p>
            <a:pPr marL="0" indent="0">
              <a:buNone/>
            </a:pPr>
            <a:r>
              <a:rPr lang="es-MX" dirty="0"/>
              <a:t>2.Composición de los hidrocarburos líquidos</a:t>
            </a:r>
          </a:p>
          <a:p>
            <a:pPr marL="0" indent="0">
              <a:buNone/>
            </a:pPr>
            <a:r>
              <a:rPr lang="es-MX" dirty="0"/>
              <a:t>3.Propiedades intensivas</a:t>
            </a:r>
          </a:p>
          <a:p>
            <a:pPr marL="0" indent="0">
              <a:buNone/>
            </a:pPr>
            <a:r>
              <a:rPr lang="es-MX" dirty="0"/>
              <a:t>4.Fases</a:t>
            </a:r>
          </a:p>
          <a:p>
            <a:pPr marL="0" indent="0">
              <a:buNone/>
            </a:pPr>
            <a:r>
              <a:rPr lang="es-MX" dirty="0"/>
              <a:t>5.Calidad y contaminantes</a:t>
            </a:r>
          </a:p>
          <a:p>
            <a:pPr marL="0" indent="0">
              <a:buNone/>
            </a:pPr>
            <a:r>
              <a:rPr lang="es-MX" dirty="0"/>
              <a:t>6.Instituciones y publicaciones de referencia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1632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199" y="107002"/>
            <a:ext cx="10515600" cy="1325563"/>
          </a:xfrm>
        </p:spPr>
        <p:txBody>
          <a:bodyPr/>
          <a:lstStyle/>
          <a:p>
            <a:r>
              <a:rPr lang="es-ES" dirty="0" smtClean="0"/>
              <a:t>              </a:t>
            </a:r>
            <a:r>
              <a:rPr lang="es-ES" b="1" dirty="0" smtClean="0"/>
              <a:t>1.Origen de los hidrocarburos líquidos </a:t>
            </a:r>
            <a:endParaRPr lang="es-ES" b="1" dirty="0"/>
          </a:p>
        </p:txBody>
      </p:sp>
      <p:sp>
        <p:nvSpPr>
          <p:cNvPr id="5" name="Marcador de contenido 4"/>
          <p:cNvSpPr>
            <a:spLocks noGrp="1"/>
          </p:cNvSpPr>
          <p:nvPr>
            <p:ph idx="1"/>
          </p:nvPr>
        </p:nvSpPr>
        <p:spPr>
          <a:xfrm>
            <a:off x="1672046" y="1436914"/>
            <a:ext cx="9681753" cy="4740049"/>
          </a:xfrm>
        </p:spPr>
        <p:txBody>
          <a:bodyPr/>
          <a:lstStyle/>
          <a:p>
            <a:pPr marL="0" indent="0" algn="just">
              <a:buNone/>
            </a:pPr>
            <a:r>
              <a:rPr lang="es-MX" dirty="0"/>
              <a:t>El petróleo se deriva de materia orgánica fosilizada, que se acumula en </a:t>
            </a:r>
            <a:r>
              <a:rPr lang="es-MX" dirty="0" smtClean="0"/>
              <a:t>el fondo </a:t>
            </a:r>
            <a:r>
              <a:rPr lang="es-MX" dirty="0"/>
              <a:t>de lagos o ríos en condiciones </a:t>
            </a:r>
            <a:r>
              <a:rPr lang="es-MX" dirty="0" smtClean="0"/>
              <a:t>anaeróbicas</a:t>
            </a:r>
          </a:p>
          <a:p>
            <a:pPr marL="0" indent="0" algn="just">
              <a:buNone/>
            </a:pPr>
            <a:r>
              <a:rPr lang="es-MX" dirty="0"/>
              <a:t>Bacterias anaeróbicas ocasionan un decaimiento anaeróbico de la </a:t>
            </a:r>
            <a:r>
              <a:rPr lang="es-MX" dirty="0" smtClean="0"/>
              <a:t>materia orgánica</a:t>
            </a:r>
            <a:r>
              <a:rPr lang="es-MX" dirty="0"/>
              <a:t>, que junto a incremento de presión y temperatura en las </a:t>
            </a:r>
            <a:r>
              <a:rPr lang="es-MX" dirty="0" smtClean="0"/>
              <a:t>regiones inferiores </a:t>
            </a:r>
            <a:r>
              <a:rPr lang="es-MX" dirty="0"/>
              <a:t>de la acumulación, dan origen al </a:t>
            </a:r>
            <a:r>
              <a:rPr lang="es-MX" dirty="0" err="1" smtClean="0"/>
              <a:t>querógeno</a:t>
            </a:r>
            <a:r>
              <a:rPr lang="es-MX" dirty="0" smtClean="0"/>
              <a:t>.</a:t>
            </a:r>
            <a:endParaRPr lang="es-ES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graphicFrame>
        <p:nvGraphicFramePr>
          <p:cNvPr id="10" name="Gráfico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41938713"/>
              </p:ext>
            </p:extLst>
          </p:nvPr>
        </p:nvGraphicFramePr>
        <p:xfrm>
          <a:off x="1181304" y="3040947"/>
          <a:ext cx="9829392" cy="27608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72045" y="4246048"/>
            <a:ext cx="3078178" cy="1412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61815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6" name="Marcador de contenido 4"/>
          <p:cNvSpPr txBox="1">
            <a:spLocks/>
          </p:cNvSpPr>
          <p:nvPr/>
        </p:nvSpPr>
        <p:spPr>
          <a:xfrm>
            <a:off x="1943100" y="1242958"/>
            <a:ext cx="9396644" cy="494993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es-MX" dirty="0"/>
              <a:t>El </a:t>
            </a:r>
            <a:r>
              <a:rPr lang="es-MX" dirty="0" err="1"/>
              <a:t>querógeno</a:t>
            </a:r>
            <a:r>
              <a:rPr lang="es-MX" dirty="0"/>
              <a:t> es la</a:t>
            </a:r>
          </a:p>
          <a:p>
            <a:pPr marL="0" indent="0" algn="just">
              <a:buNone/>
            </a:pPr>
            <a:r>
              <a:rPr lang="es-MX" dirty="0"/>
              <a:t>materia orgánica en</a:t>
            </a:r>
          </a:p>
          <a:p>
            <a:pPr marL="0" indent="0" algn="just">
              <a:buNone/>
            </a:pPr>
            <a:r>
              <a:rPr lang="es-MX" dirty="0"/>
              <a:t>partículas diseminada</a:t>
            </a:r>
          </a:p>
          <a:p>
            <a:pPr marL="0" indent="0" algn="just">
              <a:buNone/>
            </a:pPr>
            <a:r>
              <a:rPr lang="es-MX" dirty="0"/>
              <a:t>en las rocas sedimentarias</a:t>
            </a:r>
            <a:r>
              <a:rPr lang="es-MX" dirty="0" smtClean="0"/>
              <a:t>, que </a:t>
            </a:r>
            <a:r>
              <a:rPr lang="es-MX" dirty="0"/>
              <a:t>es</a:t>
            </a:r>
          </a:p>
          <a:p>
            <a:pPr marL="0" indent="0" algn="just">
              <a:buNone/>
            </a:pPr>
            <a:r>
              <a:rPr lang="es-MX" dirty="0"/>
              <a:t>insoluble en los</a:t>
            </a:r>
          </a:p>
          <a:p>
            <a:pPr marL="0" indent="0" algn="just">
              <a:buNone/>
            </a:pPr>
            <a:r>
              <a:rPr lang="es-MX" dirty="0"/>
              <a:t>solventes orgánicos</a:t>
            </a:r>
          </a:p>
          <a:p>
            <a:pPr marL="0" indent="0" algn="just">
              <a:buNone/>
            </a:pPr>
            <a:r>
              <a:rPr lang="es-MX" dirty="0"/>
              <a:t>comunes</a:t>
            </a:r>
          </a:p>
          <a:p>
            <a:pPr marL="0" indent="0" algn="just">
              <a:buNone/>
            </a:pPr>
            <a:r>
              <a:rPr lang="es-MX" dirty="0"/>
              <a:t>Formación del petróleo</a:t>
            </a:r>
            <a:endParaRPr lang="es-MX" dirty="0" smtClean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graphicFrame>
        <p:nvGraphicFramePr>
          <p:cNvPr id="10" name="Gráfico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23180478"/>
              </p:ext>
            </p:extLst>
          </p:nvPr>
        </p:nvGraphicFramePr>
        <p:xfrm>
          <a:off x="1384663" y="4037428"/>
          <a:ext cx="8116525" cy="23013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Rectángulo 2"/>
          <p:cNvSpPr/>
          <p:nvPr/>
        </p:nvSpPr>
        <p:spPr>
          <a:xfrm>
            <a:off x="2547869" y="386102"/>
            <a:ext cx="873155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b="1" dirty="0">
                <a:latin typeface="+mj-lt"/>
              </a:rPr>
              <a:t>1.Origen de los hidrocarburos líquidos </a:t>
            </a:r>
            <a:endParaRPr lang="es-ES" sz="4400" dirty="0">
              <a:latin typeface="+mj-lt"/>
            </a:endParaRPr>
          </a:p>
        </p:txBody>
      </p:sp>
      <p:graphicFrame>
        <p:nvGraphicFramePr>
          <p:cNvPr id="7" name="Gráfico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95619053"/>
              </p:ext>
            </p:extLst>
          </p:nvPr>
        </p:nvGraphicFramePr>
        <p:xfrm>
          <a:off x="1800225" y="2691889"/>
          <a:ext cx="7558088" cy="33581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2" name="Imagen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86614" y="1388850"/>
            <a:ext cx="4029074" cy="3497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6889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graphicFrame>
        <p:nvGraphicFramePr>
          <p:cNvPr id="8" name="Gráfico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20456983"/>
              </p:ext>
            </p:extLst>
          </p:nvPr>
        </p:nvGraphicFramePr>
        <p:xfrm>
          <a:off x="2443706" y="436143"/>
          <a:ext cx="7800975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Gráfico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59741555"/>
              </p:ext>
            </p:extLst>
          </p:nvPr>
        </p:nvGraphicFramePr>
        <p:xfrm>
          <a:off x="-842963" y="3949473"/>
          <a:ext cx="7543800" cy="2486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2" name="Gráfico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44990646"/>
              </p:ext>
            </p:extLst>
          </p:nvPr>
        </p:nvGraphicFramePr>
        <p:xfrm>
          <a:off x="1119188" y="3250361"/>
          <a:ext cx="6581775" cy="26765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 smtClean="0"/>
              <a:t>            </a:t>
            </a:r>
            <a:r>
              <a:rPr lang="es-ES" sz="3200" b="1" dirty="0" smtClean="0"/>
              <a:t> TRANSFORMACION DEL QUEROJENO EN PETROLEO</a:t>
            </a:r>
            <a:endParaRPr lang="es-ES" sz="3200" b="1" dirty="0"/>
          </a:p>
        </p:txBody>
      </p:sp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1009650" y="1656057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MX" dirty="0" smtClean="0"/>
              <a:t>   </a:t>
            </a:r>
            <a:endParaRPr lang="es-ES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14463" y="1656057"/>
            <a:ext cx="8912610" cy="4346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10769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6" name="Rectángulo 5"/>
          <p:cNvSpPr/>
          <p:nvPr/>
        </p:nvSpPr>
        <p:spPr>
          <a:xfrm>
            <a:off x="2753689" y="1594873"/>
            <a:ext cx="812958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/>
              <a:t> </a:t>
            </a:r>
            <a:r>
              <a:rPr lang="es-ES" dirty="0" smtClean="0"/>
              <a:t>                        </a:t>
            </a:r>
            <a:endParaRPr lang="es-E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graphicFrame>
        <p:nvGraphicFramePr>
          <p:cNvPr id="9" name="Gráfico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80859858"/>
              </p:ext>
            </p:extLst>
          </p:nvPr>
        </p:nvGraphicFramePr>
        <p:xfrm>
          <a:off x="7158038" y="1485900"/>
          <a:ext cx="3500438" cy="39290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Título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800" dirty="0" smtClean="0"/>
              <a:t>            </a:t>
            </a:r>
            <a:r>
              <a:rPr lang="es-ES" sz="2800" b="1" dirty="0" smtClean="0"/>
              <a:t>       TRANSFORMACION </a:t>
            </a:r>
            <a:r>
              <a:rPr lang="es-ES" sz="2800" b="1" dirty="0"/>
              <a:t>DEL QUEROJENO EN PETROLEO</a:t>
            </a:r>
          </a:p>
        </p:txBody>
      </p:sp>
      <p:sp>
        <p:nvSpPr>
          <p:cNvPr id="8" name="Marcador de contenido 7"/>
          <p:cNvSpPr>
            <a:spLocks noGrp="1"/>
          </p:cNvSpPr>
          <p:nvPr>
            <p:ph sz="half" idx="1"/>
          </p:nvPr>
        </p:nvSpPr>
        <p:spPr>
          <a:xfrm>
            <a:off x="1885121" y="1594873"/>
            <a:ext cx="4843463" cy="4351338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  <a:defRPr/>
            </a:pPr>
            <a:r>
              <a:rPr lang="es-MX" sz="2600" dirty="0" smtClean="0"/>
              <a:t>La tendencia </a:t>
            </a:r>
            <a:r>
              <a:rPr lang="es-MX" sz="2600" dirty="0"/>
              <a:t>general en </a:t>
            </a:r>
            <a:r>
              <a:rPr lang="es-MX" sz="2600" dirty="0" smtClean="0"/>
              <a:t>la transformación térmica </a:t>
            </a:r>
            <a:r>
              <a:rPr lang="es-MX" sz="2600" dirty="0"/>
              <a:t>del </a:t>
            </a:r>
            <a:r>
              <a:rPr lang="es-MX" sz="2600" dirty="0" err="1"/>
              <a:t>querógeno</a:t>
            </a:r>
            <a:r>
              <a:rPr lang="es-MX" sz="2600" dirty="0"/>
              <a:t> en hidrocarburo </a:t>
            </a:r>
            <a:r>
              <a:rPr lang="es-MX" sz="2600" dirty="0" smtClean="0"/>
              <a:t>se caracteriza </a:t>
            </a:r>
            <a:r>
              <a:rPr lang="es-MX" sz="2600" dirty="0"/>
              <a:t>por la generación de hidrocarburos </a:t>
            </a:r>
            <a:r>
              <a:rPr lang="es-MX" sz="2600" dirty="0" smtClean="0"/>
              <a:t>no gaseosos </a:t>
            </a:r>
            <a:r>
              <a:rPr lang="es-MX" sz="2600" dirty="0"/>
              <a:t>luego, se transforma en petróleo, </a:t>
            </a:r>
            <a:r>
              <a:rPr lang="es-MX" sz="2600" dirty="0" smtClean="0"/>
              <a:t>gas húmedo </a:t>
            </a:r>
            <a:r>
              <a:rPr lang="es-MX" sz="2600" dirty="0"/>
              <a:t>y gas </a:t>
            </a:r>
            <a:r>
              <a:rPr lang="es-MX" sz="2600" dirty="0" smtClean="0"/>
              <a:t>seco El </a:t>
            </a:r>
            <a:r>
              <a:rPr lang="es-MX" sz="2600" dirty="0" err="1" smtClean="0"/>
              <a:t>querógeno</a:t>
            </a:r>
            <a:r>
              <a:rPr lang="es-MX" sz="2600" dirty="0" smtClean="0"/>
              <a:t> </a:t>
            </a:r>
            <a:r>
              <a:rPr lang="es-MX" sz="2600" dirty="0"/>
              <a:t>pierde principalmente oxígeno </a:t>
            </a:r>
            <a:r>
              <a:rPr lang="es-MX" sz="2600" dirty="0" smtClean="0"/>
              <a:t>a medida </a:t>
            </a:r>
            <a:r>
              <a:rPr lang="es-MX" sz="2600" dirty="0"/>
              <a:t>que libera agua y dióxido de </a:t>
            </a:r>
            <a:r>
              <a:rPr lang="es-MX" sz="2600" dirty="0" smtClean="0"/>
              <a:t>carbono posteriormente</a:t>
            </a:r>
            <a:r>
              <a:rPr lang="es-MX" sz="2600" dirty="0"/>
              <a:t>, comienza a perder </a:t>
            </a:r>
            <a:r>
              <a:rPr lang="es-MX" sz="2600" dirty="0" smtClean="0"/>
              <a:t>más hidrógeno </a:t>
            </a:r>
            <a:r>
              <a:rPr lang="es-MX" sz="2600" dirty="0"/>
              <a:t>conforme libera hidrocarburos</a:t>
            </a:r>
            <a:endParaRPr lang="es-CO" sz="2600" dirty="0"/>
          </a:p>
        </p:txBody>
      </p:sp>
    </p:spTree>
    <p:extLst>
      <p:ext uri="{BB962C8B-B14F-4D97-AF65-F5344CB8AC3E}">
        <p14:creationId xmlns:p14="http://schemas.microsoft.com/office/powerpoint/2010/main" val="14371242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1985963" y="1675923"/>
            <a:ext cx="772953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/>
              <a:t> </a:t>
            </a:r>
            <a:r>
              <a:rPr lang="es-ES" dirty="0" smtClean="0"/>
              <a:t>             </a:t>
            </a:r>
            <a:endParaRPr lang="es-E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graphicFrame>
        <p:nvGraphicFramePr>
          <p:cNvPr id="8" name="Gráfico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12184749"/>
              </p:ext>
            </p:extLst>
          </p:nvPr>
        </p:nvGraphicFramePr>
        <p:xfrm>
          <a:off x="3479075" y="2674558"/>
          <a:ext cx="5181600" cy="26955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2386012" y="30815"/>
            <a:ext cx="8967787" cy="1325563"/>
          </a:xfrm>
        </p:spPr>
        <p:txBody>
          <a:bodyPr>
            <a:normAutofit/>
          </a:bodyPr>
          <a:lstStyle/>
          <a:p>
            <a:pPr algn="ctr"/>
            <a:r>
              <a:rPr lang="es-ES" sz="3600" b="1" dirty="0" smtClean="0"/>
              <a:t>2.COMPOSICION DE LOS HIDROCARBUROS LIQUIDOS</a:t>
            </a:r>
            <a:endParaRPr lang="es-ES" sz="3600" b="1" dirty="0"/>
          </a:p>
        </p:txBody>
      </p:sp>
      <p:sp>
        <p:nvSpPr>
          <p:cNvPr id="10" name="Marcador de contenido 9"/>
          <p:cNvSpPr>
            <a:spLocks noGrp="1"/>
          </p:cNvSpPr>
          <p:nvPr>
            <p:ph idx="1"/>
          </p:nvPr>
        </p:nvSpPr>
        <p:spPr>
          <a:xfrm>
            <a:off x="1352757" y="1615411"/>
            <a:ext cx="10139349" cy="4501040"/>
          </a:xfrm>
        </p:spPr>
        <p:txBody>
          <a:bodyPr/>
          <a:lstStyle/>
          <a:p>
            <a:pPr marL="0" indent="0">
              <a:buNone/>
            </a:pPr>
            <a:r>
              <a:rPr lang="es-MX" dirty="0"/>
              <a:t>El petróleo es una mezcla de una gran cantidad de hidrocarburos</a:t>
            </a:r>
          </a:p>
          <a:p>
            <a:pPr marL="0" indent="0">
              <a:buNone/>
            </a:pPr>
            <a:r>
              <a:rPr lang="es-MX" dirty="0"/>
              <a:t>diferentes. Las moléculas más comunes que lo conforman son</a:t>
            </a:r>
            <a:r>
              <a:rPr lang="es-MX" dirty="0" smtClean="0"/>
              <a:t>:</a:t>
            </a:r>
          </a:p>
          <a:p>
            <a:pPr marL="0" indent="0">
              <a:buNone/>
            </a:pPr>
            <a:r>
              <a:rPr lang="es-ES" dirty="0"/>
              <a:t>Alcanos (parafinas) </a:t>
            </a:r>
            <a:r>
              <a:rPr lang="es-ES" dirty="0" smtClean="0"/>
              <a:t>                                   Hidrocarburos </a:t>
            </a:r>
            <a:r>
              <a:rPr lang="es-ES" dirty="0"/>
              <a:t>aromáticos</a:t>
            </a:r>
            <a:endParaRPr lang="es-ES" dirty="0" smtClean="0"/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endParaRPr lang="es-ES" dirty="0" smtClean="0"/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r>
              <a:rPr lang="es-ES" dirty="0" err="1" smtClean="0"/>
              <a:t>Cicloalcanos</a:t>
            </a:r>
            <a:r>
              <a:rPr lang="es-ES" dirty="0" smtClean="0"/>
              <a:t> </a:t>
            </a:r>
            <a:r>
              <a:rPr lang="es-ES" dirty="0"/>
              <a:t>(naftenos) </a:t>
            </a:r>
            <a:r>
              <a:rPr lang="es-ES" dirty="0" smtClean="0"/>
              <a:t>                             </a:t>
            </a:r>
            <a:r>
              <a:rPr lang="es-ES" dirty="0" err="1" smtClean="0"/>
              <a:t>Asfaltenos</a:t>
            </a:r>
            <a:endParaRPr lang="es-ES" dirty="0" smtClean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85284" y="3159012"/>
            <a:ext cx="3527975" cy="1343183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24492" y="3417037"/>
            <a:ext cx="4200808" cy="897788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85284" y="5197816"/>
            <a:ext cx="4086213" cy="1352604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15381" y="5188227"/>
            <a:ext cx="3506120" cy="1371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0480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pic>
        <p:nvPicPr>
          <p:cNvPr id="10" name="Imagen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5" name="Título 4"/>
          <p:cNvSpPr>
            <a:spLocks noGrp="1"/>
          </p:cNvSpPr>
          <p:nvPr>
            <p:ph type="title"/>
          </p:nvPr>
        </p:nvSpPr>
        <p:spPr>
          <a:xfrm>
            <a:off x="1012242" y="143056"/>
            <a:ext cx="10515600" cy="1325563"/>
          </a:xfrm>
        </p:spPr>
        <p:txBody>
          <a:bodyPr>
            <a:normAutofit/>
          </a:bodyPr>
          <a:lstStyle/>
          <a:p>
            <a:r>
              <a:rPr lang="es-ES" sz="3200" dirty="0" smtClean="0">
                <a:latin typeface="+mn-lt"/>
              </a:rPr>
              <a:t>               2.COMPOSICION </a:t>
            </a:r>
            <a:r>
              <a:rPr lang="es-ES" sz="3200" dirty="0">
                <a:latin typeface="+mn-lt"/>
              </a:rPr>
              <a:t>DE LOS HIDROCARBUROS LIQUIDOS</a:t>
            </a:r>
          </a:p>
        </p:txBody>
      </p:sp>
      <p:sp>
        <p:nvSpPr>
          <p:cNvPr id="7" name="Marcador de contenido 6"/>
          <p:cNvSpPr>
            <a:spLocks noGrp="1"/>
          </p:cNvSpPr>
          <p:nvPr>
            <p:ph idx="1"/>
          </p:nvPr>
        </p:nvSpPr>
        <p:spPr>
          <a:xfrm>
            <a:off x="1580606" y="1345474"/>
            <a:ext cx="9773193" cy="47013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MX" dirty="0" smtClean="0"/>
              <a:t>    </a:t>
            </a:r>
          </a:p>
          <a:p>
            <a:pPr marL="0" indent="0">
              <a:buNone/>
            </a:pPr>
            <a:r>
              <a:rPr lang="es-MX" dirty="0" smtClean="0"/>
              <a:t>Porcentajes aproximados es esta mezcla:</a:t>
            </a:r>
          </a:p>
          <a:p>
            <a:pPr marL="0" indent="0">
              <a:buNone/>
            </a:pPr>
            <a:endParaRPr lang="es-MX" dirty="0" smtClean="0"/>
          </a:p>
          <a:p>
            <a:pPr marL="0" indent="0">
              <a:buNone/>
            </a:pPr>
            <a:r>
              <a:rPr lang="es-MX" dirty="0"/>
              <a:t>Alcanos (parafinas</a:t>
            </a:r>
            <a:r>
              <a:rPr lang="es-MX" dirty="0" smtClean="0"/>
              <a:t>)                                    Hidrocarburos y Aromáticos                                        </a:t>
            </a:r>
            <a:endParaRPr lang="es-MX" dirty="0"/>
          </a:p>
          <a:p>
            <a:pPr marL="0" indent="0">
              <a:buNone/>
            </a:pPr>
            <a:r>
              <a:rPr lang="es-MX" dirty="0"/>
              <a:t>Entre 15 % y 60 </a:t>
            </a:r>
            <a:r>
              <a:rPr lang="es-MX" dirty="0" smtClean="0"/>
              <a:t>%                                       Entre 3% y 30%</a:t>
            </a:r>
          </a:p>
          <a:p>
            <a:pPr marL="0" indent="0">
              <a:buNone/>
            </a:pPr>
            <a:endParaRPr lang="es-MX" dirty="0" smtClean="0"/>
          </a:p>
          <a:p>
            <a:pPr marL="0" indent="0">
              <a:buNone/>
            </a:pPr>
            <a:r>
              <a:rPr lang="es-MX" dirty="0" smtClean="0"/>
              <a:t>Cicloalcanos (Naftenos)                             Asfáltenos</a:t>
            </a:r>
            <a:endParaRPr lang="es-MX" dirty="0"/>
          </a:p>
          <a:p>
            <a:pPr marL="0" indent="0">
              <a:buNone/>
            </a:pPr>
            <a:r>
              <a:rPr lang="es-MX" dirty="0"/>
              <a:t>Entre 30 % y 60 </a:t>
            </a:r>
            <a:r>
              <a:rPr lang="es-MX" dirty="0" smtClean="0"/>
              <a:t>%                                       Alrededor del 5%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4545060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1928814" y="1541418"/>
            <a:ext cx="8443094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b="1" dirty="0" smtClean="0">
              <a:latin typeface="+mj-lt"/>
            </a:endParaRPr>
          </a:p>
          <a:p>
            <a:pPr algn="just"/>
            <a:endParaRPr lang="es-ES" b="1" dirty="0">
              <a:latin typeface="+mj-lt"/>
            </a:endParaRPr>
          </a:p>
          <a:p>
            <a:pPr algn="just"/>
            <a:endParaRPr lang="es-ES" b="1" dirty="0" smtClean="0">
              <a:latin typeface="+mj-lt"/>
            </a:endParaRPr>
          </a:p>
          <a:p>
            <a:pPr algn="just"/>
            <a:endParaRPr lang="es-ES" b="1" dirty="0">
              <a:latin typeface="+mj-lt"/>
            </a:endParaRPr>
          </a:p>
          <a:p>
            <a:pPr algn="just"/>
            <a:endParaRPr lang="es-ES" b="1" dirty="0" smtClean="0">
              <a:latin typeface="+mj-lt"/>
            </a:endParaRPr>
          </a:p>
          <a:p>
            <a:pPr algn="just"/>
            <a:endParaRPr lang="es-ES" b="1" dirty="0">
              <a:latin typeface="+mj-lt"/>
            </a:endParaRPr>
          </a:p>
          <a:p>
            <a:pPr algn="just"/>
            <a:endParaRPr lang="es-ES" b="1" dirty="0" smtClean="0">
              <a:latin typeface="+mj-lt"/>
            </a:endParaRPr>
          </a:p>
          <a:p>
            <a:pPr algn="just"/>
            <a:endParaRPr lang="es-ES" b="1" dirty="0"/>
          </a:p>
          <a:p>
            <a:pPr algn="just"/>
            <a:endParaRPr lang="es-ES" b="1" dirty="0" smtClean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b="1" dirty="0" smtClean="0"/>
              <a:t>            </a:t>
            </a:r>
            <a:r>
              <a:rPr lang="es-ES" b="1" dirty="0"/>
              <a:t> </a:t>
            </a:r>
            <a:r>
              <a:rPr lang="es-ES" sz="2800" b="1" dirty="0" smtClean="0"/>
              <a:t>Clasificación del Petróleo</a:t>
            </a:r>
            <a:endParaRPr lang="es-ES" sz="2800" b="1" dirty="0"/>
          </a:p>
        </p:txBody>
      </p:sp>
      <p:sp>
        <p:nvSpPr>
          <p:cNvPr id="7" name="Marcador de contenido 6"/>
          <p:cNvSpPr>
            <a:spLocks noGrp="1"/>
          </p:cNvSpPr>
          <p:nvPr>
            <p:ph idx="1"/>
          </p:nvPr>
        </p:nvSpPr>
        <p:spPr>
          <a:xfrm>
            <a:off x="979714" y="1420837"/>
            <a:ext cx="10374086" cy="4756126"/>
          </a:xfrm>
        </p:spPr>
        <p:txBody>
          <a:bodyPr/>
          <a:lstStyle/>
          <a:p>
            <a:pPr marL="0" indent="0">
              <a:buNone/>
            </a:pPr>
            <a:r>
              <a:rPr lang="es-MX" dirty="0"/>
              <a:t> </a:t>
            </a:r>
            <a:endParaRPr lang="es-MX" dirty="0" smtClean="0"/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814" y="1541418"/>
            <a:ext cx="2943225" cy="4000500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92881" y="1467451"/>
            <a:ext cx="2790825" cy="3371850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86329" y="1363084"/>
            <a:ext cx="2676525" cy="3552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5177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6594" y="4653677"/>
            <a:ext cx="1685108" cy="1685108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771335" y="92387"/>
            <a:ext cx="8582465" cy="808951"/>
          </a:xfrm>
        </p:spPr>
        <p:txBody>
          <a:bodyPr>
            <a:normAutofit/>
          </a:bodyPr>
          <a:lstStyle/>
          <a:p>
            <a:r>
              <a:rPr lang="es-ES" sz="3200" b="1" dirty="0" smtClean="0">
                <a:latin typeface="+mn-lt"/>
              </a:rPr>
              <a:t>Composición de productos del petróleo</a:t>
            </a:r>
            <a:endParaRPr lang="es-ES" sz="3200" b="1" dirty="0">
              <a:latin typeface="+mn-lt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174076"/>
            <a:ext cx="10515600" cy="5002887"/>
          </a:xfrm>
        </p:spPr>
        <p:txBody>
          <a:bodyPr/>
          <a:lstStyle/>
          <a:p>
            <a:pPr marL="0" indent="0">
              <a:buNone/>
            </a:pPr>
            <a:r>
              <a:rPr lang="es-ES" dirty="0" smtClean="0"/>
              <a:t>          </a:t>
            </a:r>
            <a:endParaRPr lang="es-MX" dirty="0" smtClean="0"/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1943" y="901338"/>
            <a:ext cx="7524206" cy="5583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0317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935118" y="644826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/>
              <a:t> </a:t>
            </a:r>
            <a:endParaRPr lang="es-ES" dirty="0"/>
          </a:p>
        </p:txBody>
      </p:sp>
      <p:sp>
        <p:nvSpPr>
          <p:cNvPr id="4" name="Rectángulo 3"/>
          <p:cNvSpPr/>
          <p:nvPr/>
        </p:nvSpPr>
        <p:spPr>
          <a:xfrm>
            <a:off x="1894114" y="1528354"/>
            <a:ext cx="8399417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/>
          </a:p>
          <a:p>
            <a:pPr algn="just"/>
            <a:endParaRPr lang="es-ES" b="1" dirty="0" smtClean="0"/>
          </a:p>
          <a:p>
            <a:pPr algn="just"/>
            <a:endParaRPr lang="es-ES" b="1" dirty="0"/>
          </a:p>
          <a:p>
            <a:pPr algn="just"/>
            <a:endParaRPr lang="es-ES" b="1" dirty="0" smtClean="0"/>
          </a:p>
          <a:p>
            <a:pPr algn="just"/>
            <a:endParaRPr lang="es-ES" b="1" dirty="0"/>
          </a:p>
          <a:p>
            <a:pPr algn="just"/>
            <a:endParaRPr lang="es-ES" b="1" dirty="0" smtClean="0"/>
          </a:p>
          <a:p>
            <a:pPr algn="just"/>
            <a:endParaRPr lang="es-ES" b="1" dirty="0"/>
          </a:p>
          <a:p>
            <a:pPr algn="just"/>
            <a:endParaRPr lang="es-ES" b="1" dirty="0" smtClean="0"/>
          </a:p>
          <a:p>
            <a:pPr algn="just"/>
            <a:endParaRPr lang="es-ES" b="1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7" name="Título 6"/>
          <p:cNvSpPr>
            <a:spLocks noGrp="1"/>
          </p:cNvSpPr>
          <p:nvPr>
            <p:ph type="title"/>
          </p:nvPr>
        </p:nvSpPr>
        <p:spPr>
          <a:xfrm>
            <a:off x="2471738" y="365125"/>
            <a:ext cx="8882062" cy="1325563"/>
          </a:xfrm>
        </p:spPr>
        <p:txBody>
          <a:bodyPr>
            <a:normAutofit/>
          </a:bodyPr>
          <a:lstStyle/>
          <a:p>
            <a:r>
              <a:rPr lang="es-ES" b="1" dirty="0" smtClean="0"/>
              <a:t>3.Propiedades intensivas del petróleo </a:t>
            </a:r>
            <a:endParaRPr lang="es-ES" b="1" dirty="0"/>
          </a:p>
        </p:txBody>
      </p:sp>
      <p:sp>
        <p:nvSpPr>
          <p:cNvPr id="11" name="Rectángulo 10"/>
          <p:cNvSpPr/>
          <p:nvPr/>
        </p:nvSpPr>
        <p:spPr>
          <a:xfrm>
            <a:off x="2026311" y="5046977"/>
            <a:ext cx="184731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MX" sz="2400" dirty="0" smtClean="0"/>
          </a:p>
          <a:p>
            <a:endParaRPr lang="es-ES" dirty="0"/>
          </a:p>
        </p:txBody>
      </p:sp>
      <p:sp>
        <p:nvSpPr>
          <p:cNvPr id="10" name="Marcador de contenido 9"/>
          <p:cNvSpPr>
            <a:spLocks noGrp="1"/>
          </p:cNvSpPr>
          <p:nvPr>
            <p:ph idx="1"/>
          </p:nvPr>
        </p:nvSpPr>
        <p:spPr>
          <a:xfrm>
            <a:off x="2847702" y="1825625"/>
            <a:ext cx="6217921" cy="2419804"/>
          </a:xfrm>
        </p:spPr>
        <p:txBody>
          <a:bodyPr/>
          <a:lstStyle/>
          <a:p>
            <a:pPr marL="0" indent="0">
              <a:buNone/>
            </a:pPr>
            <a:endParaRPr lang="es-ES" dirty="0"/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6312" y="1528354"/>
            <a:ext cx="8267220" cy="4637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2533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0" y="5049354"/>
            <a:ext cx="9844086" cy="5329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marR="952500" lvl="1" indent="-285750" algn="just">
              <a:lnSpc>
                <a:spcPct val="107000"/>
              </a:lnSpc>
              <a:spcAft>
                <a:spcPts val="800"/>
              </a:spcAft>
              <a:tabLst>
                <a:tab pos="914400" algn="l"/>
              </a:tabLst>
            </a:pPr>
            <a:r>
              <a:rPr lang="es-ES" sz="2800" dirty="0" smtClean="0">
                <a:solidFill>
                  <a:srgbClr val="52565B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endParaRPr lang="es-ES" sz="24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1505755" y="0"/>
            <a:ext cx="10515600" cy="1325563"/>
          </a:xfrm>
        </p:spPr>
        <p:txBody>
          <a:bodyPr/>
          <a:lstStyle/>
          <a:p>
            <a:r>
              <a:rPr lang="es-ES" b="1" dirty="0" smtClean="0"/>
              <a:t>        Densidad relativa </a:t>
            </a:r>
            <a:endParaRPr lang="es-ES" dirty="0"/>
          </a:p>
        </p:txBody>
      </p:sp>
      <p:sp>
        <p:nvSpPr>
          <p:cNvPr id="5" name="Marcador de contenido 4"/>
          <p:cNvSpPr>
            <a:spLocks noGrp="1"/>
          </p:cNvSpPr>
          <p:nvPr>
            <p:ph idx="1"/>
          </p:nvPr>
        </p:nvSpPr>
        <p:spPr>
          <a:xfrm>
            <a:off x="2050868" y="1123406"/>
            <a:ext cx="9302931" cy="5053557"/>
          </a:xfrm>
        </p:spPr>
        <p:txBody>
          <a:bodyPr/>
          <a:lstStyle/>
          <a:p>
            <a:pPr marL="0" indent="0" algn="just">
              <a:buNone/>
            </a:pPr>
            <a:r>
              <a:rPr lang="es-MX" dirty="0" smtClean="0"/>
              <a:t>Consiste en </a:t>
            </a:r>
            <a:r>
              <a:rPr lang="es-MX" dirty="0"/>
              <a:t>una relación entre la densidad de un líquido </a:t>
            </a:r>
            <a:r>
              <a:rPr lang="es-MX" dirty="0" smtClean="0"/>
              <a:t>con respecto </a:t>
            </a:r>
            <a:r>
              <a:rPr lang="es-MX" dirty="0"/>
              <a:t>a la de otro de referencia En el caso de </a:t>
            </a:r>
            <a:r>
              <a:rPr lang="es-MX" dirty="0" smtClean="0"/>
              <a:t>los hidrocarburos</a:t>
            </a:r>
            <a:r>
              <a:rPr lang="es-MX" dirty="0"/>
              <a:t>, el líquido de referencia es agua a 60 F            </a:t>
            </a:r>
            <a:endParaRPr lang="es-ES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87784" y="2876856"/>
            <a:ext cx="5447210" cy="3300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404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75403" y="670951"/>
            <a:ext cx="31290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b="1" dirty="0" smtClean="0"/>
              <a:t> </a:t>
            </a:r>
            <a:endParaRPr lang="es-ES" sz="4400" dirty="0"/>
          </a:p>
        </p:txBody>
      </p:sp>
      <p:sp>
        <p:nvSpPr>
          <p:cNvPr id="3" name="Rectángulo 2"/>
          <p:cNvSpPr/>
          <p:nvPr/>
        </p:nvSpPr>
        <p:spPr>
          <a:xfrm>
            <a:off x="2112917" y="1650665"/>
            <a:ext cx="748828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 smtClean="0"/>
              <a:t>              Densidad </a:t>
            </a:r>
            <a:r>
              <a:rPr lang="es-ES" b="1" dirty="0"/>
              <a:t>relativa</a:t>
            </a:r>
            <a:endParaRPr lang="es-ES" dirty="0"/>
          </a:p>
        </p:txBody>
      </p:sp>
      <p:sp>
        <p:nvSpPr>
          <p:cNvPr id="6" name="Marcador de contenido 5"/>
          <p:cNvSpPr>
            <a:spLocks noGrp="1"/>
          </p:cNvSpPr>
          <p:nvPr>
            <p:ph idx="1"/>
          </p:nvPr>
        </p:nvSpPr>
        <p:spPr>
          <a:xfrm>
            <a:off x="1815737" y="1280160"/>
            <a:ext cx="10029259" cy="48968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MX" dirty="0" smtClean="0"/>
              <a:t>Consiste en </a:t>
            </a:r>
            <a:r>
              <a:rPr lang="es-MX" dirty="0"/>
              <a:t>una relación entre la densidad de un líquido </a:t>
            </a:r>
            <a:r>
              <a:rPr lang="es-MX" dirty="0" smtClean="0"/>
              <a:t>con respecto </a:t>
            </a:r>
            <a:r>
              <a:rPr lang="es-MX" dirty="0"/>
              <a:t>a la de otro de referencia En el caso de </a:t>
            </a:r>
            <a:r>
              <a:rPr lang="es-MX" dirty="0" smtClean="0"/>
              <a:t>los hidrocarburos</a:t>
            </a:r>
            <a:r>
              <a:rPr lang="es-MX" dirty="0"/>
              <a:t>, el líquido de referencia es agua a 60 </a:t>
            </a:r>
            <a:r>
              <a:rPr lang="es-MX" dirty="0" smtClean="0"/>
              <a:t>F.</a:t>
            </a:r>
          </a:p>
          <a:p>
            <a:pPr marL="0" indent="0">
              <a:buNone/>
            </a:pPr>
            <a:endParaRPr lang="es-MX" dirty="0" smtClean="0"/>
          </a:p>
          <a:p>
            <a:pPr marL="0" indent="0">
              <a:buNone/>
            </a:pPr>
            <a:endParaRPr lang="es-MX" dirty="0"/>
          </a:p>
          <a:p>
            <a:pPr marL="0" indent="0">
              <a:buNone/>
            </a:pPr>
            <a:endParaRPr lang="es-MX" dirty="0" smtClean="0"/>
          </a:p>
          <a:p>
            <a:pPr marL="0" indent="0">
              <a:buNone/>
            </a:pPr>
            <a:endParaRPr lang="es-MX" dirty="0"/>
          </a:p>
          <a:p>
            <a:pPr marL="0" indent="0">
              <a:buNone/>
            </a:pPr>
            <a:r>
              <a:rPr lang="es-MX" dirty="0" smtClean="0"/>
              <a:t>Tradicionalmente, también </a:t>
            </a:r>
            <a:r>
              <a:rPr lang="es-MX" dirty="0"/>
              <a:t>se le conoce como “gravedad</a:t>
            </a:r>
          </a:p>
          <a:p>
            <a:pPr marL="0" indent="0">
              <a:buNone/>
            </a:pPr>
            <a:r>
              <a:rPr lang="es-MX" dirty="0"/>
              <a:t>específica”</a:t>
            </a:r>
            <a:endParaRPr lang="es-MX" dirty="0" smtClean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0898" y="2638425"/>
            <a:ext cx="8797582" cy="1764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28620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75403" y="670951"/>
            <a:ext cx="31290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b="1" dirty="0" smtClean="0"/>
              <a:t> </a:t>
            </a:r>
            <a:endParaRPr lang="es-ES" sz="4400" dirty="0"/>
          </a:p>
        </p:txBody>
      </p:sp>
      <p:sp>
        <p:nvSpPr>
          <p:cNvPr id="3" name="Rectángulo 2"/>
          <p:cNvSpPr/>
          <p:nvPr/>
        </p:nvSpPr>
        <p:spPr>
          <a:xfrm>
            <a:off x="2055767" y="1685331"/>
            <a:ext cx="748828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84164"/>
          </a:xfrm>
        </p:spPr>
        <p:txBody>
          <a:bodyPr>
            <a:normAutofit fontScale="90000"/>
          </a:bodyPr>
          <a:lstStyle/>
          <a:p>
            <a:r>
              <a:rPr lang="es-ES" b="1" dirty="0" smtClean="0"/>
              <a:t>              Gravedad API</a:t>
            </a:r>
            <a:endParaRPr lang="es-ES" dirty="0"/>
          </a:p>
        </p:txBody>
      </p:sp>
      <p:sp>
        <p:nvSpPr>
          <p:cNvPr id="9" name="Marcador de contenido 8"/>
          <p:cNvSpPr>
            <a:spLocks noGrp="1"/>
          </p:cNvSpPr>
          <p:nvPr>
            <p:ph idx="1"/>
          </p:nvPr>
        </p:nvSpPr>
        <p:spPr>
          <a:xfrm>
            <a:off x="2055767" y="1049290"/>
            <a:ext cx="9298032" cy="5638893"/>
          </a:xfrm>
        </p:spPr>
        <p:txBody>
          <a:bodyPr/>
          <a:lstStyle/>
          <a:p>
            <a:pPr marL="0" indent="0" algn="just">
              <a:buNone/>
            </a:pPr>
            <a:r>
              <a:rPr lang="es-MX" dirty="0" smtClean="0"/>
              <a:t>Es una </a:t>
            </a:r>
            <a:r>
              <a:rPr lang="es-MX" dirty="0"/>
              <a:t>escala en función de la densidad relativa que clasifica </a:t>
            </a:r>
            <a:r>
              <a:rPr lang="es-MX" dirty="0" smtClean="0"/>
              <a:t>los líquidos </a:t>
            </a:r>
            <a:r>
              <a:rPr lang="es-MX" dirty="0"/>
              <a:t>en valores que oscilan en grados Todos los </a:t>
            </a:r>
            <a:r>
              <a:rPr lang="es-MX" dirty="0" smtClean="0"/>
              <a:t>hidrómetros están </a:t>
            </a:r>
            <a:r>
              <a:rPr lang="es-MX" dirty="0"/>
              <a:t>aforados en grados API 𝐴𝑃𝐼</a:t>
            </a:r>
          </a:p>
          <a:p>
            <a:pPr marL="0" indent="0" algn="just">
              <a:buNone/>
            </a:pPr>
            <a:r>
              <a:rPr lang="es-MX" dirty="0" smtClean="0"/>
              <a:t>Esta escala </a:t>
            </a:r>
            <a:r>
              <a:rPr lang="es-MX" dirty="0"/>
              <a:t>nació como un error de la escala </a:t>
            </a:r>
            <a:r>
              <a:rPr lang="es-MX" dirty="0" err="1"/>
              <a:t>Baumé</a:t>
            </a:r>
            <a:r>
              <a:rPr lang="es-MX" dirty="0"/>
              <a:t>, que se</a:t>
            </a:r>
          </a:p>
          <a:p>
            <a:pPr marL="0" indent="0" algn="just">
              <a:buNone/>
            </a:pPr>
            <a:r>
              <a:rPr lang="es-MX" dirty="0"/>
              <a:t>utilizaba para medir la gravedad específica de líquidos menos</a:t>
            </a:r>
          </a:p>
          <a:p>
            <a:pPr marL="0" indent="0" algn="just">
              <a:buNone/>
            </a:pPr>
            <a:r>
              <a:rPr lang="es-MX" dirty="0"/>
              <a:t>densos que el </a:t>
            </a:r>
            <a:r>
              <a:rPr lang="es-MX" dirty="0" smtClean="0"/>
              <a:t>agua</a:t>
            </a:r>
          </a:p>
          <a:p>
            <a:pPr marL="0" indent="0">
              <a:buNone/>
            </a:pPr>
            <a:r>
              <a:rPr lang="es-ES" b="1" dirty="0"/>
              <a:t>°𝐴𝑃𝐼</a:t>
            </a:r>
            <a:r>
              <a:rPr lang="es-ES" b="1" dirty="0" smtClean="0"/>
              <a:t>=  141,5/𝛾𝑜</a:t>
            </a:r>
            <a:r>
              <a:rPr lang="es-ES" b="1" dirty="0"/>
              <a:t>−</a:t>
            </a:r>
            <a:r>
              <a:rPr lang="es-ES" b="1" dirty="0" smtClean="0"/>
              <a:t>131,5 donde 𝛾𝑜 es la gravedad e del crudo</a:t>
            </a:r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9389" y="4399190"/>
            <a:ext cx="7947388" cy="184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8077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75403" y="670951"/>
            <a:ext cx="31290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b="1" dirty="0" smtClean="0"/>
              <a:t> </a:t>
            </a:r>
            <a:endParaRPr lang="es-ES" sz="4400" dirty="0"/>
          </a:p>
        </p:txBody>
      </p:sp>
      <p:sp>
        <p:nvSpPr>
          <p:cNvPr id="3" name="Rectángulo 2"/>
          <p:cNvSpPr/>
          <p:nvPr/>
        </p:nvSpPr>
        <p:spPr>
          <a:xfrm>
            <a:off x="1885950" y="1150590"/>
            <a:ext cx="1010126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sz="2400" dirty="0"/>
          </a:p>
          <a:p>
            <a:pPr algn="just"/>
            <a:endParaRPr lang="es-ES" sz="2400" dirty="0"/>
          </a:p>
          <a:p>
            <a:pPr algn="just"/>
            <a:endParaRPr lang="es-ES" sz="2400" dirty="0" smtClean="0"/>
          </a:p>
          <a:p>
            <a:pPr algn="just"/>
            <a:endParaRPr lang="es-ES" sz="2400" dirty="0"/>
          </a:p>
          <a:p>
            <a:pPr algn="just"/>
            <a:endParaRPr lang="es-ES" sz="2400" dirty="0" smtClean="0"/>
          </a:p>
          <a:p>
            <a:pPr algn="just"/>
            <a:endParaRPr lang="es-ES" sz="2400" dirty="0"/>
          </a:p>
          <a:p>
            <a:pPr algn="just"/>
            <a:endParaRPr lang="es-ES" sz="2400" dirty="0" smtClean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7" name="Título 6"/>
          <p:cNvSpPr>
            <a:spLocks noGrp="1"/>
          </p:cNvSpPr>
          <p:nvPr>
            <p:ph type="title"/>
          </p:nvPr>
        </p:nvSpPr>
        <p:spPr>
          <a:xfrm>
            <a:off x="838200" y="89571"/>
            <a:ext cx="10515600" cy="1601118"/>
          </a:xfrm>
        </p:spPr>
        <p:txBody>
          <a:bodyPr/>
          <a:lstStyle/>
          <a:p>
            <a:r>
              <a:rPr lang="es-ES" b="1" dirty="0" smtClean="0"/>
              <a:t>                           Viscosidad</a:t>
            </a:r>
            <a:endParaRPr lang="es-ES" dirty="0"/>
          </a:p>
        </p:txBody>
      </p:sp>
      <p:sp>
        <p:nvSpPr>
          <p:cNvPr id="8" name="Marcador de contenido 7"/>
          <p:cNvSpPr>
            <a:spLocks noGrp="1"/>
          </p:cNvSpPr>
          <p:nvPr>
            <p:ph idx="1"/>
          </p:nvPr>
        </p:nvSpPr>
        <p:spPr>
          <a:xfrm>
            <a:off x="1606730" y="1440392"/>
            <a:ext cx="9747069" cy="4736571"/>
          </a:xfrm>
        </p:spPr>
        <p:txBody>
          <a:bodyPr/>
          <a:lstStyle/>
          <a:p>
            <a:pPr marL="0" indent="0">
              <a:buNone/>
            </a:pPr>
            <a:r>
              <a:rPr lang="es-MX" dirty="0" smtClean="0"/>
              <a:t>La viscosidad </a:t>
            </a:r>
            <a:r>
              <a:rPr lang="es-MX" dirty="0"/>
              <a:t>es la propiedad por la cual un fluido ofrece resistencia </a:t>
            </a:r>
            <a:r>
              <a:rPr lang="es-MX" dirty="0" smtClean="0"/>
              <a:t>al corte </a:t>
            </a:r>
            <a:r>
              <a:rPr lang="es-MX" dirty="0"/>
              <a:t>o </a:t>
            </a:r>
            <a:r>
              <a:rPr lang="es-MX" dirty="0" smtClean="0"/>
              <a:t>cizallamiento.</a:t>
            </a:r>
            <a:endParaRPr lang="es-ES" dirty="0"/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4113" y="2357376"/>
            <a:ext cx="8765177" cy="3900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9206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75403" y="670951"/>
            <a:ext cx="31290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b="1" dirty="0" smtClean="0"/>
              <a:t> </a:t>
            </a:r>
            <a:endParaRPr lang="es-ES" sz="4400" dirty="0"/>
          </a:p>
        </p:txBody>
      </p:sp>
      <p:sp>
        <p:nvSpPr>
          <p:cNvPr id="3" name="Rectángulo 2"/>
          <p:cNvSpPr/>
          <p:nvPr/>
        </p:nvSpPr>
        <p:spPr>
          <a:xfrm>
            <a:off x="1971675" y="1650665"/>
            <a:ext cx="878681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838200" y="263689"/>
            <a:ext cx="10515600" cy="1427000"/>
          </a:xfrm>
        </p:spPr>
        <p:txBody>
          <a:bodyPr/>
          <a:lstStyle/>
          <a:p>
            <a:r>
              <a:rPr lang="es-ES" b="1" dirty="0" smtClean="0"/>
              <a:t>                               Viscosidad</a:t>
            </a:r>
            <a:endParaRPr lang="es-ES" dirty="0"/>
          </a:p>
        </p:txBody>
      </p:sp>
      <p:sp>
        <p:nvSpPr>
          <p:cNvPr id="10" name="Marcador de contenido 9"/>
          <p:cNvSpPr>
            <a:spLocks noGrp="1"/>
          </p:cNvSpPr>
          <p:nvPr>
            <p:ph idx="1"/>
          </p:nvPr>
        </p:nvSpPr>
        <p:spPr>
          <a:xfrm>
            <a:off x="1476103" y="1440392"/>
            <a:ext cx="9839594" cy="4736571"/>
          </a:xfrm>
        </p:spPr>
        <p:txBody>
          <a:bodyPr/>
          <a:lstStyle/>
          <a:p>
            <a:pPr marL="0" indent="0" algn="just">
              <a:buNone/>
            </a:pPr>
            <a:r>
              <a:rPr lang="es-MX" dirty="0" smtClean="0"/>
              <a:t>La </a:t>
            </a:r>
            <a:r>
              <a:rPr lang="es-MX" dirty="0"/>
              <a:t>ley de Newton de la viscosidad establece que, </a:t>
            </a:r>
            <a:r>
              <a:rPr lang="es-MX" dirty="0" smtClean="0"/>
              <a:t>para una </a:t>
            </a:r>
            <a:r>
              <a:rPr lang="es-MX" dirty="0"/>
              <a:t>determinada velocidad de deformación angular de un fluido, la </a:t>
            </a:r>
            <a:r>
              <a:rPr lang="es-MX" dirty="0" smtClean="0"/>
              <a:t>fuerza de </a:t>
            </a:r>
            <a:r>
              <a:rPr lang="es-MX" dirty="0"/>
              <a:t>corte es directamente proporcional a la viscosidad</a:t>
            </a:r>
            <a:endParaRPr lang="es-ES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7120" y="670951"/>
            <a:ext cx="609600" cy="45720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6103" y="3381944"/>
            <a:ext cx="8712419" cy="3158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3541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75403" y="670951"/>
            <a:ext cx="31290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b="1" dirty="0" smtClean="0"/>
              <a:t> </a:t>
            </a:r>
            <a:endParaRPr lang="es-ES" sz="4400" dirty="0"/>
          </a:p>
        </p:txBody>
      </p:sp>
      <p:sp>
        <p:nvSpPr>
          <p:cNvPr id="3" name="Rectángulo 2"/>
          <p:cNvSpPr/>
          <p:nvPr/>
        </p:nvSpPr>
        <p:spPr>
          <a:xfrm>
            <a:off x="2112917" y="1650665"/>
            <a:ext cx="748828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 smtClean="0"/>
              <a:t>             Coeficiente de expansión volumétrica </a:t>
            </a:r>
            <a:endParaRPr lang="es-ES" dirty="0"/>
          </a:p>
        </p:txBody>
      </p:sp>
      <p:sp>
        <p:nvSpPr>
          <p:cNvPr id="6" name="Marcador de contenido 5"/>
          <p:cNvSpPr>
            <a:spLocks noGrp="1"/>
          </p:cNvSpPr>
          <p:nvPr>
            <p:ph idx="1"/>
          </p:nvPr>
        </p:nvSpPr>
        <p:spPr>
          <a:xfrm>
            <a:off x="1392702" y="1440392"/>
            <a:ext cx="9961098" cy="4736572"/>
          </a:xfrm>
        </p:spPr>
        <p:txBody>
          <a:bodyPr/>
          <a:lstStyle/>
          <a:p>
            <a:pPr marL="0" indent="0" algn="just">
              <a:buNone/>
            </a:pPr>
            <a:r>
              <a:rPr lang="es-MX" dirty="0"/>
              <a:t>El coeficiente de expansión volumétrica de un fluido β o coeficiente volumétrico de expansión térmica, es el aumento diferencial en el volumen específico del fluido (o una disminución diferencial en la densidad) provocado por un aumento de 1°C en la temperatura.</a:t>
            </a:r>
          </a:p>
          <a:p>
            <a:pPr marL="0" indent="0" algn="just">
              <a:buNone/>
            </a:pPr>
            <a:endParaRPr lang="es-E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5698" y="3244081"/>
            <a:ext cx="8771708" cy="2932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43705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75403" y="670951"/>
            <a:ext cx="31290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b="1" dirty="0" smtClean="0"/>
              <a:t> </a:t>
            </a:r>
            <a:endParaRPr lang="es-ES" sz="4400" dirty="0"/>
          </a:p>
        </p:txBody>
      </p:sp>
      <p:sp>
        <p:nvSpPr>
          <p:cNvPr id="3" name="Rectángulo 2"/>
          <p:cNvSpPr/>
          <p:nvPr/>
        </p:nvSpPr>
        <p:spPr>
          <a:xfrm>
            <a:off x="2112917" y="1650665"/>
            <a:ext cx="748828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6" name="Título 5"/>
          <p:cNvSpPr>
            <a:spLocks noGrp="1"/>
          </p:cNvSpPr>
          <p:nvPr>
            <p:ph type="title"/>
          </p:nvPr>
        </p:nvSpPr>
        <p:spPr>
          <a:xfrm>
            <a:off x="1125583" y="0"/>
            <a:ext cx="10515600" cy="1325563"/>
          </a:xfrm>
        </p:spPr>
        <p:txBody>
          <a:bodyPr/>
          <a:lstStyle/>
          <a:p>
            <a:r>
              <a:rPr lang="es-ES" b="1" dirty="0" smtClean="0"/>
              <a:t>            Coeficiente </a:t>
            </a:r>
            <a:r>
              <a:rPr lang="es-ES" b="1" dirty="0"/>
              <a:t>de expansión volumétrica</a:t>
            </a:r>
            <a:endParaRPr lang="es-ES" dirty="0"/>
          </a:p>
        </p:txBody>
      </p:sp>
      <p:sp>
        <p:nvSpPr>
          <p:cNvPr id="8" name="Marcador de contenido 7"/>
          <p:cNvSpPr>
            <a:spLocks noGrp="1"/>
          </p:cNvSpPr>
          <p:nvPr>
            <p:ph idx="1"/>
          </p:nvPr>
        </p:nvSpPr>
        <p:spPr>
          <a:xfrm>
            <a:off x="2112917" y="1071154"/>
            <a:ext cx="9436656" cy="5267631"/>
          </a:xfrm>
        </p:spPr>
        <p:txBody>
          <a:bodyPr/>
          <a:lstStyle/>
          <a:p>
            <a:pPr marL="0" indent="0" algn="just">
              <a:buNone/>
            </a:pPr>
            <a:r>
              <a:rPr lang="el-GR" dirty="0" smtClean="0"/>
              <a:t>Β</a:t>
            </a:r>
            <a:r>
              <a:rPr lang="es-MX" dirty="0" smtClean="0"/>
              <a:t> </a:t>
            </a:r>
            <a:r>
              <a:rPr lang="es-MX" dirty="0" smtClean="0"/>
              <a:t>casi </a:t>
            </a:r>
            <a:r>
              <a:rPr lang="es-MX" dirty="0"/>
              <a:t>siempre es positivo para los líquidos Cuando se utiliza la</a:t>
            </a:r>
          </a:p>
          <a:p>
            <a:pPr marL="0" indent="0" algn="just">
              <a:buNone/>
            </a:pPr>
            <a:r>
              <a:rPr lang="es-MX" dirty="0"/>
              <a:t>aproximación de fluido incompresible, </a:t>
            </a:r>
            <a:r>
              <a:rPr lang="es-MX" dirty="0" smtClean="0"/>
              <a:t>β=0.</a:t>
            </a:r>
          </a:p>
          <a:p>
            <a:pPr marL="0" indent="0" algn="just">
              <a:buNone/>
            </a:pPr>
            <a:endParaRPr lang="es-MX" dirty="0" smtClean="0"/>
          </a:p>
          <a:p>
            <a:pPr marL="0" indent="0" algn="just">
              <a:buNone/>
            </a:pPr>
            <a:endParaRPr lang="es-E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1307" y="2642371"/>
            <a:ext cx="8258991" cy="3218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6758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75403" y="670951"/>
            <a:ext cx="31290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b="1" dirty="0" smtClean="0"/>
              <a:t> </a:t>
            </a:r>
            <a:endParaRPr lang="es-ES" sz="4400" dirty="0"/>
          </a:p>
        </p:txBody>
      </p:sp>
      <p:sp>
        <p:nvSpPr>
          <p:cNvPr id="3" name="Rectángulo 2"/>
          <p:cNvSpPr/>
          <p:nvPr/>
        </p:nvSpPr>
        <p:spPr>
          <a:xfrm>
            <a:off x="2112917" y="1650665"/>
            <a:ext cx="748828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1041400" y="-157097"/>
            <a:ext cx="10312400" cy="1847785"/>
          </a:xfrm>
        </p:spPr>
        <p:txBody>
          <a:bodyPr/>
          <a:lstStyle/>
          <a:p>
            <a:r>
              <a:rPr lang="es-ES" b="1" dirty="0" smtClean="0"/>
              <a:t>            Comprensibilidad isotérmica</a:t>
            </a:r>
            <a:endParaRPr lang="es-ES" dirty="0"/>
          </a:p>
        </p:txBody>
      </p:sp>
      <p:sp>
        <p:nvSpPr>
          <p:cNvPr id="7" name="Marcador de contenido 6"/>
          <p:cNvSpPr>
            <a:spLocks noGrp="1"/>
          </p:cNvSpPr>
          <p:nvPr>
            <p:ph idx="1"/>
          </p:nvPr>
        </p:nvSpPr>
        <p:spPr>
          <a:xfrm>
            <a:off x="838200" y="1351492"/>
            <a:ext cx="10515600" cy="515735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MX" dirty="0" smtClean="0"/>
              <a:t>           La compresibilidad </a:t>
            </a:r>
            <a:r>
              <a:rPr lang="es-MX" dirty="0"/>
              <a:t>isotérmica de un fluido κ es el cambio</a:t>
            </a:r>
          </a:p>
          <a:p>
            <a:pPr marL="0" indent="0" algn="just">
              <a:buNone/>
            </a:pPr>
            <a:r>
              <a:rPr lang="es-MX" dirty="0"/>
              <a:t>diferencial en el volumen específico del fluido provocado por un</a:t>
            </a:r>
          </a:p>
          <a:p>
            <a:pPr marL="0" indent="0" algn="just">
              <a:buNone/>
            </a:pPr>
            <a:r>
              <a:rPr lang="es-MX" dirty="0"/>
              <a:t>aumento unitario de </a:t>
            </a:r>
            <a:r>
              <a:rPr lang="es-MX" dirty="0" smtClean="0"/>
              <a:t>presión.</a:t>
            </a:r>
          </a:p>
          <a:p>
            <a:pPr marL="0" indent="0" algn="just">
              <a:buNone/>
            </a:pPr>
            <a:endParaRPr lang="es-MX" dirty="0"/>
          </a:p>
          <a:p>
            <a:pPr marL="0" indent="0" algn="just">
              <a:buNone/>
            </a:pPr>
            <a:endParaRPr lang="es-MX" dirty="0" smtClean="0"/>
          </a:p>
          <a:p>
            <a:pPr marL="0" indent="0" algn="just">
              <a:buNone/>
            </a:pPr>
            <a:endParaRPr lang="es-MX" dirty="0"/>
          </a:p>
          <a:p>
            <a:pPr marL="0" indent="0" algn="just">
              <a:buNone/>
            </a:pPr>
            <a:r>
              <a:rPr lang="es-MX" dirty="0" smtClean="0"/>
              <a:t>La compresibilidad </a:t>
            </a:r>
            <a:r>
              <a:rPr lang="es-MX" dirty="0"/>
              <a:t>de los líquidos derivados del petróleo varía </a:t>
            </a:r>
            <a:r>
              <a:rPr lang="es-MX" dirty="0" smtClean="0"/>
              <a:t>de acuerdo </a:t>
            </a:r>
            <a:r>
              <a:rPr lang="es-MX" dirty="0"/>
              <a:t>con su composición, siendo los aceites </a:t>
            </a:r>
            <a:r>
              <a:rPr lang="es-MX" dirty="0" smtClean="0"/>
              <a:t>viscosos ligeramente </a:t>
            </a:r>
            <a:r>
              <a:rPr lang="es-MX" dirty="0"/>
              <a:t>más compresibles que el agua, y los </a:t>
            </a:r>
            <a:r>
              <a:rPr lang="es-MX" dirty="0" smtClean="0"/>
              <a:t>combustibles ligeros </a:t>
            </a:r>
            <a:r>
              <a:rPr lang="es-MX" dirty="0"/>
              <a:t>más de dos veces más compresibles que el agua</a:t>
            </a:r>
          </a:p>
          <a:p>
            <a:pPr marL="0" indent="0" algn="just">
              <a:buNone/>
            </a:pPr>
            <a:endParaRPr lang="es-MX" dirty="0" smtClean="0"/>
          </a:p>
          <a:p>
            <a:pPr marL="0" indent="0" algn="just">
              <a:buNone/>
            </a:pPr>
            <a:endParaRPr lang="es-ES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7725" y="2795587"/>
            <a:ext cx="2876550" cy="1266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5267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75403" y="670951"/>
            <a:ext cx="31290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b="1" dirty="0" smtClean="0"/>
              <a:t> </a:t>
            </a:r>
            <a:endParaRPr lang="es-ES" sz="4400" dirty="0"/>
          </a:p>
        </p:txBody>
      </p:sp>
      <p:sp>
        <p:nvSpPr>
          <p:cNvPr id="3" name="Rectángulo 2"/>
          <p:cNvSpPr/>
          <p:nvPr/>
        </p:nvSpPr>
        <p:spPr>
          <a:xfrm>
            <a:off x="2112917" y="1650665"/>
            <a:ext cx="748828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6" name="Título 5"/>
          <p:cNvSpPr>
            <a:spLocks noGrp="1"/>
          </p:cNvSpPr>
          <p:nvPr>
            <p:ph type="title"/>
          </p:nvPr>
        </p:nvSpPr>
        <p:spPr>
          <a:xfrm>
            <a:off x="1473590" y="8169"/>
            <a:ext cx="10515600" cy="1325563"/>
          </a:xfrm>
        </p:spPr>
        <p:txBody>
          <a:bodyPr/>
          <a:lstStyle/>
          <a:p>
            <a:r>
              <a:rPr lang="es-ES" b="1" dirty="0" smtClean="0"/>
              <a:t>            Poder Calorífico</a:t>
            </a:r>
            <a:endParaRPr lang="es-ES" dirty="0"/>
          </a:p>
        </p:txBody>
      </p:sp>
      <p:sp>
        <p:nvSpPr>
          <p:cNvPr id="9" name="Marcador de contenido 8"/>
          <p:cNvSpPr>
            <a:spLocks noGrp="1"/>
          </p:cNvSpPr>
          <p:nvPr>
            <p:ph idx="1"/>
          </p:nvPr>
        </p:nvSpPr>
        <p:spPr>
          <a:xfrm>
            <a:off x="1603717" y="1167618"/>
            <a:ext cx="10255347" cy="500934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MX" dirty="0" smtClean="0"/>
              <a:t>Cantidad de </a:t>
            </a:r>
            <a:r>
              <a:rPr lang="es-MX" dirty="0"/>
              <a:t>calor ( liberada por la combustión </a:t>
            </a:r>
            <a:r>
              <a:rPr lang="es-MX" dirty="0" smtClean="0"/>
              <a:t>completa de </a:t>
            </a:r>
            <a:r>
              <a:rPr lang="es-MX" dirty="0"/>
              <a:t>una unidad de masa de la sustancia o mezcla, a </a:t>
            </a:r>
            <a:r>
              <a:rPr lang="es-MX" dirty="0" smtClean="0"/>
              <a:t>una temperatura </a:t>
            </a:r>
            <a:r>
              <a:rPr lang="es-MX" dirty="0"/>
              <a:t>y presión de </a:t>
            </a:r>
            <a:r>
              <a:rPr lang="es-MX" dirty="0" smtClean="0"/>
              <a:t>referencia.</a:t>
            </a:r>
          </a:p>
          <a:p>
            <a:pPr marL="0" indent="0" algn="just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1800" y="2493181"/>
            <a:ext cx="8539982" cy="3577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3974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75403" y="670951"/>
            <a:ext cx="31290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b="1" dirty="0" smtClean="0"/>
              <a:t> </a:t>
            </a:r>
            <a:endParaRPr lang="es-ES" sz="4400" dirty="0"/>
          </a:p>
        </p:txBody>
      </p:sp>
      <p:sp>
        <p:nvSpPr>
          <p:cNvPr id="3" name="Rectángulo 2"/>
          <p:cNvSpPr/>
          <p:nvPr/>
        </p:nvSpPr>
        <p:spPr>
          <a:xfrm>
            <a:off x="2112917" y="1650665"/>
            <a:ext cx="748828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7" name="Título 6"/>
          <p:cNvSpPr>
            <a:spLocks noGrp="1"/>
          </p:cNvSpPr>
          <p:nvPr>
            <p:ph type="title"/>
          </p:nvPr>
        </p:nvSpPr>
        <p:spPr>
          <a:xfrm>
            <a:off x="1077350" y="37905"/>
            <a:ext cx="10515600" cy="1325563"/>
          </a:xfrm>
        </p:spPr>
        <p:txBody>
          <a:bodyPr/>
          <a:lstStyle/>
          <a:p>
            <a:r>
              <a:rPr lang="es-ES" b="1" dirty="0" smtClean="0"/>
              <a:t>                    FASES</a:t>
            </a:r>
            <a:endParaRPr lang="es-ES" dirty="0"/>
          </a:p>
        </p:txBody>
      </p:sp>
      <p:sp>
        <p:nvSpPr>
          <p:cNvPr id="8" name="Marcador de contenido 7"/>
          <p:cNvSpPr>
            <a:spLocks noGrp="1"/>
          </p:cNvSpPr>
          <p:nvPr>
            <p:ph idx="1"/>
          </p:nvPr>
        </p:nvSpPr>
        <p:spPr>
          <a:xfrm>
            <a:off x="1593669" y="1026942"/>
            <a:ext cx="9886739" cy="5311843"/>
          </a:xfrm>
        </p:spPr>
        <p:txBody>
          <a:bodyPr/>
          <a:lstStyle/>
          <a:p>
            <a:pPr marL="0" indent="0" algn="just">
              <a:buNone/>
            </a:pPr>
            <a:r>
              <a:rPr lang="es-MX" dirty="0" smtClean="0"/>
              <a:t>Región </a:t>
            </a:r>
            <a:r>
              <a:rPr lang="es-MX" dirty="0"/>
              <a:t>del espacio en el cual todas las propiedades físicas de un</a:t>
            </a:r>
          </a:p>
          <a:p>
            <a:pPr marL="0" indent="0" algn="just">
              <a:buNone/>
            </a:pPr>
            <a:r>
              <a:rPr lang="es-MX" dirty="0"/>
              <a:t>material son esencialmente uniformes Los estados de agregación de la materia conforman </a:t>
            </a:r>
            <a:r>
              <a:rPr lang="es-MX" dirty="0" smtClean="0"/>
              <a:t>fases diferentes</a:t>
            </a:r>
            <a:r>
              <a:rPr lang="es-MX" dirty="0"/>
              <a:t>, pero adicionalmente pueden presentarse fases líquidas inmiscibles, o fases cristalinas </a:t>
            </a:r>
            <a:r>
              <a:rPr lang="es-MX" dirty="0" smtClean="0"/>
              <a:t>diferentes.</a:t>
            </a:r>
          </a:p>
          <a:p>
            <a:pPr marL="0" indent="0" algn="just">
              <a:buNone/>
            </a:pPr>
            <a:r>
              <a:rPr lang="es-ES" dirty="0"/>
              <a:t>Sustancia pura, </a:t>
            </a:r>
            <a:r>
              <a:rPr lang="es-ES" dirty="0" smtClean="0"/>
              <a:t>diagrama</a:t>
            </a:r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5086" y="3682863"/>
            <a:ext cx="5082160" cy="2856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2691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75403" y="670951"/>
            <a:ext cx="31290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b="1" dirty="0" smtClean="0"/>
              <a:t> </a:t>
            </a:r>
            <a:endParaRPr lang="es-ES" sz="4400" dirty="0"/>
          </a:p>
        </p:txBody>
      </p:sp>
      <p:sp>
        <p:nvSpPr>
          <p:cNvPr id="3" name="Rectángulo 2"/>
          <p:cNvSpPr/>
          <p:nvPr/>
        </p:nvSpPr>
        <p:spPr>
          <a:xfrm>
            <a:off x="2112917" y="1650665"/>
            <a:ext cx="748828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10" name="Título 9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650664"/>
          </a:xfrm>
        </p:spPr>
        <p:txBody>
          <a:bodyPr/>
          <a:lstStyle/>
          <a:p>
            <a:r>
              <a:rPr lang="es-ES" b="1" dirty="0" smtClean="0"/>
              <a:t>                       Diagramas de fases</a:t>
            </a:r>
            <a:endParaRPr lang="es-ES" dirty="0"/>
          </a:p>
        </p:txBody>
      </p:sp>
      <p:sp>
        <p:nvSpPr>
          <p:cNvPr id="11" name="Marcador de contenido 10"/>
          <p:cNvSpPr>
            <a:spLocks noGrp="1"/>
          </p:cNvSpPr>
          <p:nvPr>
            <p:ph idx="1"/>
          </p:nvPr>
        </p:nvSpPr>
        <p:spPr>
          <a:xfrm>
            <a:off x="838200" y="1195754"/>
            <a:ext cx="10515600" cy="4981209"/>
          </a:xfrm>
        </p:spPr>
        <p:txBody>
          <a:bodyPr/>
          <a:lstStyle/>
          <a:p>
            <a:pPr marL="0" indent="0">
              <a:buNone/>
            </a:pPr>
            <a:r>
              <a:rPr lang="es-MX" b="1" dirty="0" smtClean="0"/>
              <a:t>                                                         Mezcla</a:t>
            </a:r>
            <a:r>
              <a:rPr lang="es-MX" b="1" dirty="0"/>
              <a:t>:</a:t>
            </a:r>
          </a:p>
          <a:p>
            <a:pPr marL="0" indent="0">
              <a:buNone/>
            </a:pPr>
            <a:r>
              <a:rPr lang="es-MX" dirty="0"/>
              <a:t>1.Los cambios de fase no ocurren a condiciones P y T constantes.</a:t>
            </a:r>
          </a:p>
          <a:p>
            <a:pPr marL="0" indent="0">
              <a:buNone/>
            </a:pPr>
            <a:r>
              <a:rPr lang="es-MX" dirty="0"/>
              <a:t>2.Durante el cambio de fase, las composiciones de las dos fases son</a:t>
            </a:r>
          </a:p>
          <a:p>
            <a:pPr marL="0" indent="0">
              <a:buNone/>
            </a:pPr>
            <a:r>
              <a:rPr lang="es-MX" dirty="0"/>
              <a:t>diferentes</a:t>
            </a:r>
            <a:r>
              <a:rPr lang="es-MX" dirty="0" smtClean="0"/>
              <a:t>.</a:t>
            </a:r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6924" y="2990217"/>
            <a:ext cx="6228784" cy="3186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16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75403" y="670951"/>
            <a:ext cx="31290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b="1" dirty="0" smtClean="0"/>
              <a:t> </a:t>
            </a:r>
            <a:endParaRPr lang="es-ES" sz="4400" dirty="0"/>
          </a:p>
        </p:txBody>
      </p:sp>
      <p:sp>
        <p:nvSpPr>
          <p:cNvPr id="3" name="Rectángulo 2"/>
          <p:cNvSpPr/>
          <p:nvPr/>
        </p:nvSpPr>
        <p:spPr>
          <a:xfrm>
            <a:off x="2112917" y="1650665"/>
            <a:ext cx="748828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9" name="Título 8"/>
          <p:cNvSpPr>
            <a:spLocks noGrp="1"/>
          </p:cNvSpPr>
          <p:nvPr>
            <p:ph type="title"/>
          </p:nvPr>
        </p:nvSpPr>
        <p:spPr>
          <a:xfrm>
            <a:off x="698862" y="101263"/>
            <a:ext cx="10515600" cy="929103"/>
          </a:xfrm>
        </p:spPr>
        <p:txBody>
          <a:bodyPr/>
          <a:lstStyle/>
          <a:p>
            <a:r>
              <a:rPr lang="es-ES" b="1" dirty="0" smtClean="0"/>
              <a:t>                      Diagramas </a:t>
            </a:r>
            <a:r>
              <a:rPr lang="es-ES" b="1" dirty="0"/>
              <a:t>de fases</a:t>
            </a:r>
            <a:endParaRPr lang="es-ES" dirty="0"/>
          </a:p>
        </p:txBody>
      </p:sp>
      <p:sp>
        <p:nvSpPr>
          <p:cNvPr id="10" name="Marcador de contenido 9"/>
          <p:cNvSpPr>
            <a:spLocks noGrp="1"/>
          </p:cNvSpPr>
          <p:nvPr>
            <p:ph idx="1"/>
          </p:nvPr>
        </p:nvSpPr>
        <p:spPr>
          <a:xfrm>
            <a:off x="838200" y="1294228"/>
            <a:ext cx="10515600" cy="48827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MX" dirty="0" smtClean="0"/>
              <a:t>                                                       </a:t>
            </a:r>
            <a:r>
              <a:rPr lang="es-MX" b="1" dirty="0"/>
              <a:t>Mezcla:</a:t>
            </a:r>
          </a:p>
          <a:p>
            <a:pPr marL="0" indent="0">
              <a:buNone/>
            </a:pPr>
            <a:r>
              <a:rPr lang="es-MX" dirty="0" smtClean="0"/>
              <a:t>1. En </a:t>
            </a:r>
            <a:r>
              <a:rPr lang="es-MX" dirty="0"/>
              <a:t>el diagrama PT, el cambio de fase forma envolventes</a:t>
            </a:r>
            <a:r>
              <a:rPr lang="es-MX" dirty="0" smtClean="0"/>
              <a:t>.</a:t>
            </a:r>
            <a:endParaRPr lang="es-ES" dirty="0"/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2535" y="2991394"/>
            <a:ext cx="6617393" cy="3542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8780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558353" y="-195943"/>
            <a:ext cx="10515599" cy="1325563"/>
          </a:xfrm>
        </p:spPr>
        <p:txBody>
          <a:bodyPr/>
          <a:lstStyle/>
          <a:p>
            <a:r>
              <a:rPr lang="es-ES" b="1" dirty="0" smtClean="0"/>
              <a:t>                      Calidad y Contaminantes</a:t>
            </a:r>
            <a:endParaRPr lang="es-ES" dirty="0"/>
          </a:p>
        </p:txBody>
      </p:sp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1851074" y="640079"/>
            <a:ext cx="10340926" cy="5210312"/>
          </a:xfrm>
        </p:spPr>
        <p:txBody>
          <a:bodyPr/>
          <a:lstStyle/>
          <a:p>
            <a:pPr marL="0" indent="0">
              <a:buNone/>
            </a:pPr>
            <a:r>
              <a:rPr lang="es-MX" dirty="0" smtClean="0"/>
              <a:t>       </a:t>
            </a:r>
          </a:p>
          <a:p>
            <a:pPr marL="0" indent="0">
              <a:buNone/>
            </a:pPr>
            <a:r>
              <a:rPr lang="es-MX" b="1" dirty="0"/>
              <a:t> </a:t>
            </a:r>
            <a:r>
              <a:rPr lang="es-MX" b="1" dirty="0" smtClean="0"/>
              <a:t>                       Sedimento básico </a:t>
            </a:r>
            <a:r>
              <a:rPr lang="es-MX" b="1" dirty="0"/>
              <a:t>y agua (BS&amp;W</a:t>
            </a:r>
            <a:r>
              <a:rPr lang="es-MX" b="1" dirty="0" smtClean="0"/>
              <a:t>)</a:t>
            </a:r>
          </a:p>
          <a:p>
            <a:pPr marL="0" indent="0" algn="just">
              <a:buNone/>
            </a:pPr>
            <a:r>
              <a:rPr lang="es-ES" dirty="0" smtClean="0"/>
              <a:t> </a:t>
            </a:r>
            <a:r>
              <a:rPr lang="es-MX" dirty="0"/>
              <a:t>Cuando el crudo es producido, trae consigo cierta cantidad de</a:t>
            </a:r>
          </a:p>
          <a:p>
            <a:pPr marL="0" indent="0" algn="just">
              <a:buNone/>
            </a:pPr>
            <a:r>
              <a:rPr lang="es-MX" dirty="0"/>
              <a:t>agua y solidos suspendidos provenientes desde el yacimiento</a:t>
            </a:r>
          </a:p>
          <a:p>
            <a:pPr marL="0" indent="0" algn="just">
              <a:buNone/>
            </a:pPr>
            <a:r>
              <a:rPr lang="es-MX" dirty="0"/>
              <a:t>gran parte de estos son separados en campo para disminuir la</a:t>
            </a:r>
          </a:p>
          <a:p>
            <a:pPr marL="0" indent="0" algn="just">
              <a:buNone/>
            </a:pPr>
            <a:r>
              <a:rPr lang="es-MX" dirty="0"/>
              <a:t>cantidad que debe ser transportada El contenido residual de</a:t>
            </a:r>
          </a:p>
          <a:p>
            <a:pPr marL="0" indent="0" algn="just">
              <a:buNone/>
            </a:pPr>
            <a:r>
              <a:rPr lang="es-MX" dirty="0"/>
              <a:t>estas impurezas es conocido como </a:t>
            </a:r>
            <a:r>
              <a:rPr lang="es-MX" dirty="0" smtClean="0"/>
              <a:t>BS&amp;W.</a:t>
            </a:r>
            <a:endParaRPr lang="es-MX" dirty="0"/>
          </a:p>
          <a:p>
            <a:pPr marL="0" indent="0" algn="just">
              <a:buNone/>
            </a:pPr>
            <a:r>
              <a:rPr lang="es-MX" dirty="0"/>
              <a:t>La determinación del contenido de agua y sedimentos es</a:t>
            </a:r>
          </a:p>
          <a:p>
            <a:pPr marL="0" indent="0" algn="just">
              <a:buNone/>
            </a:pPr>
            <a:r>
              <a:rPr lang="es-MX" dirty="0"/>
              <a:t>requerida para determinar con precisión los volúmenes reales de</a:t>
            </a:r>
          </a:p>
          <a:p>
            <a:pPr marL="0" indent="0" algn="just">
              <a:buNone/>
            </a:pPr>
            <a:r>
              <a:rPr lang="es-MX" dirty="0" smtClean="0"/>
              <a:t>Hidrocarburos.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3497831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66336" y="431074"/>
            <a:ext cx="10524475" cy="781312"/>
          </a:xfrm>
        </p:spPr>
        <p:txBody>
          <a:bodyPr>
            <a:normAutofit fontScale="90000"/>
          </a:bodyPr>
          <a:lstStyle/>
          <a:p>
            <a:r>
              <a:rPr lang="es-ES" b="1" dirty="0" smtClean="0"/>
              <a:t>                    </a:t>
            </a:r>
            <a:r>
              <a:rPr lang="es-MX" b="1" dirty="0"/>
              <a:t>Sedimento básico y agua (BS&amp;W)</a:t>
            </a:r>
            <a:br>
              <a:rPr lang="es-MX" b="1" dirty="0"/>
            </a:b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063931" y="1433739"/>
            <a:ext cx="9781066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MX" dirty="0" smtClean="0"/>
              <a:t>En Colombia</a:t>
            </a:r>
            <a:r>
              <a:rPr lang="es-MX" dirty="0"/>
              <a:t>, el </a:t>
            </a:r>
            <a:r>
              <a:rPr lang="es-MX" dirty="0" smtClean="0"/>
              <a:t>porcentaje máximo </a:t>
            </a:r>
            <a:r>
              <a:rPr lang="es-MX" dirty="0"/>
              <a:t>de agua y sedimentos </a:t>
            </a:r>
            <a:r>
              <a:rPr lang="es-MX" dirty="0" smtClean="0"/>
              <a:t>de un </a:t>
            </a:r>
            <a:r>
              <a:rPr lang="es-MX" dirty="0"/>
              <a:t>crudo fiscalizado no </a:t>
            </a:r>
            <a:r>
              <a:rPr lang="es-MX" dirty="0" smtClean="0"/>
              <a:t>debe exceder </a:t>
            </a:r>
            <a:r>
              <a:rPr lang="es-MX" dirty="0"/>
              <a:t>el 0 5 en </a:t>
            </a:r>
            <a:r>
              <a:rPr lang="es-MX" dirty="0" smtClean="0"/>
              <a:t>volumen.</a:t>
            </a:r>
          </a:p>
          <a:p>
            <a:pPr marL="0" indent="0" algn="just">
              <a:buNone/>
            </a:pPr>
            <a:endParaRPr lang="es-E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0909" y="2616364"/>
            <a:ext cx="4309450" cy="3168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50246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49721"/>
          </a:xfrm>
        </p:spPr>
        <p:txBody>
          <a:bodyPr>
            <a:normAutofit/>
          </a:bodyPr>
          <a:lstStyle/>
          <a:p>
            <a:r>
              <a:rPr lang="es-ES" b="1" dirty="0" smtClean="0"/>
              <a:t>            </a:t>
            </a:r>
            <a:r>
              <a:rPr lang="es-ES" b="1" dirty="0"/>
              <a:t> </a:t>
            </a:r>
            <a:r>
              <a:rPr lang="es-ES" b="1" dirty="0" smtClean="0"/>
              <a:t>                          Sal</a:t>
            </a:r>
            <a:endParaRPr lang="es-ES" dirty="0"/>
          </a:p>
        </p:txBody>
      </p:sp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1776548" y="1214846"/>
            <a:ext cx="9577251" cy="5394960"/>
          </a:xfrm>
        </p:spPr>
        <p:txBody>
          <a:bodyPr/>
          <a:lstStyle/>
          <a:p>
            <a:pPr marL="0" indent="0">
              <a:buNone/>
            </a:pPr>
            <a:r>
              <a:rPr lang="es-MX" dirty="0" smtClean="0"/>
              <a:t>En </a:t>
            </a:r>
            <a:r>
              <a:rPr lang="es-MX" dirty="0"/>
              <a:t>algunas ocasiones, el petróleo crudo producido trae consigo</a:t>
            </a:r>
          </a:p>
          <a:p>
            <a:pPr marL="0" indent="0">
              <a:buNone/>
            </a:pPr>
            <a:r>
              <a:rPr lang="es-MX" dirty="0"/>
              <a:t>cierta cantidad de sal la cual no es deseada en ninguna planta</a:t>
            </a:r>
          </a:p>
          <a:p>
            <a:pPr marL="0" indent="0">
              <a:buNone/>
            </a:pPr>
            <a:r>
              <a:rPr lang="es-MX" dirty="0"/>
              <a:t>de tratamiento debido a que acarrea consigo problemas de</a:t>
            </a:r>
          </a:p>
          <a:p>
            <a:pPr marL="0" indent="0">
              <a:buNone/>
            </a:pPr>
            <a:r>
              <a:rPr lang="es-MX" dirty="0"/>
              <a:t>corrosión y taponamiento en los equipos</a:t>
            </a:r>
          </a:p>
          <a:p>
            <a:pPr marL="0" indent="0">
              <a:buNone/>
            </a:pPr>
            <a:r>
              <a:rPr lang="es-MX" dirty="0"/>
              <a:t>El contenido de sal se mide tradicionalmente en PTB (libras cada</a:t>
            </a:r>
          </a:p>
          <a:p>
            <a:pPr marL="0" indent="0">
              <a:buNone/>
            </a:pPr>
            <a:r>
              <a:rPr lang="es-MX" dirty="0"/>
              <a:t>mil barriles</a:t>
            </a:r>
            <a:r>
              <a:rPr lang="es-MX" dirty="0" smtClean="0"/>
              <a:t>).</a:t>
            </a:r>
          </a:p>
          <a:p>
            <a:pPr marL="0" indent="0">
              <a:buNone/>
            </a:pPr>
            <a:r>
              <a:rPr lang="es-MX" dirty="0"/>
              <a:t>En Colombia, el contenido de sal</a:t>
            </a:r>
          </a:p>
          <a:p>
            <a:pPr marL="0" indent="0">
              <a:buNone/>
            </a:pPr>
            <a:r>
              <a:rPr lang="es-MX" dirty="0"/>
              <a:t>no debe exceder 50 PTB (libras por cada mil barriles)</a:t>
            </a:r>
          </a:p>
          <a:p>
            <a:pPr marL="0" indent="0">
              <a:buNone/>
            </a:pPr>
            <a:endParaRPr lang="es-MX" dirty="0" smtClean="0"/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65173" y="5188412"/>
            <a:ext cx="1702051" cy="1421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51366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 smtClean="0"/>
              <a:t>             AZUFRE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505242" y="1448973"/>
            <a:ext cx="9532871" cy="472799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MX" dirty="0"/>
              <a:t>Según el lugar de procedencia del petróleo, su contenido de</a:t>
            </a:r>
          </a:p>
          <a:p>
            <a:pPr marL="0" indent="0" algn="just">
              <a:buNone/>
            </a:pPr>
            <a:r>
              <a:rPr lang="es-MX" dirty="0"/>
              <a:t>azufre puede variar El contenido de azufre se reduce o se</a:t>
            </a:r>
          </a:p>
          <a:p>
            <a:pPr marL="0" indent="0" algn="just">
              <a:buNone/>
            </a:pPr>
            <a:r>
              <a:rPr lang="es-MX" dirty="0"/>
              <a:t>elimina completamente en los procesos de refinación del </a:t>
            </a:r>
            <a:r>
              <a:rPr lang="es-MX" dirty="0" smtClean="0"/>
              <a:t>crudo</a:t>
            </a:r>
          </a:p>
          <a:p>
            <a:pPr marL="0" indent="0" algn="just">
              <a:buNone/>
            </a:pPr>
            <a:endParaRPr lang="es-E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5819" y="3187337"/>
            <a:ext cx="3621084" cy="2565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90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1752944" y="195943"/>
            <a:ext cx="10779033" cy="950530"/>
          </a:xfrm>
        </p:spPr>
        <p:txBody>
          <a:bodyPr>
            <a:normAutofit fontScale="90000"/>
          </a:bodyPr>
          <a:lstStyle/>
          <a:p>
            <a:r>
              <a:rPr lang="es-ES" b="1" dirty="0" smtClean="0"/>
              <a:t>INSTITUCIONES Y PUBLICACIONES DE REFERENCIA</a:t>
            </a:r>
            <a:endParaRPr lang="es-ES" b="1" dirty="0"/>
          </a:p>
        </p:txBody>
      </p:sp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1913206" y="1308295"/>
            <a:ext cx="9440594" cy="486866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MX" dirty="0"/>
              <a:t>American </a:t>
            </a:r>
            <a:r>
              <a:rPr lang="es-MX" dirty="0" err="1"/>
              <a:t>Petroleum</a:t>
            </a:r>
            <a:r>
              <a:rPr lang="es-MX" dirty="0"/>
              <a:t> </a:t>
            </a:r>
            <a:r>
              <a:rPr lang="es-MX" dirty="0" err="1"/>
              <a:t>Institute</a:t>
            </a:r>
            <a:r>
              <a:rPr lang="es-MX" dirty="0"/>
              <a:t> </a:t>
            </a:r>
            <a:r>
              <a:rPr lang="es-MX" dirty="0"/>
              <a:t> </a:t>
            </a:r>
            <a:r>
              <a:rPr lang="es-MX" dirty="0" smtClean="0"/>
              <a:t>Asociación </a:t>
            </a:r>
            <a:r>
              <a:rPr lang="es-MX" dirty="0"/>
              <a:t>que integra diferentes actores de las </a:t>
            </a:r>
            <a:r>
              <a:rPr lang="es-MX" dirty="0" smtClean="0"/>
              <a:t>cadenas de </a:t>
            </a:r>
            <a:r>
              <a:rPr lang="es-MX" dirty="0"/>
              <a:t>petróleo y gas de Estados Unidos Durante más </a:t>
            </a:r>
            <a:r>
              <a:rPr lang="es-MX" dirty="0" smtClean="0"/>
              <a:t>de nueve </a:t>
            </a:r>
            <a:r>
              <a:rPr lang="es-MX" dirty="0"/>
              <a:t>décadas ha trabajado en la producción de </a:t>
            </a:r>
            <a:r>
              <a:rPr lang="es-MX" dirty="0" smtClean="0"/>
              <a:t>normas técnicas </a:t>
            </a:r>
            <a:r>
              <a:rPr lang="es-MX" dirty="0"/>
              <a:t>para el sector las que tienen que ver con </a:t>
            </a:r>
            <a:r>
              <a:rPr lang="es-MX" dirty="0" smtClean="0"/>
              <a:t>medición se </a:t>
            </a:r>
            <a:r>
              <a:rPr lang="es-MX" dirty="0"/>
              <a:t>han integrado en el API Manual of </a:t>
            </a:r>
            <a:r>
              <a:rPr lang="es-MX" dirty="0" err="1"/>
              <a:t>Petroleum</a:t>
            </a:r>
            <a:endParaRPr lang="es-MX" dirty="0"/>
          </a:p>
          <a:p>
            <a:pPr marL="0" indent="0" algn="just">
              <a:buNone/>
            </a:pPr>
            <a:r>
              <a:rPr lang="es-MX" dirty="0" err="1"/>
              <a:t>Measurement</a:t>
            </a:r>
            <a:r>
              <a:rPr lang="es-MX" dirty="0"/>
              <a:t> </a:t>
            </a:r>
            <a:r>
              <a:rPr lang="es-MX" dirty="0" err="1"/>
              <a:t>Standards</a:t>
            </a:r>
            <a:r>
              <a:rPr lang="es-MX" dirty="0"/>
              <a:t> (API </a:t>
            </a:r>
            <a:r>
              <a:rPr lang="es-MX" dirty="0" smtClean="0"/>
              <a:t>MPMS) El </a:t>
            </a:r>
            <a:r>
              <a:rPr lang="es-MX" dirty="0"/>
              <a:t>API MPMS es el compendio de referencia para </a:t>
            </a:r>
            <a:r>
              <a:rPr lang="es-MX" dirty="0" smtClean="0"/>
              <a:t>la medición </a:t>
            </a:r>
            <a:r>
              <a:rPr lang="es-MX" dirty="0"/>
              <a:t>de hidrocarburos y actividades </a:t>
            </a:r>
            <a:r>
              <a:rPr lang="es-MX" dirty="0" smtClean="0"/>
              <a:t>relacionadas.</a:t>
            </a:r>
            <a:endParaRPr lang="es-MX" dirty="0"/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0988" y="4653677"/>
            <a:ext cx="4562947" cy="1195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4878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950657" y="339634"/>
            <a:ext cx="10515600" cy="854665"/>
          </a:xfrm>
        </p:spPr>
        <p:txBody>
          <a:bodyPr>
            <a:normAutofit fontScale="90000"/>
          </a:bodyPr>
          <a:lstStyle/>
          <a:p>
            <a:r>
              <a:rPr lang="es-ES" dirty="0" smtClean="0"/>
              <a:t>  </a:t>
            </a:r>
            <a:r>
              <a:rPr lang="es-ES" b="1" dirty="0" smtClean="0"/>
              <a:t>INSTITUCIONES </a:t>
            </a:r>
            <a:r>
              <a:rPr lang="es-ES" b="1" dirty="0"/>
              <a:t>Y PUBLICACIONES DE REFERENCIA</a:t>
            </a:r>
            <a:endParaRPr lang="es-ES" dirty="0"/>
          </a:p>
        </p:txBody>
      </p:sp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809897" y="1392702"/>
            <a:ext cx="10797121" cy="511260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MX" dirty="0"/>
              <a:t>International </a:t>
            </a:r>
            <a:r>
              <a:rPr lang="es-MX" dirty="0" smtClean="0"/>
              <a:t>Organización </a:t>
            </a:r>
            <a:r>
              <a:rPr lang="es-MX" dirty="0" err="1"/>
              <a:t>for</a:t>
            </a:r>
            <a:r>
              <a:rPr lang="es-MX" dirty="0"/>
              <a:t> Standardization </a:t>
            </a:r>
            <a:r>
              <a:rPr lang="es-MX" dirty="0" smtClean="0"/>
              <a:t>( Organización </a:t>
            </a:r>
            <a:r>
              <a:rPr lang="es-MX" dirty="0"/>
              <a:t>internacional independiente, no </a:t>
            </a:r>
            <a:r>
              <a:rPr lang="es-MX" dirty="0" smtClean="0"/>
              <a:t>gubernamental </a:t>
            </a:r>
            <a:r>
              <a:rPr lang="es-MX" dirty="0"/>
              <a:t>dedicada al desarrollo de normas técnicas </a:t>
            </a:r>
            <a:r>
              <a:rPr lang="es-MX" dirty="0" smtClean="0"/>
              <a:t>Sus miembros </a:t>
            </a:r>
            <a:r>
              <a:rPr lang="es-MX" dirty="0"/>
              <a:t>incluyen más de 160 cuerpos nacionales </a:t>
            </a:r>
            <a:r>
              <a:rPr lang="es-MX" dirty="0" smtClean="0"/>
              <a:t>de normalización </a:t>
            </a:r>
            <a:r>
              <a:rPr lang="es-MX" dirty="0"/>
              <a:t>Ha publicado más de 23 000 normas y </a:t>
            </a:r>
            <a:r>
              <a:rPr lang="es-MX" dirty="0" smtClean="0"/>
              <a:t>documentos relacionados</a:t>
            </a:r>
            <a:r>
              <a:rPr lang="es-MX" dirty="0"/>
              <a:t>, cubriendo casi cada </a:t>
            </a:r>
            <a:r>
              <a:rPr lang="es-MX" dirty="0" smtClean="0"/>
              <a:t>industria. En </a:t>
            </a:r>
            <a:r>
              <a:rPr lang="es-MX" dirty="0"/>
              <a:t>la industria</a:t>
            </a:r>
          </a:p>
          <a:p>
            <a:pPr marL="0" indent="0" algn="just">
              <a:buNone/>
            </a:pPr>
            <a:r>
              <a:rPr lang="es-MX" dirty="0"/>
              <a:t>de hidrocarburos, son usadas normas sobre tecnologías de</a:t>
            </a:r>
          </a:p>
          <a:p>
            <a:pPr marL="0" indent="0" algn="just">
              <a:buNone/>
            </a:pPr>
            <a:r>
              <a:rPr lang="es-MX" dirty="0"/>
              <a:t>medición y </a:t>
            </a:r>
            <a:r>
              <a:rPr lang="es-MX" dirty="0" smtClean="0"/>
              <a:t>ensayos.</a:t>
            </a:r>
            <a:endParaRPr lang="es-ES" dirty="0" smtClean="0"/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09948" y="4238380"/>
            <a:ext cx="2390115" cy="1855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03477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38646" y="509451"/>
            <a:ext cx="10515600" cy="814718"/>
          </a:xfrm>
        </p:spPr>
        <p:txBody>
          <a:bodyPr>
            <a:normAutofit fontScale="90000"/>
          </a:bodyPr>
          <a:lstStyle/>
          <a:p>
            <a:r>
              <a:rPr lang="es-ES" b="1" dirty="0"/>
              <a:t>INSTITUCIONES Y PUBLICACIONES DE REFERENCIA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545772" y="1655808"/>
            <a:ext cx="10358845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MX" b="1" dirty="0"/>
              <a:t>ASTM International (ASTM)</a:t>
            </a:r>
          </a:p>
          <a:p>
            <a:pPr marL="0" indent="0" algn="just">
              <a:buNone/>
            </a:pPr>
            <a:r>
              <a:rPr lang="es-MX" dirty="0" smtClean="0"/>
              <a:t>Originalmente llamada </a:t>
            </a:r>
            <a:r>
              <a:rPr lang="es-MX" dirty="0"/>
              <a:t>American </a:t>
            </a:r>
            <a:r>
              <a:rPr lang="es-MX" dirty="0" err="1"/>
              <a:t>Society</a:t>
            </a:r>
            <a:r>
              <a:rPr lang="es-MX" dirty="0"/>
              <a:t> </a:t>
            </a:r>
            <a:r>
              <a:rPr lang="es-MX" dirty="0" err="1"/>
              <a:t>for</a:t>
            </a:r>
            <a:r>
              <a:rPr lang="es-MX" dirty="0"/>
              <a:t> </a:t>
            </a:r>
            <a:r>
              <a:rPr lang="es-MX" dirty="0" err="1"/>
              <a:t>Testing</a:t>
            </a:r>
            <a:r>
              <a:rPr lang="es-MX" dirty="0"/>
              <a:t> and</a:t>
            </a:r>
          </a:p>
          <a:p>
            <a:pPr marL="0" indent="0" algn="just">
              <a:buNone/>
            </a:pPr>
            <a:r>
              <a:rPr lang="es-MX" dirty="0" err="1"/>
              <a:t>Materials</a:t>
            </a:r>
            <a:r>
              <a:rPr lang="es-MX" dirty="0"/>
              <a:t> actualmente es una organización </a:t>
            </a:r>
            <a:r>
              <a:rPr lang="es-MX" dirty="0" smtClean="0"/>
              <a:t>internacional que </a:t>
            </a:r>
            <a:r>
              <a:rPr lang="es-MX" dirty="0"/>
              <a:t>desarrolla normas para un amplio rango de materiales,</a:t>
            </a:r>
          </a:p>
          <a:p>
            <a:pPr marL="0" indent="0" algn="just">
              <a:buNone/>
            </a:pPr>
            <a:r>
              <a:rPr lang="es-MX" dirty="0"/>
              <a:t>productos, sistemas y </a:t>
            </a:r>
            <a:r>
              <a:rPr lang="es-MX" dirty="0" smtClean="0"/>
              <a:t>servicios En la </a:t>
            </a:r>
            <a:r>
              <a:rPr lang="es-MX" dirty="0"/>
              <a:t>industria de hidrocarburos se utilizan muchas de </a:t>
            </a:r>
            <a:r>
              <a:rPr lang="es-MX" dirty="0" smtClean="0"/>
              <a:t>sus normas </a:t>
            </a:r>
            <a:r>
              <a:rPr lang="es-MX" dirty="0"/>
              <a:t>para ensayos de determinación de </a:t>
            </a:r>
            <a:r>
              <a:rPr lang="es-MX" dirty="0" smtClean="0"/>
              <a:t>ciertos componentes </a:t>
            </a:r>
            <a:r>
              <a:rPr lang="es-MX" dirty="0"/>
              <a:t>Ha </a:t>
            </a:r>
            <a:r>
              <a:rPr lang="es-MX" dirty="0" smtClean="0"/>
              <a:t>publicado </a:t>
            </a:r>
            <a:r>
              <a:rPr lang="es-MX" dirty="0"/>
              <a:t>más de 12 500 </a:t>
            </a:r>
            <a:r>
              <a:rPr lang="es-MX" dirty="0" smtClean="0"/>
              <a:t>normas.</a:t>
            </a:r>
          </a:p>
          <a:p>
            <a:pPr marL="0" indent="0" algn="just">
              <a:buNone/>
            </a:pPr>
            <a:endParaRPr lang="es-ES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2719" y="4653677"/>
            <a:ext cx="1685108" cy="1685108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2160" y="4794069"/>
            <a:ext cx="1567543" cy="1213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0453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82189" y="678635"/>
            <a:ext cx="11009811" cy="444772"/>
          </a:xfrm>
        </p:spPr>
        <p:txBody>
          <a:bodyPr>
            <a:normAutofit fontScale="90000"/>
          </a:bodyPr>
          <a:lstStyle/>
          <a:p>
            <a:r>
              <a:rPr lang="es-ES" b="1" dirty="0" smtClean="0"/>
              <a:t>INSTITUCIONES </a:t>
            </a:r>
            <a:r>
              <a:rPr lang="es-ES" b="1" dirty="0"/>
              <a:t>Y PUBLICACIONES DE REFERENCIA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2719" y="4653677"/>
            <a:ext cx="1685108" cy="1685108"/>
          </a:xfrm>
          <a:prstGeom prst="rect">
            <a:avLst/>
          </a:prstGeom>
        </p:spPr>
      </p:pic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625374"/>
            <a:ext cx="10515600" cy="4351338"/>
          </a:xfrm>
        </p:spPr>
        <p:txBody>
          <a:bodyPr/>
          <a:lstStyle/>
          <a:p>
            <a:pPr marL="0" indent="0" algn="just">
              <a:buNone/>
            </a:pPr>
            <a:r>
              <a:rPr lang="es-ES" dirty="0"/>
              <a:t>American </a:t>
            </a:r>
            <a:r>
              <a:rPr lang="es-ES" dirty="0" err="1" smtClean="0"/>
              <a:t>National</a:t>
            </a:r>
            <a:r>
              <a:rPr lang="es-ES" dirty="0" smtClean="0"/>
              <a:t> </a:t>
            </a:r>
            <a:r>
              <a:rPr lang="es-ES" dirty="0" err="1" smtClean="0"/>
              <a:t>Standards</a:t>
            </a:r>
            <a:r>
              <a:rPr lang="es-ES" dirty="0" smtClean="0"/>
              <a:t> </a:t>
            </a:r>
            <a:r>
              <a:rPr lang="es-ES" dirty="0" err="1" smtClean="0"/>
              <a:t>Institute</a:t>
            </a:r>
            <a:r>
              <a:rPr lang="es-ES" dirty="0" smtClean="0"/>
              <a:t>(ANSI</a:t>
            </a:r>
            <a:r>
              <a:rPr lang="es-ES" dirty="0"/>
              <a:t>)</a:t>
            </a:r>
          </a:p>
          <a:p>
            <a:pPr marL="0" indent="0" algn="just">
              <a:buNone/>
            </a:pPr>
            <a:r>
              <a:rPr lang="es-ES" dirty="0" smtClean="0"/>
              <a:t>Ente normativo nacional de Estados Unidos. Organización privada, sin ánimo de lucro, dedicada a brindar soporte al sistema de normatividad y evaluación de la conformidad en Estados Unidos</a:t>
            </a:r>
            <a:r>
              <a:rPr lang="es-ES" dirty="0"/>
              <a:t>.</a:t>
            </a:r>
          </a:p>
          <a:p>
            <a:pPr marL="0" indent="0" algn="just">
              <a:buNone/>
            </a:pPr>
            <a:r>
              <a:rPr lang="es-ES" dirty="0" smtClean="0"/>
              <a:t>En la industria de hidrocarburos, son utilizadas algunas de sus normas relacionadas con tecnologías de medición.</a:t>
            </a:r>
            <a:endParaRPr lang="es-ES" dirty="0" smtClean="0"/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8206" y="4336870"/>
            <a:ext cx="1842165" cy="1285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3164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187" y="339634"/>
            <a:ext cx="11558451" cy="1075819"/>
          </a:xfrm>
        </p:spPr>
        <p:txBody>
          <a:bodyPr>
            <a:normAutofit fontScale="90000"/>
          </a:bodyPr>
          <a:lstStyle/>
          <a:p>
            <a:r>
              <a:rPr lang="es-ES" b="1" dirty="0" smtClean="0"/>
              <a:t>           INSTITUCIONES </a:t>
            </a:r>
            <a:r>
              <a:rPr lang="es-ES" b="1" dirty="0"/>
              <a:t>Y PUBLICACIONES DE REFERENCIA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448972" y="1139483"/>
            <a:ext cx="9904828" cy="5199302"/>
          </a:xfrm>
        </p:spPr>
        <p:txBody>
          <a:bodyPr/>
          <a:lstStyle/>
          <a:p>
            <a:pPr marL="0" indent="0">
              <a:buNone/>
            </a:pPr>
            <a:endParaRPr lang="es-MX" dirty="0" smtClean="0"/>
          </a:p>
          <a:p>
            <a:pPr marL="0" indent="0" algn="just">
              <a:buNone/>
            </a:pPr>
            <a:r>
              <a:rPr lang="es-MX" dirty="0" smtClean="0"/>
              <a:t>American </a:t>
            </a:r>
            <a:r>
              <a:rPr lang="es-MX" dirty="0"/>
              <a:t>Gas Association </a:t>
            </a:r>
            <a:r>
              <a:rPr lang="es-MX" dirty="0" smtClean="0"/>
              <a:t>(Asociación de </a:t>
            </a:r>
            <a:r>
              <a:rPr lang="es-MX" dirty="0"/>
              <a:t>empresas de la cadena de gas </a:t>
            </a:r>
            <a:r>
              <a:rPr lang="es-MX" dirty="0" smtClean="0"/>
              <a:t>natural) En </a:t>
            </a:r>
            <a:r>
              <a:rPr lang="es-MX" dirty="0" smtClean="0"/>
              <a:t>Estados </a:t>
            </a:r>
            <a:r>
              <a:rPr lang="es-MX" dirty="0"/>
              <a:t>Unidos </a:t>
            </a:r>
            <a:r>
              <a:rPr lang="es-MX" dirty="0" smtClean="0"/>
              <a:t>ha </a:t>
            </a:r>
            <a:r>
              <a:rPr lang="es-MX" dirty="0"/>
              <a:t>desarrollado algunas normas y </a:t>
            </a:r>
            <a:r>
              <a:rPr lang="es-MX" dirty="0" smtClean="0"/>
              <a:t>trabajos experimentales </a:t>
            </a:r>
            <a:r>
              <a:rPr lang="es-MX" dirty="0"/>
              <a:t>relacionados con gas </a:t>
            </a:r>
            <a:r>
              <a:rPr lang="es-MX" dirty="0" smtClean="0"/>
              <a:t>natural Son </a:t>
            </a:r>
            <a:r>
              <a:rPr lang="es-MX" dirty="0"/>
              <a:t>bastante utilizados algunos de los modelos </a:t>
            </a:r>
            <a:r>
              <a:rPr lang="es-MX" dirty="0" smtClean="0"/>
              <a:t>para propiedades </a:t>
            </a:r>
            <a:r>
              <a:rPr lang="es-MX" dirty="0"/>
              <a:t>de gases combustibles, y varias </a:t>
            </a:r>
            <a:r>
              <a:rPr lang="es-MX" dirty="0" smtClean="0"/>
              <a:t>normas relacionadas </a:t>
            </a:r>
            <a:r>
              <a:rPr lang="es-MX" dirty="0"/>
              <a:t>con tecnologías de medición de gas </a:t>
            </a:r>
            <a:r>
              <a:rPr lang="es-MX" dirty="0" smtClean="0"/>
              <a:t>natural.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2719" y="4653677"/>
            <a:ext cx="1685108" cy="168510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1086" y="4653677"/>
            <a:ext cx="2468880" cy="1438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7053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GRACIAS….. | Imágenes de gracias, Mensajes de agradecimiento, Imagenes de  agradecimien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5288" y="1440791"/>
            <a:ext cx="6502892" cy="4006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133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8095</TotalTime>
  <Words>1357</Words>
  <Application>Microsoft Office PowerPoint</Application>
  <PresentationFormat>Panorámica</PresentationFormat>
  <Paragraphs>287</Paragraphs>
  <Slides>32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32</vt:i4>
      </vt:variant>
    </vt:vector>
  </HeadingPairs>
  <TitlesOfParts>
    <vt:vector size="37" baseType="lpstr">
      <vt:lpstr>Arial</vt:lpstr>
      <vt:lpstr>Calibri</vt:lpstr>
      <vt:lpstr>Calibri Light</vt:lpstr>
      <vt:lpstr>Times New Roman</vt:lpstr>
      <vt:lpstr>Tema de Office</vt:lpstr>
      <vt:lpstr>Propiedades de los hidrocarburos    líquidos</vt:lpstr>
      <vt:lpstr>              1.Origen de los hidrocarburos líquidos </vt:lpstr>
      <vt:lpstr>Presentación de PowerPoint</vt:lpstr>
      <vt:lpstr>             TRANSFORMACION DEL QUEROJENO EN PETROLEO</vt:lpstr>
      <vt:lpstr>                   TRANSFORMACION DEL QUEROJENO EN PETROLEO</vt:lpstr>
      <vt:lpstr>2.COMPOSICION DE LOS HIDROCARBUROS LIQUIDOS</vt:lpstr>
      <vt:lpstr>               2.COMPOSICION DE LOS HIDROCARBUROS LIQUIDOS</vt:lpstr>
      <vt:lpstr>             Clasificación del Petróleo</vt:lpstr>
      <vt:lpstr>Composición de productos del petróleo</vt:lpstr>
      <vt:lpstr>3.Propiedades intensivas del petróleo </vt:lpstr>
      <vt:lpstr>        Densidad relativa </vt:lpstr>
      <vt:lpstr>              Densidad relativa</vt:lpstr>
      <vt:lpstr>              Gravedad API</vt:lpstr>
      <vt:lpstr>                           Viscosidad</vt:lpstr>
      <vt:lpstr>                               Viscosidad</vt:lpstr>
      <vt:lpstr>             Coeficiente de expansión volumétrica </vt:lpstr>
      <vt:lpstr>            Coeficiente de expansión volumétrica</vt:lpstr>
      <vt:lpstr>            Comprensibilidad isotérmica</vt:lpstr>
      <vt:lpstr>            Poder Calorífico</vt:lpstr>
      <vt:lpstr>                    FASES</vt:lpstr>
      <vt:lpstr>                       Diagramas de fases</vt:lpstr>
      <vt:lpstr>                      Diagramas de fases</vt:lpstr>
      <vt:lpstr>                      Calidad y Contaminantes</vt:lpstr>
      <vt:lpstr>                    Sedimento básico y agua (BS&amp;W) </vt:lpstr>
      <vt:lpstr>                                       Sal</vt:lpstr>
      <vt:lpstr>             AZUFRE</vt:lpstr>
      <vt:lpstr>INSTITUCIONES Y PUBLICACIONES DE REFERENCIA</vt:lpstr>
      <vt:lpstr>  INSTITUCIONES Y PUBLICACIONES DE REFERENCIA</vt:lpstr>
      <vt:lpstr>INSTITUCIONES Y PUBLICACIONES DE REFERENCIA</vt:lpstr>
      <vt:lpstr>INSTITUCIONES Y PUBLICACIONES DE REFERENCIA</vt:lpstr>
      <vt:lpstr>           INSTITUCIONES Y PUBLICACIONES DE REFERENCIA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Diseño</dc:creator>
  <cp:lastModifiedBy>IN-00341</cp:lastModifiedBy>
  <cp:revision>574</cp:revision>
  <dcterms:created xsi:type="dcterms:W3CDTF">2020-02-18T12:47:10Z</dcterms:created>
  <dcterms:modified xsi:type="dcterms:W3CDTF">2022-07-26T12:32:47Z</dcterms:modified>
</cp:coreProperties>
</file>