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18.jpg" ContentType="image/jpg"/>
  <Override PartName="/ppt/media/image19.jpg" ContentType="image/jpg"/>
  <Override PartName="/ppt/media/image21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7" r:id="rId3"/>
    <p:sldId id="283" r:id="rId4"/>
    <p:sldId id="275" r:id="rId5"/>
    <p:sldId id="276" r:id="rId6"/>
    <p:sldId id="259" r:id="rId7"/>
    <p:sldId id="285" r:id="rId8"/>
    <p:sldId id="279" r:id="rId9"/>
    <p:sldId id="280" r:id="rId10"/>
    <p:sldId id="282" r:id="rId11"/>
    <p:sldId id="281" r:id="rId12"/>
    <p:sldId id="260" r:id="rId13"/>
    <p:sldId id="261" r:id="rId14"/>
    <p:sldId id="28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0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216" y="1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4/22/20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4/22/20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4/22/20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4/22/20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4/22/20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4/22/20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4/22/20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4/22/20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4/22/20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4/22/20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4/22/20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4/22/20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if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rlsura.com/index.php/cazadores-de-riesgo-virtuales-2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B97A1E3-DF1B-FD44-9956-5A87BC70E7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91" b="-1"/>
          <a:stretch/>
        </p:blipFill>
        <p:spPr>
          <a:xfrm rot="20509290">
            <a:off x="5763045" y="906401"/>
            <a:ext cx="6096000" cy="2189673"/>
          </a:xfrm>
          <a:prstGeom prst="rect">
            <a:avLst/>
          </a:prstGeom>
        </p:spPr>
      </p:pic>
      <p:sp>
        <p:nvSpPr>
          <p:cNvPr id="8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B8369DF-29B4-5D4D-BC55-F5FED0BE3B26}"/>
              </a:ext>
            </a:extLst>
          </p:cNvPr>
          <p:cNvSpPr/>
          <p:nvPr/>
        </p:nvSpPr>
        <p:spPr>
          <a:xfrm>
            <a:off x="251020" y="2977910"/>
            <a:ext cx="116833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CO" altLang="es-CO" sz="3200" b="1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Modulo 2.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altLang="es-CO" sz="3200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4 : Que es SGA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altLang="es-CO" sz="3200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5:Herramientas para la identificación de factores de riesgos y </a:t>
            </a:r>
            <a:r>
              <a:rPr lang="es-CO" sz="3200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Sistemas  de clasificación de las sustancias químicas </a:t>
            </a:r>
            <a:endParaRPr lang="es-CO" altLang="es-CO" sz="3200" dirty="0">
              <a:latin typeface="Franklin Gothic Book" panose="020B05030201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sz="3200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6: Clasificacion de Peligros según SGA</a:t>
            </a:r>
            <a:endParaRPr lang="es-CO" altLang="es-CO" sz="3200" dirty="0">
              <a:latin typeface="Franklin Gothic Book" panose="020B0503020102020204" pitchFamily="34" charset="0"/>
              <a:ea typeface="ＭＳ Ｐゴシック" panose="020B060007020508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795BB8E-DFE4-2E4A-8C2D-B5AB65FA3C10}"/>
              </a:ext>
            </a:extLst>
          </p:cNvPr>
          <p:cNvSpPr txBox="1"/>
          <p:nvPr/>
        </p:nvSpPr>
        <p:spPr>
          <a:xfrm>
            <a:off x="2074985" y="293077"/>
            <a:ext cx="876886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500" b="1" dirty="0"/>
              <a:t>SISTEMA GLOBALMENTE ARMONIZADO DE CLASIFICACIÓN Y ETIQUETADO</a:t>
            </a:r>
          </a:p>
          <a:p>
            <a:pPr algn="ctr"/>
            <a:r>
              <a:rPr lang="es-CO" sz="3500" b="1" dirty="0"/>
              <a:t>DE PRODUCTOS QUIMICOS</a:t>
            </a:r>
          </a:p>
        </p:txBody>
      </p:sp>
    </p:spTree>
    <p:extLst>
      <p:ext uri="{BB962C8B-B14F-4D97-AF65-F5344CB8AC3E}">
        <p14:creationId xmlns:p14="http://schemas.microsoft.com/office/powerpoint/2010/main" val="483293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2">
            <a:extLst>
              <a:ext uri="{FF2B5EF4-FFF2-40B4-BE49-F238E27FC236}">
                <a16:creationId xmlns:a16="http://schemas.microsoft.com/office/drawing/2014/main" id="{FCDB0B53-4B2E-C546-B97D-6A91EEFCEAA4}"/>
              </a:ext>
            </a:extLst>
          </p:cNvPr>
          <p:cNvSpPr txBox="1">
            <a:spLocks/>
          </p:cNvSpPr>
          <p:nvPr/>
        </p:nvSpPr>
        <p:spPr>
          <a:xfrm>
            <a:off x="1844431" y="1563224"/>
            <a:ext cx="6949440" cy="466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417"/>
              </a:spcAft>
              <a:defRPr/>
            </a:pPr>
            <a:endParaRPr lang="es-CO" sz="2000" dirty="0">
              <a:latin typeface="Franklin Gothic Book" panose="020B0503020102020204" pitchFamily="34" charset="0"/>
            </a:endParaRPr>
          </a:p>
          <a:p>
            <a:pPr marL="0" indent="0">
              <a:spcBef>
                <a:spcPts val="0"/>
              </a:spcBef>
              <a:spcAft>
                <a:spcPts val="1417"/>
              </a:spcAft>
              <a:buNone/>
              <a:defRPr/>
            </a:pPr>
            <a:r>
              <a:rPr lang="es-CO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Es un acronimo: </a:t>
            </a:r>
            <a:r>
              <a:rPr lang="es-CO" sz="20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S</a:t>
            </a:r>
            <a:r>
              <a:rPr lang="es-CO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istema, </a:t>
            </a:r>
            <a:r>
              <a:rPr lang="es-CO" sz="20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G</a:t>
            </a:r>
            <a:r>
              <a:rPr lang="es-CO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lobalmente, </a:t>
            </a:r>
            <a:r>
              <a:rPr lang="es-CO" sz="20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A</a:t>
            </a:r>
            <a:r>
              <a:rPr lang="es-CO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rmonizado.</a:t>
            </a:r>
          </a:p>
          <a:p>
            <a:pPr marL="0" indent="0">
              <a:spcBef>
                <a:spcPts val="0"/>
              </a:spcBef>
              <a:spcAft>
                <a:spcPts val="1417"/>
              </a:spcAft>
              <a:buNone/>
              <a:defRPr/>
            </a:pPr>
            <a:r>
              <a:rPr lang="es-CO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El SGA </a:t>
            </a:r>
            <a:r>
              <a:rPr lang="es-CO" sz="20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NO</a:t>
            </a:r>
            <a:r>
              <a:rPr lang="es-CO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 es una reglamentación, es un marco de referencia.</a:t>
            </a:r>
          </a:p>
          <a:p>
            <a:pPr marL="0" indent="0">
              <a:spcBef>
                <a:spcPts val="0"/>
              </a:spcBef>
              <a:spcAft>
                <a:spcPts val="1417"/>
              </a:spcAft>
              <a:buNone/>
              <a:defRPr/>
            </a:pPr>
            <a:r>
              <a:rPr lang="es-CO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El </a:t>
            </a:r>
            <a:r>
              <a:rPr lang="es-CO" sz="20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SGA</a:t>
            </a:r>
            <a:r>
              <a:rPr lang="es-CO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 es un sistema para estandarizar y alinear la clasificación y etiquetado de productos químicos es un enfoque lógico y completo para:</a:t>
            </a:r>
          </a:p>
          <a:p>
            <a:pPr>
              <a:spcBef>
                <a:spcPts val="0"/>
              </a:spcBef>
              <a:spcAft>
                <a:spcPts val="1417"/>
              </a:spcAft>
              <a:buSzPct val="45000"/>
              <a:defRPr/>
            </a:pPr>
            <a:r>
              <a:rPr lang="es-CO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Definir riesgos físicos y ambientales.</a:t>
            </a:r>
          </a:p>
          <a:p>
            <a:pPr>
              <a:spcBef>
                <a:spcPts val="0"/>
              </a:spcBef>
              <a:spcAft>
                <a:spcPts val="1417"/>
              </a:spcAft>
              <a:buSzPct val="45000"/>
              <a:defRPr/>
            </a:pPr>
            <a:r>
              <a:rPr lang="es-CO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Crear procesos de clasificación de los productos químicos.</a:t>
            </a:r>
          </a:p>
          <a:p>
            <a:pPr>
              <a:spcBef>
                <a:spcPts val="0"/>
              </a:spcBef>
              <a:spcAft>
                <a:spcPts val="1417"/>
              </a:spcAft>
              <a:buSzPct val="45000"/>
              <a:defRPr/>
            </a:pPr>
            <a:r>
              <a:rPr lang="es-CO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Comunicar la información sobre los riesgos.</a:t>
            </a:r>
          </a:p>
          <a:p>
            <a:pPr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/>
            </a:pPr>
            <a:endParaRPr lang="es-CO" sz="2000" dirty="0">
              <a:latin typeface="Franklin Gothic Book" panose="020B0503020102020204" pitchFamily="34" charset="0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E4217D15-4DCB-764F-B6BE-8CAF63B86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393" y="0"/>
            <a:ext cx="3814762" cy="26050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222AE06-9683-E043-B8D7-6D4EE475E8D5}"/>
              </a:ext>
            </a:extLst>
          </p:cNvPr>
          <p:cNvSpPr/>
          <p:nvPr/>
        </p:nvSpPr>
        <p:spPr>
          <a:xfrm>
            <a:off x="2868263" y="303126"/>
            <a:ext cx="29182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altLang="es-CO" sz="3200" b="1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Que es SGA</a:t>
            </a:r>
          </a:p>
        </p:txBody>
      </p:sp>
    </p:spTree>
    <p:extLst>
      <p:ext uri="{BB962C8B-B14F-4D97-AF65-F5344CB8AC3E}">
        <p14:creationId xmlns:p14="http://schemas.microsoft.com/office/powerpoint/2010/main" val="2314296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7AD39B-2886-D64E-B457-58DDCE44B92D}"/>
              </a:ext>
            </a:extLst>
          </p:cNvPr>
          <p:cNvSpPr txBox="1">
            <a:spLocks noChangeArrowheads="1"/>
          </p:cNvSpPr>
          <p:nvPr/>
        </p:nvSpPr>
        <p:spPr>
          <a:xfrm>
            <a:off x="3024188" y="75407"/>
            <a:ext cx="7910512" cy="1260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altLang="es-CO" sz="3200" dirty="0">
                <a:latin typeface="Franklin Gothic Book" panose="020B0503020102020204" pitchFamily="34" charset="0"/>
                <a:ea typeface="ＭＳ Ｐゴシック" panose="020B0600070205080204" pitchFamily="34" charset="-128"/>
              </a:rPr>
              <a:t>¿Por quién fue diseñado el SGA?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4040CC5-572F-5741-BD81-AF5118A25CCC}"/>
              </a:ext>
            </a:extLst>
          </p:cNvPr>
          <p:cNvSpPr txBox="1"/>
          <p:nvPr/>
        </p:nvSpPr>
        <p:spPr>
          <a:xfrm>
            <a:off x="2189129" y="1425849"/>
            <a:ext cx="8572500" cy="6223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dirty="0">
                <a:latin typeface="Franklin Gothic Book" panose="020B0503020102020204" pitchFamily="34" charset="0"/>
                <a:ea typeface="Arial Unicode MS" pitchFamily="2"/>
                <a:cs typeface="Arial Unicode MS" pitchFamily="2"/>
              </a:rPr>
              <a:t>Fue desarrollado por un equipo internacional de expertos de la comunicación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dirty="0">
                <a:latin typeface="Franklin Gothic Book" panose="020B0503020102020204" pitchFamily="34" charset="0"/>
                <a:ea typeface="Arial Unicode MS" pitchFamily="2"/>
                <a:cs typeface="Arial Unicode MS" pitchFamily="2"/>
              </a:rPr>
              <a:t> de peligros, entre ellos: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4C8A9C4-E006-4149-8F33-8B9D523436AB}"/>
              </a:ext>
            </a:extLst>
          </p:cNvPr>
          <p:cNvSpPr/>
          <p:nvPr/>
        </p:nvSpPr>
        <p:spPr>
          <a:xfrm>
            <a:off x="2763520" y="257110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SzPct val="45000"/>
              <a:buFont typeface="Arial" panose="020B0604020202020204" pitchFamily="34" charset="0"/>
              <a:buChar char="•"/>
              <a:defRPr/>
            </a:pPr>
            <a:r>
              <a:rPr lang="es-CO" dirty="0">
                <a:latin typeface="Franklin Gothic Book" panose="020B0503020102020204" pitchFamily="34" charset="0"/>
                <a:ea typeface="Arial Unicode MS" pitchFamily="2"/>
                <a:cs typeface="Arial Unicode MS" pitchFamily="2"/>
              </a:rPr>
              <a:t>Organización Internacional del Trabajo (OIT).</a:t>
            </a:r>
          </a:p>
          <a:p>
            <a:pPr marL="285750" indent="-285750">
              <a:buSzPct val="45000"/>
              <a:buFont typeface="Arial" panose="020B0604020202020204" pitchFamily="34" charset="0"/>
              <a:buChar char="•"/>
              <a:defRPr/>
            </a:pPr>
            <a:r>
              <a:rPr lang="es-CO" dirty="0">
                <a:latin typeface="Franklin Gothic Book" panose="020B0503020102020204" pitchFamily="34" charset="0"/>
                <a:ea typeface="Arial Unicode MS" pitchFamily="2"/>
                <a:cs typeface="Arial Unicode MS" pitchFamily="2"/>
              </a:rPr>
              <a:t>Organización de Cooperación y desarrollo Económicos (OCDE)</a:t>
            </a:r>
          </a:p>
          <a:p>
            <a:pPr marL="285750" indent="-285750">
              <a:buSzPct val="45000"/>
              <a:buFont typeface="Arial" panose="020B0604020202020204" pitchFamily="34" charset="0"/>
              <a:buChar char="•"/>
              <a:defRPr/>
            </a:pPr>
            <a:r>
              <a:rPr lang="es-CO" dirty="0">
                <a:latin typeface="Franklin Gothic Book" panose="020B0503020102020204" pitchFamily="34" charset="0"/>
                <a:ea typeface="Arial Unicode MS" pitchFamily="2"/>
                <a:cs typeface="Arial Unicode MS" pitchFamily="2"/>
              </a:rPr>
              <a:t>Organización de las Naciones Unidas (ONU).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65244F54-420F-9742-9E65-F3DF30151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05" y="2675591"/>
            <a:ext cx="1468471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89047F8-8FED-0C4E-8C7F-3D49D5EDEB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243" y="4101166"/>
            <a:ext cx="1700946" cy="1071879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3B070873-EC86-4846-BCD7-1FD0D5066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080" y="5338109"/>
            <a:ext cx="2377440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7487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89B949-7189-EF4C-8CB6-7E4585169A7F}"/>
              </a:ext>
            </a:extLst>
          </p:cNvPr>
          <p:cNvSpPr/>
          <p:nvPr/>
        </p:nvSpPr>
        <p:spPr>
          <a:xfrm>
            <a:off x="2621280" y="0"/>
            <a:ext cx="89102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altLang="es-CO" sz="3600" b="1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Herramientas para la identificación de factores de riesgos</a:t>
            </a:r>
            <a:endParaRPr lang="es-CO" sz="3600" b="1" dirty="0">
              <a:latin typeface="Franklin Gothic Book" panose="020B0503020102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354DB8D-133C-6F42-BDA8-766DB50AD065}"/>
              </a:ext>
            </a:extLst>
          </p:cNvPr>
          <p:cNvSpPr/>
          <p:nvPr/>
        </p:nvSpPr>
        <p:spPr>
          <a:xfrm>
            <a:off x="1082561" y="1443857"/>
            <a:ext cx="6908800" cy="2808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0150" lvl="2" indent="-285750">
              <a:spcBef>
                <a:spcPts val="415"/>
              </a:spcBef>
              <a:spcAft>
                <a:spcPts val="0"/>
              </a:spcAft>
              <a:buClr>
                <a:srgbClr val="4AACC5"/>
              </a:buClr>
              <a:buSzPts val="1800"/>
              <a:buFont typeface="Arial" panose="020B0604020202020204" pitchFamily="34" charset="0"/>
              <a:buChar char="•"/>
              <a:tabLst>
                <a:tab pos="1837690" algn="l"/>
                <a:tab pos="1838325" algn="l"/>
              </a:tabLst>
            </a:pP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Inspecciones</a:t>
            </a:r>
            <a:r>
              <a:rPr lang="es-ES" spc="6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con</a:t>
            </a:r>
            <a:r>
              <a:rPr lang="es-ES" spc="55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1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listas</a:t>
            </a:r>
            <a:r>
              <a:rPr lang="es-ES" spc="6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es-ES" spc="55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verificación</a:t>
            </a:r>
            <a:r>
              <a:rPr lang="es-ES" spc="75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orientadas</a:t>
            </a:r>
            <a:r>
              <a:rPr lang="es-ES" spc="6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ES" spc="55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la</a:t>
            </a:r>
            <a:r>
              <a:rPr lang="es-ES" spc="5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detección</a:t>
            </a:r>
            <a:r>
              <a:rPr lang="es-ES" spc="7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del</a:t>
            </a:r>
            <a:r>
              <a:rPr lang="es-CO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riesgo químico</a:t>
            </a:r>
            <a:endParaRPr lang="es-CO" dirty="0">
              <a:latin typeface="Franklin Gothic Book" panose="020B0503020102020204" pitchFamily="34" charset="0"/>
              <a:ea typeface="Carlito"/>
              <a:cs typeface="Arial" panose="020B0604020202020204" pitchFamily="34" charset="0"/>
            </a:endParaRPr>
          </a:p>
          <a:p>
            <a:pPr marL="1200150" lvl="2" indent="-285750">
              <a:spcBef>
                <a:spcPts val="1285"/>
              </a:spcBef>
              <a:spcAft>
                <a:spcPts val="0"/>
              </a:spcAft>
              <a:buClr>
                <a:srgbClr val="4AACC5"/>
              </a:buClr>
              <a:buSzPts val="1800"/>
              <a:buFont typeface="Arial" panose="020B0604020202020204" pitchFamily="34" charset="0"/>
              <a:buChar char="•"/>
              <a:tabLst>
                <a:tab pos="1837690" algn="l"/>
                <a:tab pos="1838325" algn="l"/>
              </a:tabLst>
            </a:pPr>
            <a:r>
              <a:rPr lang="es-ES" spc="-15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Reportes </a:t>
            </a: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 accidentes e incidentes con productos</a:t>
            </a:r>
            <a:r>
              <a:rPr lang="es-ES" spc="9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químicos</a:t>
            </a:r>
            <a:endParaRPr lang="es-CO" spc="-30" dirty="0">
              <a:latin typeface="Franklin Gothic Book" panose="020B05030201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1200150" lvl="2" indent="-285750">
              <a:spcBef>
                <a:spcPts val="1105"/>
              </a:spcBef>
              <a:spcAft>
                <a:spcPts val="0"/>
              </a:spcAft>
              <a:buClr>
                <a:srgbClr val="4AACC5"/>
              </a:buClr>
              <a:buSzPts val="1800"/>
              <a:buFont typeface="Arial" panose="020B0604020202020204" pitchFamily="34" charset="0"/>
              <a:buChar char="•"/>
              <a:tabLst>
                <a:tab pos="1837690" algn="l"/>
                <a:tab pos="1838325" algn="l"/>
              </a:tabLst>
            </a:pPr>
            <a:r>
              <a:rPr lang="es-ES" spc="-15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Panorama </a:t>
            </a: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es-ES" spc="35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riesgos</a:t>
            </a:r>
            <a:endParaRPr lang="es-CO" spc="-30" dirty="0">
              <a:latin typeface="Franklin Gothic Book" panose="020B05030201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1200150" lvl="2" indent="-285750">
              <a:spcBef>
                <a:spcPts val="1105"/>
              </a:spcBef>
              <a:spcAft>
                <a:spcPts val="0"/>
              </a:spcAft>
              <a:buClr>
                <a:srgbClr val="4AACC5"/>
              </a:buClr>
              <a:buSzPts val="1800"/>
              <a:buFont typeface="Arial" panose="020B0604020202020204" pitchFamily="34" charset="0"/>
              <a:buChar char="•"/>
              <a:tabLst>
                <a:tab pos="1837690" algn="l"/>
                <a:tab pos="1838325" algn="l"/>
              </a:tabLst>
            </a:pPr>
            <a:r>
              <a:rPr lang="es-ES" dirty="0"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Análisis de Riesgos por Oficio</a:t>
            </a:r>
            <a:endParaRPr lang="es-CO" dirty="0">
              <a:latin typeface="Franklin Gothic Book" panose="020B0503020102020204" pitchFamily="34" charset="0"/>
              <a:ea typeface="Carlito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rlito"/>
              <a:cs typeface="Arial" panose="020B0604020202020204" pitchFamily="34" charset="0"/>
            </a:endParaRPr>
          </a:p>
          <a:p>
            <a:pPr marL="1143000" lvl="2" indent="-228600">
              <a:spcBef>
                <a:spcPts val="415"/>
              </a:spcBef>
              <a:spcAft>
                <a:spcPts val="0"/>
              </a:spcAft>
              <a:buClr>
                <a:srgbClr val="4AACC5"/>
              </a:buClr>
              <a:buSzPts val="1800"/>
              <a:buFont typeface="Arial" panose="020B0604020202020204" pitchFamily="34" charset="0"/>
              <a:buChar char="•"/>
              <a:tabLst>
                <a:tab pos="1837690" algn="l"/>
                <a:tab pos="1838325" algn="l"/>
              </a:tabLst>
            </a:pP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Matriz de</a:t>
            </a:r>
            <a:r>
              <a:rPr lang="es-ES" spc="5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riesgos</a:t>
            </a:r>
            <a:endParaRPr lang="es-CO" spc="-30" dirty="0">
              <a:effectLst/>
              <a:latin typeface="Franklin Gothic Book" panose="020B05030201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6AA81BB-0FB5-B34B-9E6E-D81729CE65A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80" y="4252318"/>
            <a:ext cx="4261599" cy="2605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5E24C88-3AF2-434E-831C-103BD2D73A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4025" y="1443857"/>
            <a:ext cx="2205990" cy="220599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7C43DBC-7D06-CF4A-A9B4-D9B8183205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816" y="3862249"/>
            <a:ext cx="2415209" cy="185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842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8846B28-B7C1-544D-B4EE-2CB2224EFD4F}"/>
              </a:ext>
            </a:extLst>
          </p:cNvPr>
          <p:cNvSpPr/>
          <p:nvPr/>
        </p:nvSpPr>
        <p:spPr>
          <a:xfrm>
            <a:off x="2560320" y="0"/>
            <a:ext cx="90720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Sistemas</a:t>
            </a:r>
            <a:r>
              <a:rPr lang="es-CO" sz="32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 de clasificación de las sustancias químicas</a:t>
            </a:r>
            <a:r>
              <a:rPr lang="es-CO" altLang="es-CO" sz="32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 </a:t>
            </a:r>
            <a:endParaRPr lang="es-CO" sz="3200" b="1" dirty="0"/>
          </a:p>
        </p:txBody>
      </p:sp>
      <p:sp>
        <p:nvSpPr>
          <p:cNvPr id="22" name="Text Box 577">
            <a:extLst>
              <a:ext uri="{FF2B5EF4-FFF2-40B4-BE49-F238E27FC236}">
                <a16:creationId xmlns:a16="http://schemas.microsoft.com/office/drawing/2014/main" id="{CC7F2A83-6C8F-E24A-A7B1-68F623BF7B2E}"/>
              </a:ext>
            </a:extLst>
          </p:cNvPr>
          <p:cNvSpPr txBox="1">
            <a:spLocks noChangeAspect="1" noEditPoints="1" noChangeArrowheads="1" noChangeShapeType="1" noTextEdit="1"/>
          </p:cNvSpPr>
          <p:nvPr/>
        </p:nvSpPr>
        <p:spPr bwMode="auto">
          <a:xfrm>
            <a:off x="7096368" y="1330062"/>
            <a:ext cx="3537585" cy="599440"/>
          </a:xfrm>
          <a:prstGeom prst="rect">
            <a:avLst/>
          </a:prstGeom>
          <a:solidFill>
            <a:srgbClr val="4F81BC"/>
          </a:solidFill>
          <a:ln w="25908">
            <a:solidFill>
              <a:srgbClr val="385D89"/>
            </a:solidFill>
            <a:prstDash val="solid"/>
            <a:miter lim="800000"/>
            <a:headEnd/>
            <a:tailEnd/>
          </a:ln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983615">
              <a:spcBef>
                <a:spcPts val="1135"/>
              </a:spcBef>
              <a:spcAft>
                <a:spcPts val="0"/>
              </a:spcAft>
            </a:pPr>
            <a:r>
              <a:rPr lang="es-ES" sz="1800">
                <a:solidFill>
                  <a:srgbClr val="FFFFFF"/>
                </a:solidFill>
                <a:effectLst/>
                <a:latin typeface="Carlito"/>
                <a:ea typeface="Carlito"/>
                <a:cs typeface="Carlito"/>
              </a:rPr>
              <a:t>Naciones Unidas</a:t>
            </a:r>
            <a:endParaRPr lang="es-CO" sz="1800">
              <a:effectLst/>
              <a:latin typeface="Carlito"/>
              <a:ea typeface="Carlito"/>
              <a:cs typeface="Carlito"/>
            </a:endParaRPr>
          </a:p>
        </p:txBody>
      </p:sp>
      <p:sp>
        <p:nvSpPr>
          <p:cNvPr id="23" name="Text Box 576">
            <a:extLst>
              <a:ext uri="{FF2B5EF4-FFF2-40B4-BE49-F238E27FC236}">
                <a16:creationId xmlns:a16="http://schemas.microsoft.com/office/drawing/2014/main" id="{E9708BEB-2332-A142-87C6-AEFB2C48B59F}"/>
              </a:ext>
            </a:extLst>
          </p:cNvPr>
          <p:cNvSpPr txBox="1">
            <a:spLocks noChangeAspect="1" noEditPoints="1" noChangeArrowheads="1" noChangeShapeType="1" noTextEdit="1"/>
          </p:cNvSpPr>
          <p:nvPr/>
        </p:nvSpPr>
        <p:spPr bwMode="auto">
          <a:xfrm>
            <a:off x="1910080" y="1330062"/>
            <a:ext cx="4479686" cy="599440"/>
          </a:xfrm>
          <a:prstGeom prst="rect">
            <a:avLst/>
          </a:prstGeom>
          <a:solidFill>
            <a:srgbClr val="4F81BC"/>
          </a:solidFill>
          <a:ln w="25908">
            <a:solidFill>
              <a:srgbClr val="385D89"/>
            </a:solidFill>
            <a:prstDash val="solid"/>
            <a:miter lim="800000"/>
            <a:headEnd/>
            <a:tailEnd/>
          </a:ln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1908175" marR="1908175" algn="ctr">
              <a:spcBef>
                <a:spcPts val="1140"/>
              </a:spcBef>
              <a:spcAft>
                <a:spcPts val="0"/>
              </a:spcAft>
            </a:pPr>
            <a:r>
              <a:rPr lang="es-ES" sz="1800">
                <a:solidFill>
                  <a:srgbClr val="FFFFFF"/>
                </a:solidFill>
                <a:effectLst/>
                <a:latin typeface="Carlito"/>
                <a:ea typeface="Carlito"/>
                <a:cs typeface="Carlito"/>
              </a:rPr>
              <a:t>NFPA</a:t>
            </a:r>
            <a:endParaRPr lang="es-CO" sz="1800">
              <a:effectLst/>
              <a:latin typeface="Carlito"/>
              <a:ea typeface="Carlito"/>
              <a:cs typeface="Carlito"/>
            </a:endParaRPr>
          </a:p>
        </p:txBody>
      </p:sp>
      <p:pic>
        <p:nvPicPr>
          <p:cNvPr id="24" name="image46.jpeg">
            <a:extLst>
              <a:ext uri="{FF2B5EF4-FFF2-40B4-BE49-F238E27FC236}">
                <a16:creationId xmlns:a16="http://schemas.microsoft.com/office/drawing/2014/main" id="{F744995A-2703-654E-B3E9-DCDF001F9377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89766" y="1914000"/>
            <a:ext cx="4005630" cy="2429181"/>
          </a:xfrm>
          <a:prstGeom prst="rect">
            <a:avLst/>
          </a:prstGeom>
        </p:spPr>
      </p:pic>
      <p:pic>
        <p:nvPicPr>
          <p:cNvPr id="25" name="image44.jpeg">
            <a:extLst>
              <a:ext uri="{FF2B5EF4-FFF2-40B4-BE49-F238E27FC236}">
                <a16:creationId xmlns:a16="http://schemas.microsoft.com/office/drawing/2014/main" id="{3854B4B9-6541-1F4C-A046-3C8F5F18216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71523" y="1929502"/>
            <a:ext cx="3757136" cy="2146927"/>
          </a:xfrm>
          <a:prstGeom prst="rect">
            <a:avLst/>
          </a:prstGeom>
        </p:spPr>
      </p:pic>
      <p:sp>
        <p:nvSpPr>
          <p:cNvPr id="27" name="Text Box 572">
            <a:extLst>
              <a:ext uri="{FF2B5EF4-FFF2-40B4-BE49-F238E27FC236}">
                <a16:creationId xmlns:a16="http://schemas.microsoft.com/office/drawing/2014/main" id="{51BF76F4-6AE5-C34D-963F-882FC57CEB9C}"/>
              </a:ext>
            </a:extLst>
          </p:cNvPr>
          <p:cNvSpPr txBox="1">
            <a:spLocks noChangeAspect="1" noEditPoints="1" noChangeArrowheads="1" noChangeShapeType="1" noTextEdit="1"/>
          </p:cNvSpPr>
          <p:nvPr/>
        </p:nvSpPr>
        <p:spPr bwMode="auto">
          <a:xfrm>
            <a:off x="3425187" y="4501300"/>
            <a:ext cx="4369753" cy="599440"/>
          </a:xfrm>
          <a:prstGeom prst="rect">
            <a:avLst/>
          </a:prstGeom>
          <a:solidFill>
            <a:srgbClr val="4F81BC"/>
          </a:solidFill>
          <a:ln w="25908">
            <a:solidFill>
              <a:srgbClr val="385D89"/>
            </a:solidFill>
            <a:prstDash val="solid"/>
            <a:miter lim="800000"/>
            <a:headEnd/>
            <a:tailEnd/>
          </a:ln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176530">
              <a:spcBef>
                <a:spcPts val="1140"/>
              </a:spcBef>
              <a:spcAft>
                <a:spcPts val="0"/>
              </a:spcAft>
            </a:pPr>
            <a:r>
              <a:rPr lang="es-ES" sz="1800">
                <a:solidFill>
                  <a:srgbClr val="FFFFFF"/>
                </a:solidFill>
                <a:effectLst/>
                <a:latin typeface="Carlito"/>
                <a:ea typeface="Carlito"/>
                <a:cs typeface="Carlito"/>
              </a:rPr>
              <a:t>Sistema Globalmente Armonizado</a:t>
            </a:r>
            <a:endParaRPr lang="es-CO" sz="1800">
              <a:effectLst/>
              <a:latin typeface="Carlito"/>
              <a:ea typeface="Carlito"/>
              <a:cs typeface="Carlito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55A6A65A-E2EB-6B49-895F-26BC610EB70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91" b="-1"/>
          <a:stretch/>
        </p:blipFill>
        <p:spPr>
          <a:xfrm rot="21443803">
            <a:off x="3358163" y="5138794"/>
            <a:ext cx="4503803" cy="161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64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4">
            <a:extLst>
              <a:ext uri="{FF2B5EF4-FFF2-40B4-BE49-F238E27FC236}">
                <a16:creationId xmlns:a16="http://schemas.microsoft.com/office/drawing/2014/main" id="{61D21B8C-2828-554D-92CC-0A7C9D9D56EA}"/>
              </a:ext>
            </a:extLst>
          </p:cNvPr>
          <p:cNvSpPr/>
          <p:nvPr/>
        </p:nvSpPr>
        <p:spPr>
          <a:xfrm>
            <a:off x="1660652" y="1678940"/>
            <a:ext cx="2340864" cy="21534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algn="ctr"/>
            <a:endParaRPr lang="es-CO" b="1" spc="-320" dirty="0">
              <a:solidFill>
                <a:srgbClr val="FFFFFF"/>
              </a:solidFill>
              <a:latin typeface="Franklin Gothic Book" panose="020B0503020102020204" pitchFamily="34" charset="0"/>
              <a:cs typeface="Arial"/>
            </a:endParaRPr>
          </a:p>
          <a:p>
            <a:pPr algn="ctr"/>
            <a:endParaRPr lang="es-CO" sz="2000" b="1" spc="-320" dirty="0">
              <a:solidFill>
                <a:srgbClr val="FFFFFF"/>
              </a:solidFill>
              <a:latin typeface="Franklin Gothic Book" panose="020B0503020102020204" pitchFamily="34" charset="0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sz="2000" b="1" spc="-320" dirty="0">
                <a:solidFill>
                  <a:srgbClr val="FFFFFF"/>
                </a:solidFill>
                <a:latin typeface="Franklin Gothic Book" panose="020B0503020102020204" pitchFamily="34" charset="0"/>
                <a:cs typeface="Arial"/>
              </a:rPr>
              <a:t>  </a:t>
            </a:r>
            <a:r>
              <a:rPr lang="es-CO" sz="2000" dirty="0">
                <a:latin typeface="Franklin Gothic Book" panose="020B0503020102020204" pitchFamily="34" charset="0"/>
                <a:cs typeface="Arial"/>
              </a:rPr>
              <a:t>PELIGROS  FISICOS 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sz="2000" dirty="0">
                <a:latin typeface="Franklin Gothic Book" panose="020B0503020102020204" pitchFamily="34" charset="0"/>
                <a:cs typeface="Arial"/>
              </a:rPr>
              <a:t>       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sz="2000" dirty="0">
                <a:latin typeface="Franklin Gothic Book" panose="020B0503020102020204" pitchFamily="34" charset="0"/>
                <a:cs typeface="Arial"/>
              </a:rPr>
              <a:t> 10 CLASES </a:t>
            </a:r>
          </a:p>
          <a:p>
            <a:pPr algn="ctr"/>
            <a:endParaRPr dirty="0">
              <a:latin typeface="Franklin Gothic Book" panose="020B0503020102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54EE608-9B49-1B4A-808D-EC496182169F}"/>
              </a:ext>
            </a:extLst>
          </p:cNvPr>
          <p:cNvSpPr/>
          <p:nvPr/>
        </p:nvSpPr>
        <p:spPr>
          <a:xfrm>
            <a:off x="2543729" y="155694"/>
            <a:ext cx="67254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3200" b="1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Clasificación de </a:t>
            </a:r>
            <a:r>
              <a:rPr lang="es-CO" sz="3200" b="1" spc="-10" dirty="0">
                <a:solidFill>
                  <a:srgbClr val="24406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peligros </a:t>
            </a:r>
            <a:r>
              <a:rPr lang="es-CO" sz="3200" b="1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según el SGA</a:t>
            </a:r>
            <a:endParaRPr lang="es-CO" sz="3200" b="1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1FB53AC7-2454-7C45-9415-41FC6FBC57A1}"/>
              </a:ext>
            </a:extLst>
          </p:cNvPr>
          <p:cNvSpPr/>
          <p:nvPr/>
        </p:nvSpPr>
        <p:spPr>
          <a:xfrm>
            <a:off x="4427474" y="1678940"/>
            <a:ext cx="2537460" cy="21534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Franklin Gothic Book" panose="020B0503020102020204" pitchFamily="34" charset="0"/>
                <a:cs typeface="Arial"/>
              </a:rPr>
              <a:t>       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endParaRPr lang="es-CO" dirty="0">
              <a:latin typeface="Franklin Gothic Book" panose="020B0503020102020204" pitchFamily="34" charset="0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Franklin Gothic Book" panose="020B0503020102020204" pitchFamily="34" charset="0"/>
                <a:cs typeface="Arial"/>
              </a:rPr>
              <a:t>PELIGROS PARA 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Franklin Gothic Book" panose="020B0503020102020204" pitchFamily="34" charset="0"/>
                <a:cs typeface="Arial"/>
              </a:rPr>
              <a:t>LA SALUD 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Franklin Gothic Book" panose="020B0503020102020204" pitchFamily="34" charset="0"/>
                <a:cs typeface="Arial"/>
              </a:rPr>
              <a:t>       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Franklin Gothic Book" panose="020B0503020102020204" pitchFamily="34" charset="0"/>
                <a:cs typeface="Arial"/>
              </a:rPr>
              <a:t>10 CLASES </a:t>
            </a:r>
          </a:p>
        </p:txBody>
      </p:sp>
      <p:sp>
        <p:nvSpPr>
          <p:cNvPr id="11" name="object 10">
            <a:extLst>
              <a:ext uri="{FF2B5EF4-FFF2-40B4-BE49-F238E27FC236}">
                <a16:creationId xmlns:a16="http://schemas.microsoft.com/office/drawing/2014/main" id="{84937D1A-66F3-914A-8D8A-3F281C3727C6}"/>
              </a:ext>
            </a:extLst>
          </p:cNvPr>
          <p:cNvSpPr/>
          <p:nvPr/>
        </p:nvSpPr>
        <p:spPr>
          <a:xfrm>
            <a:off x="7390892" y="1678940"/>
            <a:ext cx="2910410" cy="21534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endParaRPr lang="es-CO" dirty="0">
              <a:latin typeface="Franklin Gothic Book" panose="020B0503020102020204" pitchFamily="34" charset="0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endParaRPr lang="es-CO" dirty="0">
              <a:latin typeface="Franklin Gothic Book" panose="020B0503020102020204" pitchFamily="34" charset="0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Franklin Gothic Book" panose="020B0503020102020204" pitchFamily="34" charset="0"/>
                <a:cs typeface="Arial"/>
              </a:rPr>
              <a:t>  PELIGROS PARA 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Franklin Gothic Book" panose="020B0503020102020204" pitchFamily="34" charset="0"/>
                <a:cs typeface="Arial"/>
              </a:rPr>
              <a:t>   EL MEDIO AMBIENTE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Franklin Gothic Book" panose="020B0503020102020204" pitchFamily="34" charset="0"/>
                <a:cs typeface="Arial"/>
              </a:rPr>
              <a:t>       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Franklin Gothic Book" panose="020B0503020102020204" pitchFamily="34" charset="0"/>
                <a:cs typeface="Arial"/>
              </a:rPr>
              <a:t> 2 CLASES </a:t>
            </a:r>
          </a:p>
        </p:txBody>
      </p:sp>
      <p:sp>
        <p:nvSpPr>
          <p:cNvPr id="12" name="object 24">
            <a:extLst>
              <a:ext uri="{FF2B5EF4-FFF2-40B4-BE49-F238E27FC236}">
                <a16:creationId xmlns:a16="http://schemas.microsoft.com/office/drawing/2014/main" id="{690D49DA-D74C-5D45-9EC5-5DFF548DD957}"/>
              </a:ext>
            </a:extLst>
          </p:cNvPr>
          <p:cNvSpPr/>
          <p:nvPr/>
        </p:nvSpPr>
        <p:spPr>
          <a:xfrm>
            <a:off x="1742199" y="4204715"/>
            <a:ext cx="2259317" cy="164934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20">
            <a:extLst>
              <a:ext uri="{FF2B5EF4-FFF2-40B4-BE49-F238E27FC236}">
                <a16:creationId xmlns:a16="http://schemas.microsoft.com/office/drawing/2014/main" id="{9672FCDF-2B0E-2347-9AB0-21781E50B850}"/>
              </a:ext>
            </a:extLst>
          </p:cNvPr>
          <p:cNvSpPr/>
          <p:nvPr/>
        </p:nvSpPr>
        <p:spPr>
          <a:xfrm>
            <a:off x="4262247" y="4204715"/>
            <a:ext cx="2386965" cy="159004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6">
            <a:extLst>
              <a:ext uri="{FF2B5EF4-FFF2-40B4-BE49-F238E27FC236}">
                <a16:creationId xmlns:a16="http://schemas.microsoft.com/office/drawing/2014/main" id="{B6FD0D85-1CEA-8040-8BFD-B5CB54D24F04}"/>
              </a:ext>
            </a:extLst>
          </p:cNvPr>
          <p:cNvSpPr/>
          <p:nvPr/>
        </p:nvSpPr>
        <p:spPr>
          <a:xfrm>
            <a:off x="7390892" y="4204715"/>
            <a:ext cx="2458974" cy="158623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27543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D016BB-8C56-6642-B0DE-EB6C5F61D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7628" y="324485"/>
            <a:ext cx="10515600" cy="1325563"/>
          </a:xfrm>
        </p:spPr>
        <p:txBody>
          <a:bodyPr/>
          <a:lstStyle/>
          <a:p>
            <a:r>
              <a:rPr lang="es-CO" b="1" dirty="0">
                <a:solidFill>
                  <a:schemeClr val="accent5"/>
                </a:solidFill>
              </a:rPr>
              <a:t>CLASES DE PELIGROS FISICOS 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0EC7A4A-444B-1645-9EF0-28CE239DDE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7868" y="1994217"/>
            <a:ext cx="5157787" cy="3684588"/>
          </a:xfrm>
        </p:spPr>
        <p:txBody>
          <a:bodyPr>
            <a:no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Explosivos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Explosivos</a:t>
            </a:r>
            <a:r>
              <a:rPr lang="es-CO" sz="2000" spc="20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insensibilizados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Gases</a:t>
            </a:r>
            <a:r>
              <a:rPr lang="es-CO" sz="2000" spc="-2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inflamables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Aerosoles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Gases</a:t>
            </a:r>
            <a:r>
              <a:rPr lang="es-CO" sz="2000" spc="-3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000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comburentes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Gases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a</a:t>
            </a:r>
            <a:r>
              <a:rPr lang="es-CO" sz="2000" spc="-2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presión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Líquidos inflamables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Sólidos</a:t>
            </a:r>
            <a:r>
              <a:rPr lang="es-CO" sz="2000" spc="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inflamables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5600" marR="508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Sustancias </a:t>
            </a:r>
            <a:r>
              <a:rPr lang="es-CO" sz="2000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y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mezclas que reaccionan  espontáneamente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ts val="2615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Líquidos pirofóricos</a:t>
            </a:r>
            <a:endParaRPr lang="es-CO" sz="2000" dirty="0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E2D9E7E-1059-E34A-95C7-8C3CA69899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273834" y="1997074"/>
            <a:ext cx="5183188" cy="4706303"/>
          </a:xfrm>
        </p:spPr>
        <p:txBody>
          <a:bodyPr>
            <a:noAutofit/>
          </a:bodyPr>
          <a:lstStyle/>
          <a:p>
            <a:pPr marL="355600" indent="-342900">
              <a:lnSpc>
                <a:spcPts val="2795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Sólidos</a:t>
            </a:r>
            <a:r>
              <a:rPr lang="es-CO" sz="2000" spc="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pirofóricos</a:t>
            </a:r>
          </a:p>
          <a:p>
            <a:pPr marL="264160" marR="670560" indent="-251460">
              <a:lnSpc>
                <a:spcPct val="100800"/>
              </a:lnSpc>
              <a:spcBef>
                <a:spcPts val="75"/>
              </a:spcBef>
              <a:buClr>
                <a:srgbClr val="244060"/>
              </a:buClr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 Sustancias </a:t>
            </a:r>
            <a:r>
              <a:rPr lang="es-CO" sz="2000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y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mezclas que  experimentan calentamiento  espontáneo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4965" marR="274320" indent="-342900">
              <a:lnSpc>
                <a:spcPts val="2900"/>
              </a:lnSpc>
              <a:spcBef>
                <a:spcPts val="95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Sustancias </a:t>
            </a:r>
            <a:r>
              <a:rPr lang="es-CO" sz="2000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y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mezclas </a:t>
            </a:r>
            <a:r>
              <a:rPr lang="es-CO" sz="2000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que en 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contacto con el agua,  desprenden gases</a:t>
            </a:r>
            <a:r>
              <a:rPr lang="es-CO" sz="2000" spc="10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inflamables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ts val="28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Líquidos </a:t>
            </a:r>
            <a:r>
              <a:rPr lang="es-CO" sz="2000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comburentes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5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Sólidos</a:t>
            </a:r>
            <a:r>
              <a:rPr lang="es-CO" sz="2000" spc="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comburentes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5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Peróxidos</a:t>
            </a:r>
            <a:r>
              <a:rPr lang="es-CO" sz="2000" spc="1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orgánicos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354965" marR="5080" indent="-342900">
              <a:lnSpc>
                <a:spcPts val="2910"/>
              </a:lnSpc>
              <a:spcBef>
                <a:spcPts val="80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Sustancias </a:t>
            </a:r>
            <a:r>
              <a:rPr lang="es-CO" sz="2000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y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mezclas corrosivas  para</a:t>
            </a:r>
            <a:r>
              <a:rPr lang="es-CO" sz="2000" spc="-1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/>
              </a:rPr>
              <a:t>metales</a:t>
            </a: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endParaRPr lang="es-CO" sz="2000" dirty="0"/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C12A0325-C47C-7F4D-9D5E-8A6AFEC8E59F}"/>
              </a:ext>
            </a:extLst>
          </p:cNvPr>
          <p:cNvSpPr/>
          <p:nvPr/>
        </p:nvSpPr>
        <p:spPr>
          <a:xfrm>
            <a:off x="9433769" y="475267"/>
            <a:ext cx="2758231" cy="175993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99172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AC3AA58F-CB7B-1649-8E4D-E8BDD8EA44B8}"/>
              </a:ext>
            </a:extLst>
          </p:cNvPr>
          <p:cNvSpPr/>
          <p:nvPr/>
        </p:nvSpPr>
        <p:spPr>
          <a:xfrm>
            <a:off x="2721280" y="155694"/>
            <a:ext cx="56737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Clases </a:t>
            </a:r>
            <a:r>
              <a:rPr lang="es-CO" sz="3200" b="1" spc="5" dirty="0">
                <a:solidFill>
                  <a:srgbClr val="24406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de </a:t>
            </a:r>
            <a:r>
              <a:rPr lang="es-CO" sz="3200" b="1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Peligros </a:t>
            </a:r>
            <a:r>
              <a:rPr lang="es-CO" sz="3200" b="1" dirty="0">
                <a:solidFill>
                  <a:srgbClr val="24406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para la</a:t>
            </a:r>
            <a:r>
              <a:rPr lang="es-CO" sz="3200" b="1" spc="-25" dirty="0">
                <a:solidFill>
                  <a:srgbClr val="24406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salud</a:t>
            </a:r>
            <a:endParaRPr lang="es-CO" sz="32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4">
            <a:extLst>
              <a:ext uri="{FF2B5EF4-FFF2-40B4-BE49-F238E27FC236}">
                <a16:creationId xmlns:a16="http://schemas.microsoft.com/office/drawing/2014/main" id="{3D16A962-0C9C-A941-AD22-A549E4255EBC}"/>
              </a:ext>
            </a:extLst>
          </p:cNvPr>
          <p:cNvSpPr/>
          <p:nvPr/>
        </p:nvSpPr>
        <p:spPr>
          <a:xfrm>
            <a:off x="90386" y="5270500"/>
            <a:ext cx="5261788" cy="1587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93BE0FC-5BC6-FA4D-92BA-15C8EA2643DE}"/>
              </a:ext>
            </a:extLst>
          </p:cNvPr>
          <p:cNvSpPr/>
          <p:nvPr/>
        </p:nvSpPr>
        <p:spPr>
          <a:xfrm>
            <a:off x="2377440" y="927992"/>
            <a:ext cx="78435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spc="-3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Toxicidad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aguda</a:t>
            </a:r>
            <a:r>
              <a:rPr lang="es-CO" sz="2400" spc="7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(oral/cutánea/inhalación)</a:t>
            </a: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Corrosión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/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Irritación</a:t>
            </a:r>
            <a:r>
              <a:rPr lang="es-CO" sz="2400" spc="-2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cutánea</a:t>
            </a: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Lesiones oculares graves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/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irritación</a:t>
            </a:r>
            <a:r>
              <a:rPr lang="es-CO" sz="2400" spc="5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ocular</a:t>
            </a: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Sensibilización respiratoria o</a:t>
            </a:r>
            <a:r>
              <a:rPr lang="es-CO" sz="2400" spc="6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cutánea</a:t>
            </a: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Mutagenicidad en células</a:t>
            </a:r>
            <a:r>
              <a:rPr lang="es-CO" sz="2400" spc="6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germinales</a:t>
            </a: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Carcinogenicidad</a:t>
            </a: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spc="-3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Toxicidad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para la</a:t>
            </a:r>
            <a:r>
              <a:rPr lang="es-CO" sz="2400" spc="5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reproducción</a:t>
            </a: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spc="-3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Toxicidad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específica de órganos diana (exposición</a:t>
            </a:r>
            <a:r>
              <a:rPr lang="es-CO" sz="2400" spc="16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única)</a:t>
            </a: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spc="-3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Toxicidad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específica de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órganos diana (exposición</a:t>
            </a:r>
            <a:r>
              <a:rPr lang="es-CO" sz="2400" spc="12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repetida)</a:t>
            </a: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Peligro por</a:t>
            </a:r>
            <a:r>
              <a:rPr lang="es-CO" sz="2400" spc="1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aspiración</a:t>
            </a: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751755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5BFA366-4A25-F745-B9A8-A7447EFE94B2}"/>
              </a:ext>
            </a:extLst>
          </p:cNvPr>
          <p:cNvSpPr/>
          <p:nvPr/>
        </p:nvSpPr>
        <p:spPr>
          <a:xfrm>
            <a:off x="2883589" y="379214"/>
            <a:ext cx="7635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Clases </a:t>
            </a:r>
            <a:r>
              <a:rPr lang="es-CO" sz="3200" b="1" spc="5" dirty="0">
                <a:solidFill>
                  <a:srgbClr val="24406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de </a:t>
            </a:r>
            <a:r>
              <a:rPr lang="es-CO" sz="3200" b="1" spc="-5" dirty="0">
                <a:solidFill>
                  <a:srgbClr val="24406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peligros para el medio  </a:t>
            </a:r>
            <a:r>
              <a:rPr lang="es-CO" sz="3200" b="1" dirty="0">
                <a:solidFill>
                  <a:srgbClr val="24406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ambiente</a:t>
            </a:r>
            <a:endParaRPr lang="es-CO" sz="32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903EA6F-CC15-5C4B-A04C-445486FB9E0E}"/>
              </a:ext>
            </a:extLst>
          </p:cNvPr>
          <p:cNvSpPr/>
          <p:nvPr/>
        </p:nvSpPr>
        <p:spPr>
          <a:xfrm>
            <a:off x="2214880" y="1331583"/>
            <a:ext cx="6096000" cy="84382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Peligro para el medio ambiente</a:t>
            </a:r>
            <a:r>
              <a:rPr lang="es-CO" sz="2400" spc="-125" dirty="0">
                <a:solidFill>
                  <a:schemeClr val="accent5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acuático.</a:t>
            </a:r>
          </a:p>
          <a:p>
            <a:pPr marL="355600" indent="-342900">
              <a:lnSpc>
                <a:spcPct val="100000"/>
              </a:lnSpc>
              <a:spcBef>
                <a:spcPts val="110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Peligro para la capa de</a:t>
            </a:r>
            <a:r>
              <a:rPr lang="es-CO" sz="2400" spc="-100" dirty="0">
                <a:solidFill>
                  <a:schemeClr val="accent5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ozono.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B4E5EA56-30E8-B745-9582-BB7EA2AF2522}"/>
              </a:ext>
            </a:extLst>
          </p:cNvPr>
          <p:cNvSpPr/>
          <p:nvPr/>
        </p:nvSpPr>
        <p:spPr>
          <a:xfrm>
            <a:off x="970864" y="2503550"/>
            <a:ext cx="8437296" cy="28202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49284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68515BF-2F05-7B43-A555-AED9E67A9678}"/>
              </a:ext>
            </a:extLst>
          </p:cNvPr>
          <p:cNvSpPr/>
          <p:nvPr/>
        </p:nvSpPr>
        <p:spPr>
          <a:xfrm>
            <a:off x="2614246" y="443915"/>
            <a:ext cx="80303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Símbolos </a:t>
            </a:r>
            <a:r>
              <a:rPr lang="es-CO" sz="32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y </a:t>
            </a:r>
            <a:r>
              <a:rPr lang="es-CO" sz="32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pictogramas para  comunicar el</a:t>
            </a:r>
            <a:r>
              <a:rPr lang="es-CO" sz="3200" b="1" spc="-20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peligro</a:t>
            </a:r>
            <a:endParaRPr lang="es-CO" sz="32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object 4">
            <a:extLst>
              <a:ext uri="{FF2B5EF4-FFF2-40B4-BE49-F238E27FC236}">
                <a16:creationId xmlns:a16="http://schemas.microsoft.com/office/drawing/2014/main" id="{722DFFC1-EBE2-6142-A6AE-0E2A4E91783C}"/>
              </a:ext>
            </a:extLst>
          </p:cNvPr>
          <p:cNvGrpSpPr/>
          <p:nvPr/>
        </p:nvGrpSpPr>
        <p:grpSpPr>
          <a:xfrm>
            <a:off x="7004548" y="2139125"/>
            <a:ext cx="2986405" cy="3107690"/>
            <a:chOff x="5587619" y="2284145"/>
            <a:chExt cx="2986405" cy="3107690"/>
          </a:xfrm>
        </p:grpSpPr>
        <p:sp>
          <p:nvSpPr>
            <p:cNvPr id="4" name="object 5">
              <a:extLst>
                <a:ext uri="{FF2B5EF4-FFF2-40B4-BE49-F238E27FC236}">
                  <a16:creationId xmlns:a16="http://schemas.microsoft.com/office/drawing/2014/main" id="{6EEC9278-4548-5F42-A4DA-D198753590EF}"/>
                </a:ext>
              </a:extLst>
            </p:cNvPr>
            <p:cNvSpPr/>
            <p:nvPr/>
          </p:nvSpPr>
          <p:spPr>
            <a:xfrm>
              <a:off x="6602349" y="4380026"/>
              <a:ext cx="962571" cy="101137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6">
              <a:extLst>
                <a:ext uri="{FF2B5EF4-FFF2-40B4-BE49-F238E27FC236}">
                  <a16:creationId xmlns:a16="http://schemas.microsoft.com/office/drawing/2014/main" id="{7FCAE6E9-DD19-1743-9E9E-B62E40F09229}"/>
                </a:ext>
              </a:extLst>
            </p:cNvPr>
            <p:cNvSpPr/>
            <p:nvPr/>
          </p:nvSpPr>
          <p:spPr>
            <a:xfrm>
              <a:off x="6602349" y="2284145"/>
              <a:ext cx="962571" cy="101137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7">
              <a:extLst>
                <a:ext uri="{FF2B5EF4-FFF2-40B4-BE49-F238E27FC236}">
                  <a16:creationId xmlns:a16="http://schemas.microsoft.com/office/drawing/2014/main" id="{0B094B26-73A2-154C-B927-26D0E3C1E767}"/>
                </a:ext>
              </a:extLst>
            </p:cNvPr>
            <p:cNvSpPr/>
            <p:nvPr/>
          </p:nvSpPr>
          <p:spPr>
            <a:xfrm>
              <a:off x="6097905" y="2789872"/>
              <a:ext cx="962571" cy="103574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8">
              <a:extLst>
                <a:ext uri="{FF2B5EF4-FFF2-40B4-BE49-F238E27FC236}">
                  <a16:creationId xmlns:a16="http://schemas.microsoft.com/office/drawing/2014/main" id="{DF19D6D3-291F-6E41-BA09-ED29FBDF3D46}"/>
                </a:ext>
              </a:extLst>
            </p:cNvPr>
            <p:cNvSpPr/>
            <p:nvPr/>
          </p:nvSpPr>
          <p:spPr>
            <a:xfrm>
              <a:off x="7106919" y="2802051"/>
              <a:ext cx="962571" cy="101137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9">
              <a:extLst>
                <a:ext uri="{FF2B5EF4-FFF2-40B4-BE49-F238E27FC236}">
                  <a16:creationId xmlns:a16="http://schemas.microsoft.com/office/drawing/2014/main" id="{6E1C8CF8-B81A-4741-B27D-0A01A39274B5}"/>
                </a:ext>
              </a:extLst>
            </p:cNvPr>
            <p:cNvSpPr/>
            <p:nvPr/>
          </p:nvSpPr>
          <p:spPr>
            <a:xfrm>
              <a:off x="5587619" y="3332022"/>
              <a:ext cx="962571" cy="1011377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10">
              <a:extLst>
                <a:ext uri="{FF2B5EF4-FFF2-40B4-BE49-F238E27FC236}">
                  <a16:creationId xmlns:a16="http://schemas.microsoft.com/office/drawing/2014/main" id="{8035522B-9BD5-0D47-B1C6-6F0B8E6DC8FB}"/>
                </a:ext>
              </a:extLst>
            </p:cNvPr>
            <p:cNvSpPr/>
            <p:nvPr/>
          </p:nvSpPr>
          <p:spPr>
            <a:xfrm>
              <a:off x="6602349" y="3319830"/>
              <a:ext cx="962571" cy="1011377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1">
              <a:extLst>
                <a:ext uri="{FF2B5EF4-FFF2-40B4-BE49-F238E27FC236}">
                  <a16:creationId xmlns:a16="http://schemas.microsoft.com/office/drawing/2014/main" id="{EF24D4C7-17D9-7B4D-9628-0408A3DB6B66}"/>
                </a:ext>
              </a:extLst>
            </p:cNvPr>
            <p:cNvSpPr/>
            <p:nvPr/>
          </p:nvSpPr>
          <p:spPr>
            <a:xfrm>
              <a:off x="6097905" y="3856024"/>
              <a:ext cx="962571" cy="101137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2">
              <a:extLst>
                <a:ext uri="{FF2B5EF4-FFF2-40B4-BE49-F238E27FC236}">
                  <a16:creationId xmlns:a16="http://schemas.microsoft.com/office/drawing/2014/main" id="{1BDBD686-9ADC-2D47-9918-3A5EF020BCD6}"/>
                </a:ext>
              </a:extLst>
            </p:cNvPr>
            <p:cNvSpPr/>
            <p:nvPr/>
          </p:nvSpPr>
          <p:spPr>
            <a:xfrm>
              <a:off x="7611364" y="3332022"/>
              <a:ext cx="962571" cy="1011377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3">
              <a:extLst>
                <a:ext uri="{FF2B5EF4-FFF2-40B4-BE49-F238E27FC236}">
                  <a16:creationId xmlns:a16="http://schemas.microsoft.com/office/drawing/2014/main" id="{DB6E92CB-6C0E-034E-BAED-F10A987AF185}"/>
                </a:ext>
              </a:extLst>
            </p:cNvPr>
            <p:cNvSpPr/>
            <p:nvPr/>
          </p:nvSpPr>
          <p:spPr>
            <a:xfrm>
              <a:off x="7106919" y="3856024"/>
              <a:ext cx="962571" cy="1011377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Rectángulo 12">
            <a:extLst>
              <a:ext uri="{FF2B5EF4-FFF2-40B4-BE49-F238E27FC236}">
                <a16:creationId xmlns:a16="http://schemas.microsoft.com/office/drawing/2014/main" id="{E83049F1-3348-784B-A673-314EE0A2D0A9}"/>
              </a:ext>
            </a:extLst>
          </p:cNvPr>
          <p:cNvSpPr/>
          <p:nvPr/>
        </p:nvSpPr>
        <p:spPr>
          <a:xfrm>
            <a:off x="548640" y="2476002"/>
            <a:ext cx="6786704" cy="3475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105"/>
              </a:spcBef>
              <a:buSzPct val="65000"/>
              <a:buFont typeface="Arial" panose="020B060402020202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Símbolo + borde =</a:t>
            </a:r>
            <a:r>
              <a:rPr lang="es-CO" sz="2400" spc="-9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Pictograma</a:t>
            </a: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"/>
            </a:pP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"/>
            </a:endParaRPr>
          </a:p>
          <a:p>
            <a:pPr marL="298450" marR="101600" indent="-285750">
              <a:lnSpc>
                <a:spcPct val="104000"/>
              </a:lnSpc>
              <a:buSzPct val="65000"/>
              <a:buFont typeface="Arial" panose="020B060402020202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El mismo símbolo puede</a:t>
            </a:r>
            <a:r>
              <a:rPr lang="es-CO" sz="2400" spc="-11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representar  más de una clase de</a:t>
            </a:r>
            <a:r>
              <a:rPr lang="es-CO" sz="2400" spc="-1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peligro</a:t>
            </a:r>
          </a:p>
          <a:p>
            <a:pPr>
              <a:lnSpc>
                <a:spcPct val="100000"/>
              </a:lnSpc>
              <a:spcBef>
                <a:spcPts val="40"/>
              </a:spcBef>
              <a:buFont typeface="Wingdings"/>
              <a:buChar char=""/>
            </a:pP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"/>
            </a:endParaRPr>
          </a:p>
          <a:p>
            <a:pPr marL="298450" marR="102870" indent="-285750">
              <a:lnSpc>
                <a:spcPct val="104000"/>
              </a:lnSpc>
              <a:buSzPct val="65000"/>
              <a:buFont typeface="Arial" panose="020B060402020202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Una clase de peligro puede</a:t>
            </a:r>
            <a:r>
              <a:rPr lang="es-CO" sz="2400" spc="-14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contener  más de un</a:t>
            </a:r>
            <a:r>
              <a:rPr lang="es-CO" sz="2400" spc="-6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símbolo</a:t>
            </a:r>
          </a:p>
          <a:p>
            <a:pPr>
              <a:lnSpc>
                <a:spcPct val="100000"/>
              </a:lnSpc>
              <a:spcBef>
                <a:spcPts val="15"/>
              </a:spcBef>
              <a:buFont typeface="Wingdings"/>
              <a:buChar char=""/>
            </a:pP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"/>
            </a:endParaRPr>
          </a:p>
          <a:p>
            <a:pPr marL="298450" indent="-285750">
              <a:lnSpc>
                <a:spcPct val="100000"/>
              </a:lnSpc>
              <a:spcBef>
                <a:spcPts val="5"/>
              </a:spcBef>
              <a:buSzPct val="65000"/>
              <a:buFont typeface="Arial" panose="020B060402020202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Algunas categorías no tienen</a:t>
            </a:r>
            <a:r>
              <a:rPr lang="es-CO" sz="2400" spc="-13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símbolo</a:t>
            </a:r>
          </a:p>
        </p:txBody>
      </p:sp>
    </p:spTree>
    <p:extLst>
      <p:ext uri="{BB962C8B-B14F-4D97-AF65-F5344CB8AC3E}">
        <p14:creationId xmlns:p14="http://schemas.microsoft.com/office/powerpoint/2010/main" val="4070774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FCE26B8-AE37-C34E-9511-70CE4951176A}"/>
              </a:ext>
            </a:extLst>
          </p:cNvPr>
          <p:cNvSpPr/>
          <p:nvPr/>
        </p:nvSpPr>
        <p:spPr>
          <a:xfrm>
            <a:off x="2878839" y="257294"/>
            <a:ext cx="4769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Representación del</a:t>
            </a:r>
            <a:r>
              <a:rPr lang="es-CO" sz="3200" b="1" spc="-145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peligro</a:t>
            </a:r>
            <a:endParaRPr lang="es-CO" sz="32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7FCAF61-A5B6-B549-9F08-B4B63EE529AC}"/>
              </a:ext>
            </a:extLst>
          </p:cNvPr>
          <p:cNvSpPr/>
          <p:nvPr/>
        </p:nvSpPr>
        <p:spPr>
          <a:xfrm>
            <a:off x="1137920" y="2078866"/>
            <a:ext cx="6096000" cy="45692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 Black"/>
              </a:rPr>
              <a:t>Este </a:t>
            </a:r>
            <a:r>
              <a:rPr lang="es-CO" sz="2400" spc="5" dirty="0">
                <a:solidFill>
                  <a:schemeClr val="accent5"/>
                </a:solidFill>
                <a:latin typeface="Franklin Gothic Book" panose="020B0503020102020204" pitchFamily="34" charset="0"/>
                <a:cs typeface="Arial Black"/>
              </a:rPr>
              <a:t>pictograma representa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 Black"/>
              </a:rPr>
              <a:t>más de</a:t>
            </a:r>
            <a:r>
              <a:rPr lang="es-CO" sz="2400" spc="-65" dirty="0">
                <a:solidFill>
                  <a:schemeClr val="accent5"/>
                </a:solidFill>
                <a:latin typeface="Franklin Gothic Book" panose="020B0503020102020204" pitchFamily="34" charset="0"/>
                <a:cs typeface="Arial Black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 Black"/>
              </a:rPr>
              <a:t>una</a:t>
            </a:r>
          </a:p>
          <a:p>
            <a:pPr marL="12700">
              <a:lnSpc>
                <a:spcPct val="100000"/>
              </a:lnSpc>
            </a:pPr>
            <a:r>
              <a:rPr lang="es-CO" sz="2400" spc="-10" dirty="0">
                <a:solidFill>
                  <a:schemeClr val="accent5"/>
                </a:solidFill>
                <a:latin typeface="Franklin Gothic Book" panose="020B0503020102020204" pitchFamily="34" charset="0"/>
                <a:cs typeface="Arial Black"/>
              </a:rPr>
              <a:t>clase </a:t>
            </a:r>
            <a:r>
              <a:rPr lang="es-CO" sz="2400" spc="-5" dirty="0">
                <a:solidFill>
                  <a:schemeClr val="accent5"/>
                </a:solidFill>
                <a:latin typeface="Franklin Gothic Book" panose="020B0503020102020204" pitchFamily="34" charset="0"/>
                <a:cs typeface="Arial Black"/>
              </a:rPr>
              <a:t>de</a:t>
            </a:r>
            <a:r>
              <a:rPr lang="es-CO" sz="2400" spc="-20" dirty="0">
                <a:solidFill>
                  <a:schemeClr val="accent5"/>
                </a:solidFill>
                <a:latin typeface="Franklin Gothic Book" panose="020B0503020102020204" pitchFamily="34" charset="0"/>
                <a:cs typeface="Arial Black"/>
              </a:rPr>
              <a:t> </a:t>
            </a:r>
            <a:r>
              <a:rPr lang="es-CO" sz="2400" spc="5" dirty="0">
                <a:solidFill>
                  <a:schemeClr val="accent5"/>
                </a:solidFill>
                <a:latin typeface="Franklin Gothic Book" panose="020B0503020102020204" pitchFamily="34" charset="0"/>
                <a:cs typeface="Arial Black"/>
              </a:rPr>
              <a:t>peligro:</a:t>
            </a:r>
            <a:endParaRPr lang="es-CO" sz="2400" dirty="0">
              <a:solidFill>
                <a:schemeClr val="accent5"/>
              </a:solidFill>
              <a:latin typeface="Franklin Gothic Book" panose="020B0503020102020204" pitchFamily="34" charset="0"/>
              <a:cs typeface="Arial Black"/>
            </a:endParaRPr>
          </a:p>
          <a:p>
            <a:pPr marL="355600" indent="-342900">
              <a:lnSpc>
                <a:spcPct val="100000"/>
              </a:lnSpc>
              <a:spcBef>
                <a:spcPts val="2510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Carcinogenicidad</a:t>
            </a:r>
          </a:p>
          <a:p>
            <a:pPr marL="355600" indent="-342900">
              <a:lnSpc>
                <a:spcPct val="100000"/>
              </a:lnSpc>
              <a:spcBef>
                <a:spcPts val="95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Mutagenicidad de las células</a:t>
            </a:r>
            <a:r>
              <a:rPr lang="es-CO" sz="2400" spc="-9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germinales</a:t>
            </a:r>
          </a:p>
          <a:p>
            <a:pPr marL="355600" indent="-342900">
              <a:lnSpc>
                <a:spcPct val="100000"/>
              </a:lnSpc>
              <a:spcBef>
                <a:spcPts val="95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Sensibilización</a:t>
            </a:r>
            <a:r>
              <a:rPr lang="es-CO" sz="2400" spc="-3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respiratoria</a:t>
            </a:r>
          </a:p>
          <a:p>
            <a:pPr marL="355600" indent="-342900">
              <a:lnSpc>
                <a:spcPct val="100000"/>
              </a:lnSpc>
              <a:spcBef>
                <a:spcPts val="110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spc="-2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Toxicidad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para la</a:t>
            </a:r>
            <a:r>
              <a:rPr lang="es-CO" sz="2400" spc="-3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reproducción</a:t>
            </a:r>
          </a:p>
          <a:p>
            <a:pPr marL="355600" marR="271145" indent="-342900">
              <a:lnSpc>
                <a:spcPct val="104000"/>
              </a:lnSpc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spc="-2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Toxicidad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para órganos diana –</a:t>
            </a:r>
            <a:r>
              <a:rPr lang="es-CO" sz="2400" spc="-8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exposiciones  repetidas</a:t>
            </a:r>
          </a:p>
          <a:p>
            <a:pPr marL="355600" indent="-342900">
              <a:lnSpc>
                <a:spcPct val="100000"/>
              </a:lnSpc>
              <a:spcBef>
                <a:spcPts val="110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spc="-2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Toxicidad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para órganos diana – exposición</a:t>
            </a:r>
            <a:r>
              <a:rPr lang="es-CO" sz="2400" spc="-10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únic</a:t>
            </a:r>
          </a:p>
          <a:p>
            <a:pPr marL="355600" indent="-342900">
              <a:lnSpc>
                <a:spcPct val="100000"/>
              </a:lnSpc>
              <a:spcBef>
                <a:spcPts val="95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Riesgo por</a:t>
            </a:r>
            <a:r>
              <a:rPr lang="es-CO" sz="2400" spc="-55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dirty="0">
                <a:solidFill>
                  <a:schemeClr val="accent5"/>
                </a:solidFill>
                <a:latin typeface="Franklin Gothic Book" panose="020B0503020102020204" pitchFamily="34" charset="0"/>
                <a:cs typeface="Arial"/>
              </a:rPr>
              <a:t>aspiración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3B89E49-6402-104E-A439-591FB9306A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0836" y="1704262"/>
            <a:ext cx="3007226" cy="3007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217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887F9949-5FB3-E44A-8B8D-EFE03A859A1B}"/>
              </a:ext>
            </a:extLst>
          </p:cNvPr>
          <p:cNvSpPr/>
          <p:nvPr/>
        </p:nvSpPr>
        <p:spPr>
          <a:xfrm>
            <a:off x="3309307" y="278166"/>
            <a:ext cx="47827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Representación del</a:t>
            </a:r>
            <a:r>
              <a:rPr lang="es-CO" sz="3200" b="1" spc="-45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peligro</a:t>
            </a:r>
            <a:endParaRPr lang="es-CO" sz="32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BAD29EA-2A1D-9346-96FA-8405FF52BB59}"/>
              </a:ext>
            </a:extLst>
          </p:cNvPr>
          <p:cNvSpPr/>
          <p:nvPr/>
        </p:nvSpPr>
        <p:spPr>
          <a:xfrm>
            <a:off x="3048000" y="1394142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866140" marR="5080" indent="-854075">
              <a:lnSpc>
                <a:spcPct val="100000"/>
              </a:lnSpc>
              <a:spcBef>
                <a:spcPts val="100"/>
              </a:spcBef>
            </a:pPr>
            <a:r>
              <a:rPr lang="es-CO" sz="20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Una clase de peligro puede </a:t>
            </a:r>
            <a:r>
              <a:rPr lang="es-CO" sz="20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tener más </a:t>
            </a:r>
            <a:r>
              <a:rPr lang="es-CO" sz="20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de  un </a:t>
            </a:r>
            <a:r>
              <a:rPr lang="es-CO" sz="20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símbolo </a:t>
            </a:r>
            <a:r>
              <a:rPr lang="es-CO" sz="20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según </a:t>
            </a:r>
            <a:r>
              <a:rPr lang="es-CO" sz="20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la </a:t>
            </a:r>
            <a:r>
              <a:rPr lang="es-CO" sz="20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categoría:</a:t>
            </a:r>
            <a:endParaRPr lang="es-CO" sz="20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FC66E4F7-D09B-9844-9841-79FB943973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30731"/>
              </p:ext>
            </p:extLst>
          </p:nvPr>
        </p:nvGraphicFramePr>
        <p:xfrm>
          <a:off x="902930" y="2472175"/>
          <a:ext cx="9370137" cy="279565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23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33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233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4101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28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Toxicidad</a:t>
                      </a:r>
                      <a:r>
                        <a:rPr sz="28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aguda</a:t>
                      </a:r>
                      <a:endParaRPr sz="2800" dirty="0">
                        <a:latin typeface="Arial"/>
                        <a:cs typeface="Arial"/>
                      </a:endParaRPr>
                    </a:p>
                  </a:txBody>
                  <a:tcPr marL="0" marR="0" marT="54610" marB="0">
                    <a:lnL w="12700">
                      <a:solidFill>
                        <a:srgbClr val="1F487C"/>
                      </a:solidFill>
                      <a:prstDash val="solid"/>
                    </a:lnL>
                    <a:lnR w="12700">
                      <a:solidFill>
                        <a:srgbClr val="1F487C"/>
                      </a:solidFill>
                      <a:prstDash val="solid"/>
                    </a:lnR>
                    <a:lnT w="12700">
                      <a:solidFill>
                        <a:srgbClr val="1F487C"/>
                      </a:solidFill>
                      <a:prstDash val="solid"/>
                    </a:lnT>
                    <a:lnB w="12700">
                      <a:solidFill>
                        <a:srgbClr val="1F487C"/>
                      </a:solidFill>
                      <a:prstDash val="solid"/>
                    </a:lnB>
                    <a:solidFill>
                      <a:srgbClr val="375F9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1550">
                <a:tc>
                  <a:txBody>
                    <a:bodyPr/>
                    <a:lstStyle/>
                    <a:p>
                      <a:pPr marL="28448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2000" spc="-10" dirty="0">
                          <a:latin typeface="Carlito"/>
                          <a:cs typeface="Carlito"/>
                        </a:rPr>
                        <a:t>Categorías </a:t>
                      </a:r>
                      <a:r>
                        <a:rPr sz="2000" dirty="0">
                          <a:latin typeface="Carlito"/>
                          <a:cs typeface="Carlito"/>
                        </a:rPr>
                        <a:t>1, 2 y</a:t>
                      </a:r>
                      <a:r>
                        <a:rPr sz="2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2000" dirty="0">
                          <a:latin typeface="Carlito"/>
                          <a:cs typeface="Carlito"/>
                        </a:rPr>
                        <a:t>3</a:t>
                      </a:r>
                      <a:endParaRPr sz="2000">
                        <a:latin typeface="Carlito"/>
                        <a:cs typeface="Carlito"/>
                      </a:endParaRPr>
                    </a:p>
                  </a:txBody>
                  <a:tcPr marL="0" marR="0" marT="29845" marB="0">
                    <a:lnL w="12700">
                      <a:solidFill>
                        <a:srgbClr val="1F487C"/>
                      </a:solidFill>
                      <a:prstDash val="solid"/>
                    </a:lnL>
                    <a:lnR w="12700">
                      <a:solidFill>
                        <a:srgbClr val="1F487C"/>
                      </a:solidFill>
                      <a:prstDash val="solid"/>
                    </a:lnR>
                    <a:lnT w="12700">
                      <a:solidFill>
                        <a:srgbClr val="1F487C"/>
                      </a:solidFill>
                      <a:prstDash val="solid"/>
                    </a:lnT>
                    <a:lnB w="12700">
                      <a:solidFill>
                        <a:srgbClr val="1F48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881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2000" spc="-10" dirty="0">
                          <a:latin typeface="Carlito"/>
                          <a:cs typeface="Carlito"/>
                        </a:rPr>
                        <a:t>Categoría</a:t>
                      </a:r>
                      <a:r>
                        <a:rPr sz="2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2000" dirty="0">
                          <a:latin typeface="Carlito"/>
                          <a:cs typeface="Carlito"/>
                        </a:rPr>
                        <a:t>4</a:t>
                      </a:r>
                    </a:p>
                  </a:txBody>
                  <a:tcPr marL="0" marR="0" marT="29845" marB="0">
                    <a:lnL w="12700">
                      <a:solidFill>
                        <a:srgbClr val="1F487C"/>
                      </a:solidFill>
                      <a:prstDash val="solid"/>
                    </a:lnL>
                    <a:lnR w="12700">
                      <a:solidFill>
                        <a:srgbClr val="1F487C"/>
                      </a:solidFill>
                      <a:prstDash val="solid"/>
                    </a:lnR>
                    <a:lnT w="12700">
                      <a:solidFill>
                        <a:srgbClr val="1F487C"/>
                      </a:solidFill>
                      <a:prstDash val="solid"/>
                    </a:lnT>
                    <a:lnB w="12700">
                      <a:solidFill>
                        <a:srgbClr val="1F48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944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2000" spc="-10" dirty="0">
                          <a:latin typeface="Carlito"/>
                          <a:cs typeface="Carlito"/>
                        </a:rPr>
                        <a:t>Categoría</a:t>
                      </a:r>
                      <a:r>
                        <a:rPr sz="200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2000" dirty="0">
                          <a:latin typeface="Carlito"/>
                          <a:cs typeface="Carlito"/>
                        </a:rPr>
                        <a:t>5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450" dirty="0">
                        <a:latin typeface="Times New Roman"/>
                        <a:cs typeface="Times New Roman"/>
                      </a:endParaRPr>
                    </a:p>
                    <a:p>
                      <a:pPr marL="7397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spc="-5" dirty="0">
                          <a:latin typeface="Carlito"/>
                          <a:cs typeface="Carlito"/>
                        </a:rPr>
                        <a:t>Sin</a:t>
                      </a:r>
                      <a:r>
                        <a:rPr sz="1800" spc="-1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800" spc="-5" dirty="0">
                          <a:latin typeface="Carlito"/>
                          <a:cs typeface="Carlito"/>
                        </a:rPr>
                        <a:t>símbolo</a:t>
                      </a:r>
                      <a:endParaRPr sz="1800" dirty="0">
                        <a:latin typeface="Carlito"/>
                        <a:cs typeface="Carlito"/>
                      </a:endParaRPr>
                    </a:p>
                  </a:txBody>
                  <a:tcPr marL="0" marR="0" marT="29845" marB="0">
                    <a:lnL w="12700">
                      <a:solidFill>
                        <a:srgbClr val="1F487C"/>
                      </a:solidFill>
                      <a:prstDash val="solid"/>
                    </a:lnL>
                    <a:lnR w="12700">
                      <a:solidFill>
                        <a:srgbClr val="1F487C"/>
                      </a:solidFill>
                      <a:prstDash val="solid"/>
                    </a:lnR>
                    <a:lnT w="12700">
                      <a:solidFill>
                        <a:srgbClr val="1F487C"/>
                      </a:solidFill>
                      <a:prstDash val="solid"/>
                    </a:lnT>
                    <a:lnB w="12700">
                      <a:solidFill>
                        <a:srgbClr val="1F487C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image50.png">
            <a:extLst>
              <a:ext uri="{FF2B5EF4-FFF2-40B4-BE49-F238E27FC236}">
                <a16:creationId xmlns:a16="http://schemas.microsoft.com/office/drawing/2014/main" id="{B2407893-8362-B147-829E-6556FC399F07}"/>
              </a:ext>
            </a:extLst>
          </p:cNvPr>
          <p:cNvPicPr/>
          <p:nvPr/>
        </p:nvPicPr>
        <p:blipFill rotWithShape="1">
          <a:blip r:embed="rId2" cstate="print"/>
          <a:srcRect l="-9541" t="-18411" r="65206" b="54384"/>
          <a:stretch/>
        </p:blipFill>
        <p:spPr>
          <a:xfrm>
            <a:off x="1311964" y="3554596"/>
            <a:ext cx="1736036" cy="1383164"/>
          </a:xfrm>
          <a:prstGeom prst="rect">
            <a:avLst/>
          </a:prstGeom>
        </p:spPr>
      </p:pic>
      <p:pic>
        <p:nvPicPr>
          <p:cNvPr id="9" name="image50.png">
            <a:extLst>
              <a:ext uri="{FF2B5EF4-FFF2-40B4-BE49-F238E27FC236}">
                <a16:creationId xmlns:a16="http://schemas.microsoft.com/office/drawing/2014/main" id="{4117BFE5-0C3C-7D49-94E2-A04424D26122}"/>
              </a:ext>
            </a:extLst>
          </p:cNvPr>
          <p:cNvPicPr/>
          <p:nvPr/>
        </p:nvPicPr>
        <p:blipFill rotWithShape="1">
          <a:blip r:embed="rId2" cstate="print"/>
          <a:srcRect l="40941" r="8941" b="59179"/>
          <a:stretch/>
        </p:blipFill>
        <p:spPr>
          <a:xfrm>
            <a:off x="4653280" y="3920356"/>
            <a:ext cx="1625599" cy="1017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09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951B478-8C2A-6B46-AE16-07A7A51E629E}"/>
              </a:ext>
            </a:extLst>
          </p:cNvPr>
          <p:cNvSpPr txBox="1"/>
          <p:nvPr/>
        </p:nvSpPr>
        <p:spPr>
          <a:xfrm>
            <a:off x="1364598" y="2827858"/>
            <a:ext cx="3746935" cy="62140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compatLnSpc="0">
            <a:spAutoFit/>
          </a:bodyPr>
          <a:lstStyle/>
          <a:p>
            <a:pPr>
              <a:buSzPct val="45000"/>
              <a:defRPr/>
            </a:pPr>
            <a:endParaRPr lang="es-CO" dirty="0">
              <a:latin typeface="Arial" pitchFamily="18"/>
              <a:ea typeface="Arial Unicode MS" pitchFamily="2"/>
              <a:cs typeface="Arial Unicode MS" pitchFamily="2"/>
            </a:endParaRPr>
          </a:p>
          <a:p>
            <a:pPr marL="285750" indent="-285750" eaLnBrk="1" fontAlgn="auto">
              <a:spcBef>
                <a:spcPts val="0"/>
              </a:spcBef>
              <a:spcAft>
                <a:spcPts val="0"/>
              </a:spcAft>
              <a:buSzPct val="45000"/>
              <a:buFont typeface="Wingdings" pitchFamily="2" charset="2"/>
              <a:buChar char="Ø"/>
              <a:defRPr/>
            </a:pPr>
            <a:endParaRPr lang="es-CO" dirty="0"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A5B51BA-8066-F946-8C8B-8266B526A293}"/>
              </a:ext>
            </a:extLst>
          </p:cNvPr>
          <p:cNvSpPr/>
          <p:nvPr/>
        </p:nvSpPr>
        <p:spPr>
          <a:xfrm>
            <a:off x="2173457" y="223478"/>
            <a:ext cx="72518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Criterios para  </a:t>
            </a:r>
            <a:r>
              <a:rPr lang="es-CO" sz="32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la </a:t>
            </a:r>
            <a:r>
              <a:rPr lang="es-CO" sz="32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clasificación </a:t>
            </a:r>
            <a:r>
              <a:rPr lang="es-CO" sz="32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y </a:t>
            </a:r>
            <a:r>
              <a:rPr lang="es-CO" sz="32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comunicación  </a:t>
            </a:r>
            <a:r>
              <a:rPr lang="es-CO" sz="32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del</a:t>
            </a:r>
            <a:r>
              <a:rPr lang="es-CO" sz="3200" b="1" spc="-20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peligro</a:t>
            </a:r>
            <a:endParaRPr lang="es-CO" sz="32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A8DF4FAA-E16D-A74E-B010-1B8919F02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59" y="2208334"/>
            <a:ext cx="9455834" cy="321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331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9249B2F-950F-CB4A-85DB-9E3CB3940D11}"/>
              </a:ext>
            </a:extLst>
          </p:cNvPr>
          <p:cNvSpPr/>
          <p:nvPr/>
        </p:nvSpPr>
        <p:spPr>
          <a:xfrm>
            <a:off x="1381760" y="1805355"/>
            <a:ext cx="967232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Identificación de condiciones de peligros a través de herramientas interactivas </a:t>
            </a:r>
          </a:p>
          <a:p>
            <a:r>
              <a:rPr lang="es-ES" sz="2000" dirty="0">
                <a:latin typeface="Franklin Gothic Book" panose="020B0503020102020204" pitchFamily="34" charset="0"/>
                <a:cs typeface="Arial" panose="020B0604020202020204" pitchFamily="34" charset="0"/>
                <a:hlinkClick r:id="rId2"/>
              </a:rPr>
              <a:t>Ingrese a la siguiente dirección: </a:t>
            </a:r>
            <a:r>
              <a:rPr lang="es-ES" sz="2000" u="heavy" dirty="0">
                <a:latin typeface="Franklin Gothic Book" panose="020B0503020102020204" pitchFamily="34" charset="0"/>
                <a:cs typeface="Arial" panose="020B0604020202020204" pitchFamily="34" charset="0"/>
                <a:hlinkClick r:id="rId2"/>
              </a:rPr>
              <a:t>http://www.arlsura.com/index.php/cazadores-de-</a:t>
            </a:r>
            <a:endParaRPr lang="es-CO" sz="20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r>
              <a:rPr lang="es-ES" sz="2000" u="heavy" dirty="0">
                <a:latin typeface="Franklin Gothic Book" panose="020B0503020102020204" pitchFamily="34" charset="0"/>
                <a:cs typeface="Arial" panose="020B0604020202020204" pitchFamily="34" charset="0"/>
                <a:hlinkClick r:id="rId2"/>
              </a:rPr>
              <a:t>riesgo-virtuales-2</a:t>
            </a:r>
            <a:endParaRPr lang="es-CO" sz="20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endParaRPr lang="es-CO" sz="20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r>
              <a:rPr lang="es-ES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Seleccione Cazador de Riesgos Sector Químico, haciendo clic  sobre la imagen.</a:t>
            </a:r>
            <a:endParaRPr lang="es-CO" sz="20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r>
              <a:rPr lang="es-ES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Al hacer clic en jugar, se abrirá un mensaje con la pista para seleccionar la situación encontrada.</a:t>
            </a:r>
            <a:endParaRPr lang="es-CO" sz="20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r>
              <a:rPr lang="es-ES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En la parte superior se registraran las pistas que se han encontrado correctamente</a:t>
            </a:r>
            <a:endParaRPr lang="es-CO" sz="20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r>
              <a:rPr lang="es-ES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En la parte inferior se encontraran los intentos fallidos</a:t>
            </a:r>
            <a:endParaRPr lang="es-CO" sz="20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r>
              <a:rPr lang="es-ES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Usted tiene tres oportunidades para encontrar la situación que se solicita en la pista</a:t>
            </a:r>
            <a:endParaRPr lang="es-CO" sz="20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r>
              <a:rPr lang="es-ES" sz="2000" dirty="0">
                <a:latin typeface="Franklin Gothic Book" panose="020B0503020102020204" pitchFamily="34" charset="0"/>
                <a:cs typeface="Arial" panose="020B0604020202020204" pitchFamily="34" charset="0"/>
              </a:rPr>
              <a:t>Al completar todas las pistas, habrá identificado todas las situaciones de peligro, tendrá la oportunidad de jugar nuevamente o salir de juego.</a:t>
            </a:r>
            <a:endParaRPr lang="es-CO" sz="20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endParaRPr lang="es-CO" dirty="0">
              <a:latin typeface="Franklin Gothic Book" panose="020B0503020102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09A54DC-3A17-BC41-A084-499FD0D76501}"/>
              </a:ext>
            </a:extLst>
          </p:cNvPr>
          <p:cNvSpPr/>
          <p:nvPr/>
        </p:nvSpPr>
        <p:spPr>
          <a:xfrm>
            <a:off x="2296160" y="406400"/>
            <a:ext cx="11074400" cy="510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2585" marR="4108450">
              <a:lnSpc>
                <a:spcPct val="97000"/>
              </a:lnSpc>
              <a:spcAft>
                <a:spcPts val="0"/>
              </a:spcAft>
            </a:pPr>
            <a:r>
              <a:rPr lang="es-ES" sz="2800" b="1" dirty="0"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Momento 2: </a:t>
            </a:r>
            <a:r>
              <a:rPr lang="es-ES" sz="2800" dirty="0"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Construyendo el cuidado</a:t>
            </a:r>
            <a:endParaRPr lang="es-CO" sz="2800" dirty="0">
              <a:latin typeface="Franklin Gothic Book" panose="020B0503020102020204" pitchFamily="34" charset="0"/>
              <a:ea typeface="Carlito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85003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648</Words>
  <Application>Microsoft Macintosh PowerPoint</Application>
  <PresentationFormat>Panorámica</PresentationFormat>
  <Paragraphs>121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6" baseType="lpstr">
      <vt:lpstr>Arial Unicode MS</vt:lpstr>
      <vt:lpstr>ＭＳ Ｐゴシック</vt:lpstr>
      <vt:lpstr>Arial</vt:lpstr>
      <vt:lpstr>Arial Black</vt:lpstr>
      <vt:lpstr>Calibri</vt:lpstr>
      <vt:lpstr>Calibri Light</vt:lpstr>
      <vt:lpstr>Carlito</vt:lpstr>
      <vt:lpstr>Franklin Gothic Book</vt:lpstr>
      <vt:lpstr>StarSymbol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CLASES DE PELIGROS FISICOS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Usuario de Microsoft Office</cp:lastModifiedBy>
  <cp:revision>32</cp:revision>
  <dcterms:created xsi:type="dcterms:W3CDTF">2020-02-18T12:47:10Z</dcterms:created>
  <dcterms:modified xsi:type="dcterms:W3CDTF">2020-04-23T00:10:56Z</dcterms:modified>
</cp:coreProperties>
</file>