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77" r:id="rId4"/>
    <p:sldId id="278" r:id="rId5"/>
    <p:sldId id="268" r:id="rId6"/>
    <p:sldId id="279" r:id="rId7"/>
    <p:sldId id="280" r:id="rId8"/>
    <p:sldId id="258" r:id="rId9"/>
    <p:sldId id="310" r:id="rId10"/>
    <p:sldId id="311" r:id="rId11"/>
    <p:sldId id="309" r:id="rId12"/>
    <p:sldId id="297" r:id="rId13"/>
    <p:sldId id="298" r:id="rId14"/>
    <p:sldId id="313" r:id="rId15"/>
    <p:sldId id="314" r:id="rId16"/>
    <p:sldId id="315" r:id="rId17"/>
    <p:sldId id="320" r:id="rId18"/>
    <p:sldId id="321" r:id="rId19"/>
    <p:sldId id="322" r:id="rId20"/>
    <p:sldId id="281" r:id="rId21"/>
    <p:sldId id="289" r:id="rId22"/>
    <p:sldId id="296" r:id="rId23"/>
    <p:sldId id="282" r:id="rId24"/>
    <p:sldId id="286" r:id="rId25"/>
    <p:sldId id="295" r:id="rId26"/>
    <p:sldId id="283" r:id="rId27"/>
    <p:sldId id="285" r:id="rId28"/>
    <p:sldId id="294" r:id="rId29"/>
    <p:sldId id="287" r:id="rId30"/>
    <p:sldId id="288" r:id="rId31"/>
    <p:sldId id="293" r:id="rId32"/>
    <p:sldId id="290" r:id="rId33"/>
    <p:sldId id="305" r:id="rId34"/>
    <p:sldId id="304" r:id="rId35"/>
    <p:sldId id="303" r:id="rId36"/>
    <p:sldId id="307" r:id="rId37"/>
    <p:sldId id="308" r:id="rId38"/>
    <p:sldId id="284" r:id="rId39"/>
    <p:sldId id="269" r:id="rId40"/>
    <p:sldId id="312" r:id="rId41"/>
    <p:sldId id="316" r:id="rId42"/>
    <p:sldId id="318" r:id="rId43"/>
    <p:sldId id="319" r:id="rId44"/>
    <p:sldId id="323" r:id="rId45"/>
    <p:sldId id="259" r:id="rId46"/>
    <p:sldId id="270" r:id="rId47"/>
    <p:sldId id="260" r:id="rId48"/>
    <p:sldId id="271" r:id="rId49"/>
    <p:sldId id="261" r:id="rId50"/>
    <p:sldId id="272" r:id="rId51"/>
    <p:sldId id="262" r:id="rId52"/>
    <p:sldId id="273" r:id="rId53"/>
    <p:sldId id="263" r:id="rId54"/>
    <p:sldId id="274" r:id="rId55"/>
    <p:sldId id="264" r:id="rId56"/>
    <p:sldId id="275" r:id="rId5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se Bello" initials="JB" lastIdx="2" clrIdx="0">
    <p:extLst>
      <p:ext uri="{19B8F6BF-5375-455C-9EA6-DF929625EA0E}">
        <p15:presenceInfo xmlns:p15="http://schemas.microsoft.com/office/powerpoint/2012/main" userId="Jose Bell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>
        <p:scale>
          <a:sx n="71" d="100"/>
          <a:sy n="71" d="100"/>
        </p:scale>
        <p:origin x="1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commentAuthors" Target="commentAuthors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2.xml"/><Relationship Id="rId2" Type="http://schemas.openxmlformats.org/officeDocument/2006/relationships/slide" Target="../slides/slide26.xml"/><Relationship Id="rId1" Type="http://schemas.openxmlformats.org/officeDocument/2006/relationships/slide" Target="../slides/slide29.xml"/><Relationship Id="rId6" Type="http://schemas.openxmlformats.org/officeDocument/2006/relationships/slide" Target="../slides/slide36.xml"/><Relationship Id="rId5" Type="http://schemas.openxmlformats.org/officeDocument/2006/relationships/slide" Target="../slides/slide38.xml"/><Relationship Id="rId4" Type="http://schemas.openxmlformats.org/officeDocument/2006/relationships/slide" Target="../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FEDA81-04E5-45DC-980F-7FBC1B453061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66679865-2576-4B43-A364-0F8C720C732D}">
      <dgm:prSet phldrT="[Texto]"/>
      <dgm:spPr/>
      <dgm:t>
        <a:bodyPr/>
        <a:lstStyle/>
        <a:p>
          <a:r>
            <a:rPr lang="es-ES" dirty="0" smtClean="0"/>
            <a:t>Referidos Propios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39046A1-C8D5-4BAD-A720-99B54FF6D44F}" type="parTrans" cxnId="{E2BDCC8E-C09C-4624-A3C5-78B31BB92902}">
      <dgm:prSet/>
      <dgm:spPr/>
      <dgm:t>
        <a:bodyPr/>
        <a:lstStyle/>
        <a:p>
          <a:endParaRPr lang="es-ES"/>
        </a:p>
      </dgm:t>
    </dgm:pt>
    <dgm:pt modelId="{1F9C1EB2-FB98-4CBB-9197-524F56494BFB}" type="sibTrans" cxnId="{E2BDCC8E-C09C-4624-A3C5-78B31BB92902}">
      <dgm:prSet/>
      <dgm:spPr/>
      <dgm:t>
        <a:bodyPr/>
        <a:lstStyle/>
        <a:p>
          <a:r>
            <a:rPr lang="es-ES" dirty="0" smtClean="0"/>
            <a:t>Prospectos GEI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642B00E7-675A-4744-B118-672745E1A3E2}">
      <dgm:prSet phldrT="[Texto]"/>
      <dgm:spPr/>
      <dgm:t>
        <a:bodyPr/>
        <a:lstStyle/>
        <a:p>
          <a:r>
            <a:rPr lang="es-ES" dirty="0" smtClean="0"/>
            <a:t>Referidos Mayoristas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49F90E14-B97E-4951-985B-5D68F39EAC35}" type="parTrans" cxnId="{251E296F-B305-451A-B9A0-A8EC9E8D7018}">
      <dgm:prSet/>
      <dgm:spPr/>
      <dgm:t>
        <a:bodyPr/>
        <a:lstStyle/>
        <a:p>
          <a:endParaRPr lang="es-ES"/>
        </a:p>
      </dgm:t>
    </dgm:pt>
    <dgm:pt modelId="{369D698A-FB61-4D01-B8CF-DEC2CCA8E1E9}" type="sibTrans" cxnId="{251E296F-B305-451A-B9A0-A8EC9E8D7018}">
      <dgm:prSet/>
      <dgm:spPr/>
      <dgm:t>
        <a:bodyPr/>
        <a:lstStyle/>
        <a:p>
          <a:r>
            <a:rPr lang="es-ES" dirty="0" smtClean="0"/>
            <a:t>Fuentes de Prospectos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A3834A04-1FE0-4E94-9EBB-BF5190531805}">
      <dgm:prSet phldrT="[Texto]"/>
      <dgm:spPr/>
      <dgm:t>
        <a:bodyPr/>
        <a:lstStyle/>
        <a:p>
          <a:r>
            <a:rPr lang="es-ES" dirty="0" smtClean="0"/>
            <a:t>Clientes Reales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8EE1A08F-6CFF-4998-A4B4-11E0D363D03A}" type="parTrans" cxnId="{805A705E-6113-43ED-AA8D-CE2480E9493D}">
      <dgm:prSet/>
      <dgm:spPr/>
      <dgm:t>
        <a:bodyPr/>
        <a:lstStyle/>
        <a:p>
          <a:endParaRPr lang="es-ES"/>
        </a:p>
      </dgm:t>
    </dgm:pt>
    <dgm:pt modelId="{CF356D19-26A5-48FE-BC73-C2C23F8FA834}" type="sibTrans" cxnId="{805A705E-6113-43ED-AA8D-CE2480E9493D}">
      <dgm:prSet/>
      <dgm:spPr/>
      <dgm:t>
        <a:bodyPr/>
        <a:lstStyle/>
        <a:p>
          <a:r>
            <a:rPr lang="es-ES" dirty="0" smtClean="0"/>
            <a:t>Clientes Potenciales</a:t>
          </a:r>
          <a:endParaRPr lang="es-E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208FB082-ADD2-4803-8BAC-D65B3E5C9AE8}" type="pres">
      <dgm:prSet presAssocID="{78FEDA81-04E5-45DC-980F-7FBC1B453061}" presName="Name0" presStyleCnt="0">
        <dgm:presLayoutVars>
          <dgm:chMax/>
          <dgm:chPref/>
          <dgm:dir/>
          <dgm:animLvl val="lvl"/>
        </dgm:presLayoutVars>
      </dgm:prSet>
      <dgm:spPr/>
    </dgm:pt>
    <dgm:pt modelId="{B1882143-773A-4AD6-B8FC-9AFBCABD7F47}" type="pres">
      <dgm:prSet presAssocID="{66679865-2576-4B43-A364-0F8C720C732D}" presName="composite" presStyleCnt="0"/>
      <dgm:spPr/>
    </dgm:pt>
    <dgm:pt modelId="{54F7A250-CE2C-4EC8-92C2-7CEAFFCB773D}" type="pres">
      <dgm:prSet presAssocID="{66679865-2576-4B43-A364-0F8C720C732D}" presName="Parent1" presStyleLbl="node1" presStyleIdx="0" presStyleCnt="6" custLinFactNeighborY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934F6A4-8183-43D6-8755-1213DA27C222}" type="pres">
      <dgm:prSet presAssocID="{66679865-2576-4B43-A364-0F8C720C732D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1EE7159-83CF-416B-8DFB-03AE79B5F7E2}" type="pres">
      <dgm:prSet presAssocID="{66679865-2576-4B43-A364-0F8C720C732D}" presName="BalanceSpacing" presStyleCnt="0"/>
      <dgm:spPr/>
    </dgm:pt>
    <dgm:pt modelId="{CA55E234-EC79-4226-9E34-4F2168880421}" type="pres">
      <dgm:prSet presAssocID="{66679865-2576-4B43-A364-0F8C720C732D}" presName="BalanceSpacing1" presStyleCnt="0"/>
      <dgm:spPr/>
    </dgm:pt>
    <dgm:pt modelId="{C94226C6-46AF-4058-B21E-47B24C492C42}" type="pres">
      <dgm:prSet presAssocID="{1F9C1EB2-FB98-4CBB-9197-524F56494BFB}" presName="Accent1Text" presStyleLbl="node1" presStyleIdx="1" presStyleCnt="6" custLinFactNeighborY="0"/>
      <dgm:spPr/>
      <dgm:t>
        <a:bodyPr/>
        <a:lstStyle/>
        <a:p>
          <a:endParaRPr lang="es-ES"/>
        </a:p>
      </dgm:t>
    </dgm:pt>
    <dgm:pt modelId="{AE298991-749E-49B2-B8BC-E4AE9EB2715A}" type="pres">
      <dgm:prSet presAssocID="{1F9C1EB2-FB98-4CBB-9197-524F56494BFB}" presName="spaceBetweenRectangles" presStyleCnt="0"/>
      <dgm:spPr/>
    </dgm:pt>
    <dgm:pt modelId="{7723C53B-1136-4DDA-BA05-A26369072494}" type="pres">
      <dgm:prSet presAssocID="{642B00E7-675A-4744-B118-672745E1A3E2}" presName="composite" presStyleCnt="0"/>
      <dgm:spPr/>
    </dgm:pt>
    <dgm:pt modelId="{A9FBF4DE-7EA3-4734-BE6C-97E0F1704221}" type="pres">
      <dgm:prSet presAssocID="{642B00E7-675A-4744-B118-672745E1A3E2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DD2BB00-4EA2-476C-8274-B2DE1B977979}" type="pres">
      <dgm:prSet presAssocID="{642B00E7-675A-4744-B118-672745E1A3E2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E4AC0356-2B8F-4769-A264-E42D260E9708}" type="pres">
      <dgm:prSet presAssocID="{642B00E7-675A-4744-B118-672745E1A3E2}" presName="BalanceSpacing" presStyleCnt="0"/>
      <dgm:spPr/>
    </dgm:pt>
    <dgm:pt modelId="{D680BC73-70D1-4069-8391-F73241CB9F91}" type="pres">
      <dgm:prSet presAssocID="{642B00E7-675A-4744-B118-672745E1A3E2}" presName="BalanceSpacing1" presStyleCnt="0"/>
      <dgm:spPr/>
    </dgm:pt>
    <dgm:pt modelId="{5335A472-3708-4B4F-867E-05B58E47A0DC}" type="pres">
      <dgm:prSet presAssocID="{369D698A-FB61-4D01-B8CF-DEC2CCA8E1E9}" presName="Accent1Text" presStyleLbl="node1" presStyleIdx="3" presStyleCnt="6"/>
      <dgm:spPr/>
      <dgm:t>
        <a:bodyPr/>
        <a:lstStyle/>
        <a:p>
          <a:endParaRPr lang="es-ES"/>
        </a:p>
      </dgm:t>
    </dgm:pt>
    <dgm:pt modelId="{63ED56A1-E8D6-49BA-A16D-2F6CE1885101}" type="pres">
      <dgm:prSet presAssocID="{369D698A-FB61-4D01-B8CF-DEC2CCA8E1E9}" presName="spaceBetweenRectangles" presStyleCnt="0"/>
      <dgm:spPr/>
    </dgm:pt>
    <dgm:pt modelId="{C6FBF1FF-95FD-484A-91C3-92AEB67D69C1}" type="pres">
      <dgm:prSet presAssocID="{A3834A04-1FE0-4E94-9EBB-BF5190531805}" presName="composite" presStyleCnt="0"/>
      <dgm:spPr/>
    </dgm:pt>
    <dgm:pt modelId="{A4D05EA6-B116-48BF-A650-344400E26B6D}" type="pres">
      <dgm:prSet presAssocID="{A3834A04-1FE0-4E94-9EBB-BF5190531805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94FBA493-98A8-48E5-9006-08948C13A3D5}" type="pres">
      <dgm:prSet presAssocID="{A3834A04-1FE0-4E94-9EBB-BF5190531805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B93FBD0-18CC-4C8C-B207-DDF83D63718A}" type="pres">
      <dgm:prSet presAssocID="{A3834A04-1FE0-4E94-9EBB-BF5190531805}" presName="BalanceSpacing" presStyleCnt="0"/>
      <dgm:spPr/>
    </dgm:pt>
    <dgm:pt modelId="{044765E0-7AED-4278-8315-38D81A892B78}" type="pres">
      <dgm:prSet presAssocID="{A3834A04-1FE0-4E94-9EBB-BF5190531805}" presName="BalanceSpacing1" presStyleCnt="0"/>
      <dgm:spPr/>
    </dgm:pt>
    <dgm:pt modelId="{430515A2-1DB6-4BEC-8F41-B3D6DDE2F63C}" type="pres">
      <dgm:prSet presAssocID="{CF356D19-26A5-48FE-BC73-C2C23F8FA834}" presName="Accent1Text" presStyleLbl="node1" presStyleIdx="5" presStyleCnt="6"/>
      <dgm:spPr/>
    </dgm:pt>
  </dgm:ptLst>
  <dgm:cxnLst>
    <dgm:cxn modelId="{A05A636B-1C35-4CBE-B1F4-13540534773E}" type="presOf" srcId="{CF356D19-26A5-48FE-BC73-C2C23F8FA834}" destId="{430515A2-1DB6-4BEC-8F41-B3D6DDE2F63C}" srcOrd="0" destOrd="0" presId="urn:microsoft.com/office/officeart/2008/layout/AlternatingHexagons"/>
    <dgm:cxn modelId="{251E296F-B305-451A-B9A0-A8EC9E8D7018}" srcId="{78FEDA81-04E5-45DC-980F-7FBC1B453061}" destId="{642B00E7-675A-4744-B118-672745E1A3E2}" srcOrd="1" destOrd="0" parTransId="{49F90E14-B97E-4951-985B-5D68F39EAC35}" sibTransId="{369D698A-FB61-4D01-B8CF-DEC2CCA8E1E9}"/>
    <dgm:cxn modelId="{1EE14091-7E40-446D-85BC-CE7B30FB8EB7}" type="presOf" srcId="{78FEDA81-04E5-45DC-980F-7FBC1B453061}" destId="{208FB082-ADD2-4803-8BAC-D65B3E5C9AE8}" srcOrd="0" destOrd="0" presId="urn:microsoft.com/office/officeart/2008/layout/AlternatingHexagons"/>
    <dgm:cxn modelId="{03FF9A97-9D9C-4695-B43D-71751820ACA2}" type="presOf" srcId="{1F9C1EB2-FB98-4CBB-9197-524F56494BFB}" destId="{C94226C6-46AF-4058-B21E-47B24C492C42}" srcOrd="0" destOrd="0" presId="urn:microsoft.com/office/officeart/2008/layout/AlternatingHexagons"/>
    <dgm:cxn modelId="{6530D61B-44F1-4BE7-B31B-B223107B7981}" type="presOf" srcId="{369D698A-FB61-4D01-B8CF-DEC2CCA8E1E9}" destId="{5335A472-3708-4B4F-867E-05B58E47A0DC}" srcOrd="0" destOrd="0" presId="urn:microsoft.com/office/officeart/2008/layout/AlternatingHexagons"/>
    <dgm:cxn modelId="{E2BDCC8E-C09C-4624-A3C5-78B31BB92902}" srcId="{78FEDA81-04E5-45DC-980F-7FBC1B453061}" destId="{66679865-2576-4B43-A364-0F8C720C732D}" srcOrd="0" destOrd="0" parTransId="{539046A1-C8D5-4BAD-A720-99B54FF6D44F}" sibTransId="{1F9C1EB2-FB98-4CBB-9197-524F56494BFB}"/>
    <dgm:cxn modelId="{B0DF19C8-C60B-4FB9-882F-20EB85B3FD1D}" type="presOf" srcId="{642B00E7-675A-4744-B118-672745E1A3E2}" destId="{A9FBF4DE-7EA3-4734-BE6C-97E0F1704221}" srcOrd="0" destOrd="0" presId="urn:microsoft.com/office/officeart/2008/layout/AlternatingHexagons"/>
    <dgm:cxn modelId="{C1F1310C-4064-4C93-B408-829F2FF7CE71}" type="presOf" srcId="{A3834A04-1FE0-4E94-9EBB-BF5190531805}" destId="{A4D05EA6-B116-48BF-A650-344400E26B6D}" srcOrd="0" destOrd="0" presId="urn:microsoft.com/office/officeart/2008/layout/AlternatingHexagons"/>
    <dgm:cxn modelId="{805A705E-6113-43ED-AA8D-CE2480E9493D}" srcId="{78FEDA81-04E5-45DC-980F-7FBC1B453061}" destId="{A3834A04-1FE0-4E94-9EBB-BF5190531805}" srcOrd="2" destOrd="0" parTransId="{8EE1A08F-6CFF-4998-A4B4-11E0D363D03A}" sibTransId="{CF356D19-26A5-48FE-BC73-C2C23F8FA834}"/>
    <dgm:cxn modelId="{D5268F65-93A3-4E41-874B-1103B87FD0CE}" type="presOf" srcId="{66679865-2576-4B43-A364-0F8C720C732D}" destId="{54F7A250-CE2C-4EC8-92C2-7CEAFFCB773D}" srcOrd="0" destOrd="0" presId="urn:microsoft.com/office/officeart/2008/layout/AlternatingHexagons"/>
    <dgm:cxn modelId="{D63DBA17-4767-4AF7-A834-E157CDC080E8}" type="presParOf" srcId="{208FB082-ADD2-4803-8BAC-D65B3E5C9AE8}" destId="{B1882143-773A-4AD6-B8FC-9AFBCABD7F47}" srcOrd="0" destOrd="0" presId="urn:microsoft.com/office/officeart/2008/layout/AlternatingHexagons"/>
    <dgm:cxn modelId="{690D8D5D-D677-42D5-BF08-B354707B0A62}" type="presParOf" srcId="{B1882143-773A-4AD6-B8FC-9AFBCABD7F47}" destId="{54F7A250-CE2C-4EC8-92C2-7CEAFFCB773D}" srcOrd="0" destOrd="0" presId="urn:microsoft.com/office/officeart/2008/layout/AlternatingHexagons"/>
    <dgm:cxn modelId="{6B5C2E92-AF45-4D76-8107-B0F7B3D01046}" type="presParOf" srcId="{B1882143-773A-4AD6-B8FC-9AFBCABD7F47}" destId="{C934F6A4-8183-43D6-8755-1213DA27C222}" srcOrd="1" destOrd="0" presId="urn:microsoft.com/office/officeart/2008/layout/AlternatingHexagons"/>
    <dgm:cxn modelId="{2ECF445E-3650-45C2-8FD1-E5D2201C2D9C}" type="presParOf" srcId="{B1882143-773A-4AD6-B8FC-9AFBCABD7F47}" destId="{51EE7159-83CF-416B-8DFB-03AE79B5F7E2}" srcOrd="2" destOrd="0" presId="urn:microsoft.com/office/officeart/2008/layout/AlternatingHexagons"/>
    <dgm:cxn modelId="{C10B4C20-8F01-4926-8B38-29E96F5A0E8D}" type="presParOf" srcId="{B1882143-773A-4AD6-B8FC-9AFBCABD7F47}" destId="{CA55E234-EC79-4226-9E34-4F2168880421}" srcOrd="3" destOrd="0" presId="urn:microsoft.com/office/officeart/2008/layout/AlternatingHexagons"/>
    <dgm:cxn modelId="{5927B8D4-A86C-4A7C-88E9-B9E86942F2DA}" type="presParOf" srcId="{B1882143-773A-4AD6-B8FC-9AFBCABD7F47}" destId="{C94226C6-46AF-4058-B21E-47B24C492C42}" srcOrd="4" destOrd="0" presId="urn:microsoft.com/office/officeart/2008/layout/AlternatingHexagons"/>
    <dgm:cxn modelId="{D4E11450-D76F-4314-AF53-B0ED78E5A3F4}" type="presParOf" srcId="{208FB082-ADD2-4803-8BAC-D65B3E5C9AE8}" destId="{AE298991-749E-49B2-B8BC-E4AE9EB2715A}" srcOrd="1" destOrd="0" presId="urn:microsoft.com/office/officeart/2008/layout/AlternatingHexagons"/>
    <dgm:cxn modelId="{6DF960FE-5F0C-46C6-A115-49D89285A094}" type="presParOf" srcId="{208FB082-ADD2-4803-8BAC-D65B3E5C9AE8}" destId="{7723C53B-1136-4DDA-BA05-A26369072494}" srcOrd="2" destOrd="0" presId="urn:microsoft.com/office/officeart/2008/layout/AlternatingHexagons"/>
    <dgm:cxn modelId="{0B4D77C4-6C8E-451B-A6F9-B9BD4C1B7DEA}" type="presParOf" srcId="{7723C53B-1136-4DDA-BA05-A26369072494}" destId="{A9FBF4DE-7EA3-4734-BE6C-97E0F1704221}" srcOrd="0" destOrd="0" presId="urn:microsoft.com/office/officeart/2008/layout/AlternatingHexagons"/>
    <dgm:cxn modelId="{7F3F6FC4-92A6-4F44-8871-27B11D877C0B}" type="presParOf" srcId="{7723C53B-1136-4DDA-BA05-A26369072494}" destId="{3DD2BB00-4EA2-476C-8274-B2DE1B977979}" srcOrd="1" destOrd="0" presId="urn:microsoft.com/office/officeart/2008/layout/AlternatingHexagons"/>
    <dgm:cxn modelId="{3F484422-9804-4DDF-947C-233CB94D464D}" type="presParOf" srcId="{7723C53B-1136-4DDA-BA05-A26369072494}" destId="{E4AC0356-2B8F-4769-A264-E42D260E9708}" srcOrd="2" destOrd="0" presId="urn:microsoft.com/office/officeart/2008/layout/AlternatingHexagons"/>
    <dgm:cxn modelId="{0DB95BAB-9640-4A2E-BD0A-B30AA4461F65}" type="presParOf" srcId="{7723C53B-1136-4DDA-BA05-A26369072494}" destId="{D680BC73-70D1-4069-8391-F73241CB9F91}" srcOrd="3" destOrd="0" presId="urn:microsoft.com/office/officeart/2008/layout/AlternatingHexagons"/>
    <dgm:cxn modelId="{822F3A14-F115-4D9D-A615-BD87335C78CB}" type="presParOf" srcId="{7723C53B-1136-4DDA-BA05-A26369072494}" destId="{5335A472-3708-4B4F-867E-05B58E47A0DC}" srcOrd="4" destOrd="0" presId="urn:microsoft.com/office/officeart/2008/layout/AlternatingHexagons"/>
    <dgm:cxn modelId="{2E41FA73-1910-41FC-A221-086B7920386E}" type="presParOf" srcId="{208FB082-ADD2-4803-8BAC-D65B3E5C9AE8}" destId="{63ED56A1-E8D6-49BA-A16D-2F6CE1885101}" srcOrd="3" destOrd="0" presId="urn:microsoft.com/office/officeart/2008/layout/AlternatingHexagons"/>
    <dgm:cxn modelId="{24EBE8DA-B8CB-4FF7-B439-8FBC93872B22}" type="presParOf" srcId="{208FB082-ADD2-4803-8BAC-D65B3E5C9AE8}" destId="{C6FBF1FF-95FD-484A-91C3-92AEB67D69C1}" srcOrd="4" destOrd="0" presId="urn:microsoft.com/office/officeart/2008/layout/AlternatingHexagons"/>
    <dgm:cxn modelId="{5CBB0282-0A8E-494B-8E80-C82A9AB5D1EE}" type="presParOf" srcId="{C6FBF1FF-95FD-484A-91C3-92AEB67D69C1}" destId="{A4D05EA6-B116-48BF-A650-344400E26B6D}" srcOrd="0" destOrd="0" presId="urn:microsoft.com/office/officeart/2008/layout/AlternatingHexagons"/>
    <dgm:cxn modelId="{3261A2B3-0F42-46B2-AFDF-E1898721506C}" type="presParOf" srcId="{C6FBF1FF-95FD-484A-91C3-92AEB67D69C1}" destId="{94FBA493-98A8-48E5-9006-08948C13A3D5}" srcOrd="1" destOrd="0" presId="urn:microsoft.com/office/officeart/2008/layout/AlternatingHexagons"/>
    <dgm:cxn modelId="{7E7DCFAC-2367-42D9-8655-7273A4091BE0}" type="presParOf" srcId="{C6FBF1FF-95FD-484A-91C3-92AEB67D69C1}" destId="{3B93FBD0-18CC-4C8C-B207-DDF83D63718A}" srcOrd="2" destOrd="0" presId="urn:microsoft.com/office/officeart/2008/layout/AlternatingHexagons"/>
    <dgm:cxn modelId="{54DEF2BC-E58D-43C1-83D1-69803349CF1C}" type="presParOf" srcId="{C6FBF1FF-95FD-484A-91C3-92AEB67D69C1}" destId="{044765E0-7AED-4278-8315-38D81A892B78}" srcOrd="3" destOrd="0" presId="urn:microsoft.com/office/officeart/2008/layout/AlternatingHexagons"/>
    <dgm:cxn modelId="{70745F0F-2CCE-42EB-AD13-81DE55967BDB}" type="presParOf" srcId="{C6FBF1FF-95FD-484A-91C3-92AEB67D69C1}" destId="{430515A2-1DB6-4BEC-8F41-B3D6DDE2F63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F7A250-CE2C-4EC8-92C2-7CEAFFCB773D}">
      <dsp:nvSpPr>
        <dsp:cNvPr id="0" name=""/>
        <dsp:cNvSpPr/>
      </dsp:nvSpPr>
      <dsp:spPr>
        <a:xfrm rot="5400000">
          <a:off x="3412031" y="123160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Referidos Propios</a:t>
          </a:r>
          <a:endParaRPr lang="es-ES" sz="1500" kern="1200" dirty="0"/>
        </a:p>
      </dsp:txBody>
      <dsp:txXfrm rot="-5400000">
        <a:off x="3791610" y="295059"/>
        <a:ext cx="1133300" cy="1302643"/>
      </dsp:txXfrm>
    </dsp:sp>
    <dsp:sp modelId="{C934F6A4-8183-43D6-8755-1213DA27C222}">
      <dsp:nvSpPr>
        <dsp:cNvPr id="0" name=""/>
        <dsp:cNvSpPr/>
      </dsp:nvSpPr>
      <dsp:spPr>
        <a:xfrm>
          <a:off x="5231442" y="378642"/>
          <a:ext cx="2111985" cy="113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4226C6-46AF-4058-B21E-47B24C492C42}">
      <dsp:nvSpPr>
        <dsp:cNvPr id="0" name=""/>
        <dsp:cNvSpPr/>
      </dsp:nvSpPr>
      <dsp:spPr>
        <a:xfrm rot="5400000">
          <a:off x="1633876" y="123160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Prospectos GEI</a:t>
          </a:r>
          <a:endParaRPr lang="es-ES" sz="1600" kern="1200" dirty="0"/>
        </a:p>
      </dsp:txBody>
      <dsp:txXfrm rot="-5400000">
        <a:off x="2013455" y="295059"/>
        <a:ext cx="1133300" cy="1302643"/>
      </dsp:txXfrm>
    </dsp:sp>
    <dsp:sp modelId="{A9FBF4DE-7EA3-4734-BE6C-97E0F1704221}">
      <dsp:nvSpPr>
        <dsp:cNvPr id="0" name=""/>
        <dsp:cNvSpPr/>
      </dsp:nvSpPr>
      <dsp:spPr>
        <a:xfrm rot="5400000">
          <a:off x="2519547" y="172947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Referidos Mayoristas</a:t>
          </a:r>
          <a:endParaRPr lang="es-ES" sz="1500" kern="1200" dirty="0"/>
        </a:p>
      </dsp:txBody>
      <dsp:txXfrm rot="-5400000">
        <a:off x="2899126" y="1901378"/>
        <a:ext cx="1133300" cy="1302643"/>
      </dsp:txXfrm>
    </dsp:sp>
    <dsp:sp modelId="{3DD2BB00-4EA2-476C-8274-B2DE1B977979}">
      <dsp:nvSpPr>
        <dsp:cNvPr id="0" name=""/>
        <dsp:cNvSpPr/>
      </dsp:nvSpPr>
      <dsp:spPr>
        <a:xfrm>
          <a:off x="530572" y="1984962"/>
          <a:ext cx="2043856" cy="113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35A472-3708-4B4F-867E-05B58E47A0DC}">
      <dsp:nvSpPr>
        <dsp:cNvPr id="0" name=""/>
        <dsp:cNvSpPr/>
      </dsp:nvSpPr>
      <dsp:spPr>
        <a:xfrm rot="5400000">
          <a:off x="4297702" y="172947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Fuentes de Prospectos</a:t>
          </a:r>
          <a:endParaRPr lang="es-ES" sz="1600" kern="1200" dirty="0"/>
        </a:p>
      </dsp:txBody>
      <dsp:txXfrm rot="-5400000">
        <a:off x="4677281" y="1901378"/>
        <a:ext cx="1133300" cy="1302643"/>
      </dsp:txXfrm>
    </dsp:sp>
    <dsp:sp modelId="{A4D05EA6-B116-48BF-A650-344400E26B6D}">
      <dsp:nvSpPr>
        <dsp:cNvPr id="0" name=""/>
        <dsp:cNvSpPr/>
      </dsp:nvSpPr>
      <dsp:spPr>
        <a:xfrm rot="5400000">
          <a:off x="3412031" y="333579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Clientes Reales</a:t>
          </a:r>
          <a:endParaRPr lang="es-ES" sz="1500" kern="1200" dirty="0"/>
        </a:p>
      </dsp:txBody>
      <dsp:txXfrm rot="-5400000">
        <a:off x="3791610" y="3507698"/>
        <a:ext cx="1133300" cy="1302643"/>
      </dsp:txXfrm>
    </dsp:sp>
    <dsp:sp modelId="{94FBA493-98A8-48E5-9006-08948C13A3D5}">
      <dsp:nvSpPr>
        <dsp:cNvPr id="0" name=""/>
        <dsp:cNvSpPr/>
      </dsp:nvSpPr>
      <dsp:spPr>
        <a:xfrm>
          <a:off x="5231442" y="3591281"/>
          <a:ext cx="2111985" cy="113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0515A2-1DB6-4BEC-8F41-B3D6DDE2F63C}">
      <dsp:nvSpPr>
        <dsp:cNvPr id="0" name=""/>
        <dsp:cNvSpPr/>
      </dsp:nvSpPr>
      <dsp:spPr>
        <a:xfrm rot="5400000">
          <a:off x="1633876" y="3335799"/>
          <a:ext cx="1892459" cy="164644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Clientes Potenciales</a:t>
          </a:r>
          <a:endParaRPr lang="es-ES" sz="1500" kern="1200" dirty="0"/>
        </a:p>
      </dsp:txBody>
      <dsp:txXfrm rot="-5400000">
        <a:off x="2013455" y="3507698"/>
        <a:ext cx="1133300" cy="13026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42939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48797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71952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79484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88874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44211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85620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96936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10191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45174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6235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40474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16846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888133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79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12522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A96F0-C611-44BB-B5EA-9DB6DF3473A2}" type="datetimeFigureOut">
              <a:rPr lang="es-CO" smtClean="0"/>
              <a:t>1/06/2019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A492464-D266-45F0-B008-6C93F17AA5C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34613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3" Type="http://schemas.openxmlformats.org/officeDocument/2006/relationships/slide" Target="slide45.xml"/><Relationship Id="rId7" Type="http://schemas.openxmlformats.org/officeDocument/2006/relationships/slide" Target="slide51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3.xml"/><Relationship Id="rId5" Type="http://schemas.openxmlformats.org/officeDocument/2006/relationships/slide" Target="slide49.xml"/><Relationship Id="rId4" Type="http://schemas.openxmlformats.org/officeDocument/2006/relationships/slide" Target="slide47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3" Type="http://schemas.openxmlformats.org/officeDocument/2006/relationships/slide" Target="slide45.xml"/><Relationship Id="rId7" Type="http://schemas.openxmlformats.org/officeDocument/2006/relationships/slide" Target="slide51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3.xml"/><Relationship Id="rId5" Type="http://schemas.openxmlformats.org/officeDocument/2006/relationships/slide" Target="slide49.xml"/><Relationship Id="rId4" Type="http://schemas.openxmlformats.org/officeDocument/2006/relationships/slide" Target="slide47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3" Type="http://schemas.openxmlformats.org/officeDocument/2006/relationships/slide" Target="slide45.xml"/><Relationship Id="rId7" Type="http://schemas.openxmlformats.org/officeDocument/2006/relationships/slide" Target="slide51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3.xml"/><Relationship Id="rId5" Type="http://schemas.openxmlformats.org/officeDocument/2006/relationships/slide" Target="slide49.xml"/><Relationship Id="rId4" Type="http://schemas.openxmlformats.org/officeDocument/2006/relationships/slide" Target="slide47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slide" Target="slide40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slide" Target="slide44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3.png"/><Relationship Id="rId4" Type="http://schemas.openxmlformats.org/officeDocument/2006/relationships/diagramQuickStyle" Target="../diagrams/quickStyle1.xml"/><Relationship Id="rId9" Type="http://schemas.openxmlformats.org/officeDocument/2006/relationships/slide" Target="slide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slide" Target="slide1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669" y="1384449"/>
            <a:ext cx="8971935" cy="488073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 b="20557"/>
          <a:stretch/>
        </p:blipFill>
        <p:spPr>
          <a:xfrm>
            <a:off x="4126949" y="404527"/>
            <a:ext cx="4459182" cy="122107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807080" y="2059561"/>
            <a:ext cx="7098919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sz="44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Estamos construyendo entre TODOS </a:t>
            </a:r>
          </a:p>
          <a:p>
            <a:pPr algn="ctr"/>
            <a:r>
              <a:rPr lang="es-ES" sz="44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un nuevo modelo</a:t>
            </a:r>
          </a:p>
          <a:p>
            <a:pPr algn="ctr"/>
            <a:r>
              <a:rPr lang="es-ES" sz="44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de relacionamiento del </a:t>
            </a:r>
          </a:p>
          <a:p>
            <a:pPr algn="ctr"/>
            <a:r>
              <a:rPr lang="es-ES" sz="44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NEGOCIO</a:t>
            </a:r>
            <a:endParaRPr lang="es-ES" sz="44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3893574" y="5806610"/>
            <a:ext cx="5653902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3165601" y="5806610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390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ángulo redondeado 24"/>
          <p:cNvSpPr/>
          <p:nvPr/>
        </p:nvSpPr>
        <p:spPr>
          <a:xfrm>
            <a:off x="2322964" y="5600278"/>
            <a:ext cx="7759499" cy="1141443"/>
          </a:xfrm>
          <a:prstGeom prst="roundRect">
            <a:avLst/>
          </a:prstGeom>
          <a:gradFill flip="none" rotWithShape="1">
            <a:gsLst>
              <a:gs pos="70000">
                <a:schemeClr val="bg2">
                  <a:tint val="90000"/>
                  <a:lumMod val="120000"/>
                </a:schemeClr>
              </a:gs>
              <a:gs pos="98000">
                <a:schemeClr val="bg2">
                  <a:tint val="90000"/>
                  <a:lumMod val="120000"/>
                </a:schemeClr>
              </a:gs>
              <a:gs pos="82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4" name="Rectángulo redondeado 23"/>
          <p:cNvSpPr/>
          <p:nvPr/>
        </p:nvSpPr>
        <p:spPr>
          <a:xfrm>
            <a:off x="2165647" y="2563984"/>
            <a:ext cx="7964942" cy="2445102"/>
          </a:xfrm>
          <a:prstGeom prst="roundRect">
            <a:avLst/>
          </a:prstGeom>
          <a:gradFill flip="none" rotWithShape="1">
            <a:gsLst>
              <a:gs pos="98000">
                <a:schemeClr val="bg2">
                  <a:tint val="90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3" name="Rectángulo redondeado 22"/>
          <p:cNvSpPr/>
          <p:nvPr/>
        </p:nvSpPr>
        <p:spPr>
          <a:xfrm>
            <a:off x="2342692" y="581963"/>
            <a:ext cx="7759499" cy="1337834"/>
          </a:xfrm>
          <a:prstGeom prst="roundRect">
            <a:avLst/>
          </a:prstGeom>
          <a:gradFill flip="none" rotWithShape="1">
            <a:gsLst>
              <a:gs pos="98000">
                <a:schemeClr val="bg2">
                  <a:tint val="90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redondeado 3">
            <a:hlinkClick r:id="rId2" action="ppaction://hlinksldjump"/>
          </p:cNvPr>
          <p:cNvSpPr/>
          <p:nvPr/>
        </p:nvSpPr>
        <p:spPr>
          <a:xfrm>
            <a:off x="2462978" y="954377"/>
            <a:ext cx="2772697" cy="82591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/>
                </a:solidFill>
              </a:rPr>
              <a:t>Prospectar</a:t>
            </a:r>
            <a:endParaRPr lang="es-CO" dirty="0">
              <a:solidFill>
                <a:schemeClr val="tx2"/>
              </a:solidFill>
            </a:endParaRPr>
          </a:p>
        </p:txBody>
      </p:sp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7128386" y="954377"/>
            <a:ext cx="2772697" cy="82591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Acercamiento</a:t>
            </a:r>
            <a:endParaRPr lang="es-CO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Rectángulo redondeado 5">
            <a:hlinkClick r:id="rId4" action="ppaction://hlinksldjump"/>
          </p:cNvPr>
          <p:cNvSpPr/>
          <p:nvPr/>
        </p:nvSpPr>
        <p:spPr>
          <a:xfrm>
            <a:off x="2462979" y="2783176"/>
            <a:ext cx="2772697" cy="8259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Entrevista</a:t>
            </a:r>
            <a:endParaRPr lang="es-CO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Rectángulo redondeado 6">
            <a:hlinkClick r:id="rId5" action="ppaction://hlinksldjump"/>
          </p:cNvPr>
          <p:cNvSpPr/>
          <p:nvPr/>
        </p:nvSpPr>
        <p:spPr>
          <a:xfrm>
            <a:off x="7128387" y="2797926"/>
            <a:ext cx="2772697" cy="82591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Presentar y Validar Oferta</a:t>
            </a:r>
            <a:endParaRPr lang="es-CO" dirty="0"/>
          </a:p>
        </p:txBody>
      </p:sp>
      <p:sp>
        <p:nvSpPr>
          <p:cNvPr id="8" name="Rectángulo redondeado 7">
            <a:hlinkClick r:id="rId6" action="ppaction://hlinksldjump"/>
          </p:cNvPr>
          <p:cNvSpPr/>
          <p:nvPr/>
        </p:nvSpPr>
        <p:spPr>
          <a:xfrm>
            <a:off x="7128387" y="3908844"/>
            <a:ext cx="2772697" cy="82591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Cierre</a:t>
            </a:r>
            <a:endParaRPr lang="es-CO" dirty="0"/>
          </a:p>
        </p:txBody>
      </p:sp>
      <p:sp>
        <p:nvSpPr>
          <p:cNvPr id="9" name="Rectángulo redondeado 8">
            <a:hlinkClick r:id="rId7" action="ppaction://hlinksldjump"/>
          </p:cNvPr>
          <p:cNvSpPr/>
          <p:nvPr/>
        </p:nvSpPr>
        <p:spPr>
          <a:xfrm>
            <a:off x="2462980" y="3908844"/>
            <a:ext cx="2772697" cy="8259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Manejo de Objeciones</a:t>
            </a:r>
            <a:endParaRPr lang="es-CO" dirty="0"/>
          </a:p>
        </p:txBody>
      </p:sp>
      <p:sp>
        <p:nvSpPr>
          <p:cNvPr id="10" name="Rectángulo redondeado 9">
            <a:hlinkClick r:id="rId8" action="ppaction://hlinksldjump"/>
          </p:cNvPr>
          <p:cNvSpPr/>
          <p:nvPr/>
        </p:nvSpPr>
        <p:spPr>
          <a:xfrm>
            <a:off x="4748980" y="5805948"/>
            <a:ext cx="2772697" cy="82591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Evaluación</a:t>
            </a:r>
            <a:endParaRPr lang="es-CO" dirty="0"/>
          </a:p>
        </p:txBody>
      </p:sp>
      <p:sp>
        <p:nvSpPr>
          <p:cNvPr id="11" name="Redondear rectángulo de esquina diagonal 10"/>
          <p:cNvSpPr/>
          <p:nvPr/>
        </p:nvSpPr>
        <p:spPr>
          <a:xfrm>
            <a:off x="5471651" y="442453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Preparación</a:t>
            </a:r>
            <a:endParaRPr lang="es-CO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dondear rectángulo de esquina diagonal 11"/>
          <p:cNvSpPr/>
          <p:nvPr/>
        </p:nvSpPr>
        <p:spPr>
          <a:xfrm>
            <a:off x="5424948" y="5249716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Evaluación</a:t>
            </a:r>
            <a:endParaRPr lang="es-CO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dondear rectángulo de esquina diagonal 12"/>
          <p:cNvSpPr/>
          <p:nvPr/>
        </p:nvSpPr>
        <p:spPr>
          <a:xfrm>
            <a:off x="5471650" y="2291889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Visita Comercial</a:t>
            </a:r>
            <a:endParaRPr lang="es-CO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Conector 14"/>
          <p:cNvSpPr/>
          <p:nvPr/>
        </p:nvSpPr>
        <p:spPr>
          <a:xfrm>
            <a:off x="2322964" y="810578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1</a:t>
            </a:r>
            <a:endParaRPr lang="es-CO" dirty="0"/>
          </a:p>
        </p:txBody>
      </p:sp>
      <p:sp>
        <p:nvSpPr>
          <p:cNvPr id="16" name="Conector 15"/>
          <p:cNvSpPr/>
          <p:nvPr/>
        </p:nvSpPr>
        <p:spPr>
          <a:xfrm>
            <a:off x="4535127" y="5632503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7</a:t>
            </a:r>
            <a:endParaRPr lang="es-CO" dirty="0"/>
          </a:p>
        </p:txBody>
      </p:sp>
      <p:sp>
        <p:nvSpPr>
          <p:cNvPr id="18" name="Conector 17"/>
          <p:cNvSpPr/>
          <p:nvPr/>
        </p:nvSpPr>
        <p:spPr>
          <a:xfrm>
            <a:off x="2322964" y="2642294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3</a:t>
            </a:r>
            <a:endParaRPr lang="es-CO" dirty="0"/>
          </a:p>
        </p:txBody>
      </p:sp>
      <p:sp>
        <p:nvSpPr>
          <p:cNvPr id="19" name="Conector 18"/>
          <p:cNvSpPr/>
          <p:nvPr/>
        </p:nvSpPr>
        <p:spPr>
          <a:xfrm>
            <a:off x="2322964" y="3696826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5</a:t>
            </a:r>
            <a:endParaRPr lang="es-CO" dirty="0"/>
          </a:p>
        </p:txBody>
      </p:sp>
      <p:sp>
        <p:nvSpPr>
          <p:cNvPr id="20" name="Conector 19"/>
          <p:cNvSpPr/>
          <p:nvPr/>
        </p:nvSpPr>
        <p:spPr>
          <a:xfrm>
            <a:off x="6990405" y="3696826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6</a:t>
            </a:r>
            <a:endParaRPr lang="es-CO" dirty="0"/>
          </a:p>
        </p:txBody>
      </p:sp>
      <p:sp>
        <p:nvSpPr>
          <p:cNvPr id="21" name="Conector 20"/>
          <p:cNvSpPr/>
          <p:nvPr/>
        </p:nvSpPr>
        <p:spPr>
          <a:xfrm>
            <a:off x="6983129" y="2642294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4</a:t>
            </a:r>
            <a:endParaRPr lang="es-CO" dirty="0"/>
          </a:p>
        </p:txBody>
      </p:sp>
      <p:sp>
        <p:nvSpPr>
          <p:cNvPr id="22" name="Conector 21"/>
          <p:cNvSpPr/>
          <p:nvPr/>
        </p:nvSpPr>
        <p:spPr>
          <a:xfrm>
            <a:off x="6988273" y="810578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</a:t>
            </a:r>
            <a:endParaRPr lang="es-CO" dirty="0"/>
          </a:p>
        </p:txBody>
      </p:sp>
      <p:sp>
        <p:nvSpPr>
          <p:cNvPr id="26" name="Triángulo isósceles 25"/>
          <p:cNvSpPr/>
          <p:nvPr/>
        </p:nvSpPr>
        <p:spPr>
          <a:xfrm rot="10800000">
            <a:off x="5471650" y="1917630"/>
            <a:ext cx="1486898" cy="214765"/>
          </a:xfrm>
          <a:prstGeom prst="triangl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7" name="Triángulo isósceles 26"/>
          <p:cNvSpPr/>
          <p:nvPr/>
        </p:nvSpPr>
        <p:spPr>
          <a:xfrm rot="10800000">
            <a:off x="5448299" y="4946595"/>
            <a:ext cx="1486898" cy="214765"/>
          </a:xfrm>
          <a:prstGeom prst="triangl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496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3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7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9000"/>
                            </p:stCondLst>
                            <p:childTnLst>
                              <p:par>
                                <p:cTn id="9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1500"/>
                            </p:stCondLst>
                            <p:childTnLst>
                              <p:par>
                                <p:cTn id="10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4" grpId="0" animBg="1"/>
      <p:bldP spid="2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ángulo redondeado 24"/>
          <p:cNvSpPr/>
          <p:nvPr/>
        </p:nvSpPr>
        <p:spPr>
          <a:xfrm>
            <a:off x="2322964" y="5600278"/>
            <a:ext cx="7759499" cy="1141443"/>
          </a:xfrm>
          <a:prstGeom prst="roundRect">
            <a:avLst/>
          </a:prstGeom>
          <a:gradFill flip="none" rotWithShape="1">
            <a:gsLst>
              <a:gs pos="70000">
                <a:schemeClr val="bg2">
                  <a:tint val="90000"/>
                  <a:lumMod val="120000"/>
                </a:schemeClr>
              </a:gs>
              <a:gs pos="98000">
                <a:schemeClr val="bg2">
                  <a:tint val="90000"/>
                  <a:lumMod val="120000"/>
                </a:schemeClr>
              </a:gs>
              <a:gs pos="82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4" name="Rectángulo redondeado 23"/>
          <p:cNvSpPr/>
          <p:nvPr/>
        </p:nvSpPr>
        <p:spPr>
          <a:xfrm>
            <a:off x="2165647" y="2563984"/>
            <a:ext cx="7964942" cy="2445102"/>
          </a:xfrm>
          <a:prstGeom prst="roundRect">
            <a:avLst/>
          </a:prstGeom>
          <a:gradFill flip="none" rotWithShape="1">
            <a:gsLst>
              <a:gs pos="98000">
                <a:schemeClr val="bg2">
                  <a:tint val="90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3" name="Rectángulo redondeado 22"/>
          <p:cNvSpPr/>
          <p:nvPr/>
        </p:nvSpPr>
        <p:spPr>
          <a:xfrm>
            <a:off x="2342692" y="581963"/>
            <a:ext cx="7759499" cy="1337834"/>
          </a:xfrm>
          <a:prstGeom prst="roundRect">
            <a:avLst/>
          </a:prstGeom>
          <a:gradFill flip="none" rotWithShape="1">
            <a:gsLst>
              <a:gs pos="98000">
                <a:schemeClr val="bg2">
                  <a:tint val="90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redondeado 3">
            <a:hlinkClick r:id="rId2" action="ppaction://hlinksldjump"/>
          </p:cNvPr>
          <p:cNvSpPr/>
          <p:nvPr/>
        </p:nvSpPr>
        <p:spPr>
          <a:xfrm>
            <a:off x="2462978" y="954377"/>
            <a:ext cx="2772697" cy="82591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/>
                </a:solidFill>
              </a:rPr>
              <a:t>Prospectar</a:t>
            </a:r>
            <a:endParaRPr lang="es-CO" dirty="0">
              <a:solidFill>
                <a:schemeClr val="tx2"/>
              </a:solidFill>
            </a:endParaRPr>
          </a:p>
        </p:txBody>
      </p:sp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7128386" y="954377"/>
            <a:ext cx="2772697" cy="82591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Acercamiento</a:t>
            </a:r>
            <a:endParaRPr lang="es-CO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Rectángulo redondeado 5">
            <a:hlinkClick r:id="rId4" action="ppaction://hlinksldjump"/>
          </p:cNvPr>
          <p:cNvSpPr/>
          <p:nvPr/>
        </p:nvSpPr>
        <p:spPr>
          <a:xfrm>
            <a:off x="2462979" y="2783176"/>
            <a:ext cx="2772697" cy="8259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Entrevista</a:t>
            </a:r>
            <a:endParaRPr lang="es-CO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Rectángulo redondeado 6">
            <a:hlinkClick r:id="rId5" action="ppaction://hlinksldjump"/>
          </p:cNvPr>
          <p:cNvSpPr/>
          <p:nvPr/>
        </p:nvSpPr>
        <p:spPr>
          <a:xfrm>
            <a:off x="7128387" y="2797926"/>
            <a:ext cx="2772697" cy="82591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Presentar y Validar Oferta</a:t>
            </a:r>
            <a:endParaRPr lang="es-CO" dirty="0"/>
          </a:p>
        </p:txBody>
      </p:sp>
      <p:sp>
        <p:nvSpPr>
          <p:cNvPr id="8" name="Rectángulo redondeado 7">
            <a:hlinkClick r:id="rId6" action="ppaction://hlinksldjump"/>
          </p:cNvPr>
          <p:cNvSpPr/>
          <p:nvPr/>
        </p:nvSpPr>
        <p:spPr>
          <a:xfrm>
            <a:off x="7128387" y="3908844"/>
            <a:ext cx="2772697" cy="8259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Cierre</a:t>
            </a:r>
            <a:endParaRPr lang="es-CO" dirty="0"/>
          </a:p>
        </p:txBody>
      </p:sp>
      <p:sp>
        <p:nvSpPr>
          <p:cNvPr id="9" name="Rectángulo redondeado 8">
            <a:hlinkClick r:id="rId7" action="ppaction://hlinksldjump"/>
          </p:cNvPr>
          <p:cNvSpPr/>
          <p:nvPr/>
        </p:nvSpPr>
        <p:spPr>
          <a:xfrm>
            <a:off x="2462980" y="3908844"/>
            <a:ext cx="2772697" cy="8259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Manejo de Objeciones</a:t>
            </a:r>
            <a:endParaRPr lang="es-CO" dirty="0"/>
          </a:p>
        </p:txBody>
      </p:sp>
      <p:sp>
        <p:nvSpPr>
          <p:cNvPr id="10" name="Rectángulo redondeado 9">
            <a:hlinkClick r:id="rId8" action="ppaction://hlinksldjump"/>
          </p:cNvPr>
          <p:cNvSpPr/>
          <p:nvPr/>
        </p:nvSpPr>
        <p:spPr>
          <a:xfrm>
            <a:off x="4748980" y="5805948"/>
            <a:ext cx="2772697" cy="82591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Evaluación</a:t>
            </a:r>
            <a:endParaRPr lang="es-CO" dirty="0"/>
          </a:p>
        </p:txBody>
      </p:sp>
      <p:sp>
        <p:nvSpPr>
          <p:cNvPr id="11" name="Redondear rectángulo de esquina diagonal 10"/>
          <p:cNvSpPr/>
          <p:nvPr/>
        </p:nvSpPr>
        <p:spPr>
          <a:xfrm>
            <a:off x="5471651" y="442453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Preparación</a:t>
            </a:r>
            <a:endParaRPr lang="es-CO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dondear rectángulo de esquina diagonal 11"/>
          <p:cNvSpPr/>
          <p:nvPr/>
        </p:nvSpPr>
        <p:spPr>
          <a:xfrm>
            <a:off x="5424948" y="5249716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Evaluación</a:t>
            </a:r>
            <a:endParaRPr lang="es-CO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dondear rectángulo de esquina diagonal 12"/>
          <p:cNvSpPr/>
          <p:nvPr/>
        </p:nvSpPr>
        <p:spPr>
          <a:xfrm>
            <a:off x="5471650" y="2291889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Visita Comercial</a:t>
            </a:r>
            <a:endParaRPr lang="es-CO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Conector 14"/>
          <p:cNvSpPr/>
          <p:nvPr/>
        </p:nvSpPr>
        <p:spPr>
          <a:xfrm>
            <a:off x="2322964" y="810578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1</a:t>
            </a:r>
            <a:endParaRPr lang="es-CO" dirty="0"/>
          </a:p>
        </p:txBody>
      </p:sp>
      <p:sp>
        <p:nvSpPr>
          <p:cNvPr id="16" name="Conector 15"/>
          <p:cNvSpPr/>
          <p:nvPr/>
        </p:nvSpPr>
        <p:spPr>
          <a:xfrm>
            <a:off x="4535127" y="5632503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7</a:t>
            </a:r>
            <a:endParaRPr lang="es-CO" dirty="0"/>
          </a:p>
        </p:txBody>
      </p:sp>
      <p:sp>
        <p:nvSpPr>
          <p:cNvPr id="18" name="Conector 17"/>
          <p:cNvSpPr/>
          <p:nvPr/>
        </p:nvSpPr>
        <p:spPr>
          <a:xfrm>
            <a:off x="2322964" y="2642294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3</a:t>
            </a:r>
            <a:endParaRPr lang="es-CO" dirty="0"/>
          </a:p>
        </p:txBody>
      </p:sp>
      <p:sp>
        <p:nvSpPr>
          <p:cNvPr id="19" name="Conector 18"/>
          <p:cNvSpPr/>
          <p:nvPr/>
        </p:nvSpPr>
        <p:spPr>
          <a:xfrm>
            <a:off x="2322964" y="3696826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5</a:t>
            </a:r>
            <a:endParaRPr lang="es-CO" dirty="0"/>
          </a:p>
        </p:txBody>
      </p:sp>
      <p:sp>
        <p:nvSpPr>
          <p:cNvPr id="20" name="Conector 19"/>
          <p:cNvSpPr/>
          <p:nvPr/>
        </p:nvSpPr>
        <p:spPr>
          <a:xfrm>
            <a:off x="6990405" y="3696826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6</a:t>
            </a:r>
            <a:endParaRPr lang="es-CO" dirty="0"/>
          </a:p>
        </p:txBody>
      </p:sp>
      <p:sp>
        <p:nvSpPr>
          <p:cNvPr id="21" name="Conector 20"/>
          <p:cNvSpPr/>
          <p:nvPr/>
        </p:nvSpPr>
        <p:spPr>
          <a:xfrm>
            <a:off x="6983129" y="2642294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4</a:t>
            </a:r>
            <a:endParaRPr lang="es-CO" dirty="0"/>
          </a:p>
        </p:txBody>
      </p:sp>
      <p:sp>
        <p:nvSpPr>
          <p:cNvPr id="22" name="Conector 21"/>
          <p:cNvSpPr/>
          <p:nvPr/>
        </p:nvSpPr>
        <p:spPr>
          <a:xfrm>
            <a:off x="6988273" y="810578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</a:t>
            </a:r>
            <a:endParaRPr lang="es-CO" dirty="0"/>
          </a:p>
        </p:txBody>
      </p:sp>
      <p:sp>
        <p:nvSpPr>
          <p:cNvPr id="26" name="Triángulo isósceles 25"/>
          <p:cNvSpPr/>
          <p:nvPr/>
        </p:nvSpPr>
        <p:spPr>
          <a:xfrm rot="10800000">
            <a:off x="5471650" y="1917630"/>
            <a:ext cx="1486898" cy="214765"/>
          </a:xfrm>
          <a:prstGeom prst="triangl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7" name="Triángulo isósceles 26"/>
          <p:cNvSpPr/>
          <p:nvPr/>
        </p:nvSpPr>
        <p:spPr>
          <a:xfrm rot="10800000">
            <a:off x="5448299" y="4946595"/>
            <a:ext cx="1486898" cy="214765"/>
          </a:xfrm>
          <a:prstGeom prst="triangl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93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ángulo redondeado 24"/>
          <p:cNvSpPr/>
          <p:nvPr/>
        </p:nvSpPr>
        <p:spPr>
          <a:xfrm>
            <a:off x="2322964" y="5600278"/>
            <a:ext cx="7759499" cy="1141443"/>
          </a:xfrm>
          <a:prstGeom prst="roundRect">
            <a:avLst/>
          </a:prstGeom>
          <a:gradFill flip="none" rotWithShape="1">
            <a:gsLst>
              <a:gs pos="70000">
                <a:schemeClr val="bg2">
                  <a:tint val="90000"/>
                  <a:lumMod val="120000"/>
                </a:schemeClr>
              </a:gs>
              <a:gs pos="98000">
                <a:schemeClr val="bg2">
                  <a:tint val="90000"/>
                  <a:lumMod val="120000"/>
                </a:schemeClr>
              </a:gs>
              <a:gs pos="82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4" name="Rectángulo redondeado 23"/>
          <p:cNvSpPr/>
          <p:nvPr/>
        </p:nvSpPr>
        <p:spPr>
          <a:xfrm>
            <a:off x="2165647" y="2563984"/>
            <a:ext cx="7964942" cy="2445102"/>
          </a:xfrm>
          <a:prstGeom prst="roundRect">
            <a:avLst/>
          </a:prstGeom>
          <a:gradFill flip="none" rotWithShape="1">
            <a:gsLst>
              <a:gs pos="98000">
                <a:schemeClr val="bg2">
                  <a:tint val="90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3" name="Rectángulo redondeado 22"/>
          <p:cNvSpPr/>
          <p:nvPr/>
        </p:nvSpPr>
        <p:spPr>
          <a:xfrm>
            <a:off x="2342692" y="581963"/>
            <a:ext cx="7759499" cy="1337834"/>
          </a:xfrm>
          <a:prstGeom prst="roundRect">
            <a:avLst/>
          </a:prstGeom>
          <a:gradFill flip="none" rotWithShape="1">
            <a:gsLst>
              <a:gs pos="98000">
                <a:schemeClr val="bg2">
                  <a:tint val="90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redondeado 3">
            <a:hlinkClick r:id="rId2" action="ppaction://hlinksldjump"/>
          </p:cNvPr>
          <p:cNvSpPr/>
          <p:nvPr/>
        </p:nvSpPr>
        <p:spPr>
          <a:xfrm>
            <a:off x="2462978" y="954377"/>
            <a:ext cx="2772697" cy="82591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/>
                </a:solidFill>
              </a:rPr>
              <a:t>Prospectar</a:t>
            </a:r>
            <a:endParaRPr lang="es-CO" dirty="0">
              <a:solidFill>
                <a:schemeClr val="tx2"/>
              </a:solidFill>
            </a:endParaRPr>
          </a:p>
        </p:txBody>
      </p:sp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7128386" y="954377"/>
            <a:ext cx="2772697" cy="82591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Acercamiento</a:t>
            </a:r>
            <a:endParaRPr lang="es-CO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Rectángulo redondeado 5">
            <a:hlinkClick r:id="rId4" action="ppaction://hlinksldjump"/>
          </p:cNvPr>
          <p:cNvSpPr/>
          <p:nvPr/>
        </p:nvSpPr>
        <p:spPr>
          <a:xfrm>
            <a:off x="2462979" y="2783176"/>
            <a:ext cx="2772697" cy="8259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Entrevista</a:t>
            </a:r>
            <a:endParaRPr lang="es-CO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Rectángulo redondeado 6">
            <a:hlinkClick r:id="rId5" action="ppaction://hlinksldjump"/>
          </p:cNvPr>
          <p:cNvSpPr/>
          <p:nvPr/>
        </p:nvSpPr>
        <p:spPr>
          <a:xfrm>
            <a:off x="7128387" y="2797926"/>
            <a:ext cx="2772697" cy="82591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Presentar y Validar Oferta</a:t>
            </a:r>
            <a:endParaRPr lang="es-CO" dirty="0"/>
          </a:p>
        </p:txBody>
      </p:sp>
      <p:sp>
        <p:nvSpPr>
          <p:cNvPr id="8" name="Rectángulo redondeado 7">
            <a:hlinkClick r:id="rId6" action="ppaction://hlinksldjump"/>
          </p:cNvPr>
          <p:cNvSpPr/>
          <p:nvPr/>
        </p:nvSpPr>
        <p:spPr>
          <a:xfrm>
            <a:off x="7128387" y="3908844"/>
            <a:ext cx="2772697" cy="8259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Cierre</a:t>
            </a:r>
            <a:endParaRPr lang="es-CO" dirty="0"/>
          </a:p>
        </p:txBody>
      </p:sp>
      <p:sp>
        <p:nvSpPr>
          <p:cNvPr id="9" name="Rectángulo redondeado 8">
            <a:hlinkClick r:id="rId7" action="ppaction://hlinksldjump"/>
          </p:cNvPr>
          <p:cNvSpPr/>
          <p:nvPr/>
        </p:nvSpPr>
        <p:spPr>
          <a:xfrm>
            <a:off x="2462980" y="3908844"/>
            <a:ext cx="2772697" cy="8259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Manejo de Objeciones</a:t>
            </a:r>
            <a:endParaRPr lang="es-CO" dirty="0"/>
          </a:p>
        </p:txBody>
      </p:sp>
      <p:sp>
        <p:nvSpPr>
          <p:cNvPr id="10" name="Rectángulo redondeado 9">
            <a:hlinkClick r:id="rId8" action="ppaction://hlinksldjump"/>
          </p:cNvPr>
          <p:cNvSpPr/>
          <p:nvPr/>
        </p:nvSpPr>
        <p:spPr>
          <a:xfrm>
            <a:off x="4748980" y="5805948"/>
            <a:ext cx="2772697" cy="82591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Evaluación</a:t>
            </a:r>
            <a:endParaRPr lang="es-CO" dirty="0"/>
          </a:p>
        </p:txBody>
      </p:sp>
      <p:sp>
        <p:nvSpPr>
          <p:cNvPr id="11" name="Redondear rectángulo de esquina diagonal 10"/>
          <p:cNvSpPr/>
          <p:nvPr/>
        </p:nvSpPr>
        <p:spPr>
          <a:xfrm>
            <a:off x="5471651" y="442453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Preparación</a:t>
            </a:r>
            <a:endParaRPr lang="es-CO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dondear rectángulo de esquina diagonal 11"/>
          <p:cNvSpPr/>
          <p:nvPr/>
        </p:nvSpPr>
        <p:spPr>
          <a:xfrm>
            <a:off x="5424948" y="5249716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Evaluación</a:t>
            </a:r>
            <a:endParaRPr lang="es-CO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dondear rectángulo de esquina diagonal 12"/>
          <p:cNvSpPr/>
          <p:nvPr/>
        </p:nvSpPr>
        <p:spPr>
          <a:xfrm>
            <a:off x="5471650" y="2291889"/>
            <a:ext cx="1533600" cy="432000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Visita Comercial</a:t>
            </a:r>
            <a:endParaRPr lang="es-CO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Conector 14"/>
          <p:cNvSpPr/>
          <p:nvPr/>
        </p:nvSpPr>
        <p:spPr>
          <a:xfrm>
            <a:off x="2322964" y="810578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1</a:t>
            </a:r>
            <a:endParaRPr lang="es-CO" dirty="0"/>
          </a:p>
        </p:txBody>
      </p:sp>
      <p:sp>
        <p:nvSpPr>
          <p:cNvPr id="16" name="Conector 15"/>
          <p:cNvSpPr/>
          <p:nvPr/>
        </p:nvSpPr>
        <p:spPr>
          <a:xfrm>
            <a:off x="4535127" y="5632503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7</a:t>
            </a:r>
            <a:endParaRPr lang="es-CO" dirty="0"/>
          </a:p>
        </p:txBody>
      </p:sp>
      <p:sp>
        <p:nvSpPr>
          <p:cNvPr id="18" name="Conector 17"/>
          <p:cNvSpPr/>
          <p:nvPr/>
        </p:nvSpPr>
        <p:spPr>
          <a:xfrm>
            <a:off x="2322964" y="2642294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3</a:t>
            </a:r>
            <a:endParaRPr lang="es-CO" dirty="0"/>
          </a:p>
        </p:txBody>
      </p:sp>
      <p:sp>
        <p:nvSpPr>
          <p:cNvPr id="19" name="Conector 18"/>
          <p:cNvSpPr/>
          <p:nvPr/>
        </p:nvSpPr>
        <p:spPr>
          <a:xfrm>
            <a:off x="2322964" y="3696826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5</a:t>
            </a:r>
            <a:endParaRPr lang="es-CO" dirty="0"/>
          </a:p>
        </p:txBody>
      </p:sp>
      <p:sp>
        <p:nvSpPr>
          <p:cNvPr id="20" name="Conector 19"/>
          <p:cNvSpPr/>
          <p:nvPr/>
        </p:nvSpPr>
        <p:spPr>
          <a:xfrm>
            <a:off x="6990405" y="3696826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6</a:t>
            </a:r>
            <a:endParaRPr lang="es-CO" dirty="0"/>
          </a:p>
        </p:txBody>
      </p:sp>
      <p:sp>
        <p:nvSpPr>
          <p:cNvPr id="21" name="Conector 20"/>
          <p:cNvSpPr/>
          <p:nvPr/>
        </p:nvSpPr>
        <p:spPr>
          <a:xfrm>
            <a:off x="6983129" y="2642294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4</a:t>
            </a:r>
            <a:endParaRPr lang="es-CO" dirty="0"/>
          </a:p>
        </p:txBody>
      </p:sp>
      <p:sp>
        <p:nvSpPr>
          <p:cNvPr id="22" name="Conector 21"/>
          <p:cNvSpPr/>
          <p:nvPr/>
        </p:nvSpPr>
        <p:spPr>
          <a:xfrm>
            <a:off x="6988273" y="810578"/>
            <a:ext cx="427706" cy="440302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</a:t>
            </a:r>
            <a:endParaRPr lang="es-CO" dirty="0"/>
          </a:p>
        </p:txBody>
      </p:sp>
      <p:sp>
        <p:nvSpPr>
          <p:cNvPr id="26" name="Triángulo isósceles 25"/>
          <p:cNvSpPr/>
          <p:nvPr/>
        </p:nvSpPr>
        <p:spPr>
          <a:xfrm rot="10800000">
            <a:off x="5471650" y="1917630"/>
            <a:ext cx="1486898" cy="214765"/>
          </a:xfrm>
          <a:prstGeom prst="triangl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7" name="Triángulo isósceles 26"/>
          <p:cNvSpPr/>
          <p:nvPr/>
        </p:nvSpPr>
        <p:spPr>
          <a:xfrm rot="10800000">
            <a:off x="5448299" y="4946595"/>
            <a:ext cx="1486898" cy="214765"/>
          </a:xfrm>
          <a:prstGeom prst="triangl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75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620782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14615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218655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>
            <a:hlinkClick r:id="rId2" action="ppaction://hlinksldjump"/>
          </p:cNvPr>
          <p:cNvSpPr/>
          <p:nvPr/>
        </p:nvSpPr>
        <p:spPr>
          <a:xfrm>
            <a:off x="3213605" y="2514054"/>
            <a:ext cx="6234421" cy="18570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 smtClean="0">
                <a:solidFill>
                  <a:schemeClr val="tx2"/>
                </a:solidFill>
              </a:rPr>
              <a:t>Prospectar</a:t>
            </a:r>
            <a:endParaRPr lang="es-CO" sz="4000" b="1" dirty="0">
              <a:solidFill>
                <a:schemeClr val="tx2"/>
              </a:solidFill>
            </a:endParaRPr>
          </a:p>
        </p:txBody>
      </p:sp>
      <p:sp>
        <p:nvSpPr>
          <p:cNvPr id="5" name="Conector 4"/>
          <p:cNvSpPr/>
          <p:nvPr/>
        </p:nvSpPr>
        <p:spPr>
          <a:xfrm>
            <a:off x="3073590" y="2370254"/>
            <a:ext cx="961699" cy="990021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b="1" dirty="0" smtClean="0"/>
              <a:t>1</a:t>
            </a:r>
            <a:endParaRPr lang="es-CO" sz="4000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7" name="Rectángulo redondeado 6">
            <a:hlinkClick r:id="rId4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4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649859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444846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63438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>
          <a:xfrm>
            <a:off x="3213605" y="2514054"/>
            <a:ext cx="6234421" cy="18570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 smtClean="0">
                <a:solidFill>
                  <a:schemeClr val="tx2"/>
                </a:solidFill>
              </a:rPr>
              <a:t>Prospectar</a:t>
            </a:r>
            <a:endParaRPr lang="es-CO" sz="4000" b="1" dirty="0">
              <a:solidFill>
                <a:schemeClr val="tx2"/>
              </a:solidFill>
            </a:endParaRPr>
          </a:p>
        </p:txBody>
      </p:sp>
      <p:sp>
        <p:nvSpPr>
          <p:cNvPr id="5" name="Conector 4"/>
          <p:cNvSpPr/>
          <p:nvPr/>
        </p:nvSpPr>
        <p:spPr>
          <a:xfrm>
            <a:off x="3073590" y="2370254"/>
            <a:ext cx="961699" cy="990021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b="1" dirty="0" smtClean="0"/>
              <a:t>1</a:t>
            </a:r>
            <a:endParaRPr lang="es-CO" sz="4000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7170" name="Picture 2" descr="Resultado de imagen para Cliente potencial dibuj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814" y="4571999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ergamino horizontal 1">
            <a:hlinkClick r:id="rId5" action="ppaction://hlinksldjump"/>
          </p:cNvPr>
          <p:cNvSpPr/>
          <p:nvPr/>
        </p:nvSpPr>
        <p:spPr>
          <a:xfrm>
            <a:off x="4081100" y="3684881"/>
            <a:ext cx="4499429" cy="1128304"/>
          </a:xfrm>
          <a:prstGeom prst="horizontalScroll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 Prospectamos?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168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216015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782987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>
          <a:xfrm>
            <a:off x="3213605" y="2514054"/>
            <a:ext cx="6234421" cy="18570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 smtClean="0">
                <a:solidFill>
                  <a:schemeClr val="tx2"/>
                </a:solidFill>
              </a:rPr>
              <a:t>Prospectar</a:t>
            </a:r>
            <a:endParaRPr lang="es-CO" sz="4000" b="1" dirty="0">
              <a:solidFill>
                <a:schemeClr val="tx2"/>
              </a:solidFill>
            </a:endParaRPr>
          </a:p>
        </p:txBody>
      </p:sp>
      <p:sp>
        <p:nvSpPr>
          <p:cNvPr id="5" name="Conector 4"/>
          <p:cNvSpPr/>
          <p:nvPr/>
        </p:nvSpPr>
        <p:spPr>
          <a:xfrm>
            <a:off x="3073590" y="2370254"/>
            <a:ext cx="961699" cy="990021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b="1" dirty="0" smtClean="0"/>
              <a:t>1</a:t>
            </a:r>
            <a:endParaRPr lang="es-CO" sz="4000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sp>
        <p:nvSpPr>
          <p:cNvPr id="2" name="Almacenamiento interno 1"/>
          <p:cNvSpPr/>
          <p:nvPr/>
        </p:nvSpPr>
        <p:spPr>
          <a:xfrm>
            <a:off x="8511988" y="2370254"/>
            <a:ext cx="2178424" cy="2000862"/>
          </a:xfrm>
          <a:prstGeom prst="flowChartInternalStorage">
            <a:avLst/>
          </a:prstGeom>
          <a:solidFill>
            <a:srgbClr val="FFFF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Rectángulo 2"/>
          <p:cNvSpPr/>
          <p:nvPr/>
        </p:nvSpPr>
        <p:spPr>
          <a:xfrm>
            <a:off x="7941676" y="1425245"/>
            <a:ext cx="4035956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0" b="1" cap="none" spc="50" dirty="0" smtClean="0">
                <a:ln w="3810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5</a:t>
            </a:r>
            <a:r>
              <a:rPr lang="es-ES" sz="1200" b="1" cap="none" spc="50" dirty="0" smtClean="0">
                <a:ln w="38100" cmpd="sng">
                  <a:noFill/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0"/>
              </a:rPr>
              <a:t>Recomendaciones para una</a:t>
            </a:r>
            <a:endParaRPr lang="es-ES" sz="20000" b="1" cap="none" spc="50" dirty="0">
              <a:ln w="38100" cmpd="sng">
                <a:noFill/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Rectángulo 9">
            <a:hlinkClick r:id="rId4" action="ppaction://hlinksldjump"/>
          </p:cNvPr>
          <p:cNvSpPr/>
          <p:nvPr/>
        </p:nvSpPr>
        <p:spPr>
          <a:xfrm>
            <a:off x="8094076" y="1577645"/>
            <a:ext cx="4035956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0" b="1" cap="none" spc="50" dirty="0" smtClean="0">
                <a:ln w="38100" cmpd="sng">
                  <a:noFill/>
                  <a:prstDash val="solid"/>
                </a:ln>
                <a:noFill/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5</a:t>
            </a:r>
            <a:r>
              <a:rPr lang="es-ES" sz="1200" b="1" spc="50" dirty="0" smtClean="0">
                <a:ln w="38100" cmpd="sng">
                  <a:noFill/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0"/>
              </a:rPr>
              <a:t>buena Prospectación</a:t>
            </a:r>
            <a:endParaRPr lang="es-ES" sz="20000" b="1" cap="none" spc="50" dirty="0">
              <a:ln w="38100" cmpd="sng">
                <a:noFill/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56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11005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50818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>
          <a:xfrm>
            <a:off x="3213605" y="2514054"/>
            <a:ext cx="6234421" cy="18570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 smtClean="0">
                <a:solidFill>
                  <a:schemeClr val="tx2"/>
                </a:solidFill>
              </a:rPr>
              <a:t>Prospectar</a:t>
            </a:r>
            <a:endParaRPr lang="es-CO" sz="4000" b="1" dirty="0">
              <a:solidFill>
                <a:schemeClr val="tx2"/>
              </a:solidFill>
            </a:endParaRPr>
          </a:p>
        </p:txBody>
      </p:sp>
      <p:sp>
        <p:nvSpPr>
          <p:cNvPr id="5" name="Conector 4"/>
          <p:cNvSpPr/>
          <p:nvPr/>
        </p:nvSpPr>
        <p:spPr>
          <a:xfrm>
            <a:off x="3073590" y="2370254"/>
            <a:ext cx="961699" cy="990021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b="1" dirty="0" smtClean="0"/>
              <a:t>1</a:t>
            </a:r>
            <a:endParaRPr lang="es-CO" sz="4000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11266" name="Picture 2" descr="Imagen relacionad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36" b="7020"/>
          <a:stretch/>
        </p:blipFill>
        <p:spPr bwMode="auto">
          <a:xfrm>
            <a:off x="8320227" y="1304364"/>
            <a:ext cx="3714812" cy="391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dondear rectángulo de esquina diagonal 1">
            <a:hlinkClick r:id="rId5" action="ppaction://hlinksldjump"/>
          </p:cNvPr>
          <p:cNvSpPr/>
          <p:nvPr/>
        </p:nvSpPr>
        <p:spPr>
          <a:xfrm>
            <a:off x="8320227" y="5056094"/>
            <a:ext cx="3714812" cy="632012"/>
          </a:xfrm>
          <a:prstGeom prst="round2DiagRect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Fuentes de Prospectos</a:t>
            </a:r>
            <a:endParaRPr lang="es-CO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490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500165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288387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¿</a:t>
            </a:r>
            <a:r>
              <a:rPr lang="es-ES" dirty="0" smtClean="0"/>
              <a:t>Qué es Prospectar?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89212" y="1625610"/>
            <a:ext cx="8915400" cy="1117600"/>
          </a:xfrm>
        </p:spPr>
        <p:txBody>
          <a:bodyPr/>
          <a:lstStyle/>
          <a:p>
            <a:r>
              <a:rPr lang="es-ES" dirty="0" smtClean="0"/>
              <a:t>Es un Proceso Sistemático y permanente para buscar nuevos prospectos, determinar quienes son, donde están y calificarlos analizando su potencialidad para ser clientes de nuestros productos.</a:t>
            </a:r>
            <a:endParaRPr lang="es-CO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2423591" y="4557494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" dirty="0" smtClean="0"/>
              <a:t>¿Para qué Prospectamos?</a:t>
            </a:r>
            <a:endParaRPr lang="es-CO" dirty="0"/>
          </a:p>
        </p:txBody>
      </p:sp>
      <p:sp>
        <p:nvSpPr>
          <p:cNvPr id="5" name="Marcador de contenido 2"/>
          <p:cNvSpPr txBox="1">
            <a:spLocks/>
          </p:cNvSpPr>
          <p:nvPr/>
        </p:nvSpPr>
        <p:spPr>
          <a:xfrm>
            <a:off x="2419878" y="5474329"/>
            <a:ext cx="8915400" cy="111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El Objetivo de la Prospectación comercial es lograr identificar quienes son nuestros clientes con mayor probabilidad de concreción de un negocio, aumentando así la tasa de éxito del proceso de ventas</a:t>
            </a:r>
            <a:endParaRPr lang="es-CO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602" y="2680886"/>
            <a:ext cx="2269131" cy="1842742"/>
          </a:xfrm>
          <a:prstGeom prst="rect">
            <a:avLst/>
          </a:prstGeom>
        </p:spPr>
      </p:pic>
      <p:sp>
        <p:nvSpPr>
          <p:cNvPr id="7" name="Redondear rectángulo de esquina diagonal 6">
            <a:hlinkClick r:id="rId3" action="ppaction://hlinksldjump"/>
          </p:cNvPr>
          <p:cNvSpPr/>
          <p:nvPr/>
        </p:nvSpPr>
        <p:spPr>
          <a:xfrm>
            <a:off x="5164602" y="4252686"/>
            <a:ext cx="2269131" cy="27094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Definiciones</a:t>
            </a:r>
            <a:endParaRPr lang="es-CO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07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000665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13181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Definiciones de la etapa de Prospectación</a:t>
            </a:r>
            <a:endParaRPr lang="es-CO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892046897"/>
              </p:ext>
            </p:extLst>
          </p:nvPr>
        </p:nvGraphicFramePr>
        <p:xfrm>
          <a:off x="4792133" y="1490133"/>
          <a:ext cx="78740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469" y="2615141"/>
            <a:ext cx="3219450" cy="3219450"/>
          </a:xfrm>
          <a:prstGeom prst="rect">
            <a:avLst/>
          </a:prstGeom>
        </p:spPr>
      </p:pic>
      <p:sp>
        <p:nvSpPr>
          <p:cNvPr id="6" name="Rectángulo redondeado 5">
            <a:hlinkClick r:id="rId9" action="ppaction://hlinksldjump"/>
          </p:cNvPr>
          <p:cNvSpPr/>
          <p:nvPr/>
        </p:nvSpPr>
        <p:spPr>
          <a:xfrm>
            <a:off x="10744727" y="6124546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9" action="ppaction://hlinksldjump"/>
          </p:cNvPr>
          <p:cNvSpPr/>
          <p:nvPr/>
        </p:nvSpPr>
        <p:spPr>
          <a:xfrm rot="16200000">
            <a:off x="10501271" y="6290402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106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872043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32760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Prospectos GEI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89212" y="2133600"/>
            <a:ext cx="4028564" cy="3089329"/>
          </a:xfrm>
        </p:spPr>
        <p:txBody>
          <a:bodyPr/>
          <a:lstStyle/>
          <a:p>
            <a:r>
              <a:rPr lang="es-ES" dirty="0" smtClean="0"/>
              <a:t>Nombre y dato de contacto de una persona o una empresa identificada en nuestras bases de datos u otros medios de información como el </a:t>
            </a:r>
            <a:r>
              <a:rPr lang="es-ES" dirty="0" err="1" smtClean="0"/>
              <a:t>Priority</a:t>
            </a:r>
            <a:r>
              <a:rPr lang="es-ES" dirty="0" smtClean="0"/>
              <a:t>, SAMM o CRM que podría interesarse en los productos o servicios nuevos o ya existentes de nuestro Line Up.</a:t>
            </a:r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073" y="624110"/>
            <a:ext cx="3324225" cy="5800725"/>
          </a:xfrm>
          <a:prstGeom prst="rect">
            <a:avLst/>
          </a:prstGeom>
        </p:spPr>
      </p:pic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10396384" y="6172925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/>
          <p:cNvSpPr/>
          <p:nvPr/>
        </p:nvSpPr>
        <p:spPr>
          <a:xfrm rot="16200000">
            <a:off x="10152928" y="6338781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37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57137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4233590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Referidos Propios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209143"/>
          </a:xfrm>
        </p:spPr>
        <p:txBody>
          <a:bodyPr>
            <a:normAutofit/>
          </a:bodyPr>
          <a:lstStyle/>
          <a:p>
            <a:r>
              <a:rPr lang="es-ES" dirty="0" smtClean="0"/>
              <a:t>Nombre y dato de un contacto de una persona o empresa que es obtenido por otro cliente o una persona que nos proporciona la información.</a:t>
            </a:r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r>
              <a:rPr lang="es-ES" dirty="0" smtClean="0"/>
              <a:t>Debemos establecer en nuestra mente el siguiente </a:t>
            </a:r>
            <a:r>
              <a:rPr lang="es-ES" sz="2000" b="1" dirty="0" smtClean="0"/>
              <a:t>Principio</a:t>
            </a:r>
            <a:r>
              <a:rPr lang="es-ES" dirty="0" smtClean="0"/>
              <a:t>:  una venta es realmente una venta, solo cuando el cliente a quien vendí me refiere otro cliente por el nivel de satisfacción que alcanza con la experiencia que ha tenido con los productos y servicios del GEI   </a:t>
            </a:r>
            <a:endParaRPr lang="es-CO" dirty="0"/>
          </a:p>
        </p:txBody>
      </p:sp>
      <p:pic>
        <p:nvPicPr>
          <p:cNvPr id="1026" name="Picture 2" descr="Resultado de imagen para ejecutivos de  dibujo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1" b="8487"/>
          <a:stretch/>
        </p:blipFill>
        <p:spPr bwMode="auto">
          <a:xfrm>
            <a:off x="4963885" y="2918586"/>
            <a:ext cx="3193143" cy="210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10396384" y="6172925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/>
          <p:cNvSpPr/>
          <p:nvPr/>
        </p:nvSpPr>
        <p:spPr>
          <a:xfrm rot="16200000">
            <a:off x="10152928" y="6338781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718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594261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4085363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para ejecutivos de ventas dibuj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599" y="377321"/>
            <a:ext cx="7186075" cy="68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Referidos Mayoristas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06863" y="1436914"/>
            <a:ext cx="5863193" cy="5246918"/>
          </a:xfrm>
        </p:spPr>
        <p:txBody>
          <a:bodyPr>
            <a:normAutofit lnSpcReduction="10000"/>
          </a:bodyPr>
          <a:lstStyle/>
          <a:p>
            <a:r>
              <a:rPr lang="es-ES" dirty="0" smtClean="0"/>
              <a:t>Nombre de la empresa o persona y datos de contactos que podrían tener interés en el Line Up de productos y servicios del GEI que son entregados por cualquier contacto de una Mayorista.</a:t>
            </a:r>
            <a:endParaRPr lang="es-ES" dirty="0"/>
          </a:p>
          <a:p>
            <a:endParaRPr lang="es-ES" dirty="0" smtClean="0"/>
          </a:p>
          <a:p>
            <a:r>
              <a:rPr lang="es-ES" dirty="0"/>
              <a:t>D</a:t>
            </a:r>
            <a:r>
              <a:rPr lang="es-ES" dirty="0" smtClean="0"/>
              <a:t>e las fuentes de mayor importancia en donde podemos conseguir referidos son los Comerciales de las Mayoristas, sus Jefes de Territorio o de Mantenimiento. El relacionamiento con ellos es de gran importancia para la gestión comercial en las zonas. </a:t>
            </a:r>
          </a:p>
          <a:p>
            <a:endParaRPr lang="es-ES" dirty="0" smtClean="0"/>
          </a:p>
          <a:p>
            <a:r>
              <a:rPr lang="es-ES" dirty="0" smtClean="0"/>
              <a:t>Ellos son los Tigres a quienes debemos dedicar gran esfuerzo en nuestras zonas y a quienes debemos hacer mayor seguimiento.  </a:t>
            </a:r>
            <a:endParaRPr lang="es-CO" dirty="0"/>
          </a:p>
        </p:txBody>
      </p:sp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10396384" y="6172925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riángulo isósceles 5"/>
          <p:cNvSpPr/>
          <p:nvPr/>
        </p:nvSpPr>
        <p:spPr>
          <a:xfrm rot="16200000">
            <a:off x="10152928" y="6338781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957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50227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Fuente de Prospecto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1016000"/>
          </a:xfrm>
        </p:spPr>
        <p:txBody>
          <a:bodyPr/>
          <a:lstStyle/>
          <a:p>
            <a:r>
              <a:rPr lang="es-ES" dirty="0" smtClean="0"/>
              <a:t>Sitio donde puede encontrar un número significativo de prospectos. Por ejemplo Bases de Datos de SICOM (esta es actualizada regularmente y es gratuita en la página de web), Industrias, etc…</a:t>
            </a:r>
            <a:endParaRPr lang="es-CO" dirty="0"/>
          </a:p>
        </p:txBody>
      </p:sp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16"/>
          <a:stretch/>
        </p:blipFill>
        <p:spPr bwMode="auto">
          <a:xfrm>
            <a:off x="3689576" y="3149600"/>
            <a:ext cx="5628595" cy="342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10396384" y="6172925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riángulo isósceles 5"/>
          <p:cNvSpPr/>
          <p:nvPr/>
        </p:nvSpPr>
        <p:spPr>
          <a:xfrm rot="16200000">
            <a:off x="10152928" y="6338781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660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659105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Cliente potencial dibuj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947" y="1698169"/>
            <a:ext cx="8654596" cy="427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Cliente Potencial</a:t>
            </a:r>
            <a:endParaRPr lang="es-CO" dirty="0"/>
          </a:p>
        </p:txBody>
      </p:sp>
      <p:sp>
        <p:nvSpPr>
          <p:cNvPr id="4" name="Rectángulo 3"/>
          <p:cNvSpPr/>
          <p:nvPr/>
        </p:nvSpPr>
        <p:spPr>
          <a:xfrm>
            <a:off x="2278740" y="4871169"/>
            <a:ext cx="8432800" cy="133531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10654" y="4773200"/>
            <a:ext cx="8915400" cy="1335314"/>
          </a:xfrm>
        </p:spPr>
        <p:txBody>
          <a:bodyPr/>
          <a:lstStyle/>
          <a:p>
            <a:r>
              <a:rPr lang="es-ES" b="1" dirty="0" smtClean="0">
                <a:solidFill>
                  <a:schemeClr val="bg1"/>
                </a:solidFill>
              </a:rPr>
              <a:t>Persona o Empresa que cumple con una altísima probabilidad de ser objetivo de seguimiento constante, acompañamiento y relacionamiento pues tiene necesidades muy marcadas y una altísima opción de adquirir algunos de nuestros productos o servicios.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6" name="Rectángulo redondeado 5">
            <a:hlinkClick r:id="rId3" action="ppaction://hlinksldjump"/>
          </p:cNvPr>
          <p:cNvSpPr/>
          <p:nvPr/>
        </p:nvSpPr>
        <p:spPr>
          <a:xfrm>
            <a:off x="10396384" y="6172925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/>
          <p:cNvSpPr/>
          <p:nvPr/>
        </p:nvSpPr>
        <p:spPr>
          <a:xfrm rot="16200000">
            <a:off x="10152928" y="6338781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820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ángulo redondeado 7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riángulo isósceles 6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427952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Cliente Real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46413" y="1264554"/>
            <a:ext cx="9292350" cy="5426531"/>
          </a:xfrm>
        </p:spPr>
        <p:txBody>
          <a:bodyPr>
            <a:normAutofit/>
          </a:bodyPr>
          <a:lstStyle/>
          <a:p>
            <a:r>
              <a:rPr lang="es-ES" dirty="0" smtClean="0"/>
              <a:t>Personas o empresas que ya tiene productos con el GEI.</a:t>
            </a:r>
          </a:p>
          <a:p>
            <a:pPr marL="0" indent="0">
              <a:buNone/>
            </a:pPr>
            <a:endParaRPr lang="es-ES" dirty="0"/>
          </a:p>
          <a:p>
            <a:r>
              <a:rPr lang="es-ES" dirty="0" smtClean="0"/>
              <a:t>Una </a:t>
            </a:r>
            <a:r>
              <a:rPr lang="es-ES" dirty="0"/>
              <a:t>de las principales actividades que debe realizar un asesor comercial integral del GEI es </a:t>
            </a:r>
            <a:r>
              <a:rPr lang="es-ES" dirty="0" smtClean="0"/>
              <a:t>buscar </a:t>
            </a:r>
            <a:r>
              <a:rPr lang="es-ES" dirty="0"/>
              <a:t>contactar los </a:t>
            </a:r>
            <a:r>
              <a:rPr lang="es-ES" dirty="0" smtClean="0"/>
              <a:t>clientes </a:t>
            </a:r>
            <a:r>
              <a:rPr lang="es-ES" dirty="0"/>
              <a:t>que ya </a:t>
            </a:r>
            <a:r>
              <a:rPr lang="es-ES" dirty="0" smtClean="0"/>
              <a:t>tenemos cautivos. </a:t>
            </a:r>
          </a:p>
          <a:p>
            <a:endParaRPr lang="es-ES" dirty="0"/>
          </a:p>
          <a:p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  <a:p>
            <a:r>
              <a:rPr lang="es-ES" dirty="0" smtClean="0"/>
              <a:t>Es </a:t>
            </a:r>
            <a:r>
              <a:rPr lang="es-ES" dirty="0"/>
              <a:t>valido utilizar aquí </a:t>
            </a:r>
            <a:r>
              <a:rPr lang="es-ES" dirty="0" smtClean="0"/>
              <a:t>el ejemplo </a:t>
            </a:r>
            <a:r>
              <a:rPr lang="es-ES" dirty="0"/>
              <a:t>de las vacas </a:t>
            </a:r>
            <a:r>
              <a:rPr lang="es-ES" dirty="0" smtClean="0"/>
              <a:t>pastando para hacer un símil con las ventas. Ellas tienen grandes y deliciosos campos de pasto para alimentarse detrás de ellas, sin embargo, con frecuencia las podemos observar  añorando lo que hay fuera de la cerca y buscando comer lo que no pueden, aún, a costa de fatigarse, lastimarse y arañarse con los alambres de púas. </a:t>
            </a:r>
            <a:endParaRPr lang="es-CO" dirty="0"/>
          </a:p>
          <a:p>
            <a:endParaRPr lang="es-CO" dirty="0"/>
          </a:p>
        </p:txBody>
      </p:sp>
      <p:pic>
        <p:nvPicPr>
          <p:cNvPr id="6148" name="Picture 4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451" y="2809464"/>
            <a:ext cx="4071216" cy="233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redondeado 8">
            <a:hlinkClick r:id="rId3" action="ppaction://hlinksldjump"/>
          </p:cNvPr>
          <p:cNvSpPr/>
          <p:nvPr/>
        </p:nvSpPr>
        <p:spPr>
          <a:xfrm>
            <a:off x="10900437" y="623602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Triángulo isósceles 9"/>
          <p:cNvSpPr/>
          <p:nvPr/>
        </p:nvSpPr>
        <p:spPr>
          <a:xfrm rot="16200000">
            <a:off x="10656981" y="640187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10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119978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¿</a:t>
            </a:r>
            <a:r>
              <a:rPr lang="es-ES" dirty="0" smtClean="0"/>
              <a:t>Por qué prospectamos?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444069" y="1608668"/>
            <a:ext cx="8915400" cy="1248229"/>
          </a:xfrm>
        </p:spPr>
        <p:txBody>
          <a:bodyPr/>
          <a:lstStyle/>
          <a:p>
            <a:r>
              <a:rPr lang="es-ES" dirty="0" smtClean="0"/>
              <a:t>Porque la Prospectación de Clientes ayuda a ahorrar esfuerzos comerciales a través del adecuado perfilamiento de los mismos y potencializa la consecución de Nuevos Clientes buscando mayores probabilidades de tener ventas exitosas</a:t>
            </a:r>
            <a:endParaRPr lang="es-CO" dirty="0"/>
          </a:p>
        </p:txBody>
      </p:sp>
      <p:sp>
        <p:nvSpPr>
          <p:cNvPr id="4" name="Hexágono 3"/>
          <p:cNvSpPr/>
          <p:nvPr/>
        </p:nvSpPr>
        <p:spPr>
          <a:xfrm rot="16200000">
            <a:off x="5021945" y="3599548"/>
            <a:ext cx="2721428" cy="2503713"/>
          </a:xfrm>
          <a:prstGeom prst="hexagon">
            <a:avLst/>
          </a:prstGeom>
          <a:gradFill flip="none" rotWithShape="1">
            <a:gsLst>
              <a:gs pos="22000">
                <a:srgbClr val="FFFF00"/>
              </a:gs>
              <a:gs pos="64000">
                <a:schemeClr val="bg1"/>
              </a:gs>
              <a:gs pos="88000">
                <a:srgbClr val="FFF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t"/>
          <a:lstStyle/>
          <a:p>
            <a:pPr algn="ctr"/>
            <a:r>
              <a:rPr lang="es-ES" b="1" dirty="0" smtClean="0">
                <a:solidFill>
                  <a:schemeClr val="tx1"/>
                </a:solidFill>
              </a:rPr>
              <a:t>Algunas Razones que hacen necesaria la Prospectación </a:t>
            </a:r>
            <a:endParaRPr lang="es-CO" b="1" dirty="0">
              <a:solidFill>
                <a:schemeClr val="tx1"/>
              </a:solidFill>
            </a:endParaRPr>
          </a:p>
        </p:txBody>
      </p:sp>
      <p:sp>
        <p:nvSpPr>
          <p:cNvPr id="5" name="Llamada ovalada 4"/>
          <p:cNvSpPr/>
          <p:nvPr/>
        </p:nvSpPr>
        <p:spPr>
          <a:xfrm rot="20572151">
            <a:off x="2592298" y="4016514"/>
            <a:ext cx="2191658" cy="1129801"/>
          </a:xfrm>
          <a:prstGeom prst="wedgeEllipseCallout">
            <a:avLst>
              <a:gd name="adj1" fmla="val 58094"/>
              <a:gd name="adj2" fmla="val 61037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Hay enormes riesgos de perder Clientes actuales</a:t>
            </a:r>
            <a:endParaRPr lang="es-CO" sz="1200" dirty="0">
              <a:solidFill>
                <a:schemeClr val="tx1"/>
              </a:solidFill>
            </a:endParaRPr>
          </a:p>
        </p:txBody>
      </p:sp>
      <p:sp>
        <p:nvSpPr>
          <p:cNvPr id="6" name="Llamada ovalada 5"/>
          <p:cNvSpPr/>
          <p:nvPr/>
        </p:nvSpPr>
        <p:spPr>
          <a:xfrm rot="1576254">
            <a:off x="7890781" y="4016115"/>
            <a:ext cx="2004295" cy="1175657"/>
          </a:xfrm>
          <a:prstGeom prst="wedgeEllipseCallout">
            <a:avLst>
              <a:gd name="adj1" fmla="val -47995"/>
              <a:gd name="adj2" fmla="val 66659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Hay Clientes Potenciales que no conocen nuestros productos</a:t>
            </a:r>
            <a:endParaRPr lang="es-CO" sz="1200" dirty="0">
              <a:solidFill>
                <a:schemeClr val="tx1"/>
              </a:solidFill>
            </a:endParaRPr>
          </a:p>
        </p:txBody>
      </p:sp>
      <p:sp>
        <p:nvSpPr>
          <p:cNvPr id="7" name="Llamada ovalada 6"/>
          <p:cNvSpPr/>
          <p:nvPr/>
        </p:nvSpPr>
        <p:spPr>
          <a:xfrm>
            <a:off x="3004459" y="2805378"/>
            <a:ext cx="2191658" cy="932656"/>
          </a:xfrm>
          <a:prstGeom prst="wedgeEllipseCallout">
            <a:avLst>
              <a:gd name="adj1" fmla="val 60624"/>
              <a:gd name="adj2" fmla="val 67542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Quiere superar la Meta de Ventas y por tanto sus Ingresos</a:t>
            </a:r>
            <a:endParaRPr lang="es-CO" sz="1200" dirty="0">
              <a:solidFill>
                <a:schemeClr val="tx1"/>
              </a:solidFill>
            </a:endParaRPr>
          </a:p>
        </p:txBody>
      </p:sp>
      <p:sp>
        <p:nvSpPr>
          <p:cNvPr id="8" name="Llamada ovalada 7"/>
          <p:cNvSpPr/>
          <p:nvPr/>
        </p:nvSpPr>
        <p:spPr>
          <a:xfrm rot="656699">
            <a:off x="6836227" y="2889800"/>
            <a:ext cx="2191658" cy="729343"/>
          </a:xfrm>
          <a:prstGeom prst="wedgeEllipseCallout">
            <a:avLst>
              <a:gd name="adj1" fmla="val -35957"/>
              <a:gd name="adj2" fmla="val 89531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Se necesita cumplir la meta de ventas</a:t>
            </a:r>
            <a:endParaRPr lang="es-CO" sz="1200" dirty="0">
              <a:solidFill>
                <a:schemeClr val="tx1"/>
              </a:solidFill>
            </a:endParaRPr>
          </a:p>
        </p:txBody>
      </p:sp>
      <p:sp>
        <p:nvSpPr>
          <p:cNvPr id="9" name="Llamada ovalada 8"/>
          <p:cNvSpPr/>
          <p:nvPr/>
        </p:nvSpPr>
        <p:spPr>
          <a:xfrm>
            <a:off x="3004459" y="5444036"/>
            <a:ext cx="2256972" cy="1018996"/>
          </a:xfrm>
          <a:prstGeom prst="wedgeEllipseCallout">
            <a:avLst>
              <a:gd name="adj1" fmla="val 40094"/>
              <a:gd name="adj2" fmla="val -65895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Se amplia los territorios en la zona de influencia</a:t>
            </a:r>
            <a:endParaRPr lang="es-CO" sz="1200" dirty="0">
              <a:solidFill>
                <a:schemeClr val="tx1"/>
              </a:solidFill>
            </a:endParaRPr>
          </a:p>
        </p:txBody>
      </p:sp>
      <p:sp>
        <p:nvSpPr>
          <p:cNvPr id="10" name="Llamada ovalada 9"/>
          <p:cNvSpPr/>
          <p:nvPr/>
        </p:nvSpPr>
        <p:spPr>
          <a:xfrm rot="502546">
            <a:off x="7833721" y="5460513"/>
            <a:ext cx="2016054" cy="949493"/>
          </a:xfrm>
          <a:prstGeom prst="wedgeEllipseCallout">
            <a:avLst>
              <a:gd name="adj1" fmla="val -80787"/>
              <a:gd name="adj2" fmla="val 14144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Hay competencia en la zona</a:t>
            </a:r>
            <a:endParaRPr lang="es-CO" sz="1200" dirty="0">
              <a:solidFill>
                <a:schemeClr val="tx1"/>
              </a:solidFill>
            </a:endParaRPr>
          </a:p>
        </p:txBody>
      </p:sp>
      <p:sp>
        <p:nvSpPr>
          <p:cNvPr id="11" name="Llamada ovalada 10"/>
          <p:cNvSpPr/>
          <p:nvPr/>
        </p:nvSpPr>
        <p:spPr>
          <a:xfrm>
            <a:off x="5583662" y="6216293"/>
            <a:ext cx="2191658" cy="670966"/>
          </a:xfrm>
          <a:prstGeom prst="wedgeEllipseCallout">
            <a:avLst>
              <a:gd name="adj1" fmla="val -38051"/>
              <a:gd name="adj2" fmla="val -78108"/>
            </a:avLst>
          </a:prstGeom>
          <a:noFill/>
          <a:ln w="9525" cap="sq">
            <a:solidFill>
              <a:schemeClr val="accent1">
                <a:shade val="50000"/>
                <a:alpha val="21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Hay nuevos productos para ofrecer</a:t>
            </a:r>
            <a:endParaRPr lang="es-CO" sz="1200" dirty="0">
              <a:solidFill>
                <a:schemeClr val="tx1"/>
              </a:solidFill>
            </a:endParaRPr>
          </a:p>
        </p:txBody>
      </p:sp>
      <p:pic>
        <p:nvPicPr>
          <p:cNvPr id="8194" name="Picture 2" descr="Resultado de imagen para Cliente potencial dibuj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120" y="3665299"/>
            <a:ext cx="1738798" cy="237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ángulo redondeado 12">
            <a:hlinkClick r:id="rId3" action="ppaction://hlinksldjump"/>
          </p:cNvPr>
          <p:cNvSpPr/>
          <p:nvPr/>
        </p:nvSpPr>
        <p:spPr>
          <a:xfrm>
            <a:off x="10900437" y="623602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Triángulo isósceles 13"/>
          <p:cNvSpPr/>
          <p:nvPr/>
        </p:nvSpPr>
        <p:spPr>
          <a:xfrm rot="16200000">
            <a:off x="10656981" y="640187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505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000"/>
                            </p:stCondLst>
                            <p:childTnLst>
                              <p:par>
                                <p:cTn id="9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4574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sultado de imagen para ejecutivos comerciale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846" y="2041712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ángulo 12"/>
          <p:cNvSpPr/>
          <p:nvPr/>
        </p:nvSpPr>
        <p:spPr>
          <a:xfrm>
            <a:off x="2276547" y="5172633"/>
            <a:ext cx="591670" cy="5647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Rectángulo 10"/>
          <p:cNvSpPr/>
          <p:nvPr/>
        </p:nvSpPr>
        <p:spPr>
          <a:xfrm>
            <a:off x="2276547" y="4329952"/>
            <a:ext cx="591670" cy="5647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2276547" y="3478306"/>
            <a:ext cx="591670" cy="5647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2232212" y="2653552"/>
            <a:ext cx="591670" cy="5647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2232212" y="1801906"/>
            <a:ext cx="591670" cy="5647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89211" y="1609166"/>
            <a:ext cx="7939836" cy="484542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ES" b="1" dirty="0" smtClean="0"/>
              <a:t>Elabore su red de prospectos a partir del mercado natural de EDS de zona.</a:t>
            </a:r>
          </a:p>
          <a:p>
            <a:pPr marL="0" indent="0">
              <a:buNone/>
            </a:pPr>
            <a:endParaRPr lang="es-ES" b="1" dirty="0"/>
          </a:p>
          <a:p>
            <a:pPr marL="0" indent="0">
              <a:buNone/>
            </a:pPr>
            <a:r>
              <a:rPr lang="es-ES" b="1" dirty="0" smtClean="0"/>
              <a:t>Incorpore dentro de su diario vivir el proceso de Prospectar; en cualquier momento puede encontrar un cliente potencial.</a:t>
            </a:r>
          </a:p>
          <a:p>
            <a:pPr marL="0" indent="0">
              <a:buNone/>
            </a:pPr>
            <a:endParaRPr lang="es-ES" b="1" dirty="0"/>
          </a:p>
          <a:p>
            <a:pPr marL="0" indent="0">
              <a:buNone/>
            </a:pPr>
            <a:r>
              <a:rPr lang="es-ES" b="1" dirty="0" smtClean="0"/>
              <a:t>El eje fundamental del proceso de relacionamiento parte de una buena Prospectación; no lo vea como una tarea más</a:t>
            </a:r>
          </a:p>
          <a:p>
            <a:pPr marL="0" indent="0">
              <a:buNone/>
            </a:pPr>
            <a:endParaRPr lang="es-ES" b="1" dirty="0"/>
          </a:p>
          <a:p>
            <a:pPr marL="0" indent="0">
              <a:buNone/>
            </a:pPr>
            <a:r>
              <a:rPr lang="es-ES" b="1" dirty="0" smtClean="0"/>
              <a:t>Su mejor carta de presentación para obtener referidos es la calidad del servicio y asesoría que percibe su cliente Real.</a:t>
            </a:r>
          </a:p>
          <a:p>
            <a:pPr marL="0" indent="0">
              <a:buNone/>
            </a:pPr>
            <a:endParaRPr lang="es-ES" b="1" dirty="0"/>
          </a:p>
          <a:p>
            <a:pPr marL="0" indent="0">
              <a:buNone/>
            </a:pPr>
            <a:r>
              <a:rPr lang="es-ES" b="1" dirty="0" smtClean="0"/>
              <a:t>Registre de forma ordenada y completa en el CRM sus Prospectos; este es su mejor activo.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r>
              <a:rPr lang="es-ES" dirty="0" smtClean="0"/>
              <a:t> 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CO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5 recomendaciones para una buena Prospectación</a:t>
            </a:r>
            <a:endParaRPr lang="es-CO" dirty="0"/>
          </a:p>
        </p:txBody>
      </p:sp>
      <p:sp>
        <p:nvSpPr>
          <p:cNvPr id="5" name="Rectángulo 4"/>
          <p:cNvSpPr/>
          <p:nvPr/>
        </p:nvSpPr>
        <p:spPr>
          <a:xfrm>
            <a:off x="2030506" y="1707776"/>
            <a:ext cx="558705" cy="53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es-CO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030506" y="2559422"/>
            <a:ext cx="558705" cy="53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es-CO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074841" y="3384176"/>
            <a:ext cx="558705" cy="53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s-CO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074841" y="4235822"/>
            <a:ext cx="558705" cy="53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es-CO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2074841" y="5078503"/>
            <a:ext cx="558705" cy="53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es-CO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ctángulo redondeado 14">
            <a:hlinkClick r:id="rId4" action="ppaction://hlinksldjump"/>
          </p:cNvPr>
          <p:cNvSpPr/>
          <p:nvPr/>
        </p:nvSpPr>
        <p:spPr>
          <a:xfrm>
            <a:off x="10900437" y="623602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6" name="Triángulo isósceles 15"/>
          <p:cNvSpPr/>
          <p:nvPr/>
        </p:nvSpPr>
        <p:spPr>
          <a:xfrm rot="16200000">
            <a:off x="10656981" y="640187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25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  <p:bldP spid="9" grpId="0" animBg="1"/>
      <p:bldP spid="7" grpId="0" animBg="1"/>
      <p:bldP spid="4" grpId="0" animBg="1"/>
      <p:bldP spid="3" grpId="0" build="p"/>
      <p:bldP spid="2" grpId="0"/>
      <p:bldP spid="5" grpId="0"/>
      <p:bldP spid="8" grpId="0"/>
      <p:bldP spid="10" grpId="0"/>
      <p:bldP spid="12" grpId="0"/>
      <p:bldP spid="1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987494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400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esultado de imagen para redes sociales dibujo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02" b="95755" l="10000" r="90000"/>
                    </a14:imgEffect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7775" y="2693068"/>
            <a:ext cx="3820800" cy="270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Fuentes de Prospectos</a:t>
            </a:r>
            <a:endParaRPr lang="es-CO" dirty="0"/>
          </a:p>
        </p:txBody>
      </p:sp>
      <p:sp>
        <p:nvSpPr>
          <p:cNvPr id="4" name="Marcador de contenido 2"/>
          <p:cNvSpPr txBox="1">
            <a:spLocks/>
          </p:cNvSpPr>
          <p:nvPr/>
        </p:nvSpPr>
        <p:spPr>
          <a:xfrm>
            <a:off x="2634036" y="1680885"/>
            <a:ext cx="3529200" cy="4724400"/>
          </a:xfrm>
          <a:prstGeom prst="rect">
            <a:avLst/>
          </a:prstGeom>
          <a:gradFill flip="none" rotWithShape="1">
            <a:gsLst>
              <a:gs pos="39000">
                <a:schemeClr val="bg2">
                  <a:tint val="90000"/>
                  <a:lumMod val="120000"/>
                </a:schemeClr>
              </a:gs>
              <a:gs pos="100000">
                <a:schemeClr val="bg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Referidos de sus mismos clientes, de su entorno social y familiar, de la zona, de otros.</a:t>
            </a:r>
          </a:p>
          <a:p>
            <a:r>
              <a:rPr lang="es-ES" dirty="0" smtClean="0"/>
              <a:t>Clientes Potenciales</a:t>
            </a:r>
          </a:p>
          <a:p>
            <a:r>
              <a:rPr lang="es-ES" dirty="0" smtClean="0"/>
              <a:t>Clientes de la competencia</a:t>
            </a:r>
          </a:p>
          <a:p>
            <a:r>
              <a:rPr lang="es-ES" dirty="0" smtClean="0"/>
              <a:t>Eventos especializados / ferias</a:t>
            </a:r>
          </a:p>
          <a:p>
            <a:r>
              <a:rPr lang="es-ES" dirty="0" smtClean="0"/>
              <a:t>Bases de datos propias</a:t>
            </a:r>
          </a:p>
          <a:p>
            <a:r>
              <a:rPr lang="es-ES" dirty="0" smtClean="0"/>
              <a:t>Publicaciones especializadas</a:t>
            </a:r>
          </a:p>
          <a:p>
            <a:r>
              <a:rPr lang="es-ES" dirty="0" smtClean="0"/>
              <a:t>Contactos de la página Web / Leads</a:t>
            </a:r>
            <a:endParaRPr lang="es-CO" dirty="0"/>
          </a:p>
        </p:txBody>
      </p:sp>
      <p:sp>
        <p:nvSpPr>
          <p:cNvPr id="6" name="Marcador de contenido 2"/>
          <p:cNvSpPr txBox="1">
            <a:spLocks/>
          </p:cNvSpPr>
          <p:nvPr/>
        </p:nvSpPr>
        <p:spPr>
          <a:xfrm>
            <a:off x="6834001" y="1680885"/>
            <a:ext cx="3529200" cy="4724400"/>
          </a:xfrm>
          <a:prstGeom prst="rect">
            <a:avLst/>
          </a:prstGeom>
          <a:gradFill flip="none" rotWithShape="1">
            <a:gsLst>
              <a:gs pos="39000">
                <a:schemeClr val="bg2">
                  <a:tint val="90000"/>
                  <a:lumMod val="120000"/>
                </a:schemeClr>
              </a:gs>
              <a:gs pos="100000">
                <a:schemeClr val="bg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Federaciones / agremiaciones</a:t>
            </a:r>
          </a:p>
          <a:p>
            <a:r>
              <a:rPr lang="es-ES" dirty="0" smtClean="0"/>
              <a:t>Cámaras de Comercio</a:t>
            </a:r>
          </a:p>
          <a:p>
            <a:r>
              <a:rPr lang="es-ES" dirty="0" smtClean="0"/>
              <a:t>Directorios de Internet</a:t>
            </a:r>
          </a:p>
          <a:p>
            <a:r>
              <a:rPr lang="es-ES" dirty="0" smtClean="0"/>
              <a:t>Redes Sociales como </a:t>
            </a:r>
            <a:r>
              <a:rPr lang="es-ES" dirty="0" err="1" smtClean="0"/>
              <a:t>Twiter</a:t>
            </a:r>
            <a:r>
              <a:rPr lang="es-ES" dirty="0" smtClean="0"/>
              <a:t>, Facebook, </a:t>
            </a:r>
            <a:r>
              <a:rPr lang="es-ES" dirty="0" err="1" smtClean="0"/>
              <a:t>Linkedin</a:t>
            </a:r>
            <a:r>
              <a:rPr lang="es-ES" dirty="0" smtClean="0"/>
              <a:t> y otras.</a:t>
            </a:r>
          </a:p>
          <a:p>
            <a:r>
              <a:rPr lang="es-ES" dirty="0" err="1" smtClean="0"/>
              <a:t>Georeferenciación</a:t>
            </a:r>
            <a:r>
              <a:rPr lang="es-ES" dirty="0" smtClean="0"/>
              <a:t>, Barridos de las zonas geográficas especificas asignadas</a:t>
            </a:r>
          </a:p>
          <a:p>
            <a:r>
              <a:rPr lang="es-ES" dirty="0" smtClean="0"/>
              <a:t>Actividades de </a:t>
            </a:r>
            <a:r>
              <a:rPr lang="es-ES" dirty="0" err="1" smtClean="0"/>
              <a:t>Networking</a:t>
            </a:r>
            <a:endParaRPr lang="es-ES" dirty="0" smtClean="0"/>
          </a:p>
          <a:p>
            <a:r>
              <a:rPr lang="es-ES" dirty="0" smtClean="0"/>
              <a:t>Eventos especializados</a:t>
            </a:r>
            <a:endParaRPr lang="es-CO" dirty="0"/>
          </a:p>
        </p:txBody>
      </p:sp>
      <p:sp>
        <p:nvSpPr>
          <p:cNvPr id="7" name="Rectángulo redondeado 6">
            <a:hlinkClick r:id="rId4" action="ppaction://hlinksldjump"/>
          </p:cNvPr>
          <p:cNvSpPr/>
          <p:nvPr/>
        </p:nvSpPr>
        <p:spPr>
          <a:xfrm>
            <a:off x="10900437" y="623602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>
                <a:solidFill>
                  <a:schemeClr val="accent5">
                    <a:lumMod val="50000"/>
                  </a:schemeClr>
                </a:solidFill>
              </a:rPr>
              <a:t>Regresar</a:t>
            </a:r>
            <a:endParaRPr lang="es-CO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10" name="Triángulo isósceles 9"/>
          <p:cNvSpPr/>
          <p:nvPr/>
        </p:nvSpPr>
        <p:spPr>
          <a:xfrm rot="16200000">
            <a:off x="10656981" y="640187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332080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3631210" y="2711116"/>
            <a:ext cx="5384453" cy="16362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 smtClean="0">
                <a:solidFill>
                  <a:schemeClr val="bg2">
                    <a:lumMod val="50000"/>
                  </a:schemeClr>
                </a:solidFill>
              </a:rPr>
              <a:t>Acercamiento</a:t>
            </a:r>
            <a:endParaRPr lang="es-CO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Conector 5"/>
          <p:cNvSpPr/>
          <p:nvPr/>
        </p:nvSpPr>
        <p:spPr>
          <a:xfrm>
            <a:off x="3491097" y="2511041"/>
            <a:ext cx="876515" cy="902329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b="1" dirty="0" smtClean="0"/>
              <a:t>2</a:t>
            </a:r>
            <a:endParaRPr lang="es-CO" sz="4000" b="1" dirty="0"/>
          </a:p>
        </p:txBody>
      </p:sp>
    </p:spTree>
    <p:extLst>
      <p:ext uri="{BB962C8B-B14F-4D97-AF65-F5344CB8AC3E}">
        <p14:creationId xmlns:p14="http://schemas.microsoft.com/office/powerpoint/2010/main" val="1238414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86467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3537799" y="2751092"/>
            <a:ext cx="5413695" cy="161259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Entrevista</a:t>
            </a:r>
            <a:endParaRPr lang="es-CO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Conector 5"/>
          <p:cNvSpPr/>
          <p:nvPr/>
        </p:nvSpPr>
        <p:spPr>
          <a:xfrm>
            <a:off x="3397783" y="2610209"/>
            <a:ext cx="835097" cy="859691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dirty="0" smtClean="0"/>
              <a:t>3</a:t>
            </a:r>
            <a:endParaRPr lang="es-CO" sz="4000" dirty="0"/>
          </a:p>
        </p:txBody>
      </p:sp>
    </p:spTree>
    <p:extLst>
      <p:ext uri="{BB962C8B-B14F-4D97-AF65-F5344CB8AC3E}">
        <p14:creationId xmlns:p14="http://schemas.microsoft.com/office/powerpoint/2010/main" val="365470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55821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3871841" y="2797926"/>
            <a:ext cx="5848107" cy="174199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/>
              <a:t>Presentar y Validar Oferta</a:t>
            </a:r>
            <a:endParaRPr lang="es-CO" sz="4000" dirty="0"/>
          </a:p>
        </p:txBody>
      </p:sp>
      <p:sp>
        <p:nvSpPr>
          <p:cNvPr id="6" name="Conector 5"/>
          <p:cNvSpPr/>
          <p:nvPr/>
        </p:nvSpPr>
        <p:spPr>
          <a:xfrm>
            <a:off x="3518037" y="2546041"/>
            <a:ext cx="902108" cy="928675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dirty="0" smtClean="0"/>
              <a:t>4</a:t>
            </a:r>
            <a:endParaRPr lang="es-CO" sz="4000" dirty="0"/>
          </a:p>
        </p:txBody>
      </p:sp>
    </p:spTree>
    <p:extLst>
      <p:ext uri="{BB962C8B-B14F-4D97-AF65-F5344CB8AC3E}">
        <p14:creationId xmlns:p14="http://schemas.microsoft.com/office/powerpoint/2010/main" val="247335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939449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3762391" y="2850066"/>
            <a:ext cx="5157020" cy="153613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/>
              <a:t>Manejo de Objeciones</a:t>
            </a:r>
            <a:endParaRPr lang="es-CO" sz="4000" dirty="0"/>
          </a:p>
        </p:txBody>
      </p:sp>
      <p:sp>
        <p:nvSpPr>
          <p:cNvPr id="6" name="Conector 5"/>
          <p:cNvSpPr/>
          <p:nvPr/>
        </p:nvSpPr>
        <p:spPr>
          <a:xfrm>
            <a:off x="3622374" y="2638047"/>
            <a:ext cx="795503" cy="818931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dirty="0" smtClean="0"/>
              <a:t>5</a:t>
            </a:r>
            <a:endParaRPr lang="es-CO" sz="4000" dirty="0"/>
          </a:p>
        </p:txBody>
      </p:sp>
    </p:spTree>
    <p:extLst>
      <p:ext uri="{BB962C8B-B14F-4D97-AF65-F5344CB8AC3E}">
        <p14:creationId xmlns:p14="http://schemas.microsoft.com/office/powerpoint/2010/main" val="383002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3492283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3663292" y="2817981"/>
            <a:ext cx="5159866" cy="159359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/>
              <a:t>Cierre</a:t>
            </a:r>
            <a:endParaRPr lang="es-CO" sz="4000" dirty="0"/>
          </a:p>
        </p:txBody>
      </p:sp>
      <p:sp>
        <p:nvSpPr>
          <p:cNvPr id="6" name="Conector 5"/>
          <p:cNvSpPr/>
          <p:nvPr/>
        </p:nvSpPr>
        <p:spPr>
          <a:xfrm>
            <a:off x="3525310" y="2605962"/>
            <a:ext cx="795942" cy="849565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dirty="0" smtClean="0"/>
              <a:t>6</a:t>
            </a:r>
            <a:endParaRPr lang="es-CO" sz="4000" dirty="0"/>
          </a:p>
        </p:txBody>
      </p:sp>
    </p:spTree>
    <p:extLst>
      <p:ext uri="{BB962C8B-B14F-4D97-AF65-F5344CB8AC3E}">
        <p14:creationId xmlns:p14="http://schemas.microsoft.com/office/powerpoint/2010/main" val="343316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1075016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5" name="Rectángulo redondeado 4">
            <a:hlinkClick r:id="rId3" action="ppaction://hlinksldjump"/>
          </p:cNvPr>
          <p:cNvSpPr/>
          <p:nvPr/>
        </p:nvSpPr>
        <p:spPr>
          <a:xfrm>
            <a:off x="3706244" y="2870243"/>
            <a:ext cx="5066773" cy="1509252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/>
              <a:t>Evaluación</a:t>
            </a:r>
            <a:endParaRPr lang="es-CO" sz="4000" dirty="0"/>
          </a:p>
        </p:txBody>
      </p:sp>
      <p:sp>
        <p:nvSpPr>
          <p:cNvPr id="6" name="Conector 5"/>
          <p:cNvSpPr/>
          <p:nvPr/>
        </p:nvSpPr>
        <p:spPr>
          <a:xfrm>
            <a:off x="3492390" y="2696797"/>
            <a:ext cx="781581" cy="804599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4000" dirty="0"/>
              <a:t>7</a:t>
            </a:r>
            <a:endParaRPr lang="es-CO" sz="4000" dirty="0"/>
          </a:p>
        </p:txBody>
      </p:sp>
    </p:spTree>
    <p:extLst>
      <p:ext uri="{BB962C8B-B14F-4D97-AF65-F5344CB8AC3E}">
        <p14:creationId xmlns:p14="http://schemas.microsoft.com/office/powerpoint/2010/main" val="3373332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9559" y="3031326"/>
            <a:ext cx="6381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Agency FB" panose="020B0503020202020204" pitchFamily="34" charset="0"/>
              </a:rPr>
              <a:t>MODELO ÚNICO DE VENTAS</a:t>
            </a:r>
            <a:endParaRPr lang="es-ES" sz="5400" b="1" cap="none" spc="0" dirty="0">
              <a:ln w="0"/>
              <a:solidFill>
                <a:schemeClr val="accent3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Agency FB" panose="020B0503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08"/>
          <a:stretch/>
        </p:blipFill>
        <p:spPr>
          <a:xfrm>
            <a:off x="10900437" y="100296"/>
            <a:ext cx="1177161" cy="40575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614574" y="4018824"/>
            <a:ext cx="7098919" cy="8002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JUNIO 2019</a:t>
            </a:r>
          </a:p>
          <a:p>
            <a:pPr algn="ctr"/>
            <a:r>
              <a:rPr lang="es-ES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Gerencia Comercial GEI</a:t>
            </a:r>
          </a:p>
          <a:p>
            <a:pPr algn="ctr"/>
            <a:r>
              <a:rPr lang="es-ES" sz="1000" b="1" dirty="0" smtClean="0">
                <a:ln w="3175"/>
                <a:solidFill>
                  <a:schemeClr val="bg2">
                    <a:lumMod val="25000"/>
                  </a:schemeClr>
                </a:solidFill>
                <a:latin typeface="Arial Narrow" panose="020B0606020202030204" pitchFamily="34" charset="0"/>
              </a:rPr>
              <a:t>Prohibida Su Copia o Reproducción Sin Autorización</a:t>
            </a:r>
            <a:endParaRPr lang="es-ES" sz="1000" b="1" dirty="0">
              <a:ln w="3175"/>
              <a:solidFill>
                <a:schemeClr val="bg2">
                  <a:lumMod val="2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Rectángulo redondeado 6">
            <a:hlinkClick r:id="rId3" action="ppaction://hlinksldjump"/>
          </p:cNvPr>
          <p:cNvSpPr/>
          <p:nvPr/>
        </p:nvSpPr>
        <p:spPr>
          <a:xfrm>
            <a:off x="9897979" y="6218453"/>
            <a:ext cx="1002458" cy="455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chemeClr val="accent5">
                    <a:lumMod val="50000"/>
                  </a:schemeClr>
                </a:solidFill>
              </a:rPr>
              <a:t>Regresar al Inicio</a:t>
            </a:r>
            <a:endParaRPr lang="es-CO" sz="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riángulo isósceles 7">
            <a:hlinkClick r:id="rId3" action="ppaction://hlinksldjump"/>
          </p:cNvPr>
          <p:cNvSpPr/>
          <p:nvPr/>
        </p:nvSpPr>
        <p:spPr>
          <a:xfrm rot="16200000">
            <a:off x="9654523" y="6384309"/>
            <a:ext cx="486912" cy="123350"/>
          </a:xfrm>
          <a:prstGeom prst="triangle">
            <a:avLst/>
          </a:prstGeom>
          <a:solidFill>
            <a:srgbClr val="FF33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800"/>
          </a:p>
        </p:txBody>
      </p:sp>
    </p:spTree>
    <p:extLst>
      <p:ext uri="{BB962C8B-B14F-4D97-AF65-F5344CB8AC3E}">
        <p14:creationId xmlns:p14="http://schemas.microsoft.com/office/powerpoint/2010/main" val="2452480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370</TotalTime>
  <Words>1506</Words>
  <Application>Microsoft Office PowerPoint</Application>
  <PresentationFormat>Panorámica</PresentationFormat>
  <Paragraphs>336</Paragraphs>
  <Slides>56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56</vt:i4>
      </vt:variant>
    </vt:vector>
  </HeadingPairs>
  <TitlesOfParts>
    <vt:vector size="63" baseType="lpstr">
      <vt:lpstr>Agency FB</vt:lpstr>
      <vt:lpstr>Arial</vt:lpstr>
      <vt:lpstr>Arial Narrow</vt:lpstr>
      <vt:lpstr>Arial Rounded MT Bold</vt:lpstr>
      <vt:lpstr>Century Gothic</vt:lpstr>
      <vt:lpstr>Wingdings 3</vt:lpstr>
      <vt:lpstr>Espiral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¿Qué es Prospectar?</vt:lpstr>
      <vt:lpstr>Presentación de PowerPoint</vt:lpstr>
      <vt:lpstr>Presentación de PowerPoint</vt:lpstr>
      <vt:lpstr>Definiciones de la etapa de Prospectación</vt:lpstr>
      <vt:lpstr>Presentación de PowerPoint</vt:lpstr>
      <vt:lpstr>Presentación de PowerPoint</vt:lpstr>
      <vt:lpstr>Prospectos GEI</vt:lpstr>
      <vt:lpstr>Presentación de PowerPoint</vt:lpstr>
      <vt:lpstr>Presentación de PowerPoint</vt:lpstr>
      <vt:lpstr>Referidos Propios</vt:lpstr>
      <vt:lpstr>Presentación de PowerPoint</vt:lpstr>
      <vt:lpstr>Presentación de PowerPoint</vt:lpstr>
      <vt:lpstr>Referidos Mayoristas</vt:lpstr>
      <vt:lpstr>Presentación de PowerPoint</vt:lpstr>
      <vt:lpstr>Fuente de Prospecto</vt:lpstr>
      <vt:lpstr>Presentación de PowerPoint</vt:lpstr>
      <vt:lpstr>Cliente Potencial</vt:lpstr>
      <vt:lpstr>Presentación de PowerPoint</vt:lpstr>
      <vt:lpstr>Cliente Real</vt:lpstr>
      <vt:lpstr>Presentación de PowerPoint</vt:lpstr>
      <vt:lpstr>¿Por qué prospectamos?</vt:lpstr>
      <vt:lpstr>Presentación de PowerPoint</vt:lpstr>
      <vt:lpstr>5 recomendaciones para una buena Prospectación</vt:lpstr>
      <vt:lpstr>Presentación de PowerPoint</vt:lpstr>
      <vt:lpstr>Fuentes de Prospectos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Bello</dc:creator>
  <cp:lastModifiedBy>Jose Bello</cp:lastModifiedBy>
  <cp:revision>43</cp:revision>
  <dcterms:created xsi:type="dcterms:W3CDTF">2019-06-01T22:48:26Z</dcterms:created>
  <dcterms:modified xsi:type="dcterms:W3CDTF">2019-06-02T04:58:53Z</dcterms:modified>
</cp:coreProperties>
</file>