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73" r:id="rId13"/>
    <p:sldId id="274" r:id="rId14"/>
    <p:sldId id="275" r:id="rId15"/>
    <p:sldId id="269" r:id="rId16"/>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smtClean="0"/>
              <a:t>Haga clic para editar el estilo de subtítulo del patrón</a:t>
            </a:r>
            <a:endParaRPr lang="en-US" dirty="0"/>
          </a:p>
        </p:txBody>
      </p:sp>
      <p:sp>
        <p:nvSpPr>
          <p:cNvPr id="4" name="Date Placeholder 3"/>
          <p:cNvSpPr>
            <a:spLocks noGrp="1"/>
          </p:cNvSpPr>
          <p:nvPr>
            <p:ph type="dt" sz="half" idx="10"/>
          </p:nvPr>
        </p:nvSpPr>
        <p:spPr/>
        <p:txBody>
          <a:bodyPr/>
          <a:lstStyle/>
          <a:p>
            <a:fld id="{2051C7D4-B0A2-4E55-B285-FDA254B1E5A9}" type="datetimeFigureOut">
              <a:rPr lang="es-CO" smtClean="0"/>
              <a:t>19/02/2019</a:t>
            </a:fld>
            <a:endParaRPr lang="es-CO"/>
          </a:p>
        </p:txBody>
      </p:sp>
      <p:sp>
        <p:nvSpPr>
          <p:cNvPr id="5" name="Footer Placeholder 4"/>
          <p:cNvSpPr>
            <a:spLocks noGrp="1"/>
          </p:cNvSpPr>
          <p:nvPr>
            <p:ph type="ftr" sz="quarter" idx="11"/>
          </p:nvPr>
        </p:nvSpPr>
        <p:spPr/>
        <p:txBody>
          <a:bodyPr/>
          <a:lstStyle/>
          <a:p>
            <a:endParaRPr lang="es-CO"/>
          </a:p>
        </p:txBody>
      </p:sp>
      <p:sp>
        <p:nvSpPr>
          <p:cNvPr id="6" name="Slide Number Placeholder 5"/>
          <p:cNvSpPr>
            <a:spLocks noGrp="1"/>
          </p:cNvSpPr>
          <p:nvPr>
            <p:ph type="sldNum" sz="quarter" idx="12"/>
          </p:nvPr>
        </p:nvSpPr>
        <p:spPr/>
        <p:txBody>
          <a:bodyPr/>
          <a:lstStyle/>
          <a:p>
            <a:fld id="{969AE066-E88D-477B-A19E-1A662F94D26A}" type="slidenum">
              <a:rPr lang="es-CO" smtClean="0"/>
              <a:t>‹Nº›</a:t>
            </a:fld>
            <a:endParaRPr lang="es-CO"/>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836616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2051C7D4-B0A2-4E55-B285-FDA254B1E5A9}" type="datetimeFigureOut">
              <a:rPr lang="es-CO" smtClean="0"/>
              <a:t>19/02/2019</a:t>
            </a:fld>
            <a:endParaRPr lang="es-CO"/>
          </a:p>
        </p:txBody>
      </p:sp>
      <p:sp>
        <p:nvSpPr>
          <p:cNvPr id="5" name="Footer Placeholder 4"/>
          <p:cNvSpPr>
            <a:spLocks noGrp="1"/>
          </p:cNvSpPr>
          <p:nvPr>
            <p:ph type="ftr" sz="quarter" idx="11"/>
          </p:nvPr>
        </p:nvSpPr>
        <p:spPr/>
        <p:txBody>
          <a:bodyPr/>
          <a:lstStyle/>
          <a:p>
            <a:endParaRPr lang="es-CO"/>
          </a:p>
        </p:txBody>
      </p:sp>
      <p:sp>
        <p:nvSpPr>
          <p:cNvPr id="6" name="Slide Number Placeholder 5"/>
          <p:cNvSpPr>
            <a:spLocks noGrp="1"/>
          </p:cNvSpPr>
          <p:nvPr>
            <p:ph type="sldNum" sz="quarter" idx="12"/>
          </p:nvPr>
        </p:nvSpPr>
        <p:spPr/>
        <p:txBody>
          <a:bodyPr/>
          <a:lstStyle/>
          <a:p>
            <a:fld id="{969AE066-E88D-477B-A19E-1A662F94D26A}" type="slidenum">
              <a:rPr lang="es-CO" smtClean="0"/>
              <a:t>‹Nº›</a:t>
            </a:fld>
            <a:endParaRPr lang="es-CO"/>
          </a:p>
        </p:txBody>
      </p:sp>
    </p:spTree>
    <p:extLst>
      <p:ext uri="{BB962C8B-B14F-4D97-AF65-F5344CB8AC3E}">
        <p14:creationId xmlns:p14="http://schemas.microsoft.com/office/powerpoint/2010/main" val="28255109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2051C7D4-B0A2-4E55-B285-FDA254B1E5A9}" type="datetimeFigureOut">
              <a:rPr lang="es-CO" smtClean="0"/>
              <a:t>19/02/2019</a:t>
            </a:fld>
            <a:endParaRPr lang="es-CO"/>
          </a:p>
        </p:txBody>
      </p:sp>
      <p:sp>
        <p:nvSpPr>
          <p:cNvPr id="5" name="Footer Placeholder 4"/>
          <p:cNvSpPr>
            <a:spLocks noGrp="1"/>
          </p:cNvSpPr>
          <p:nvPr>
            <p:ph type="ftr" sz="quarter" idx="11"/>
          </p:nvPr>
        </p:nvSpPr>
        <p:spPr/>
        <p:txBody>
          <a:bodyPr/>
          <a:lstStyle/>
          <a:p>
            <a:endParaRPr lang="es-CO"/>
          </a:p>
        </p:txBody>
      </p:sp>
      <p:sp>
        <p:nvSpPr>
          <p:cNvPr id="6" name="Slide Number Placeholder 5"/>
          <p:cNvSpPr>
            <a:spLocks noGrp="1"/>
          </p:cNvSpPr>
          <p:nvPr>
            <p:ph type="sldNum" sz="quarter" idx="12"/>
          </p:nvPr>
        </p:nvSpPr>
        <p:spPr/>
        <p:txBody>
          <a:bodyPr/>
          <a:lstStyle/>
          <a:p>
            <a:fld id="{969AE066-E88D-477B-A19E-1A662F94D26A}" type="slidenum">
              <a:rPr lang="es-CO" smtClean="0"/>
              <a:t>‹Nº›</a:t>
            </a:fld>
            <a:endParaRPr lang="es-CO"/>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126849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2051C7D4-B0A2-4E55-B285-FDA254B1E5A9}" type="datetimeFigureOut">
              <a:rPr lang="es-CO" smtClean="0"/>
              <a:t>19/02/2019</a:t>
            </a:fld>
            <a:endParaRPr lang="es-CO"/>
          </a:p>
        </p:txBody>
      </p:sp>
      <p:sp>
        <p:nvSpPr>
          <p:cNvPr id="6" name="Footer Placeholder 5"/>
          <p:cNvSpPr>
            <a:spLocks noGrp="1"/>
          </p:cNvSpPr>
          <p:nvPr>
            <p:ph type="ftr" sz="quarter" idx="11"/>
          </p:nvPr>
        </p:nvSpPr>
        <p:spPr/>
        <p:txBody>
          <a:bodyPr/>
          <a:lstStyle/>
          <a:p>
            <a:endParaRPr lang="es-CO"/>
          </a:p>
        </p:txBody>
      </p:sp>
      <p:sp>
        <p:nvSpPr>
          <p:cNvPr id="7" name="Slide Number Placeholder 6"/>
          <p:cNvSpPr>
            <a:spLocks noGrp="1"/>
          </p:cNvSpPr>
          <p:nvPr>
            <p:ph type="sldNum" sz="quarter" idx="12"/>
          </p:nvPr>
        </p:nvSpPr>
        <p:spPr/>
        <p:txBody>
          <a:bodyPr/>
          <a:lstStyle/>
          <a:p>
            <a:fld id="{969AE066-E88D-477B-A19E-1A662F94D26A}" type="slidenum">
              <a:rPr lang="es-CO" smtClean="0"/>
              <a:t>‹Nº›</a:t>
            </a:fld>
            <a:endParaRPr lang="es-CO"/>
          </a:p>
        </p:txBody>
      </p:sp>
    </p:spTree>
    <p:extLst>
      <p:ext uri="{BB962C8B-B14F-4D97-AF65-F5344CB8AC3E}">
        <p14:creationId xmlns:p14="http://schemas.microsoft.com/office/powerpoint/2010/main" val="24487461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Content Placeholder 3"/>
          <p:cNvSpPr>
            <a:spLocks noGrp="1"/>
          </p:cNvSpPr>
          <p:nvPr>
            <p:ph sz="half" idx="2"/>
          </p:nvPr>
        </p:nvSpPr>
        <p:spPr>
          <a:xfrm>
            <a:off x="1097280" y="2582334"/>
            <a:ext cx="4937760" cy="337820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Content Placeholder 5"/>
          <p:cNvSpPr>
            <a:spLocks noGrp="1"/>
          </p:cNvSpPr>
          <p:nvPr>
            <p:ph sz="quarter" idx="4"/>
          </p:nvPr>
        </p:nvSpPr>
        <p:spPr>
          <a:xfrm>
            <a:off x="6217920" y="2582334"/>
            <a:ext cx="4937760" cy="337820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2051C7D4-B0A2-4E55-B285-FDA254B1E5A9}" type="datetimeFigureOut">
              <a:rPr lang="es-CO" smtClean="0"/>
              <a:t>19/02/2019</a:t>
            </a:fld>
            <a:endParaRPr lang="es-CO"/>
          </a:p>
        </p:txBody>
      </p:sp>
      <p:sp>
        <p:nvSpPr>
          <p:cNvPr id="8" name="Footer Placeholder 7"/>
          <p:cNvSpPr>
            <a:spLocks noGrp="1"/>
          </p:cNvSpPr>
          <p:nvPr>
            <p:ph type="ftr" sz="quarter" idx="11"/>
          </p:nvPr>
        </p:nvSpPr>
        <p:spPr/>
        <p:txBody>
          <a:bodyPr/>
          <a:lstStyle/>
          <a:p>
            <a:endParaRPr lang="es-CO"/>
          </a:p>
        </p:txBody>
      </p:sp>
      <p:sp>
        <p:nvSpPr>
          <p:cNvPr id="9" name="Slide Number Placeholder 8"/>
          <p:cNvSpPr>
            <a:spLocks noGrp="1"/>
          </p:cNvSpPr>
          <p:nvPr>
            <p:ph type="sldNum" sz="quarter" idx="12"/>
          </p:nvPr>
        </p:nvSpPr>
        <p:spPr/>
        <p:txBody>
          <a:bodyPr/>
          <a:lstStyle/>
          <a:p>
            <a:fld id="{969AE066-E88D-477B-A19E-1A662F94D26A}" type="slidenum">
              <a:rPr lang="es-CO" smtClean="0"/>
              <a:t>‹Nº›</a:t>
            </a:fld>
            <a:endParaRPr lang="es-CO"/>
          </a:p>
        </p:txBody>
      </p:sp>
    </p:spTree>
    <p:extLst>
      <p:ext uri="{BB962C8B-B14F-4D97-AF65-F5344CB8AC3E}">
        <p14:creationId xmlns:p14="http://schemas.microsoft.com/office/powerpoint/2010/main" val="40640566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2051C7D4-B0A2-4E55-B285-FDA254B1E5A9}" type="datetimeFigureOut">
              <a:rPr lang="es-CO" smtClean="0"/>
              <a:t>19/02/2019</a:t>
            </a:fld>
            <a:endParaRPr lang="es-CO"/>
          </a:p>
        </p:txBody>
      </p:sp>
      <p:sp>
        <p:nvSpPr>
          <p:cNvPr id="4" name="Footer Placeholder 3"/>
          <p:cNvSpPr>
            <a:spLocks noGrp="1"/>
          </p:cNvSpPr>
          <p:nvPr>
            <p:ph type="ftr" sz="quarter" idx="11"/>
          </p:nvPr>
        </p:nvSpPr>
        <p:spPr/>
        <p:txBody>
          <a:bodyPr/>
          <a:lstStyle/>
          <a:p>
            <a:endParaRPr lang="es-CO"/>
          </a:p>
        </p:txBody>
      </p:sp>
      <p:sp>
        <p:nvSpPr>
          <p:cNvPr id="5" name="Slide Number Placeholder 4"/>
          <p:cNvSpPr>
            <a:spLocks noGrp="1"/>
          </p:cNvSpPr>
          <p:nvPr>
            <p:ph type="sldNum" sz="quarter" idx="12"/>
          </p:nvPr>
        </p:nvSpPr>
        <p:spPr/>
        <p:txBody>
          <a:bodyPr/>
          <a:lstStyle/>
          <a:p>
            <a:fld id="{969AE066-E88D-477B-A19E-1A662F94D26A}" type="slidenum">
              <a:rPr lang="es-CO" smtClean="0"/>
              <a:t>‹Nº›</a:t>
            </a:fld>
            <a:endParaRPr lang="es-CO"/>
          </a:p>
        </p:txBody>
      </p:sp>
    </p:spTree>
    <p:extLst>
      <p:ext uri="{BB962C8B-B14F-4D97-AF65-F5344CB8AC3E}">
        <p14:creationId xmlns:p14="http://schemas.microsoft.com/office/powerpoint/2010/main" val="10422421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2051C7D4-B0A2-4E55-B285-FDA254B1E5A9}" type="datetimeFigureOut">
              <a:rPr lang="es-CO" smtClean="0"/>
              <a:t>19/02/2019</a:t>
            </a:fld>
            <a:endParaRPr lang="es-CO"/>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s-CO"/>
          </a:p>
        </p:txBody>
      </p:sp>
      <p:sp>
        <p:nvSpPr>
          <p:cNvPr id="9" name="Slide Number Placeholder 8"/>
          <p:cNvSpPr>
            <a:spLocks noGrp="1"/>
          </p:cNvSpPr>
          <p:nvPr>
            <p:ph type="sldNum" sz="quarter" idx="12"/>
          </p:nvPr>
        </p:nvSpPr>
        <p:spPr/>
        <p:txBody>
          <a:bodyPr/>
          <a:lstStyle/>
          <a:p>
            <a:fld id="{969AE066-E88D-477B-A19E-1A662F94D26A}" type="slidenum">
              <a:rPr lang="es-CO" smtClean="0"/>
              <a:t>‹Nº›</a:t>
            </a:fld>
            <a:endParaRPr lang="es-CO"/>
          </a:p>
        </p:txBody>
      </p:sp>
    </p:spTree>
    <p:extLst>
      <p:ext uri="{BB962C8B-B14F-4D97-AF65-F5344CB8AC3E}">
        <p14:creationId xmlns:p14="http://schemas.microsoft.com/office/powerpoint/2010/main" val="14558259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2051C7D4-B0A2-4E55-B285-FDA254B1E5A9}" type="datetimeFigureOut">
              <a:rPr lang="es-CO" smtClean="0"/>
              <a:t>19/02/2019</a:t>
            </a:fld>
            <a:endParaRPr lang="es-CO"/>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s-CO"/>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969AE066-E88D-477B-A19E-1A662F94D26A}" type="slidenum">
              <a:rPr lang="es-CO" smtClean="0"/>
              <a:t>‹Nº›</a:t>
            </a:fld>
            <a:endParaRPr lang="es-CO"/>
          </a:p>
        </p:txBody>
      </p:sp>
    </p:spTree>
    <p:extLst>
      <p:ext uri="{BB962C8B-B14F-4D97-AF65-F5344CB8AC3E}">
        <p14:creationId xmlns:p14="http://schemas.microsoft.com/office/powerpoint/2010/main" val="29886148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2051C7D4-B0A2-4E55-B285-FDA254B1E5A9}" type="datetimeFigureOut">
              <a:rPr lang="es-CO" smtClean="0"/>
              <a:t>19/02/2019</a:t>
            </a:fld>
            <a:endParaRPr lang="es-CO"/>
          </a:p>
        </p:txBody>
      </p:sp>
      <p:sp>
        <p:nvSpPr>
          <p:cNvPr id="6" name="Footer Placeholder 5"/>
          <p:cNvSpPr>
            <a:spLocks noGrp="1"/>
          </p:cNvSpPr>
          <p:nvPr>
            <p:ph type="ftr" sz="quarter" idx="11"/>
          </p:nvPr>
        </p:nvSpPr>
        <p:spPr/>
        <p:txBody>
          <a:bodyPr/>
          <a:lstStyle/>
          <a:p>
            <a:endParaRPr lang="es-CO"/>
          </a:p>
        </p:txBody>
      </p:sp>
      <p:sp>
        <p:nvSpPr>
          <p:cNvPr id="7" name="Slide Number Placeholder 6"/>
          <p:cNvSpPr>
            <a:spLocks noGrp="1"/>
          </p:cNvSpPr>
          <p:nvPr>
            <p:ph type="sldNum" sz="quarter" idx="12"/>
          </p:nvPr>
        </p:nvSpPr>
        <p:spPr/>
        <p:txBody>
          <a:bodyPr/>
          <a:lstStyle/>
          <a:p>
            <a:fld id="{969AE066-E88D-477B-A19E-1A662F94D26A}" type="slidenum">
              <a:rPr lang="es-CO" smtClean="0"/>
              <a:t>‹Nº›</a:t>
            </a:fld>
            <a:endParaRPr lang="es-CO"/>
          </a:p>
        </p:txBody>
      </p:sp>
    </p:spTree>
    <p:extLst>
      <p:ext uri="{BB962C8B-B14F-4D97-AF65-F5344CB8AC3E}">
        <p14:creationId xmlns:p14="http://schemas.microsoft.com/office/powerpoint/2010/main" val="960372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2051C7D4-B0A2-4E55-B285-FDA254B1E5A9}" type="datetimeFigureOut">
              <a:rPr lang="es-CO" smtClean="0"/>
              <a:t>19/02/2019</a:t>
            </a:fld>
            <a:endParaRPr lang="es-CO"/>
          </a:p>
        </p:txBody>
      </p:sp>
      <p:sp>
        <p:nvSpPr>
          <p:cNvPr id="5" name="Footer Placeholder 4"/>
          <p:cNvSpPr>
            <a:spLocks noGrp="1"/>
          </p:cNvSpPr>
          <p:nvPr>
            <p:ph type="ftr" sz="quarter" idx="11"/>
          </p:nvPr>
        </p:nvSpPr>
        <p:spPr/>
        <p:txBody>
          <a:bodyPr/>
          <a:lstStyle/>
          <a:p>
            <a:endParaRPr lang="es-CO"/>
          </a:p>
        </p:txBody>
      </p:sp>
      <p:sp>
        <p:nvSpPr>
          <p:cNvPr id="6" name="Slide Number Placeholder 5"/>
          <p:cNvSpPr>
            <a:spLocks noGrp="1"/>
          </p:cNvSpPr>
          <p:nvPr>
            <p:ph type="sldNum" sz="quarter" idx="12"/>
          </p:nvPr>
        </p:nvSpPr>
        <p:spPr/>
        <p:txBody>
          <a:bodyPr/>
          <a:lstStyle/>
          <a:p>
            <a:fld id="{969AE066-E88D-477B-A19E-1A662F94D26A}" type="slidenum">
              <a:rPr lang="es-CO" smtClean="0"/>
              <a:t>‹Nº›</a:t>
            </a:fld>
            <a:endParaRPr lang="es-CO"/>
          </a:p>
        </p:txBody>
      </p:sp>
    </p:spTree>
    <p:extLst>
      <p:ext uri="{BB962C8B-B14F-4D97-AF65-F5344CB8AC3E}">
        <p14:creationId xmlns:p14="http://schemas.microsoft.com/office/powerpoint/2010/main" val="8780554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2051C7D4-B0A2-4E55-B285-FDA254B1E5A9}" type="datetimeFigureOut">
              <a:rPr lang="es-CO" smtClean="0"/>
              <a:t>19/02/2019</a:t>
            </a:fld>
            <a:endParaRPr lang="es-CO"/>
          </a:p>
        </p:txBody>
      </p:sp>
      <p:sp>
        <p:nvSpPr>
          <p:cNvPr id="5" name="Footer Placeholder 4"/>
          <p:cNvSpPr>
            <a:spLocks noGrp="1"/>
          </p:cNvSpPr>
          <p:nvPr>
            <p:ph type="ftr" sz="quarter" idx="11"/>
          </p:nvPr>
        </p:nvSpPr>
        <p:spPr/>
        <p:txBody>
          <a:bodyPr/>
          <a:lstStyle/>
          <a:p>
            <a:endParaRPr lang="es-CO"/>
          </a:p>
        </p:txBody>
      </p:sp>
      <p:sp>
        <p:nvSpPr>
          <p:cNvPr id="6" name="Slide Number Placeholder 5"/>
          <p:cNvSpPr>
            <a:spLocks noGrp="1"/>
          </p:cNvSpPr>
          <p:nvPr>
            <p:ph type="sldNum" sz="quarter" idx="12"/>
          </p:nvPr>
        </p:nvSpPr>
        <p:spPr/>
        <p:txBody>
          <a:bodyPr/>
          <a:lstStyle/>
          <a:p>
            <a:fld id="{969AE066-E88D-477B-A19E-1A662F94D26A}" type="slidenum">
              <a:rPr lang="es-CO" smtClean="0"/>
              <a:t>‹Nº›</a:t>
            </a:fld>
            <a:endParaRPr lang="es-CO"/>
          </a:p>
        </p:txBody>
      </p:sp>
    </p:spTree>
    <p:extLst>
      <p:ext uri="{BB962C8B-B14F-4D97-AF65-F5344CB8AC3E}">
        <p14:creationId xmlns:p14="http://schemas.microsoft.com/office/powerpoint/2010/main" val="23652861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20">
          <a:fgClr>
            <a:schemeClr val="accent1"/>
          </a:fgClr>
          <a:bgClr>
            <a:schemeClr val="bg1"/>
          </a:bgClr>
        </a:pattFill>
        <a:effectLst/>
      </p:bgPr>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2051C7D4-B0A2-4E55-B285-FDA254B1E5A9}" type="datetimeFigureOut">
              <a:rPr lang="es-CO" smtClean="0"/>
              <a:t>19/02/2019</a:t>
            </a:fld>
            <a:endParaRPr lang="es-CO"/>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s-CO"/>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969AE066-E88D-477B-A19E-1A662F94D26A}" type="slidenum">
              <a:rPr lang="es-CO" smtClean="0"/>
              <a:t>‹Nº›</a:t>
            </a:fld>
            <a:endParaRPr lang="es-CO"/>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8517972"/>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r>
              <a:rPr lang="es-CO" dirty="0" smtClean="0"/>
              <a:t>SISTEMA DE REFRIGERACION</a:t>
            </a:r>
            <a:br>
              <a:rPr lang="es-CO" dirty="0" smtClean="0"/>
            </a:br>
            <a:endParaRPr lang="es-CO" dirty="0"/>
          </a:p>
        </p:txBody>
      </p:sp>
    </p:spTree>
    <p:extLst>
      <p:ext uri="{BB962C8B-B14F-4D97-AF65-F5344CB8AC3E}">
        <p14:creationId xmlns:p14="http://schemas.microsoft.com/office/powerpoint/2010/main" val="401519383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O" dirty="0" smtClean="0"/>
              <a:t>CONTENIDO</a:t>
            </a:r>
            <a:endParaRPr lang="es-CO" dirty="0"/>
          </a:p>
        </p:txBody>
      </p:sp>
      <p:sp>
        <p:nvSpPr>
          <p:cNvPr id="3" name="Marcador de contenido 2"/>
          <p:cNvSpPr>
            <a:spLocks noGrp="1"/>
          </p:cNvSpPr>
          <p:nvPr>
            <p:ph idx="1"/>
          </p:nvPr>
        </p:nvSpPr>
        <p:spPr>
          <a:xfrm>
            <a:off x="1097280" y="2554072"/>
            <a:ext cx="10058400" cy="1889139"/>
          </a:xfrm>
        </p:spPr>
        <p:txBody>
          <a:bodyPr/>
          <a:lstStyle/>
          <a:p>
            <a:r>
              <a:rPr lang="es-CO" dirty="0"/>
              <a:t>1. Función del sistema de refrigeración</a:t>
            </a:r>
          </a:p>
          <a:p>
            <a:r>
              <a:rPr lang="es-CO" dirty="0" smtClean="0"/>
              <a:t>2. Componentes</a:t>
            </a:r>
            <a:endParaRPr lang="es-CO" dirty="0"/>
          </a:p>
          <a:p>
            <a:r>
              <a:rPr lang="es-CO" dirty="0" smtClean="0"/>
              <a:t>3. Fallas </a:t>
            </a:r>
            <a:r>
              <a:rPr lang="es-CO" dirty="0"/>
              <a:t>en el Sistema de Refrigeración</a:t>
            </a:r>
          </a:p>
          <a:p>
            <a:endParaRPr lang="es-CO" dirty="0"/>
          </a:p>
        </p:txBody>
      </p:sp>
    </p:spTree>
    <p:extLst>
      <p:ext uri="{BB962C8B-B14F-4D97-AF65-F5344CB8AC3E}">
        <p14:creationId xmlns:p14="http://schemas.microsoft.com/office/powerpoint/2010/main" val="34897205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O" dirty="0"/>
              <a:t>¿Cuál es la Función del Sistema de Refrigeración? </a:t>
            </a:r>
            <a:endParaRPr lang="es-CO" dirty="0"/>
          </a:p>
        </p:txBody>
      </p:sp>
      <p:sp>
        <p:nvSpPr>
          <p:cNvPr id="3" name="Marcador de contenido 2"/>
          <p:cNvSpPr>
            <a:spLocks noGrp="1"/>
          </p:cNvSpPr>
          <p:nvPr>
            <p:ph idx="1"/>
          </p:nvPr>
        </p:nvSpPr>
        <p:spPr>
          <a:xfrm>
            <a:off x="1097280" y="1845734"/>
            <a:ext cx="10058400" cy="1477015"/>
          </a:xfrm>
        </p:spPr>
        <p:txBody>
          <a:bodyPr/>
          <a:lstStyle/>
          <a:p>
            <a:endParaRPr lang="es-CO" dirty="0"/>
          </a:p>
          <a:p>
            <a:r>
              <a:rPr lang="es-CO" dirty="0" smtClean="0"/>
              <a:t>•</a:t>
            </a:r>
            <a:r>
              <a:rPr lang="es-CO" dirty="0"/>
              <a:t>Eliminar el exceso de calor generado en el motor. </a:t>
            </a:r>
          </a:p>
          <a:p>
            <a:r>
              <a:rPr lang="es-CO" dirty="0"/>
              <a:t>•Mantener el motor a una temperatura de funcionamiento constante </a:t>
            </a:r>
          </a:p>
          <a:p>
            <a:endParaRPr lang="es-CO" dirty="0"/>
          </a:p>
        </p:txBody>
      </p:sp>
      <p:pic>
        <p:nvPicPr>
          <p:cNvPr id="4" name="Imagen 3"/>
          <p:cNvPicPr>
            <a:picLocks noChangeAspect="1"/>
          </p:cNvPicPr>
          <p:nvPr/>
        </p:nvPicPr>
        <p:blipFill>
          <a:blip r:embed="rId2"/>
          <a:stretch>
            <a:fillRect/>
          </a:stretch>
        </p:blipFill>
        <p:spPr>
          <a:xfrm>
            <a:off x="1983346" y="3322748"/>
            <a:ext cx="5808372" cy="2896119"/>
          </a:xfrm>
          <a:prstGeom prst="rect">
            <a:avLst/>
          </a:prstGeom>
        </p:spPr>
      </p:pic>
    </p:spTree>
    <p:extLst>
      <p:ext uri="{BB962C8B-B14F-4D97-AF65-F5344CB8AC3E}">
        <p14:creationId xmlns:p14="http://schemas.microsoft.com/office/powerpoint/2010/main" val="104471288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O" dirty="0" smtClean="0"/>
              <a:t>COMPONENTES</a:t>
            </a:r>
            <a:endParaRPr lang="es-CO" dirty="0"/>
          </a:p>
        </p:txBody>
      </p:sp>
      <p:sp>
        <p:nvSpPr>
          <p:cNvPr id="3" name="Marcador de contenido 2"/>
          <p:cNvSpPr>
            <a:spLocks noGrp="1"/>
          </p:cNvSpPr>
          <p:nvPr>
            <p:ph idx="1"/>
          </p:nvPr>
        </p:nvSpPr>
        <p:spPr>
          <a:xfrm>
            <a:off x="1097280" y="1845734"/>
            <a:ext cx="5573976" cy="4023360"/>
          </a:xfrm>
        </p:spPr>
        <p:txBody>
          <a:bodyPr/>
          <a:lstStyle/>
          <a:p>
            <a:endParaRPr lang="es-CO" dirty="0"/>
          </a:p>
          <a:p>
            <a:r>
              <a:rPr lang="es-CO" b="1" dirty="0"/>
              <a:t>Cámara de Combustión </a:t>
            </a:r>
          </a:p>
          <a:p>
            <a:r>
              <a:rPr lang="es-CO" dirty="0"/>
              <a:t>•Camisas de los cilindros transfieren calor desde el interior hasta el exterior y pueden ser húmedas, permiten que el líquido refrigerante circule alrededor de los cilindros para lograr enfriamiento. </a:t>
            </a:r>
          </a:p>
          <a:p>
            <a:endParaRPr lang="es-CO" dirty="0"/>
          </a:p>
        </p:txBody>
      </p:sp>
      <p:pic>
        <p:nvPicPr>
          <p:cNvPr id="4" name="Imagen 3"/>
          <p:cNvPicPr>
            <a:picLocks noChangeAspect="1"/>
          </p:cNvPicPr>
          <p:nvPr/>
        </p:nvPicPr>
        <p:blipFill>
          <a:blip r:embed="rId2"/>
          <a:stretch>
            <a:fillRect/>
          </a:stretch>
        </p:blipFill>
        <p:spPr>
          <a:xfrm>
            <a:off x="7248358" y="2395779"/>
            <a:ext cx="2743801" cy="3302813"/>
          </a:xfrm>
          <a:prstGeom prst="rect">
            <a:avLst/>
          </a:prstGeom>
        </p:spPr>
      </p:pic>
    </p:spTree>
    <p:extLst>
      <p:ext uri="{BB962C8B-B14F-4D97-AF65-F5344CB8AC3E}">
        <p14:creationId xmlns:p14="http://schemas.microsoft.com/office/powerpoint/2010/main" val="59963794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5731098" y="1845734"/>
            <a:ext cx="5424581" cy="4023360"/>
          </a:xfrm>
        </p:spPr>
        <p:txBody>
          <a:bodyPr/>
          <a:lstStyle/>
          <a:p>
            <a:endParaRPr lang="es-CO" dirty="0"/>
          </a:p>
          <a:p>
            <a:r>
              <a:rPr lang="es-CO" b="1" dirty="0"/>
              <a:t>Radiador</a:t>
            </a:r>
            <a:r>
              <a:rPr lang="es-CO" dirty="0"/>
              <a:t> </a:t>
            </a:r>
          </a:p>
          <a:p>
            <a:r>
              <a:rPr lang="es-CO" dirty="0"/>
              <a:t>•Serie de tubos por los cuales circula el agua destinada a refrigerar los cilindros de los motores </a:t>
            </a:r>
          </a:p>
          <a:p>
            <a:r>
              <a:rPr lang="es-CO" dirty="0"/>
              <a:t>•Se encuentra ubicado al frente del vehículo </a:t>
            </a:r>
          </a:p>
          <a:p>
            <a:r>
              <a:rPr lang="es-CO" dirty="0"/>
              <a:t>•Tiene un tapón </a:t>
            </a:r>
          </a:p>
          <a:p>
            <a:endParaRPr lang="es-CO" dirty="0"/>
          </a:p>
        </p:txBody>
      </p:sp>
      <p:pic>
        <p:nvPicPr>
          <p:cNvPr id="2050" name="Picture 2" descr="Resultado de imagen para RADIADOR PART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5732" y="2150011"/>
            <a:ext cx="3682329" cy="40275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206360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097280" y="1845734"/>
            <a:ext cx="3976996" cy="4023360"/>
          </a:xfrm>
        </p:spPr>
        <p:txBody>
          <a:bodyPr/>
          <a:lstStyle/>
          <a:p>
            <a:endParaRPr lang="es-CO" dirty="0"/>
          </a:p>
          <a:p>
            <a:r>
              <a:rPr lang="es-CO" b="1" dirty="0"/>
              <a:t>Tapón o tapa del radiador </a:t>
            </a:r>
          </a:p>
          <a:p>
            <a:r>
              <a:rPr lang="es-CO" dirty="0"/>
              <a:t>•El tapón del circuito mantiene la presión en el radiador y se acciona cuando el punto de ebullición es mayor al del sistema. </a:t>
            </a:r>
          </a:p>
          <a:p>
            <a:r>
              <a:rPr lang="es-CO" dirty="0"/>
              <a:t>•La entrada de aire o líquido al radiador con el motor frío se produce automáticamente. </a:t>
            </a:r>
          </a:p>
          <a:p>
            <a:endParaRPr lang="es-CO" dirty="0"/>
          </a:p>
        </p:txBody>
      </p:sp>
      <p:pic>
        <p:nvPicPr>
          <p:cNvPr id="1026"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41219" y="2077679"/>
            <a:ext cx="4686881" cy="3541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001591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1100051" y="798491"/>
            <a:ext cx="4875746" cy="3451538"/>
          </a:xfrm>
        </p:spPr>
        <p:txBody>
          <a:bodyPr>
            <a:normAutofit/>
          </a:bodyPr>
          <a:lstStyle/>
          <a:p>
            <a:endParaRPr lang="es-CO" dirty="0"/>
          </a:p>
          <a:p>
            <a:r>
              <a:rPr lang="es-CO" b="1" dirty="0"/>
              <a:t>Ductos o mangueras </a:t>
            </a:r>
          </a:p>
          <a:p>
            <a:r>
              <a:rPr lang="es-CO" dirty="0"/>
              <a:t>•Unen los diferentes componentes de un circuito de refrigeración con agua o refrigerante circulante </a:t>
            </a:r>
          </a:p>
          <a:p>
            <a:endParaRPr lang="es-CO" dirty="0"/>
          </a:p>
        </p:txBody>
      </p:sp>
      <p:pic>
        <p:nvPicPr>
          <p:cNvPr id="4" name="Imagen 3"/>
          <p:cNvPicPr>
            <a:picLocks noChangeAspect="1"/>
          </p:cNvPicPr>
          <p:nvPr/>
        </p:nvPicPr>
        <p:blipFill>
          <a:blip r:embed="rId2"/>
          <a:stretch>
            <a:fillRect/>
          </a:stretch>
        </p:blipFill>
        <p:spPr>
          <a:xfrm>
            <a:off x="1331672" y="4470151"/>
            <a:ext cx="4038817" cy="1562680"/>
          </a:xfrm>
          <a:prstGeom prst="rect">
            <a:avLst/>
          </a:prstGeom>
        </p:spPr>
      </p:pic>
      <p:pic>
        <p:nvPicPr>
          <p:cNvPr id="5" name="Imagen 4"/>
          <p:cNvPicPr>
            <a:picLocks noChangeAspect="1"/>
          </p:cNvPicPr>
          <p:nvPr/>
        </p:nvPicPr>
        <p:blipFill>
          <a:blip r:embed="rId3"/>
          <a:stretch>
            <a:fillRect/>
          </a:stretch>
        </p:blipFill>
        <p:spPr>
          <a:xfrm>
            <a:off x="6605118" y="4597758"/>
            <a:ext cx="4344869" cy="1435073"/>
          </a:xfrm>
          <a:prstGeom prst="rect">
            <a:avLst/>
          </a:prstGeom>
        </p:spPr>
      </p:pic>
    </p:spTree>
    <p:extLst>
      <p:ext uri="{BB962C8B-B14F-4D97-AF65-F5344CB8AC3E}">
        <p14:creationId xmlns:p14="http://schemas.microsoft.com/office/powerpoint/2010/main" val="326851806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6542467" y="759854"/>
            <a:ext cx="4615983" cy="3554569"/>
          </a:xfrm>
        </p:spPr>
        <p:txBody>
          <a:bodyPr>
            <a:normAutofit fontScale="85000" lnSpcReduction="10000"/>
          </a:bodyPr>
          <a:lstStyle/>
          <a:p>
            <a:endParaRPr lang="es-CO" dirty="0"/>
          </a:p>
          <a:p>
            <a:r>
              <a:rPr lang="es-CO" b="1" dirty="0"/>
              <a:t>Termostato</a:t>
            </a:r>
            <a:r>
              <a:rPr lang="es-CO" dirty="0"/>
              <a:t> </a:t>
            </a:r>
          </a:p>
          <a:p>
            <a:r>
              <a:rPr lang="es-CO" dirty="0"/>
              <a:t>•Se encuentra alojado en el cuello o estructura del motor </a:t>
            </a:r>
          </a:p>
          <a:p>
            <a:r>
              <a:rPr lang="es-CO" dirty="0"/>
              <a:t>•Es un componente de un sistema de control que abre o cierra un circuito eléctrico en función de la temperatura </a:t>
            </a:r>
          </a:p>
          <a:p>
            <a:r>
              <a:rPr lang="es-CO" dirty="0"/>
              <a:t>•Regula la temperatura dentro del motor </a:t>
            </a:r>
          </a:p>
          <a:p>
            <a:endParaRPr lang="es-CO" dirty="0"/>
          </a:p>
        </p:txBody>
      </p:sp>
      <p:pic>
        <p:nvPicPr>
          <p:cNvPr id="4" name="Imagen 3"/>
          <p:cNvPicPr>
            <a:picLocks noChangeAspect="1"/>
          </p:cNvPicPr>
          <p:nvPr/>
        </p:nvPicPr>
        <p:blipFill>
          <a:blip r:embed="rId2"/>
          <a:stretch>
            <a:fillRect/>
          </a:stretch>
        </p:blipFill>
        <p:spPr>
          <a:xfrm>
            <a:off x="1056790" y="1456219"/>
            <a:ext cx="3201101" cy="2858204"/>
          </a:xfrm>
          <a:prstGeom prst="rect">
            <a:avLst/>
          </a:prstGeom>
        </p:spPr>
      </p:pic>
      <p:pic>
        <p:nvPicPr>
          <p:cNvPr id="3074" name="Picture 2" descr="https://automecanico.com/auto2002/termost0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80338" y="4424939"/>
            <a:ext cx="4211391" cy="17844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439537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6541477" y="451496"/>
            <a:ext cx="5401994" cy="3914442"/>
          </a:xfrm>
        </p:spPr>
        <p:txBody>
          <a:bodyPr>
            <a:normAutofit fontScale="62500" lnSpcReduction="20000"/>
          </a:bodyPr>
          <a:lstStyle/>
          <a:p>
            <a:pPr fontAlgn="base"/>
            <a:r>
              <a:rPr lang="es-CO" sz="2700" dirty="0">
                <a:latin typeface="+mn-lt"/>
                <a:ea typeface="Tahoma" panose="020B0604030504040204" pitchFamily="34" charset="0"/>
                <a:cs typeface="Tahoma" panose="020B0604030504040204" pitchFamily="34" charset="0"/>
              </a:rPr>
              <a:t>Este dispositivo es una válvula metálica con un resorte que se encarga de regular el flujo de refrigerante o agua al radiador para mantener la temperatura óptima del auto; es decir, evita que estos líquidos fluyan dentro del motor hasta que estos no hayan alcanzado su temperatura de funcionamiento de acuerdo con las especificaciones del fabricante.</a:t>
            </a:r>
          </a:p>
          <a:p>
            <a:pPr fontAlgn="base"/>
            <a:r>
              <a:rPr lang="es-CO" sz="2700" dirty="0">
                <a:latin typeface="+mn-lt"/>
                <a:ea typeface="Tahoma" panose="020B0604030504040204" pitchFamily="34" charset="0"/>
                <a:cs typeface="Tahoma" panose="020B0604030504040204" pitchFamily="34" charset="0"/>
              </a:rPr>
              <a:t>Mientras el agua o refrigerante no alcance la temperatura adecuada, el termostato permanecerá cerrado; pero una vez abierto, el encargado de bajar la temperatura del agua y del motor es el </a:t>
            </a:r>
            <a:r>
              <a:rPr lang="es-CO" sz="2700" dirty="0" smtClean="0">
                <a:latin typeface="+mn-lt"/>
                <a:ea typeface="Tahoma" panose="020B0604030504040204" pitchFamily="34" charset="0"/>
                <a:cs typeface="Tahoma" panose="020B0604030504040204" pitchFamily="34" charset="0"/>
              </a:rPr>
              <a:t>motoventilador </a:t>
            </a:r>
            <a:r>
              <a:rPr lang="es-CO" sz="2700" dirty="0">
                <a:latin typeface="+mn-lt"/>
                <a:ea typeface="Tahoma" panose="020B0604030504040204" pitchFamily="34" charset="0"/>
                <a:cs typeface="Tahoma" panose="020B0604030504040204" pitchFamily="34" charset="0"/>
              </a:rPr>
              <a:t>o ventilador</a:t>
            </a:r>
            <a:r>
              <a:rPr lang="es-CO" sz="2700" dirty="0" smtClean="0">
                <a:latin typeface="+mn-lt"/>
                <a:ea typeface="Tahoma" panose="020B0604030504040204" pitchFamily="34" charset="0"/>
                <a:cs typeface="Tahoma" panose="020B0604030504040204" pitchFamily="34" charset="0"/>
              </a:rPr>
              <a:t>.</a:t>
            </a:r>
          </a:p>
          <a:p>
            <a:pPr fontAlgn="base"/>
            <a:endParaRPr lang="es-CO" dirty="0"/>
          </a:p>
          <a:p>
            <a:endParaRPr lang="es-CO" dirty="0"/>
          </a:p>
        </p:txBody>
      </p:sp>
      <p:pic>
        <p:nvPicPr>
          <p:cNvPr id="4098" name="Picture 2" descr="Resultado de imagen para funcionamiento del termosta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40432" y="1022997"/>
            <a:ext cx="5075044" cy="2647482"/>
          </a:xfrm>
          <a:prstGeom prst="rect">
            <a:avLst/>
          </a:prstGeom>
          <a:noFill/>
          <a:extLst>
            <a:ext uri="{909E8E84-426E-40DD-AFC4-6F175D3DCCD1}">
              <a14:hiddenFill xmlns:a14="http://schemas.microsoft.com/office/drawing/2010/main">
                <a:solidFill>
                  <a:srgbClr val="FFFFFF"/>
                </a:solidFill>
              </a14:hiddenFill>
            </a:ext>
          </a:extLst>
        </p:spPr>
      </p:pic>
      <p:sp>
        <p:nvSpPr>
          <p:cNvPr id="5" name="Rectángulo 4"/>
          <p:cNvSpPr/>
          <p:nvPr/>
        </p:nvSpPr>
        <p:spPr>
          <a:xfrm>
            <a:off x="1585898" y="4365938"/>
            <a:ext cx="9659155" cy="1754326"/>
          </a:xfrm>
          <a:prstGeom prst="rect">
            <a:avLst/>
          </a:prstGeom>
        </p:spPr>
        <p:txBody>
          <a:bodyPr wrap="square">
            <a:spAutoFit/>
          </a:bodyPr>
          <a:lstStyle/>
          <a:p>
            <a:pPr fontAlgn="base"/>
            <a:r>
              <a:rPr lang="es-CO" b="0" i="0" dirty="0" smtClean="0">
                <a:solidFill>
                  <a:srgbClr val="444444"/>
                </a:solidFill>
                <a:effectLst/>
              </a:rPr>
              <a:t>¿Cómo deja pasar estos líquidos? Cuando el motor alcanza su temperatura de funcionamiento, el material del que esta hecho el termostato dilata su resistencia, permitiendo así que la presión del agua caliente o del refrigerante abra la compuerta. De esta forma el agua circulará por todo el sistema de enfriamiento.</a:t>
            </a:r>
          </a:p>
          <a:p>
            <a:pPr fontAlgn="base"/>
            <a:r>
              <a:rPr lang="es-CO" b="0" i="0" dirty="0" smtClean="0">
                <a:solidFill>
                  <a:srgbClr val="444444"/>
                </a:solidFill>
                <a:effectLst/>
              </a:rPr>
              <a:t>Por ello, el termostato del motor tiene indicado en su parte exterior la temperatura en la que se abre; indicaciones que es preciso seguir en caso de que tenga que ser reemplazado por otro igual.</a:t>
            </a:r>
            <a:endParaRPr lang="es-CO" b="0" i="0" dirty="0">
              <a:solidFill>
                <a:srgbClr val="444444"/>
              </a:solidFill>
              <a:effectLst/>
            </a:endParaRPr>
          </a:p>
        </p:txBody>
      </p:sp>
    </p:spTree>
    <p:extLst>
      <p:ext uri="{BB962C8B-B14F-4D97-AF65-F5344CB8AC3E}">
        <p14:creationId xmlns:p14="http://schemas.microsoft.com/office/powerpoint/2010/main" val="157239557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1100051" y="875763"/>
            <a:ext cx="10058400" cy="4722858"/>
          </a:xfrm>
        </p:spPr>
        <p:txBody>
          <a:bodyPr>
            <a:normAutofit fontScale="92500"/>
          </a:bodyPr>
          <a:lstStyle/>
          <a:p>
            <a:pPr fontAlgn="base"/>
            <a:r>
              <a:rPr lang="es-CO" b="1" dirty="0"/>
              <a:t>¿Fallas del termostato del motor?</a:t>
            </a:r>
          </a:p>
          <a:p>
            <a:pPr fontAlgn="base"/>
            <a:r>
              <a:rPr lang="es-CO" dirty="0"/>
              <a:t>Las fallas de esta válvula, que se pueden dar tanto en un carro </a:t>
            </a:r>
            <a:r>
              <a:rPr lang="es-CO" dirty="0" smtClean="0"/>
              <a:t> </a:t>
            </a:r>
            <a:r>
              <a:rPr lang="es-CO" dirty="0"/>
              <a:t>pueden ser dos:</a:t>
            </a:r>
          </a:p>
          <a:p>
            <a:pPr fontAlgn="base"/>
            <a:r>
              <a:rPr lang="es-CO" dirty="0"/>
              <a:t>Que se quede cerrada, y por ende, que se eleve la temperatura del motor del </a:t>
            </a:r>
            <a:r>
              <a:rPr lang="es-CO" dirty="0" smtClean="0"/>
              <a:t>vehículo. </a:t>
            </a:r>
            <a:r>
              <a:rPr lang="es-CO" dirty="0"/>
              <a:t>En estos casos el motor se recalentará hasta el punto de llegar a fundirse.</a:t>
            </a:r>
          </a:p>
          <a:p>
            <a:pPr fontAlgn="base"/>
            <a:r>
              <a:rPr lang="es-CO" dirty="0"/>
              <a:t>Que se quede abierta, y baje la temperatura del motor. En estos casos, el motor se enfriará y esto podría desgastarlo por fricción, pues los metales se contraen por la temperatura. Incluso, el sensor de temperatura del refrigerante, al medir una baja temperatura, inyectará más combustible para compensar. Por consiguiente, las emisiones contaminantes se elevarán y el rendimiento de la gasolina disminuirá.</a:t>
            </a:r>
          </a:p>
          <a:p>
            <a:endParaRPr lang="es-CO" dirty="0"/>
          </a:p>
        </p:txBody>
      </p:sp>
    </p:spTree>
    <p:extLst>
      <p:ext uri="{BB962C8B-B14F-4D97-AF65-F5344CB8AC3E}">
        <p14:creationId xmlns:p14="http://schemas.microsoft.com/office/powerpoint/2010/main" val="65146918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689317" y="564685"/>
            <a:ext cx="4304714" cy="6061197"/>
          </a:xfrm>
        </p:spPr>
        <p:txBody>
          <a:bodyPr>
            <a:normAutofit fontScale="70000" lnSpcReduction="20000"/>
          </a:bodyPr>
          <a:lstStyle/>
          <a:p>
            <a:endParaRPr lang="es-CO" dirty="0"/>
          </a:p>
          <a:p>
            <a:r>
              <a:rPr lang="es-CO" b="1" dirty="0"/>
              <a:t>Bomba de agua </a:t>
            </a:r>
          </a:p>
          <a:p>
            <a:r>
              <a:rPr lang="es-CO" dirty="0"/>
              <a:t>•Es accionada por el motor mediante una correa. </a:t>
            </a:r>
          </a:p>
          <a:p>
            <a:r>
              <a:rPr lang="es-CO" dirty="0"/>
              <a:t>•Se utiliza para hacer circular el líquido refrigerante </a:t>
            </a:r>
            <a:endParaRPr lang="es-CO" dirty="0" smtClean="0"/>
          </a:p>
          <a:p>
            <a:r>
              <a:rPr lang="es-CO" dirty="0"/>
              <a:t>• La potencia rotativa del Cigüeñal maneja la rotación a través de la polea y</a:t>
            </a:r>
          </a:p>
          <a:p>
            <a:r>
              <a:rPr lang="es-CO" dirty="0"/>
              <a:t>eje de rodamientos de la bomba de agua.</a:t>
            </a:r>
          </a:p>
          <a:p>
            <a:r>
              <a:rPr lang="es-CO" dirty="0"/>
              <a:t>• La rotación del propulsor dirige el líquido refrigerante dentro de la camisa</a:t>
            </a:r>
          </a:p>
          <a:p>
            <a:r>
              <a:rPr lang="es-CO" dirty="0"/>
              <a:t>de agua usando fuerza centrífuga y hace circular el líquido refrigerante.</a:t>
            </a:r>
          </a:p>
          <a:p>
            <a:r>
              <a:rPr lang="es-CO" dirty="0"/>
              <a:t>• La bomba se llena de líquido refrigerante y el rodamiento es aislado por el</a:t>
            </a:r>
          </a:p>
          <a:p>
            <a:r>
              <a:rPr lang="es-CO" dirty="0"/>
              <a:t>sello mecánico.</a:t>
            </a:r>
          </a:p>
          <a:p>
            <a:r>
              <a:rPr lang="es-CO" dirty="0"/>
              <a:t>• El sello mecánico es un tipo de sello con rotación dinámica y es requerido</a:t>
            </a:r>
          </a:p>
          <a:p>
            <a:r>
              <a:rPr lang="es-CO" dirty="0"/>
              <a:t>que siempre rote en condiciones lubricadas. El líquido lubricado que</a:t>
            </a:r>
          </a:p>
          <a:p>
            <a:r>
              <a:rPr lang="es-CO" dirty="0"/>
              <a:t>se aproxima, se convierte en vapor. El agujero de drenaje en la carcasa tiene</a:t>
            </a:r>
          </a:p>
          <a:p>
            <a:r>
              <a:rPr lang="es-CO" dirty="0"/>
              <a:t>un mecanismo en el cual se descarga el vapor fuera, a través del agujero</a:t>
            </a:r>
          </a:p>
          <a:p>
            <a:r>
              <a:rPr lang="es-CO" dirty="0"/>
              <a:t>de drenaje.</a:t>
            </a:r>
            <a:endParaRPr lang="es-CO" dirty="0"/>
          </a:p>
          <a:p>
            <a:endParaRPr lang="es-CO" dirty="0"/>
          </a:p>
        </p:txBody>
      </p:sp>
      <p:pic>
        <p:nvPicPr>
          <p:cNvPr id="5" name="Imagen 4"/>
          <p:cNvPicPr>
            <a:picLocks noChangeAspect="1"/>
          </p:cNvPicPr>
          <p:nvPr/>
        </p:nvPicPr>
        <p:blipFill>
          <a:blip r:embed="rId2"/>
          <a:stretch>
            <a:fillRect/>
          </a:stretch>
        </p:blipFill>
        <p:spPr>
          <a:xfrm>
            <a:off x="4994031" y="930445"/>
            <a:ext cx="6687649" cy="5484279"/>
          </a:xfrm>
          <a:prstGeom prst="rect">
            <a:avLst/>
          </a:prstGeom>
        </p:spPr>
      </p:pic>
    </p:spTree>
    <p:extLst>
      <p:ext uri="{BB962C8B-B14F-4D97-AF65-F5344CB8AC3E}">
        <p14:creationId xmlns:p14="http://schemas.microsoft.com/office/powerpoint/2010/main" val="109394740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142137" y="345246"/>
            <a:ext cx="6267450" cy="3248025"/>
          </a:xfrm>
          <a:prstGeom prst="rect">
            <a:avLst/>
          </a:prstGeom>
        </p:spPr>
      </p:pic>
      <p:pic>
        <p:nvPicPr>
          <p:cNvPr id="5" name="Imagen 4"/>
          <p:cNvPicPr>
            <a:picLocks noChangeAspect="1"/>
          </p:cNvPicPr>
          <p:nvPr/>
        </p:nvPicPr>
        <p:blipFill>
          <a:blip r:embed="rId3"/>
          <a:stretch>
            <a:fillRect/>
          </a:stretch>
        </p:blipFill>
        <p:spPr>
          <a:xfrm>
            <a:off x="142137" y="3467100"/>
            <a:ext cx="6267450" cy="3390900"/>
          </a:xfrm>
          <a:prstGeom prst="rect">
            <a:avLst/>
          </a:prstGeom>
        </p:spPr>
      </p:pic>
      <p:pic>
        <p:nvPicPr>
          <p:cNvPr id="6" name="Imagen 5"/>
          <p:cNvPicPr>
            <a:picLocks noChangeAspect="1"/>
          </p:cNvPicPr>
          <p:nvPr/>
        </p:nvPicPr>
        <p:blipFill>
          <a:blip r:embed="rId4"/>
          <a:stretch>
            <a:fillRect/>
          </a:stretch>
        </p:blipFill>
        <p:spPr>
          <a:xfrm>
            <a:off x="6409587" y="345246"/>
            <a:ext cx="5782414" cy="3419475"/>
          </a:xfrm>
          <a:prstGeom prst="rect">
            <a:avLst/>
          </a:prstGeom>
        </p:spPr>
      </p:pic>
      <p:pic>
        <p:nvPicPr>
          <p:cNvPr id="7" name="Imagen 6"/>
          <p:cNvPicPr>
            <a:picLocks noChangeAspect="1"/>
          </p:cNvPicPr>
          <p:nvPr/>
        </p:nvPicPr>
        <p:blipFill>
          <a:blip r:embed="rId5"/>
          <a:stretch>
            <a:fillRect/>
          </a:stretch>
        </p:blipFill>
        <p:spPr>
          <a:xfrm>
            <a:off x="6214694" y="3644484"/>
            <a:ext cx="5977307" cy="3213515"/>
          </a:xfrm>
          <a:prstGeom prst="rect">
            <a:avLst/>
          </a:prstGeom>
        </p:spPr>
      </p:pic>
    </p:spTree>
    <p:extLst>
      <p:ext uri="{BB962C8B-B14F-4D97-AF65-F5344CB8AC3E}">
        <p14:creationId xmlns:p14="http://schemas.microsoft.com/office/powerpoint/2010/main" val="6196777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34395" y="274512"/>
            <a:ext cx="6423982" cy="6267956"/>
          </a:xfrm>
        </p:spPr>
        <p:txBody>
          <a:bodyPr>
            <a:normAutofit/>
          </a:bodyPr>
          <a:lstStyle/>
          <a:p>
            <a:r>
              <a:rPr lang="es-CO" dirty="0"/>
              <a:t>Los motores de los ventiladores eléctricos del radiador se activan ya sea por medio del interruptor de encendido (y funcionan mientras el motor está en marcha) o por un interruptor termostático</a:t>
            </a:r>
            <a:r>
              <a:rPr lang="es-CO" dirty="0" smtClean="0"/>
              <a:t>.</a:t>
            </a:r>
            <a:endParaRPr lang="es-CO" dirty="0"/>
          </a:p>
          <a:p>
            <a:r>
              <a:rPr lang="es-CO" dirty="0"/>
              <a:t>Los motores controlados por medio de un termostato, no permiten que funcione el ventilador hasta que el refrigerante del motor se eleve por encima de la temperatura de funcionamiento normal. </a:t>
            </a:r>
          </a:p>
          <a:p>
            <a:r>
              <a:rPr lang="es-CO" dirty="0" smtClean="0"/>
              <a:t>Si </a:t>
            </a:r>
            <a:r>
              <a:rPr lang="es-CO" dirty="0"/>
              <a:t>el motor muestra signos de sobrecalentamiento, pare y mire a ver si el ventilador está funcionando. Para el que es activado por el interruptor de encendido, mantenga el motor en marcha.</a:t>
            </a:r>
          </a:p>
          <a:p>
            <a:r>
              <a:rPr lang="es-CO" dirty="0"/>
              <a:t>Cuando haya un interruptor térmico en el circuito, arranque el auto y déjelo funcionar en ralentí rápido. Sin flujo de aire a través del radiador, pronto se calentará a la temperatura en la que debería parar el ventilador.</a:t>
            </a:r>
          </a:p>
          <a:p>
            <a:endParaRPr lang="es-CO" dirty="0"/>
          </a:p>
        </p:txBody>
      </p:sp>
      <p:pic>
        <p:nvPicPr>
          <p:cNvPr id="4" name="Imagen 3"/>
          <p:cNvPicPr>
            <a:picLocks noChangeAspect="1"/>
          </p:cNvPicPr>
          <p:nvPr/>
        </p:nvPicPr>
        <p:blipFill>
          <a:blip r:embed="rId2"/>
          <a:stretch>
            <a:fillRect/>
          </a:stretch>
        </p:blipFill>
        <p:spPr>
          <a:xfrm>
            <a:off x="6989740" y="369864"/>
            <a:ext cx="4878081" cy="5708963"/>
          </a:xfrm>
          <a:prstGeom prst="rect">
            <a:avLst/>
          </a:prstGeom>
        </p:spPr>
      </p:pic>
    </p:spTree>
    <p:extLst>
      <p:ext uri="{BB962C8B-B14F-4D97-AF65-F5344CB8AC3E}">
        <p14:creationId xmlns:p14="http://schemas.microsoft.com/office/powerpoint/2010/main" val="55543932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34850" y="1210614"/>
            <a:ext cx="10898103" cy="3786389"/>
          </a:xfrm>
        </p:spPr>
        <p:txBody>
          <a:bodyPr/>
          <a:lstStyle/>
          <a:p>
            <a:pPr marL="457200" indent="-457200">
              <a:buFont typeface="+mj-lt"/>
              <a:buAutoNum type="alphaUcPeriod"/>
            </a:pPr>
            <a:r>
              <a:rPr lang="es-CO" dirty="0"/>
              <a:t>Mire en la caja de fusibles por un fusible quemado. Si los fusibles están intactos, prenda el encendido y utilice un </a:t>
            </a:r>
            <a:r>
              <a:rPr lang="es-CO" dirty="0" smtClean="0"/>
              <a:t>multímetro o punta lógica  </a:t>
            </a:r>
            <a:r>
              <a:rPr lang="es-CO" dirty="0"/>
              <a:t>de circuitos para comprobar si hay corriente en los terminales del motor</a:t>
            </a:r>
            <a:r>
              <a:rPr lang="es-CO" dirty="0" smtClean="0"/>
              <a:t>.</a:t>
            </a:r>
            <a:endParaRPr lang="es-CO" dirty="0"/>
          </a:p>
          <a:p>
            <a:pPr marL="457200" indent="-457200">
              <a:buFont typeface="+mj-lt"/>
              <a:buAutoNum type="alphaUcPeriod"/>
            </a:pPr>
            <a:r>
              <a:rPr lang="es-CO" dirty="0"/>
              <a:t>Como alternativa, conecte directamente el terminal de alimentación del motor al terminal positivo de la batería, si el motor se alimenta a través de un interruptor térmico</a:t>
            </a:r>
            <a:r>
              <a:rPr lang="es-CO" dirty="0" smtClean="0"/>
              <a:t>.</a:t>
            </a:r>
            <a:endParaRPr lang="es-CO" dirty="0"/>
          </a:p>
          <a:p>
            <a:pPr marL="457200" indent="-457200">
              <a:buFont typeface="+mj-lt"/>
              <a:buAutoNum type="alphaUcPeriod"/>
            </a:pPr>
            <a:r>
              <a:rPr lang="es-CO" dirty="0"/>
              <a:t>En cualquier caso, si hay corriente en el motor, el motor es la falla</a:t>
            </a:r>
            <a:r>
              <a:rPr lang="es-CO" dirty="0" smtClean="0"/>
              <a:t>.</a:t>
            </a:r>
            <a:endParaRPr lang="es-CO" dirty="0"/>
          </a:p>
          <a:p>
            <a:pPr marL="457200" indent="-457200">
              <a:buFont typeface="+mj-lt"/>
              <a:buAutoNum type="alphaUcPeriod"/>
            </a:pPr>
            <a:r>
              <a:rPr lang="es-CO" dirty="0"/>
              <a:t>Si el interruptor térmico no funciona, el punto de conexión a tierra puede estar fallando. Compruebe que el punto de conexión a tierra esté limpio y apretado. </a:t>
            </a:r>
            <a:r>
              <a:rPr lang="es-CO" dirty="0" smtClean="0"/>
              <a:t>Revise  </a:t>
            </a:r>
            <a:r>
              <a:rPr lang="es-CO" dirty="0"/>
              <a:t>también el funcionamiento del </a:t>
            </a:r>
            <a:r>
              <a:rPr lang="es-CO" dirty="0" smtClean="0"/>
              <a:t>sensor de temperatura.</a:t>
            </a:r>
            <a:endParaRPr lang="es-CO" dirty="0"/>
          </a:p>
        </p:txBody>
      </p:sp>
      <p:sp>
        <p:nvSpPr>
          <p:cNvPr id="5" name="Título 1"/>
          <p:cNvSpPr>
            <a:spLocks noGrp="1"/>
          </p:cNvSpPr>
          <p:nvPr>
            <p:ph type="title"/>
          </p:nvPr>
        </p:nvSpPr>
        <p:spPr>
          <a:xfrm>
            <a:off x="1184856" y="806563"/>
            <a:ext cx="10882648" cy="808101"/>
          </a:xfrm>
        </p:spPr>
        <p:txBody>
          <a:bodyPr>
            <a:normAutofit fontScale="90000"/>
          </a:bodyPr>
          <a:lstStyle/>
          <a:p>
            <a:r>
              <a:rPr lang="es-CO" dirty="0" smtClean="0"/>
              <a:t>Inspecciones fallas motor ventilador</a:t>
            </a:r>
            <a:br>
              <a:rPr lang="es-CO" dirty="0" smtClean="0"/>
            </a:br>
            <a:endParaRPr lang="es-CO" dirty="0"/>
          </a:p>
        </p:txBody>
      </p:sp>
      <p:pic>
        <p:nvPicPr>
          <p:cNvPr id="6" name="Imagen 5"/>
          <p:cNvPicPr>
            <a:picLocks noChangeAspect="1"/>
          </p:cNvPicPr>
          <p:nvPr/>
        </p:nvPicPr>
        <p:blipFill>
          <a:blip r:embed="rId2"/>
          <a:stretch>
            <a:fillRect/>
          </a:stretch>
        </p:blipFill>
        <p:spPr>
          <a:xfrm>
            <a:off x="3544239" y="4052926"/>
            <a:ext cx="5007333" cy="2696256"/>
          </a:xfrm>
          <a:prstGeom prst="rect">
            <a:avLst/>
          </a:prstGeom>
        </p:spPr>
      </p:pic>
    </p:spTree>
    <p:extLst>
      <p:ext uri="{BB962C8B-B14F-4D97-AF65-F5344CB8AC3E}">
        <p14:creationId xmlns:p14="http://schemas.microsoft.com/office/powerpoint/2010/main" val="355784161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O" dirty="0" smtClean="0"/>
              <a:t>Flujo de liquido refrigerante </a:t>
            </a:r>
            <a:endParaRPr lang="es-CO" dirty="0"/>
          </a:p>
        </p:txBody>
      </p:sp>
      <p:pic>
        <p:nvPicPr>
          <p:cNvPr id="4" name="Imagen 3"/>
          <p:cNvPicPr>
            <a:picLocks noChangeAspect="1"/>
          </p:cNvPicPr>
          <p:nvPr/>
        </p:nvPicPr>
        <p:blipFill>
          <a:blip r:embed="rId2"/>
          <a:stretch>
            <a:fillRect/>
          </a:stretch>
        </p:blipFill>
        <p:spPr>
          <a:xfrm>
            <a:off x="2412975" y="1953504"/>
            <a:ext cx="6871702" cy="4667250"/>
          </a:xfrm>
          <a:prstGeom prst="rect">
            <a:avLst/>
          </a:prstGeom>
        </p:spPr>
      </p:pic>
    </p:spTree>
    <p:extLst>
      <p:ext uri="{BB962C8B-B14F-4D97-AF65-F5344CB8AC3E}">
        <p14:creationId xmlns:p14="http://schemas.microsoft.com/office/powerpoint/2010/main" val="3721537623"/>
      </p:ext>
    </p:extLst>
  </p:cSld>
  <p:clrMapOvr>
    <a:masterClrMapping/>
  </p:clrMapOvr>
  <p:timing>
    <p:tnLst>
      <p:par>
        <p:cTn id="1" dur="indefinite" restart="never" nodeType="tmRoot"/>
      </p:par>
    </p:tnLst>
  </p:timing>
</p:sld>
</file>

<file path=ppt/theme/theme1.xml><?xml version="1.0" encoding="utf-8"?>
<a:theme xmlns:a="http://schemas.openxmlformats.org/drawingml/2006/main" name="Retrospección">
  <a:themeElements>
    <a:clrScheme name="Retrospección">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docProps/app.xml><?xml version="1.0" encoding="utf-8"?>
<Properties xmlns="http://schemas.openxmlformats.org/officeDocument/2006/extended-properties" xmlns:vt="http://schemas.openxmlformats.org/officeDocument/2006/docPropsVTypes">
  <Template>Retrospect</Template>
  <TotalTime>466</TotalTime>
  <Words>885</Words>
  <Application>Microsoft Office PowerPoint</Application>
  <PresentationFormat>Panorámica</PresentationFormat>
  <Paragraphs>63</Paragraphs>
  <Slides>15</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15</vt:i4>
      </vt:variant>
    </vt:vector>
  </HeadingPairs>
  <TitlesOfParts>
    <vt:vector size="20" baseType="lpstr">
      <vt:lpstr>Arial</vt:lpstr>
      <vt:lpstr>Calibri</vt:lpstr>
      <vt:lpstr>Calibri Light</vt:lpstr>
      <vt:lpstr>Tahoma</vt:lpstr>
      <vt:lpstr>Retrospección</vt:lpstr>
      <vt:lpstr>SISTEMA DE REFRIGERACION </vt:lpstr>
      <vt:lpstr>CONTENIDO</vt:lpstr>
      <vt:lpstr>¿Cuál es la Función del Sistema de Refrigeración? </vt:lpstr>
      <vt:lpstr>COMPONENTES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Inspecciones fallas motor ventilador </vt:lpstr>
      <vt:lpstr>Flujo de liquido refrigerante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SISTEMA DE REFRIGERACION</dc:title>
  <dc:creator>kevyn Ballesteros</dc:creator>
  <cp:lastModifiedBy>kevyn Ballesteros</cp:lastModifiedBy>
  <cp:revision>14</cp:revision>
  <dcterms:created xsi:type="dcterms:W3CDTF">2019-02-19T13:00:23Z</dcterms:created>
  <dcterms:modified xsi:type="dcterms:W3CDTF">2019-02-19T20:46:58Z</dcterms:modified>
</cp:coreProperties>
</file>