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71" r:id="rId4"/>
    <p:sldId id="272" r:id="rId5"/>
    <p:sldId id="274" r:id="rId6"/>
    <p:sldId id="273" r:id="rId7"/>
    <p:sldId id="275" r:id="rId8"/>
    <p:sldId id="277" r:id="rId9"/>
    <p:sldId id="279" r:id="rId10"/>
    <p:sldId id="278" r:id="rId11"/>
    <p:sldId id="280" r:id="rId12"/>
    <p:sldId id="283" r:id="rId13"/>
    <p:sldId id="282" r:id="rId14"/>
    <p:sldId id="284" r:id="rId15"/>
    <p:sldId id="287" r:id="rId16"/>
    <p:sldId id="286" r:id="rId17"/>
    <p:sldId id="288" r:id="rId18"/>
    <p:sldId id="289" r:id="rId19"/>
    <p:sldId id="290" r:id="rId20"/>
    <p:sldId id="291" r:id="rId21"/>
    <p:sldId id="292" r:id="rId22"/>
    <p:sldId id="293" r:id="rId23"/>
    <p:sldId id="29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5743" autoAdjust="0"/>
    <p:restoredTop sz="94660"/>
  </p:normalViewPr>
  <p:slideViewPr>
    <p:cSldViewPr snapToGrid="0">
      <p:cViewPr varScale="1">
        <p:scale>
          <a:sx n="79" d="100"/>
          <a:sy n="79" d="100"/>
        </p:scale>
        <p:origin x="216" y="1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3/20/20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id="{6C007E6A-873B-264B-A284-65C7117E6B5E}"/>
              </a:ext>
            </a:extLst>
          </p:cNvPr>
          <p:cNvSpPr/>
          <p:nvPr/>
        </p:nvSpPr>
        <p:spPr>
          <a:xfrm>
            <a:off x="2801782" y="378997"/>
            <a:ext cx="7418387" cy="14303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defRPr/>
            </a:pPr>
            <a:r>
              <a:rPr lang="es-ES" sz="4400" b="1" dirty="0">
                <a:solidFill>
                  <a:srgbClr val="FF0000"/>
                </a:solidFill>
                <a:latin typeface="Franklin Gothic Medium" panose="020B0603020102020204" pitchFamily="34" charset="0"/>
              </a:rPr>
              <a:t>GESTIÓN AMBIENTAL</a:t>
            </a:r>
            <a:endParaRPr dirty="0">
              <a:solidFill>
                <a:srgbClr val="FF0000"/>
              </a:solidFill>
            </a:endParaRPr>
          </a:p>
          <a:p>
            <a:pPr>
              <a:defRPr/>
            </a:pPr>
            <a:endParaRPr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8CE5727-74DD-B84B-A9DB-245F077FE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281" y="1326200"/>
            <a:ext cx="6679769" cy="425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4">
            <a:extLst>
              <a:ext uri="{FF2B5EF4-FFF2-40B4-BE49-F238E27FC236}">
                <a16:creationId xmlns:a16="http://schemas.microsoft.com/office/drawing/2014/main" id="{09E8CA1D-05FF-D54B-9927-2849CDB7AACA}"/>
              </a:ext>
            </a:extLst>
          </p:cNvPr>
          <p:cNvSpPr txBox="1">
            <a:spLocks/>
          </p:cNvSpPr>
          <p:nvPr/>
        </p:nvSpPr>
        <p:spPr>
          <a:xfrm>
            <a:off x="566354" y="2428889"/>
            <a:ext cx="8423563" cy="473132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es-CO" dirty="0"/>
              <a:t>La </a:t>
            </a:r>
            <a:r>
              <a:rPr lang="es-CO" b="1" dirty="0"/>
              <a:t>gestión ambiental</a:t>
            </a:r>
            <a:r>
              <a:rPr lang="es-CO" dirty="0"/>
              <a:t> es un proceso que está orientado a resolver, mitigar y/o prevenir los problemas de carácter </a:t>
            </a:r>
            <a:r>
              <a:rPr lang="es-CO" b="1" dirty="0"/>
              <a:t>ambiental</a:t>
            </a:r>
            <a:r>
              <a:rPr lang="es-CO" dirty="0"/>
              <a:t>, con el propósito de lograr un desarrollo sostenible; es un sistema estructurado de gestión que incluye la estructura organizativa, la planificación de las actividades, las responsabilidades, las prácticas, los procesos, los procedimientos y los recursos.</a:t>
            </a:r>
          </a:p>
          <a:p>
            <a:pPr algn="just">
              <a:spcBef>
                <a:spcPct val="0"/>
              </a:spcBef>
            </a:pPr>
            <a:r>
              <a:rPr lang="es-CO" altLang="es-CO" dirty="0">
                <a:solidFill>
                  <a:srgbClr val="000000"/>
                </a:solidFill>
              </a:rPr>
              <a:t>Sirve para </a:t>
            </a:r>
            <a:r>
              <a:rPr lang="es-CO" dirty="0"/>
              <a:t>para desarrollar, implantar, llevar a efecto, revisar y mantener al día los compromisos en materia de protección ambiental que</a:t>
            </a:r>
            <a:endParaRPr lang="es-ES" altLang="es-CO" dirty="0">
              <a:solidFill>
                <a:srgbClr val="000000"/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255477C5-DCED-E649-B011-89327379918A}"/>
              </a:ext>
            </a:extLst>
          </p:cNvPr>
          <p:cNvSpPr txBox="1">
            <a:spLocks/>
          </p:cNvSpPr>
          <p:nvPr/>
        </p:nvSpPr>
        <p:spPr>
          <a:xfrm>
            <a:off x="1425843" y="1534331"/>
            <a:ext cx="8136612" cy="7411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¿Qué es gestión ambiental?</a:t>
            </a:r>
          </a:p>
        </p:txBody>
      </p:sp>
    </p:spTree>
    <p:extLst>
      <p:ext uri="{BB962C8B-B14F-4D97-AF65-F5344CB8AC3E}">
        <p14:creationId xmlns:p14="http://schemas.microsoft.com/office/powerpoint/2010/main" val="42275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EDF010-0E5D-8745-B253-FA23DDE5BF94}"/>
              </a:ext>
            </a:extLst>
          </p:cNvPr>
          <p:cNvSpPr txBox="1">
            <a:spLocks/>
          </p:cNvSpPr>
          <p:nvPr/>
        </p:nvSpPr>
        <p:spPr>
          <a:xfrm>
            <a:off x="2495227" y="133293"/>
            <a:ext cx="8136612" cy="7411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Objetivo</a:t>
            </a:r>
          </a:p>
        </p:txBody>
      </p:sp>
      <p:sp>
        <p:nvSpPr>
          <p:cNvPr id="3" name="Marcador de texto 4">
            <a:extLst>
              <a:ext uri="{FF2B5EF4-FFF2-40B4-BE49-F238E27FC236}">
                <a16:creationId xmlns:a16="http://schemas.microsoft.com/office/drawing/2014/main" id="{874504A0-9947-3349-B796-C6FEA31CDFAA}"/>
              </a:ext>
            </a:extLst>
          </p:cNvPr>
          <p:cNvSpPr txBox="1">
            <a:spLocks/>
          </p:cNvSpPr>
          <p:nvPr/>
        </p:nvSpPr>
        <p:spPr>
          <a:xfrm>
            <a:off x="1930204" y="1182826"/>
            <a:ext cx="8423563" cy="133564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es-CO" dirty="0"/>
              <a:t>La </a:t>
            </a:r>
            <a:r>
              <a:rPr lang="es-CO" b="1" dirty="0"/>
              <a:t>gestión ambiental</a:t>
            </a:r>
            <a:r>
              <a:rPr lang="es-CO" dirty="0"/>
              <a:t> en INSEPET tiene por objetivo realizar una separacion adecuada de residuos peligrosos y no peligros </a:t>
            </a:r>
            <a:endParaRPr lang="es-ES" altLang="es-CO" dirty="0">
              <a:solidFill>
                <a:srgbClr val="000000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FE8B3C7-2B21-1345-874A-487E0B29CF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9" t="20267" r="8111" b="2938"/>
          <a:stretch/>
        </p:blipFill>
        <p:spPr>
          <a:xfrm>
            <a:off x="155881" y="2518473"/>
            <a:ext cx="7949733" cy="3735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294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6B0B35-8068-5440-A83E-DBC3F1C16054}"/>
              </a:ext>
            </a:extLst>
          </p:cNvPr>
          <p:cNvSpPr txBox="1">
            <a:spLocks/>
          </p:cNvSpPr>
          <p:nvPr/>
        </p:nvSpPr>
        <p:spPr>
          <a:xfrm>
            <a:off x="3471918" y="302282"/>
            <a:ext cx="5734374" cy="7411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¿Qué es un residuo?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FFBF336-C30A-7643-B95C-6A75FDDD0928}"/>
              </a:ext>
            </a:extLst>
          </p:cNvPr>
          <p:cNvSpPr/>
          <p:nvPr/>
        </p:nvSpPr>
        <p:spPr>
          <a:xfrm>
            <a:off x="1631992" y="1557651"/>
            <a:ext cx="68709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Es cualquier objeto, material, sustancia o elemento resultante del consumo o uso de una actividad domestica, industrial, comercial, institucional y o de servicios, que el generador abandona, rechaza o entrega y que es susceptible al aprovechamiento o transformación de un nuevo bien, con valor económico o de disposición final. </a:t>
            </a:r>
          </a:p>
          <a:p>
            <a:r>
              <a:rPr lang="es-CO" sz="2800" dirty="0"/>
              <a:t>Estos  se dividen en aprovechables y no aprovechables. </a:t>
            </a:r>
          </a:p>
        </p:txBody>
      </p:sp>
    </p:spTree>
    <p:extLst>
      <p:ext uri="{BB962C8B-B14F-4D97-AF65-F5344CB8AC3E}">
        <p14:creationId xmlns:p14="http://schemas.microsoft.com/office/powerpoint/2010/main" val="3378705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361558A-C716-A04D-AF57-27A9F01480E2}"/>
              </a:ext>
            </a:extLst>
          </p:cNvPr>
          <p:cNvSpPr/>
          <p:nvPr/>
        </p:nvSpPr>
        <p:spPr>
          <a:xfrm>
            <a:off x="3352403" y="0"/>
            <a:ext cx="76028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</a:rPr>
              <a:t>RESIDUOS APROVECHABLES</a:t>
            </a:r>
            <a:endParaRPr lang="es-CO" sz="4000" dirty="0">
              <a:solidFill>
                <a:srgbClr val="00B0F0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39F73D3-3400-644B-AB58-8EA181A2C10C}"/>
              </a:ext>
            </a:extLst>
          </p:cNvPr>
          <p:cNvSpPr/>
          <p:nvPr/>
        </p:nvSpPr>
        <p:spPr>
          <a:xfrm>
            <a:off x="0" y="3600345"/>
            <a:ext cx="104832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</a:rPr>
              <a:t>RESIDUOS  NO APROVECHABLES</a:t>
            </a:r>
            <a:endParaRPr lang="es-CO" sz="4000" dirty="0">
              <a:solidFill>
                <a:srgbClr val="00B0F0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4948AE0-FC14-F049-9B45-B3342D204E5E}"/>
              </a:ext>
            </a:extLst>
          </p:cNvPr>
          <p:cNvSpPr/>
          <p:nvPr/>
        </p:nvSpPr>
        <p:spPr>
          <a:xfrm>
            <a:off x="5814646" y="863887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>
                <a:solidFill>
                  <a:srgbClr val="222222"/>
                </a:solidFill>
              </a:rPr>
              <a:t>Es cualquier material, objeto, sustancia o elemento sólido </a:t>
            </a:r>
            <a:r>
              <a:rPr lang="es-CO" sz="2800" b="1" dirty="0">
                <a:solidFill>
                  <a:srgbClr val="222222"/>
                </a:solidFill>
              </a:rPr>
              <a:t>que</a:t>
            </a:r>
            <a:r>
              <a:rPr lang="es-CO" sz="2800" dirty="0">
                <a:solidFill>
                  <a:srgbClr val="222222"/>
                </a:solidFill>
              </a:rPr>
              <a:t> no tiene valor de uso para quien lo genere, pero </a:t>
            </a:r>
            <a:r>
              <a:rPr lang="es-CO" sz="2800" b="1" dirty="0">
                <a:solidFill>
                  <a:srgbClr val="222222"/>
                </a:solidFill>
              </a:rPr>
              <a:t>que</a:t>
            </a:r>
            <a:r>
              <a:rPr lang="es-CO" sz="2800" dirty="0">
                <a:solidFill>
                  <a:srgbClr val="222222"/>
                </a:solidFill>
              </a:rPr>
              <a:t> es susceptible de aprovechamiento para su reincorporación a un proceso productivo</a:t>
            </a:r>
            <a:endParaRPr lang="es-CO" sz="28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AF1BFB3-7C37-5B48-A00B-812066C10AC9}"/>
              </a:ext>
            </a:extLst>
          </p:cNvPr>
          <p:cNvSpPr/>
          <p:nvPr/>
        </p:nvSpPr>
        <p:spPr>
          <a:xfrm>
            <a:off x="3608919" y="4308231"/>
            <a:ext cx="60744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222222"/>
                </a:solidFill>
              </a:rPr>
              <a:t>Son aquellos que no se pueden reutilizar o reciclar como: Restos de comida, pañales, bandejas de icopor, calzado, celofán, cintas de video, pilas usadas, chiros, aceite quemado, residuos de barrido…</a:t>
            </a:r>
            <a:endParaRPr lang="es-CO" sz="28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71AC69B-C1E7-B348-960E-766CC8726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57" y="4308231"/>
            <a:ext cx="3435413" cy="254976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B823105-01D9-AE44-B461-2D4D73C10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680" y="668764"/>
            <a:ext cx="3069981" cy="275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83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B945959-55EB-934B-910E-BBD808608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226" y="0"/>
            <a:ext cx="9500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03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0C25799-9F10-654B-BA29-4DDE13F4780F}"/>
              </a:ext>
            </a:extLst>
          </p:cNvPr>
          <p:cNvSpPr/>
          <p:nvPr/>
        </p:nvSpPr>
        <p:spPr>
          <a:xfrm>
            <a:off x="2708031" y="294437"/>
            <a:ext cx="104832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</a:rPr>
              <a:t>RESIDUOS  NO PELIGROSOS</a:t>
            </a:r>
            <a:endParaRPr lang="es-CO" sz="4000" dirty="0">
              <a:solidFill>
                <a:srgbClr val="00B0F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B22A44-3D71-874C-9076-E5538B5BB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648380"/>
            <a:ext cx="909668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altLang="es-CO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elvetica" pitchFamily="2" charset="0"/>
              </a:rPr>
              <a:t> </a:t>
            </a:r>
            <a:endParaRPr kumimoji="0" lang="es-CO" altLang="es-CO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altLang="es-C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Son aquellos producidos por el generador en cualquier lugar y en desarrollo de su actividad, que no presentan riesgo para la salud humana y el medio ambiente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B329D7F-CDCD-CD4C-99EC-8436E03A63BD}"/>
              </a:ext>
            </a:extLst>
          </p:cNvPr>
          <p:cNvSpPr/>
          <p:nvPr/>
        </p:nvSpPr>
        <p:spPr>
          <a:xfrm>
            <a:off x="463062" y="2464262"/>
            <a:ext cx="96129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00B0F0"/>
                </a:solidFill>
              </a:rPr>
              <a:t>Reciclables: </a:t>
            </a:r>
            <a:r>
              <a:rPr lang="es-CO" sz="2800" dirty="0"/>
              <a:t>Son aquellos que no se descomponen fácilmente y pueden volver a ser utilizados en procesos productivos como materia prima. </a:t>
            </a:r>
          </a:p>
          <a:p>
            <a:r>
              <a:rPr lang="es-CO" sz="2800" dirty="0"/>
              <a:t>Entre estos residuos se encuentran: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papeles y plásticos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Chatarra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Vidrio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telas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partes y equipos obsoletos o en desuso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A487F4F-0BD8-DE42-9D88-F9041B2BF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700" y="3481754"/>
            <a:ext cx="3400622" cy="226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725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B514605-EC11-2B46-9FF7-72FAEFA94194}"/>
              </a:ext>
            </a:extLst>
          </p:cNvPr>
          <p:cNvSpPr/>
          <p:nvPr/>
        </p:nvSpPr>
        <p:spPr>
          <a:xfrm>
            <a:off x="164123" y="2307261"/>
            <a:ext cx="89447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00B0F0"/>
                </a:solidFill>
              </a:rPr>
              <a:t>Biodegradables: </a:t>
            </a:r>
            <a:r>
              <a:rPr lang="es-CO" sz="2800" dirty="0"/>
              <a:t>Son aquellos restos químicos o naturales que se descomponen fácilmente en el ambiente. </a:t>
            </a:r>
          </a:p>
          <a:p>
            <a:r>
              <a:rPr lang="es-CO" sz="2800" dirty="0"/>
              <a:t>En estos restos se encuentran: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Vegetales,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Residuos alimenticios no infectados,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Papel higiénico,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Jabones y detergentes biodegradables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Madera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s-CO" sz="2800" dirty="0"/>
              <a:t>Otros residuos que puedan ser transformados fácilmente en materia orgánica.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76C2F82-F9B3-0F48-88B3-03C8D6B86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553" y="177312"/>
            <a:ext cx="329711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29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FE2323-C53F-7045-BC68-090AFD1DD374}"/>
              </a:ext>
            </a:extLst>
          </p:cNvPr>
          <p:cNvSpPr/>
          <p:nvPr/>
        </p:nvSpPr>
        <p:spPr>
          <a:xfrm>
            <a:off x="3206261" y="175736"/>
            <a:ext cx="73269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00B0F0"/>
                </a:solidFill>
              </a:rPr>
              <a:t>Inertes: </a:t>
            </a:r>
            <a:r>
              <a:rPr lang="es-CO" sz="2800" dirty="0"/>
              <a:t>Son aquellos que no permiten su descomposición, ni su transformación en materia prima y su degradación natural requiere grandes períodos de tiempo. Entre estos se encuentran: el icopor, algunos tipos de papel como el papel carbón y algunos plásticos.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2891C9C-166C-D34F-BFFD-11404062C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914" y="3501292"/>
            <a:ext cx="4799623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53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38220AA-67FC-0C4E-BBFD-2383C4DE0FBB}"/>
              </a:ext>
            </a:extLst>
          </p:cNvPr>
          <p:cNvSpPr/>
          <p:nvPr/>
        </p:nvSpPr>
        <p:spPr>
          <a:xfrm>
            <a:off x="0" y="2734216"/>
            <a:ext cx="92143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00B0F0"/>
                </a:solidFill>
              </a:rPr>
              <a:t>RESIDUOS PELIGROSOS: </a:t>
            </a:r>
          </a:p>
          <a:p>
            <a:r>
              <a:rPr lang="es-CO" sz="2800" dirty="0"/>
              <a:t>Son aquellos residuos producidos por el generador con alguna de las siguientes características: infecciosos, combustibles, inflamables, explosivos, reactivos, Radiactivos, volátiles, corrosivos y/o tóxicos; los cuales pueden causar daño a la salud humana y/o al medio ambiente. </a:t>
            </a:r>
          </a:p>
          <a:p>
            <a:r>
              <a:rPr lang="es-CO" sz="2800" dirty="0"/>
              <a:t>Así mismo se consideran peligrosos los envases, empaques y embalajes que hayan estado en contacto con ellos.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305C6F-0674-2E44-81BE-931242650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476" y="317499"/>
            <a:ext cx="6770077" cy="286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983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F021BD6-DBF2-9E41-8E7C-98FB5871B99E}"/>
              </a:ext>
            </a:extLst>
          </p:cNvPr>
          <p:cNvSpPr/>
          <p:nvPr/>
        </p:nvSpPr>
        <p:spPr>
          <a:xfrm>
            <a:off x="322384" y="3431067"/>
            <a:ext cx="743243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00B0F0"/>
                </a:solidFill>
              </a:rPr>
              <a:t>Residuos Químicos: </a:t>
            </a:r>
            <a:r>
              <a:rPr lang="es-CO" sz="2800" dirty="0"/>
              <a:t>Son los restos de sustancias químicas y sus empaques ó cualquier otro residuo contaminado con éstos, los cuales, dependiendo de su concentración y tiempo de exposición tienen el potencial para causar la muerte, lesiones graves o efectos adversos a la salud y el medio ambiente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86D249A-1748-CF44-9D5B-168C7A694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899" y="1132254"/>
            <a:ext cx="1917700" cy="16637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01A6CFD-EC1F-A84C-9F4B-19805CD245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120" y="2113385"/>
            <a:ext cx="889000" cy="10033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2746210-C211-9847-A227-8908BF0E99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54" y="2153238"/>
            <a:ext cx="914400" cy="28321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03D4C1C-9668-2745-AEB0-3D2E4E2943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200" y="465504"/>
            <a:ext cx="3797300" cy="13335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86FE40C-F87C-3244-B615-30DAED328C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758" y="256067"/>
            <a:ext cx="2082800" cy="3175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959CEF9-000A-E64A-9050-A51CF7BB2D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233" y="1724683"/>
            <a:ext cx="8636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05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0021173-F353-1D47-86F3-34711887AC51}"/>
              </a:ext>
            </a:extLst>
          </p:cNvPr>
          <p:cNvSpPr/>
          <p:nvPr/>
        </p:nvSpPr>
        <p:spPr>
          <a:xfrm>
            <a:off x="222251" y="2307422"/>
            <a:ext cx="817063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Reciclar es el proceso mediante el cual se recuperan y se aprovechan los residuos que han sido desechados como basura, para ser utilizados como materia prima en la elaboración de nuevos bienes o elementos para el servicio del hombre. Es importante tener en cuenta que en todas las actividades humanas y en los diferentes espacios vitales como el hogar, el colegio, el trabajo y los lugares de recreación, se generan desechos que pueden ser recuperados y transformados mediante procesos específicos.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442D791-3371-2749-9A56-B4AE4A2A9327}"/>
              </a:ext>
            </a:extLst>
          </p:cNvPr>
          <p:cNvSpPr/>
          <p:nvPr/>
        </p:nvSpPr>
        <p:spPr>
          <a:xfrm>
            <a:off x="2279650" y="1167161"/>
            <a:ext cx="81881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QUÉ ES EL RECICLAJE? </a:t>
            </a:r>
          </a:p>
        </p:txBody>
      </p:sp>
      <p:pic>
        <p:nvPicPr>
          <p:cNvPr id="4" name="Picture 2" descr="page19image5956256">
            <a:extLst>
              <a:ext uri="{FF2B5EF4-FFF2-40B4-BE49-F238E27FC236}">
                <a16:creationId xmlns:a16="http://schemas.microsoft.com/office/drawing/2014/main" id="{89F15E50-2C18-794B-9E9B-504377428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388" y="342900"/>
            <a:ext cx="2572161" cy="2628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728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BCA79E-2658-4449-B176-9C3FBC24F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Picture 2" descr="page19image5956256">
            <a:extLst>
              <a:ext uri="{FF2B5EF4-FFF2-40B4-BE49-F238E27FC236}">
                <a16:creationId xmlns:a16="http://schemas.microsoft.com/office/drawing/2014/main" id="{1D0BE08A-C8B9-CB4B-A31C-3879EAD4C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614" y="-114300"/>
            <a:ext cx="2868386" cy="1485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078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71A760B-5E19-3041-9BF0-F997FC5BE17B}"/>
              </a:ext>
            </a:extLst>
          </p:cNvPr>
          <p:cNvSpPr/>
          <p:nvPr/>
        </p:nvSpPr>
        <p:spPr>
          <a:xfrm>
            <a:off x="1739900" y="1685204"/>
            <a:ext cx="70198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RAZONES PARA RECICLAR</a:t>
            </a:r>
            <a:endParaRPr lang="es-CO" sz="4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4974CF3-14C2-5F46-9813-8E122BD98A5A}"/>
              </a:ext>
            </a:extLst>
          </p:cNvPr>
          <p:cNvSpPr/>
          <p:nvPr/>
        </p:nvSpPr>
        <p:spPr>
          <a:xfrm>
            <a:off x="95420" y="2338393"/>
            <a:ext cx="1035486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s-CO" sz="2800" dirty="0"/>
              <a:t>Evitamos la tala de 17 a 20 árboles por cada tonelada de papeles que recuperamos; en Colombia consumimos màs de 700 mil toneladas  de cartón y papel que equivalen a la tala de 12 millones de árboles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s-CO" sz="2800" dirty="0"/>
              <a:t>La protección del medio ambiente que nos rodea.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s-CO" sz="2800" dirty="0"/>
              <a:t>Porque es un proceso de impacto social que beneficia y reivindica a las familias que desarrollan éstas actividades.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s-CO" sz="2800" dirty="0"/>
              <a:t>Porque se evita la contaminación de los suelos y los cuerpos de agua, a la vez que se contribuye al aumento de la vida útil del relleno sanitario. </a:t>
            </a:r>
          </a:p>
          <a:p>
            <a:endParaRPr lang="es-CO" dirty="0">
              <a:latin typeface="Tahoma" panose="020B0604030504040204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es-CO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74B4161-594E-9E49-9709-6C0A9650F4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107" y="0"/>
            <a:ext cx="1808569" cy="180158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C80D139-80A3-B045-8D98-73786105E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055" y="121290"/>
            <a:ext cx="3002715" cy="156391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967FA1B-046B-9C47-BF4C-3481B6B149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977" y="186919"/>
            <a:ext cx="1959428" cy="2866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4D097CF-FED5-5944-9D7C-7C07342AA8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1443" y="4980214"/>
            <a:ext cx="1888672" cy="1602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74867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5DA281D-AE6C-F946-8FCE-2E65CEE08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49" y="689425"/>
            <a:ext cx="2857500" cy="28575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2E54E1C-3722-DD47-91E7-F32838EBAF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049" y="3848098"/>
            <a:ext cx="1511300" cy="19685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C1FD631-4C19-994C-A558-870A934750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293" y="1866898"/>
            <a:ext cx="1587500" cy="19812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3D6E5EA-51AE-6248-9D2A-3A607F152E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528" y="1866898"/>
            <a:ext cx="2336800" cy="166370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E68FE0D-4E32-BC44-B0EE-781419A64641}"/>
              </a:ext>
            </a:extLst>
          </p:cNvPr>
          <p:cNvSpPr/>
          <p:nvPr/>
        </p:nvSpPr>
        <p:spPr>
          <a:xfrm>
            <a:off x="4250870" y="141905"/>
            <a:ext cx="25202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3 RR</a:t>
            </a:r>
            <a:endParaRPr lang="es-CO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AEF5DB9-D051-E04D-AE9B-23D1B35B6932}"/>
              </a:ext>
            </a:extLst>
          </p:cNvPr>
          <p:cNvSpPr/>
          <p:nvPr/>
        </p:nvSpPr>
        <p:spPr>
          <a:xfrm>
            <a:off x="1726293" y="4139291"/>
            <a:ext cx="1346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dirty="0">
                <a:solidFill>
                  <a:srgbClr val="00B0F0"/>
                </a:solidFill>
                <a:cs typeface="Arial" panose="020B0604020202020204" pitchFamily="34" charset="0"/>
              </a:rPr>
              <a:t>Reciclar</a:t>
            </a:r>
            <a:endParaRPr lang="es-CO" sz="2800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FEDF6AC-4302-4149-916C-52FD8120C7EF}"/>
              </a:ext>
            </a:extLst>
          </p:cNvPr>
          <p:cNvSpPr/>
          <p:nvPr/>
        </p:nvSpPr>
        <p:spPr>
          <a:xfrm>
            <a:off x="5024659" y="6014356"/>
            <a:ext cx="1585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dirty="0">
                <a:solidFill>
                  <a:srgbClr val="00B0F0"/>
                </a:solidFill>
                <a:cs typeface="Arial" panose="020B0604020202020204" pitchFamily="34" charset="0"/>
              </a:rPr>
              <a:t>Reutilizar</a:t>
            </a:r>
            <a:endParaRPr lang="es-CO" sz="2800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6B60DEB1-987F-954E-BDB2-F715759B7DEC}"/>
              </a:ext>
            </a:extLst>
          </p:cNvPr>
          <p:cNvSpPr/>
          <p:nvPr/>
        </p:nvSpPr>
        <p:spPr>
          <a:xfrm>
            <a:off x="7870371" y="1175657"/>
            <a:ext cx="2400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00B0F0"/>
                </a:solidFill>
                <a:cs typeface="Arial" panose="020B0604020202020204" pitchFamily="34" charset="0"/>
              </a:rPr>
              <a:t>Reducir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17155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C908DF4-E669-A149-A180-7CAF71A8864B}"/>
              </a:ext>
            </a:extLst>
          </p:cNvPr>
          <p:cNvSpPr/>
          <p:nvPr/>
        </p:nvSpPr>
        <p:spPr>
          <a:xfrm>
            <a:off x="402771" y="2808515"/>
            <a:ext cx="10374085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TRES ERRES </a:t>
            </a:r>
          </a:p>
          <a:p>
            <a:r>
              <a:rPr lang="es-CO" sz="3600" dirty="0">
                <a:solidFill>
                  <a:srgbClr val="00B050"/>
                </a:solidFill>
                <a:latin typeface="Tahoma" panose="020B0604030504040204" pitchFamily="34" charset="0"/>
              </a:rPr>
              <a:t>Reducir: </a:t>
            </a:r>
            <a:r>
              <a:rPr lang="es-CO" sz="2800" dirty="0"/>
              <a:t>Elegir los productos que tengan </a:t>
            </a:r>
          </a:p>
          <a:p>
            <a:r>
              <a:rPr lang="es-CO" sz="2800" dirty="0"/>
              <a:t>menos envoltorios, sobre todo los que utilicen materiales reciclables, y emplear menos bolsas de plástico para la compra. El consumo de energía también es muy importante, por eso hay que apagar los electrodomésticos que no se estén usando y evitar emitir venenos al aire procedentes de motores de explosión si no se necesita en el momento.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81BECED-1AF9-6249-9122-25652C6FEA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021" y="255815"/>
            <a:ext cx="52197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81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0686D42-DB17-9747-AEA0-E381705C82BF}"/>
              </a:ext>
            </a:extLst>
          </p:cNvPr>
          <p:cNvSpPr/>
          <p:nvPr/>
        </p:nvSpPr>
        <p:spPr>
          <a:xfrm>
            <a:off x="598715" y="2598710"/>
            <a:ext cx="6096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4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TRES ERRES </a:t>
            </a:r>
          </a:p>
          <a:p>
            <a:r>
              <a:rPr lang="es-CO" sz="2800" dirty="0">
                <a:solidFill>
                  <a:srgbClr val="00B050"/>
                </a:solidFill>
              </a:rPr>
              <a:t>Reducir: </a:t>
            </a:r>
            <a:r>
              <a:rPr lang="es-CO" sz="2800" dirty="0"/>
              <a:t>Caunto más objetos volvamos a utilizar menos basura produciremos y menos recursos tendremos que emplear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FD18AEA-1706-814B-8A74-656403B311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4643410"/>
            <a:ext cx="3810000" cy="1905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F7BA95D-AC79-814F-AC22-E2A11E672A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415" y="690684"/>
            <a:ext cx="2794000" cy="29083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AEB413F-99D6-624E-B3BF-F86DB21423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929" y="403700"/>
            <a:ext cx="3782786" cy="204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557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9C7FB6D-54AE-9740-B50F-A63B2177EA95}"/>
              </a:ext>
            </a:extLst>
          </p:cNvPr>
          <p:cNvSpPr/>
          <p:nvPr/>
        </p:nvSpPr>
        <p:spPr>
          <a:xfrm>
            <a:off x="255814" y="3133904"/>
            <a:ext cx="6096000" cy="37240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4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TRES ERRES </a:t>
            </a:r>
          </a:p>
          <a:p>
            <a:r>
              <a:rPr lang="es-CO" sz="2800" dirty="0">
                <a:solidFill>
                  <a:srgbClr val="00B050"/>
                </a:solidFill>
              </a:rPr>
              <a:t>Reducir: </a:t>
            </a:r>
            <a:r>
              <a:rPr lang="es-CO" sz="2800" dirty="0"/>
              <a:t>Obtener, a partir de distintos elementos, los materiales de los que están hechos para volver a utilizarlos en la fabricación de productos parecidos. El papel, el cartón, el vidrio y los restos de comida pueden reciclarse sin problema. </a:t>
            </a:r>
          </a:p>
          <a:p>
            <a:endParaRPr lang="es-CO" sz="28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73F354-6037-544C-9B97-D10899C10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214" y="94975"/>
            <a:ext cx="5251061" cy="303892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59AC5A5-70D9-8747-8E02-DDDBFB331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275" y="3287486"/>
            <a:ext cx="3048000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2437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BC8020-AD53-D246-A7CD-CBCECB0A2991}"/>
              </a:ext>
            </a:extLst>
          </p:cNvPr>
          <p:cNvSpPr/>
          <p:nvPr/>
        </p:nvSpPr>
        <p:spPr>
          <a:xfrm>
            <a:off x="2639785" y="0"/>
            <a:ext cx="85452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CURIOSIDADES </a:t>
            </a:r>
          </a:p>
          <a:p>
            <a:r>
              <a:rPr lang="es-CO" sz="2800" dirty="0"/>
              <a:t>La manera más eficiente de librarse de los desperdicios generados en la actividad diaria, es precisamente la más sencilla: no generarlos. Elegir a la hora de la compra aquellos productos que, tras su uso, tengan la menor cantidad de desperdicio posible.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8262ADF-D998-EC45-A685-2B9D11E3A1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05" y="2754119"/>
            <a:ext cx="9882415" cy="187296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653BEC1-CD5A-CA45-8790-E61F758B696C}"/>
              </a:ext>
            </a:extLst>
          </p:cNvPr>
          <p:cNvSpPr/>
          <p:nvPr/>
        </p:nvSpPr>
        <p:spPr>
          <a:xfrm>
            <a:off x="343805" y="4518880"/>
            <a:ext cx="101228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Pensemos Antes  de botar los residuos como “ Basura” donde los vamos a depositar  por que si los mezclarmos   de manera irresponsable  con los otros desechos No  se pueden aprovechar por lo contrario estamos generando mas residuos y contaminación  al ambiente.</a:t>
            </a:r>
          </a:p>
        </p:txBody>
      </p:sp>
    </p:spTree>
    <p:extLst>
      <p:ext uri="{BB962C8B-B14F-4D97-AF65-F5344CB8AC3E}">
        <p14:creationId xmlns:p14="http://schemas.microsoft.com/office/powerpoint/2010/main" val="1176245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1AF431B-2603-8046-9EA3-85BBA5CC107B}"/>
              </a:ext>
            </a:extLst>
          </p:cNvPr>
          <p:cNvSpPr/>
          <p:nvPr/>
        </p:nvSpPr>
        <p:spPr>
          <a:xfrm>
            <a:off x="2842130" y="223549"/>
            <a:ext cx="5936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¿QUÉ SON LOS RAEE?</a:t>
            </a:r>
            <a:endParaRPr lang="es-CO" sz="40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8309688-349C-C045-8207-384273CF9D78}"/>
              </a:ext>
            </a:extLst>
          </p:cNvPr>
          <p:cNvSpPr/>
          <p:nvPr/>
        </p:nvSpPr>
        <p:spPr>
          <a:xfrm>
            <a:off x="223157" y="2519179"/>
            <a:ext cx="103251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333333"/>
                </a:solidFill>
              </a:rPr>
              <a:t>Los </a:t>
            </a:r>
            <a:r>
              <a:rPr lang="es-CO" sz="2800" b="1" dirty="0">
                <a:solidFill>
                  <a:srgbClr val="333333"/>
                </a:solidFill>
              </a:rPr>
              <a:t>residuos de aparatos eléctricos y electrónicos (RAEE)</a:t>
            </a:r>
            <a:r>
              <a:rPr lang="es-CO" sz="2800" dirty="0">
                <a:solidFill>
                  <a:srgbClr val="333333"/>
                </a:solidFill>
              </a:rPr>
              <a:t> son aquellos elementos que utilizamos diariamente, como cepillos de dientes eléctricos, secadores de pelo, tablets, lavadoras, teléfonos, frigoríficos o planchas, y que cuando dejan de funcionar se vuelven inservibles y pasan a ser considerados como RAEE.</a:t>
            </a:r>
          </a:p>
          <a:p>
            <a:r>
              <a:rPr lang="es-CO" sz="2800" dirty="0"/>
              <a:t>Los RAEE o basura electrónica pueden contener </a:t>
            </a:r>
            <a:r>
              <a:rPr lang="es-CO" sz="2800" b="1" dirty="0"/>
              <a:t>sustancias peligrosas</a:t>
            </a:r>
            <a:r>
              <a:rPr lang="es-CO" sz="2800" dirty="0"/>
              <a:t>, como el cadmio, mercurio, plomo, arsénico, fosforo, aceites peligrosos y gases que agotan la capa de ozono o que afectan al </a:t>
            </a:r>
            <a:r>
              <a:rPr lang="es-CO" sz="2800" b="1" dirty="0"/>
              <a:t>calentamiento global.</a:t>
            </a:r>
            <a:r>
              <a:rPr lang="es-CO" dirty="0"/>
              <a:t> 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724073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65A4A6B-9EE6-F541-A53F-612C43326810}"/>
              </a:ext>
            </a:extLst>
          </p:cNvPr>
          <p:cNvSpPr/>
          <p:nvPr/>
        </p:nvSpPr>
        <p:spPr>
          <a:xfrm>
            <a:off x="2660049" y="256205"/>
            <a:ext cx="6973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CATEGORIAS DE RAEE</a:t>
            </a:r>
            <a:endParaRPr lang="es-CO" sz="4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9A82258-2970-AA46-9004-78B730DB5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371" y="1110342"/>
            <a:ext cx="7795079" cy="5601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22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4CD23CF-2875-5C41-98F4-F80CB0A28E44}"/>
              </a:ext>
            </a:extLst>
          </p:cNvPr>
          <p:cNvSpPr/>
          <p:nvPr/>
        </p:nvSpPr>
        <p:spPr>
          <a:xfrm>
            <a:off x="5452327" y="0"/>
            <a:ext cx="65550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TENER EN CUENTA</a:t>
            </a:r>
            <a:endParaRPr lang="es-CO" sz="4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0E181E5-CC5B-CF44-8B6D-0791AFE75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71" y="3624943"/>
            <a:ext cx="3755571" cy="306977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C99BC73-C0FC-A345-9254-4FAD93F238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442" y="3869871"/>
            <a:ext cx="3657601" cy="282484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8D04F43-558F-2F41-B6BB-1822C28C4A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615" y="586765"/>
            <a:ext cx="3886200" cy="31593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B94474E-B962-2540-9E15-D8E6F80FFB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233" y="707886"/>
            <a:ext cx="3285951" cy="303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741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AFB7903F-85A2-1843-BBC9-4AD28C1B610F}"/>
              </a:ext>
            </a:extLst>
          </p:cNvPr>
          <p:cNvSpPr/>
          <p:nvPr/>
        </p:nvSpPr>
        <p:spPr>
          <a:xfrm>
            <a:off x="5778899" y="0"/>
            <a:ext cx="65550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4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TENER EN CUENTA</a:t>
            </a:r>
            <a:endParaRPr lang="es-CO" sz="4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F195463-B287-174B-A30F-1E1F4CCAC6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69" y="3753398"/>
            <a:ext cx="3434951" cy="284730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3FAB364-E923-7745-93ED-E0C691CC74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829" y="3884605"/>
            <a:ext cx="3788228" cy="258488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83A68E7-AF48-8549-A431-8EF442014B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742" y="866000"/>
            <a:ext cx="3276201" cy="300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8340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1118</Words>
  <Application>Microsoft Macintosh PowerPoint</Application>
  <PresentationFormat>Panorámica</PresentationFormat>
  <Paragraphs>64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3" baseType="lpstr">
      <vt:lpstr>Arial</vt:lpstr>
      <vt:lpstr>Arial</vt:lpstr>
      <vt:lpstr>Calibri</vt:lpstr>
      <vt:lpstr>Calibri Light</vt:lpstr>
      <vt:lpstr>Franklin Gothic Book</vt:lpstr>
      <vt:lpstr>Franklin Gothic Medium</vt:lpstr>
      <vt:lpstr>Helvetica</vt:lpstr>
      <vt:lpstr>Tahoma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26</cp:revision>
  <dcterms:created xsi:type="dcterms:W3CDTF">2020-02-18T12:47:10Z</dcterms:created>
  <dcterms:modified xsi:type="dcterms:W3CDTF">2020-03-20T15:40:34Z</dcterms:modified>
</cp:coreProperties>
</file>