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5473" r:id="rId1"/>
  </p:sldMasterIdLst>
  <p:notesMasterIdLst>
    <p:notesMasterId r:id="rId79"/>
  </p:notesMasterIdLst>
  <p:sldIdLst>
    <p:sldId id="680" r:id="rId2"/>
    <p:sldId id="639" r:id="rId3"/>
    <p:sldId id="357" r:id="rId4"/>
    <p:sldId id="683" r:id="rId5"/>
    <p:sldId id="685" r:id="rId6"/>
    <p:sldId id="767" r:id="rId7"/>
    <p:sldId id="692" r:id="rId8"/>
    <p:sldId id="768" r:id="rId9"/>
    <p:sldId id="769" r:id="rId10"/>
    <p:sldId id="770" r:id="rId11"/>
    <p:sldId id="771" r:id="rId12"/>
    <p:sldId id="778" r:id="rId13"/>
    <p:sldId id="514" r:id="rId14"/>
    <p:sldId id="772" r:id="rId15"/>
    <p:sldId id="773" r:id="rId16"/>
    <p:sldId id="909" r:id="rId17"/>
    <p:sldId id="780" r:id="rId18"/>
    <p:sldId id="781" r:id="rId19"/>
    <p:sldId id="777" r:id="rId20"/>
    <p:sldId id="919" r:id="rId21"/>
    <p:sldId id="895" r:id="rId22"/>
    <p:sldId id="896" r:id="rId23"/>
    <p:sldId id="897" r:id="rId24"/>
    <p:sldId id="898" r:id="rId25"/>
    <p:sldId id="899" r:id="rId26"/>
    <p:sldId id="900" r:id="rId27"/>
    <p:sldId id="920" r:id="rId28"/>
    <p:sldId id="921" r:id="rId29"/>
    <p:sldId id="782" r:id="rId30"/>
    <p:sldId id="783" r:id="rId31"/>
    <p:sldId id="710" r:id="rId32"/>
    <p:sldId id="677" r:id="rId33"/>
    <p:sldId id="713" r:id="rId34"/>
    <p:sldId id="715" r:id="rId35"/>
    <p:sldId id="716" r:id="rId36"/>
    <p:sldId id="717" r:id="rId37"/>
    <p:sldId id="718" r:id="rId38"/>
    <p:sldId id="283" r:id="rId39"/>
    <p:sldId id="915" r:id="rId40"/>
    <p:sldId id="910" r:id="rId41"/>
    <p:sldId id="887" r:id="rId42"/>
    <p:sldId id="890" r:id="rId43"/>
    <p:sldId id="891" r:id="rId44"/>
    <p:sldId id="648" r:id="rId45"/>
    <p:sldId id="649" r:id="rId46"/>
    <p:sldId id="762" r:id="rId47"/>
    <p:sldId id="1068" r:id="rId48"/>
    <p:sldId id="1069" r:id="rId49"/>
    <p:sldId id="922" r:id="rId50"/>
    <p:sldId id="924" r:id="rId51"/>
    <p:sldId id="650" r:id="rId52"/>
    <p:sldId id="256" r:id="rId53"/>
    <p:sldId id="1071" r:id="rId54"/>
    <p:sldId id="933" r:id="rId55"/>
    <p:sldId id="1070" r:id="rId56"/>
    <p:sldId id="785" r:id="rId57"/>
    <p:sldId id="784" r:id="rId58"/>
    <p:sldId id="655" r:id="rId59"/>
    <p:sldId id="679" r:id="rId60"/>
    <p:sldId id="786" r:id="rId61"/>
    <p:sldId id="656" r:id="rId62"/>
    <p:sldId id="657" r:id="rId63"/>
    <p:sldId id="658" r:id="rId64"/>
    <p:sldId id="659" r:id="rId65"/>
    <p:sldId id="894" r:id="rId66"/>
    <p:sldId id="746" r:id="rId67"/>
    <p:sldId id="747" r:id="rId68"/>
    <p:sldId id="748" r:id="rId69"/>
    <p:sldId id="901" r:id="rId70"/>
    <p:sldId id="902" r:id="rId71"/>
    <p:sldId id="903" r:id="rId72"/>
    <p:sldId id="904" r:id="rId73"/>
    <p:sldId id="905" r:id="rId74"/>
    <p:sldId id="906" r:id="rId75"/>
    <p:sldId id="907" r:id="rId76"/>
    <p:sldId id="908" r:id="rId77"/>
    <p:sldId id="673" r:id="rId78"/>
  </p:sldIdLst>
  <p:sldSz cx="12192000" cy="6858000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0099CC"/>
    <a:srgbClr val="000099"/>
    <a:srgbClr val="66FFFF"/>
    <a:srgbClr val="F3FC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15249D-B36B-4FA2-91FA-98985982C38B}" v="95" dt="2023-01-01T17:08:06.0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4" autoAdjust="0"/>
    <p:restoredTop sz="81663" autoAdjust="0"/>
  </p:normalViewPr>
  <p:slideViewPr>
    <p:cSldViewPr showGuides="1">
      <p:cViewPr varScale="1">
        <p:scale>
          <a:sx n="73" d="100"/>
          <a:sy n="73" d="100"/>
        </p:scale>
        <p:origin x="456" y="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2298"/>
    </p:cViewPr>
  </p:sorterViewPr>
  <p:notesViewPr>
    <p:cSldViewPr showGuides="1">
      <p:cViewPr varScale="1">
        <p:scale>
          <a:sx n="78" d="100"/>
          <a:sy n="78" d="100"/>
        </p:scale>
        <p:origin x="-2034" y="-102"/>
      </p:cViewPr>
      <p:guideLst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microsoft.com/office/2016/11/relationships/changesInfo" Target="changesInfos/changesInfo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85" Type="http://schemas.microsoft.com/office/2015/10/relationships/revisionInfo" Target="revisionInfo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ul salas" userId="06746d7d22df7832" providerId="LiveId" clId="{3B15249D-B36B-4FA2-91FA-98985982C38B}"/>
    <pc:docChg chg="undo custSel addSld delSld modSld sldOrd">
      <pc:chgData name="saul salas" userId="06746d7d22df7832" providerId="LiveId" clId="{3B15249D-B36B-4FA2-91FA-98985982C38B}" dt="2023-01-01T17:10:05.155" v="317" actId="478"/>
      <pc:docMkLst>
        <pc:docMk/>
      </pc:docMkLst>
      <pc:sldChg chg="add">
        <pc:chgData name="saul salas" userId="06746d7d22df7832" providerId="LiveId" clId="{3B15249D-B36B-4FA2-91FA-98985982C38B}" dt="2022-12-28T00:20:49.926" v="2"/>
        <pc:sldMkLst>
          <pc:docMk/>
          <pc:sldMk cId="101553180" sldId="256"/>
        </pc:sldMkLst>
      </pc:sldChg>
      <pc:sldChg chg="addSp delSp modSp mod">
        <pc:chgData name="saul salas" userId="06746d7d22df7832" providerId="LiveId" clId="{3B15249D-B36B-4FA2-91FA-98985982C38B}" dt="2022-12-28T01:56:32.165" v="179" actId="1076"/>
        <pc:sldMkLst>
          <pc:docMk/>
          <pc:sldMk cId="986164836" sldId="650"/>
        </pc:sldMkLst>
        <pc:spChg chg="del">
          <ac:chgData name="saul salas" userId="06746d7d22df7832" providerId="LiveId" clId="{3B15249D-B36B-4FA2-91FA-98985982C38B}" dt="2022-12-28T01:55:38.201" v="173" actId="478"/>
          <ac:spMkLst>
            <pc:docMk/>
            <pc:sldMk cId="986164836" sldId="650"/>
            <ac:spMk id="13" creationId="{00000000-0000-0000-0000-000000000000}"/>
          </ac:spMkLst>
        </pc:spChg>
        <pc:grpChg chg="add mod">
          <ac:chgData name="saul salas" userId="06746d7d22df7832" providerId="LiveId" clId="{3B15249D-B36B-4FA2-91FA-98985982C38B}" dt="2022-12-28T01:56:12.467" v="177" actId="1582"/>
          <ac:grpSpMkLst>
            <pc:docMk/>
            <pc:sldMk cId="986164836" sldId="650"/>
            <ac:grpSpMk id="16" creationId="{7C35063F-16A2-453B-9B28-5B7EE81EB9E2}"/>
          </ac:grpSpMkLst>
        </pc:grpChg>
        <pc:picChg chg="mod">
          <ac:chgData name="saul salas" userId="06746d7d22df7832" providerId="LiveId" clId="{3B15249D-B36B-4FA2-91FA-98985982C38B}" dt="2022-12-28T01:55:53.933" v="176" actId="1076"/>
          <ac:picMkLst>
            <pc:docMk/>
            <pc:sldMk cId="986164836" sldId="650"/>
            <ac:picMk id="17" creationId="{3C06BF95-EC59-4D02-A1EA-ED49FFF19A4F}"/>
          </ac:picMkLst>
        </pc:picChg>
        <pc:picChg chg="mod">
          <ac:chgData name="saul salas" userId="06746d7d22df7832" providerId="LiveId" clId="{3B15249D-B36B-4FA2-91FA-98985982C38B}" dt="2022-12-28T01:55:53.933" v="176" actId="1076"/>
          <ac:picMkLst>
            <pc:docMk/>
            <pc:sldMk cId="986164836" sldId="650"/>
            <ac:picMk id="18" creationId="{F96255BE-1A8E-4D12-974E-3135491699C4}"/>
          </ac:picMkLst>
        </pc:picChg>
        <pc:picChg chg="mod">
          <ac:chgData name="saul salas" userId="06746d7d22df7832" providerId="LiveId" clId="{3B15249D-B36B-4FA2-91FA-98985982C38B}" dt="2022-12-28T01:55:53.933" v="176" actId="1076"/>
          <ac:picMkLst>
            <pc:docMk/>
            <pc:sldMk cId="986164836" sldId="650"/>
            <ac:picMk id="19" creationId="{5C539316-615D-4CBA-B126-9C62BA1639EC}"/>
          </ac:picMkLst>
        </pc:picChg>
        <pc:picChg chg="mod">
          <ac:chgData name="saul salas" userId="06746d7d22df7832" providerId="LiveId" clId="{3B15249D-B36B-4FA2-91FA-98985982C38B}" dt="2022-12-28T01:55:53.933" v="176" actId="1076"/>
          <ac:picMkLst>
            <pc:docMk/>
            <pc:sldMk cId="986164836" sldId="650"/>
            <ac:picMk id="20" creationId="{649A321F-5CA0-473C-B7C2-07526FE0A588}"/>
          </ac:picMkLst>
        </pc:picChg>
        <pc:picChg chg="mod">
          <ac:chgData name="saul salas" userId="06746d7d22df7832" providerId="LiveId" clId="{3B15249D-B36B-4FA2-91FA-98985982C38B}" dt="2022-12-28T01:55:53.933" v="176" actId="1076"/>
          <ac:picMkLst>
            <pc:docMk/>
            <pc:sldMk cId="986164836" sldId="650"/>
            <ac:picMk id="21" creationId="{0A78D498-7AC6-4310-B669-726476B2A437}"/>
          </ac:picMkLst>
        </pc:picChg>
        <pc:picChg chg="mod">
          <ac:chgData name="saul salas" userId="06746d7d22df7832" providerId="LiveId" clId="{3B15249D-B36B-4FA2-91FA-98985982C38B}" dt="2022-12-28T01:56:32.165" v="179" actId="1076"/>
          <ac:picMkLst>
            <pc:docMk/>
            <pc:sldMk cId="986164836" sldId="650"/>
            <ac:picMk id="32" creationId="{00000000-0000-0000-0000-000000000000}"/>
          </ac:picMkLst>
        </pc:picChg>
      </pc:sldChg>
      <pc:sldChg chg="addSp modSp mod">
        <pc:chgData name="saul salas" userId="06746d7d22df7832" providerId="LiveId" clId="{3B15249D-B36B-4FA2-91FA-98985982C38B}" dt="2022-12-28T02:37:03.621" v="315" actId="1037"/>
        <pc:sldMkLst>
          <pc:docMk/>
          <pc:sldMk cId="2736404319" sldId="659"/>
        </pc:sldMkLst>
        <pc:spChg chg="add mod">
          <ac:chgData name="saul salas" userId="06746d7d22df7832" providerId="LiveId" clId="{3B15249D-B36B-4FA2-91FA-98985982C38B}" dt="2022-12-28T02:36:01.542" v="294" actId="2085"/>
          <ac:spMkLst>
            <pc:docMk/>
            <pc:sldMk cId="2736404319" sldId="659"/>
            <ac:spMk id="2" creationId="{53E2BF75-1FE9-4314-9825-5DBF0BF9BB68}"/>
          </ac:spMkLst>
        </pc:spChg>
        <pc:picChg chg="add mod">
          <ac:chgData name="saul salas" userId="06746d7d22df7832" providerId="LiveId" clId="{3B15249D-B36B-4FA2-91FA-98985982C38B}" dt="2022-12-28T02:37:03.621" v="315" actId="1037"/>
          <ac:picMkLst>
            <pc:docMk/>
            <pc:sldMk cId="2736404319" sldId="659"/>
            <ac:picMk id="7" creationId="{FCA1466D-7C8B-4022-8A36-4C958073A9CD}"/>
          </ac:picMkLst>
        </pc:picChg>
        <pc:picChg chg="add mod">
          <ac:chgData name="saul salas" userId="06746d7d22df7832" providerId="LiveId" clId="{3B15249D-B36B-4FA2-91FA-98985982C38B}" dt="2022-12-28T02:37:03.621" v="315" actId="1037"/>
          <ac:picMkLst>
            <pc:docMk/>
            <pc:sldMk cId="2736404319" sldId="659"/>
            <ac:picMk id="8" creationId="{27DB34DA-BAF2-4E51-84E5-5FD71D18835F}"/>
          </ac:picMkLst>
        </pc:picChg>
        <pc:picChg chg="add mod">
          <ac:chgData name="saul salas" userId="06746d7d22df7832" providerId="LiveId" clId="{3B15249D-B36B-4FA2-91FA-98985982C38B}" dt="2022-12-28T02:37:03.621" v="315" actId="1037"/>
          <ac:picMkLst>
            <pc:docMk/>
            <pc:sldMk cId="2736404319" sldId="659"/>
            <ac:picMk id="9" creationId="{987E9258-BF02-4263-B6AB-4181EA2E3760}"/>
          </ac:picMkLst>
        </pc:picChg>
        <pc:picChg chg="add mod">
          <ac:chgData name="saul salas" userId="06746d7d22df7832" providerId="LiveId" clId="{3B15249D-B36B-4FA2-91FA-98985982C38B}" dt="2022-12-28T02:37:03.621" v="315" actId="1037"/>
          <ac:picMkLst>
            <pc:docMk/>
            <pc:sldMk cId="2736404319" sldId="659"/>
            <ac:picMk id="10" creationId="{207673C3-976A-4074-91BB-5B2756B46E9B}"/>
          </ac:picMkLst>
        </pc:picChg>
      </pc:sldChg>
      <pc:sldChg chg="modSp ord">
        <pc:chgData name="saul salas" userId="06746d7d22df7832" providerId="LiveId" clId="{3B15249D-B36B-4FA2-91FA-98985982C38B}" dt="2022-12-28T01:59:22.968" v="186"/>
        <pc:sldMkLst>
          <pc:docMk/>
          <pc:sldMk cId="1497094551" sldId="673"/>
        </pc:sldMkLst>
        <pc:picChg chg="mod">
          <ac:chgData name="saul salas" userId="06746d7d22df7832" providerId="LiveId" clId="{3B15249D-B36B-4FA2-91FA-98985982C38B}" dt="2022-12-28T01:54:39.014" v="172" actId="1076"/>
          <ac:picMkLst>
            <pc:docMk/>
            <pc:sldMk cId="1497094551" sldId="673"/>
            <ac:picMk id="19" creationId="{242327E8-A32E-4280-8509-601654C3AAAA}"/>
          </ac:picMkLst>
        </pc:picChg>
      </pc:sldChg>
      <pc:sldChg chg="addSp delSp modSp">
        <pc:chgData name="saul salas" userId="06746d7d22df7832" providerId="LiveId" clId="{3B15249D-B36B-4FA2-91FA-98985982C38B}" dt="2022-12-28T02:25:05.227" v="274" actId="1076"/>
        <pc:sldMkLst>
          <pc:docMk/>
          <pc:sldMk cId="1042799948" sldId="692"/>
        </pc:sldMkLst>
        <pc:picChg chg="del">
          <ac:chgData name="saul salas" userId="06746d7d22df7832" providerId="LiveId" clId="{3B15249D-B36B-4FA2-91FA-98985982C38B}" dt="2022-12-28T02:23:49.941" v="258" actId="478"/>
          <ac:picMkLst>
            <pc:docMk/>
            <pc:sldMk cId="1042799948" sldId="692"/>
            <ac:picMk id="7" creationId="{00000000-0000-0000-0000-000000000000}"/>
          </ac:picMkLst>
        </pc:picChg>
        <pc:picChg chg="del mod">
          <ac:chgData name="saul salas" userId="06746d7d22df7832" providerId="LiveId" clId="{3B15249D-B36B-4FA2-91FA-98985982C38B}" dt="2022-12-28T02:24:02.030" v="264" actId="478"/>
          <ac:picMkLst>
            <pc:docMk/>
            <pc:sldMk cId="1042799948" sldId="692"/>
            <ac:picMk id="8" creationId="{00000000-0000-0000-0000-000000000000}"/>
          </ac:picMkLst>
        </pc:picChg>
        <pc:picChg chg="add mod">
          <ac:chgData name="saul salas" userId="06746d7d22df7832" providerId="LiveId" clId="{3B15249D-B36B-4FA2-91FA-98985982C38B}" dt="2022-12-28T02:23:56.396" v="261" actId="1076"/>
          <ac:picMkLst>
            <pc:docMk/>
            <pc:sldMk cId="1042799948" sldId="692"/>
            <ac:picMk id="4098" creationId="{DA605689-5D60-4C3C-A5ED-11E38CEFDF09}"/>
          </ac:picMkLst>
        </pc:picChg>
        <pc:picChg chg="add del mod">
          <ac:chgData name="saul salas" userId="06746d7d22df7832" providerId="LiveId" clId="{3B15249D-B36B-4FA2-91FA-98985982C38B}" dt="2022-12-28T02:24:31.972" v="268" actId="478"/>
          <ac:picMkLst>
            <pc:docMk/>
            <pc:sldMk cId="1042799948" sldId="692"/>
            <ac:picMk id="4100" creationId="{9C830246-5EEA-482D-9A92-D83B21B933E3}"/>
          </ac:picMkLst>
        </pc:picChg>
        <pc:picChg chg="add mod">
          <ac:chgData name="saul salas" userId="06746d7d22df7832" providerId="LiveId" clId="{3B15249D-B36B-4FA2-91FA-98985982C38B}" dt="2022-12-28T02:25:05.227" v="274" actId="1076"/>
          <ac:picMkLst>
            <pc:docMk/>
            <pc:sldMk cId="1042799948" sldId="692"/>
            <ac:picMk id="4102" creationId="{1CBD962C-5DED-40B3-8383-A1319E36C157}"/>
          </ac:picMkLst>
        </pc:picChg>
      </pc:sldChg>
      <pc:sldChg chg="addSp delSp modSp mod">
        <pc:chgData name="saul salas" userId="06746d7d22df7832" providerId="LiveId" clId="{3B15249D-B36B-4FA2-91FA-98985982C38B}" dt="2022-12-28T02:02:11.321" v="232"/>
        <pc:sldMkLst>
          <pc:docMk/>
          <pc:sldMk cId="4025998338" sldId="715"/>
        </pc:sldMkLst>
        <pc:spChg chg="del">
          <ac:chgData name="saul salas" userId="06746d7d22df7832" providerId="LiveId" clId="{3B15249D-B36B-4FA2-91FA-98985982C38B}" dt="2022-12-28T02:02:10.480" v="231" actId="478"/>
          <ac:spMkLst>
            <pc:docMk/>
            <pc:sldMk cId="4025998338" sldId="715"/>
            <ac:spMk id="13" creationId="{00000000-0000-0000-0000-000000000000}"/>
          </ac:spMkLst>
        </pc:spChg>
        <pc:spChg chg="add mod">
          <ac:chgData name="saul salas" userId="06746d7d22df7832" providerId="LiveId" clId="{3B15249D-B36B-4FA2-91FA-98985982C38B}" dt="2022-12-28T02:02:11.321" v="232"/>
          <ac:spMkLst>
            <pc:docMk/>
            <pc:sldMk cId="4025998338" sldId="715"/>
            <ac:spMk id="16" creationId="{F5E00A2E-B321-4AE0-9A23-535B01395BA4}"/>
          </ac:spMkLst>
        </pc:spChg>
      </pc:sldChg>
      <pc:sldChg chg="addSp modSp mod">
        <pc:chgData name="saul salas" userId="06746d7d22df7832" providerId="LiveId" clId="{3B15249D-B36B-4FA2-91FA-98985982C38B}" dt="2022-12-28T02:30:02.779" v="287" actId="14100"/>
        <pc:sldMkLst>
          <pc:docMk/>
          <pc:sldMk cId="881714798" sldId="769"/>
        </pc:sldMkLst>
        <pc:spChg chg="mod">
          <ac:chgData name="saul salas" userId="06746d7d22df7832" providerId="LiveId" clId="{3B15249D-B36B-4FA2-91FA-98985982C38B}" dt="2022-12-28T01:58:51.742" v="184" actId="1035"/>
          <ac:spMkLst>
            <pc:docMk/>
            <pc:sldMk cId="881714798" sldId="769"/>
            <ac:spMk id="15" creationId="{00000000-0000-0000-0000-000000000000}"/>
          </ac:spMkLst>
        </pc:spChg>
        <pc:picChg chg="add mod">
          <ac:chgData name="saul salas" userId="06746d7d22df7832" providerId="LiveId" clId="{3B15249D-B36B-4FA2-91FA-98985982C38B}" dt="2022-12-28T02:29:55.796" v="284" actId="14100"/>
          <ac:picMkLst>
            <pc:docMk/>
            <pc:sldMk cId="881714798" sldId="769"/>
            <ac:picMk id="3" creationId="{BBC1F9CD-ADCB-4524-9AAD-9E578ED6494C}"/>
          </ac:picMkLst>
        </pc:picChg>
        <pc:picChg chg="mod">
          <ac:chgData name="saul salas" userId="06746d7d22df7832" providerId="LiveId" clId="{3B15249D-B36B-4FA2-91FA-98985982C38B}" dt="2022-12-28T02:30:02.779" v="287" actId="14100"/>
          <ac:picMkLst>
            <pc:docMk/>
            <pc:sldMk cId="881714798" sldId="769"/>
            <ac:picMk id="3074" creationId="{00000000-0000-0000-0000-000000000000}"/>
          </ac:picMkLst>
        </pc:picChg>
      </pc:sldChg>
      <pc:sldChg chg="addSp delSp modSp mod">
        <pc:chgData name="saul salas" userId="06746d7d22df7832" providerId="LiveId" clId="{3B15249D-B36B-4FA2-91FA-98985982C38B}" dt="2023-01-01T17:10:05.155" v="317" actId="478"/>
        <pc:sldMkLst>
          <pc:docMk/>
          <pc:sldMk cId="719162890" sldId="781"/>
        </pc:sldMkLst>
        <pc:spChg chg="mod">
          <ac:chgData name="saul salas" userId="06746d7d22df7832" providerId="LiveId" clId="{3B15249D-B36B-4FA2-91FA-98985982C38B}" dt="2022-12-28T02:01:23.941" v="230" actId="1076"/>
          <ac:spMkLst>
            <pc:docMk/>
            <pc:sldMk cId="719162890" sldId="781"/>
            <ac:spMk id="6" creationId="{16B7B55D-11F5-4306-B1E1-EAEDEECC45CA}"/>
          </ac:spMkLst>
        </pc:spChg>
        <pc:spChg chg="mod">
          <ac:chgData name="saul salas" userId="06746d7d22df7832" providerId="LiveId" clId="{3B15249D-B36B-4FA2-91FA-98985982C38B}" dt="2022-12-28T02:00:13.117" v="208" actId="14100"/>
          <ac:spMkLst>
            <pc:docMk/>
            <pc:sldMk cId="719162890" sldId="781"/>
            <ac:spMk id="24" creationId="{5843962A-885C-4080-8988-4D6BD7D2814A}"/>
          </ac:spMkLst>
        </pc:spChg>
        <pc:spChg chg="mod">
          <ac:chgData name="saul salas" userId="06746d7d22df7832" providerId="LiveId" clId="{3B15249D-B36B-4FA2-91FA-98985982C38B}" dt="2022-12-28T02:00:27.181" v="212" actId="1076"/>
          <ac:spMkLst>
            <pc:docMk/>
            <pc:sldMk cId="719162890" sldId="781"/>
            <ac:spMk id="37" creationId="{2EBAEB5A-B6A2-40C6-A7D6-B93BB656D838}"/>
          </ac:spMkLst>
        </pc:spChg>
        <pc:graphicFrameChg chg="add del mod">
          <ac:chgData name="saul salas" userId="06746d7d22df7832" providerId="LiveId" clId="{3B15249D-B36B-4FA2-91FA-98985982C38B}" dt="2023-01-01T17:10:05.155" v="317" actId="478"/>
          <ac:graphicFrameMkLst>
            <pc:docMk/>
            <pc:sldMk cId="719162890" sldId="781"/>
            <ac:graphicFrameMk id="3" creationId="{9B3673AD-16D7-4126-B78E-2B01A048B4B0}"/>
          </ac:graphicFrameMkLst>
        </pc:graphicFrameChg>
        <pc:picChg chg="mod">
          <ac:chgData name="saul salas" userId="06746d7d22df7832" providerId="LiveId" clId="{3B15249D-B36B-4FA2-91FA-98985982C38B}" dt="2022-12-28T02:00:56.246" v="214" actId="1440"/>
          <ac:picMkLst>
            <pc:docMk/>
            <pc:sldMk cId="719162890" sldId="781"/>
            <ac:picMk id="11" creationId="{BA5AE3B4-C333-47D3-8651-FD5E85DCA7F7}"/>
          </ac:picMkLst>
        </pc:picChg>
        <pc:picChg chg="add mod">
          <ac:chgData name="saul salas" userId="06746d7d22df7832" providerId="LiveId" clId="{3B15249D-B36B-4FA2-91FA-98985982C38B}" dt="2022-12-28T01:59:35.332" v="190" actId="1076"/>
          <ac:picMkLst>
            <pc:docMk/>
            <pc:sldMk cId="719162890" sldId="781"/>
            <ac:picMk id="31" creationId="{3F35B1B3-B4B7-4E71-A975-C905B1528587}"/>
          </ac:picMkLst>
        </pc:picChg>
      </pc:sldChg>
      <pc:sldChg chg="addSp modSp">
        <pc:chgData name="saul salas" userId="06746d7d22df7832" providerId="LiveId" clId="{3B15249D-B36B-4FA2-91FA-98985982C38B}" dt="2022-12-28T02:30:57.778" v="288" actId="164"/>
        <pc:sldMkLst>
          <pc:docMk/>
          <pc:sldMk cId="590982434" sldId="909"/>
        </pc:sldMkLst>
        <pc:grpChg chg="add mod">
          <ac:chgData name="saul salas" userId="06746d7d22df7832" providerId="LiveId" clId="{3B15249D-B36B-4FA2-91FA-98985982C38B}" dt="2022-12-28T02:30:57.778" v="288" actId="164"/>
          <ac:grpSpMkLst>
            <pc:docMk/>
            <pc:sldMk cId="590982434" sldId="909"/>
            <ac:grpSpMk id="2" creationId="{FFAC233F-DDF5-41E4-90A3-18112198E686}"/>
          </ac:grpSpMkLst>
        </pc:grpChg>
        <pc:picChg chg="mod">
          <ac:chgData name="saul salas" userId="06746d7d22df7832" providerId="LiveId" clId="{3B15249D-B36B-4FA2-91FA-98985982C38B}" dt="2022-12-28T02:30:57.778" v="288" actId="164"/>
          <ac:picMkLst>
            <pc:docMk/>
            <pc:sldMk cId="590982434" sldId="909"/>
            <ac:picMk id="7" creationId="{766DEBA7-A380-48ED-A439-9D23B5A90152}"/>
          </ac:picMkLst>
        </pc:picChg>
        <pc:picChg chg="mod">
          <ac:chgData name="saul salas" userId="06746d7d22df7832" providerId="LiveId" clId="{3B15249D-B36B-4FA2-91FA-98985982C38B}" dt="2022-12-28T02:30:57.778" v="288" actId="164"/>
          <ac:picMkLst>
            <pc:docMk/>
            <pc:sldMk cId="590982434" sldId="909"/>
            <ac:picMk id="11" creationId="{BA78D0AA-4F03-46C1-8AD1-BBDB29ADAC48}"/>
          </ac:picMkLst>
        </pc:picChg>
      </pc:sldChg>
      <pc:sldChg chg="add del">
        <pc:chgData name="saul salas" userId="06746d7d22df7832" providerId="LiveId" clId="{3B15249D-B36B-4FA2-91FA-98985982C38B}" dt="2022-12-28T00:26:06.853" v="6" actId="47"/>
        <pc:sldMkLst>
          <pc:docMk/>
          <pc:sldMk cId="167940362" sldId="912"/>
        </pc:sldMkLst>
      </pc:sldChg>
      <pc:sldChg chg="del">
        <pc:chgData name="saul salas" userId="06746d7d22df7832" providerId="LiveId" clId="{3B15249D-B36B-4FA2-91FA-98985982C38B}" dt="2022-12-28T00:17:11.834" v="0" actId="47"/>
        <pc:sldMkLst>
          <pc:docMk/>
          <pc:sldMk cId="2338215245" sldId="912"/>
        </pc:sldMkLst>
      </pc:sldChg>
      <pc:sldChg chg="addSp modSp mod">
        <pc:chgData name="saul salas" userId="06746d7d22df7832" providerId="LiveId" clId="{3B15249D-B36B-4FA2-91FA-98985982C38B}" dt="2022-12-28T02:06:50.821" v="254" actId="1076"/>
        <pc:sldMkLst>
          <pc:docMk/>
          <pc:sldMk cId="3424034400" sldId="915"/>
        </pc:sldMkLst>
        <pc:picChg chg="add mod">
          <ac:chgData name="saul salas" userId="06746d7d22df7832" providerId="LiveId" clId="{3B15249D-B36B-4FA2-91FA-98985982C38B}" dt="2022-12-28T02:06:50.821" v="254" actId="1076"/>
          <ac:picMkLst>
            <pc:docMk/>
            <pc:sldMk cId="3424034400" sldId="915"/>
            <ac:picMk id="3" creationId="{62AE77A2-EF37-40F1-831B-DDFAA150CE80}"/>
          </ac:picMkLst>
        </pc:picChg>
        <pc:picChg chg="mod modCrop">
          <ac:chgData name="saul salas" userId="06746d7d22df7832" providerId="LiveId" clId="{3B15249D-B36B-4FA2-91FA-98985982C38B}" dt="2022-12-28T02:03:53.837" v="246" actId="1076"/>
          <ac:picMkLst>
            <pc:docMk/>
            <pc:sldMk cId="3424034400" sldId="915"/>
            <ac:picMk id="7" creationId="{CF8D438B-5AA6-4034-A020-C03F93A7B3E1}"/>
          </ac:picMkLst>
        </pc:picChg>
        <pc:picChg chg="add mod">
          <ac:chgData name="saul salas" userId="06746d7d22df7832" providerId="LiveId" clId="{3B15249D-B36B-4FA2-91FA-98985982C38B}" dt="2022-12-28T02:03:58.732" v="249" actId="1076"/>
          <ac:picMkLst>
            <pc:docMk/>
            <pc:sldMk cId="3424034400" sldId="915"/>
            <ac:picMk id="1026" creationId="{28BFFD95-6E9A-4AE9-ADA1-3AF45B65A941}"/>
          </ac:picMkLst>
        </pc:picChg>
      </pc:sldChg>
      <pc:sldChg chg="add">
        <pc:chgData name="saul salas" userId="06746d7d22df7832" providerId="LiveId" clId="{3B15249D-B36B-4FA2-91FA-98985982C38B}" dt="2022-12-28T00:17:28.595" v="1"/>
        <pc:sldMkLst>
          <pc:docMk/>
          <pc:sldMk cId="2794935534" sldId="922"/>
        </pc:sldMkLst>
      </pc:sldChg>
      <pc:sldChg chg="add del">
        <pc:chgData name="saul salas" userId="06746d7d22df7832" providerId="LiveId" clId="{3B15249D-B36B-4FA2-91FA-98985982C38B}" dt="2022-12-28T00:26:05.206" v="5" actId="47"/>
        <pc:sldMkLst>
          <pc:docMk/>
          <pc:sldMk cId="538910513" sldId="923"/>
        </pc:sldMkLst>
      </pc:sldChg>
      <pc:sldChg chg="add">
        <pc:chgData name="saul salas" userId="06746d7d22df7832" providerId="LiveId" clId="{3B15249D-B36B-4FA2-91FA-98985982C38B}" dt="2022-12-28T00:17:28.595" v="1"/>
        <pc:sldMkLst>
          <pc:docMk/>
          <pc:sldMk cId="3490600583" sldId="924"/>
        </pc:sldMkLst>
      </pc:sldChg>
      <pc:sldChg chg="add del">
        <pc:chgData name="saul salas" userId="06746d7d22df7832" providerId="LiveId" clId="{3B15249D-B36B-4FA2-91FA-98985982C38B}" dt="2022-12-28T00:26:07.425" v="7" actId="47"/>
        <pc:sldMkLst>
          <pc:docMk/>
          <pc:sldMk cId="1639263224" sldId="925"/>
        </pc:sldMkLst>
      </pc:sldChg>
      <pc:sldChg chg="add del">
        <pc:chgData name="saul salas" userId="06746d7d22df7832" providerId="LiveId" clId="{3B15249D-B36B-4FA2-91FA-98985982C38B}" dt="2022-12-28T00:26:08.042" v="8" actId="47"/>
        <pc:sldMkLst>
          <pc:docMk/>
          <pc:sldMk cId="3579106382" sldId="926"/>
        </pc:sldMkLst>
      </pc:sldChg>
      <pc:sldChg chg="add del">
        <pc:chgData name="saul salas" userId="06746d7d22df7832" providerId="LiveId" clId="{3B15249D-B36B-4FA2-91FA-98985982C38B}" dt="2022-12-28T00:26:08.944" v="9" actId="47"/>
        <pc:sldMkLst>
          <pc:docMk/>
          <pc:sldMk cId="2908947214" sldId="927"/>
        </pc:sldMkLst>
      </pc:sldChg>
      <pc:sldChg chg="add del">
        <pc:chgData name="saul salas" userId="06746d7d22df7832" providerId="LiveId" clId="{3B15249D-B36B-4FA2-91FA-98985982C38B}" dt="2022-12-28T00:26:09.611" v="10" actId="47"/>
        <pc:sldMkLst>
          <pc:docMk/>
          <pc:sldMk cId="436912174" sldId="928"/>
        </pc:sldMkLst>
      </pc:sldChg>
      <pc:sldChg chg="add del">
        <pc:chgData name="saul salas" userId="06746d7d22df7832" providerId="LiveId" clId="{3B15249D-B36B-4FA2-91FA-98985982C38B}" dt="2022-12-28T00:26:10.963" v="12" actId="47"/>
        <pc:sldMkLst>
          <pc:docMk/>
          <pc:sldMk cId="1648239113" sldId="929"/>
        </pc:sldMkLst>
      </pc:sldChg>
      <pc:sldChg chg="add del">
        <pc:chgData name="saul salas" userId="06746d7d22df7832" providerId="LiveId" clId="{3B15249D-B36B-4FA2-91FA-98985982C38B}" dt="2022-12-28T00:26:12.672" v="13" actId="47"/>
        <pc:sldMkLst>
          <pc:docMk/>
          <pc:sldMk cId="1955204997" sldId="930"/>
        </pc:sldMkLst>
      </pc:sldChg>
      <pc:sldChg chg="add del">
        <pc:chgData name="saul salas" userId="06746d7d22df7832" providerId="LiveId" clId="{3B15249D-B36B-4FA2-91FA-98985982C38B}" dt="2022-12-28T00:26:28.936" v="14" actId="47"/>
        <pc:sldMkLst>
          <pc:docMk/>
          <pc:sldMk cId="713199318" sldId="931"/>
        </pc:sldMkLst>
      </pc:sldChg>
      <pc:sldChg chg="addSp delSp modSp add del mod">
        <pc:chgData name="saul salas" userId="06746d7d22df7832" providerId="LiveId" clId="{3B15249D-B36B-4FA2-91FA-98985982C38B}" dt="2022-12-28T01:19:11.369" v="151" actId="164"/>
        <pc:sldMkLst>
          <pc:docMk/>
          <pc:sldMk cId="1239561692" sldId="933"/>
        </pc:sldMkLst>
        <pc:spChg chg="add mod">
          <ac:chgData name="saul salas" userId="06746d7d22df7832" providerId="LiveId" clId="{3B15249D-B36B-4FA2-91FA-98985982C38B}" dt="2022-12-28T01:19:11.369" v="151" actId="164"/>
          <ac:spMkLst>
            <pc:docMk/>
            <pc:sldMk cId="1239561692" sldId="933"/>
            <ac:spMk id="27" creationId="{E520530E-227D-4866-AD18-048C20EDDB08}"/>
          </ac:spMkLst>
        </pc:spChg>
        <pc:grpChg chg="add mod">
          <ac:chgData name="saul salas" userId="06746d7d22df7832" providerId="LiveId" clId="{3B15249D-B36B-4FA2-91FA-98985982C38B}" dt="2022-12-28T01:19:11.369" v="151" actId="164"/>
          <ac:grpSpMkLst>
            <pc:docMk/>
            <pc:sldMk cId="1239561692" sldId="933"/>
            <ac:grpSpMk id="28" creationId="{170B5698-8AD6-44B9-973F-5CDD2D26F516}"/>
          </ac:grpSpMkLst>
        </pc:grpChg>
        <pc:graphicFrameChg chg="mod">
          <ac:chgData name="saul salas" userId="06746d7d22df7832" providerId="LiveId" clId="{3B15249D-B36B-4FA2-91FA-98985982C38B}" dt="2022-12-28T00:33:59.793" v="27" actId="14100"/>
          <ac:graphicFrameMkLst>
            <pc:docMk/>
            <pc:sldMk cId="1239561692" sldId="933"/>
            <ac:graphicFrameMk id="9" creationId="{CBA3897B-5446-4210-B1E0-CC2E5F5F77F6}"/>
          </ac:graphicFrameMkLst>
        </pc:graphicFrameChg>
        <pc:picChg chg="mod">
          <ac:chgData name="saul salas" userId="06746d7d22df7832" providerId="LiveId" clId="{3B15249D-B36B-4FA2-91FA-98985982C38B}" dt="2022-12-28T01:19:11.369" v="151" actId="164"/>
          <ac:picMkLst>
            <pc:docMk/>
            <pc:sldMk cId="1239561692" sldId="933"/>
            <ac:picMk id="3" creationId="{2D677031-408A-424B-BEA8-53C81D84DD97}"/>
          </ac:picMkLst>
        </pc:picChg>
        <pc:picChg chg="add mod">
          <ac:chgData name="saul salas" userId="06746d7d22df7832" providerId="LiveId" clId="{3B15249D-B36B-4FA2-91FA-98985982C38B}" dt="2022-12-28T01:11:10.840" v="41" actId="14100"/>
          <ac:picMkLst>
            <pc:docMk/>
            <pc:sldMk cId="1239561692" sldId="933"/>
            <ac:picMk id="4" creationId="{4E7B3640-C935-4D85-A1D5-A4B2F46EC7A6}"/>
          </ac:picMkLst>
        </pc:picChg>
        <pc:picChg chg="add del mod">
          <ac:chgData name="saul salas" userId="06746d7d22df7832" providerId="LiveId" clId="{3B15249D-B36B-4FA2-91FA-98985982C38B}" dt="2022-12-28T01:10:56.955" v="35" actId="478"/>
          <ac:picMkLst>
            <pc:docMk/>
            <pc:sldMk cId="1239561692" sldId="933"/>
            <ac:picMk id="6" creationId="{F750E3D0-F809-4B60-8A51-95D984DD4E7C}"/>
          </ac:picMkLst>
        </pc:picChg>
        <pc:picChg chg="mod">
          <ac:chgData name="saul salas" userId="06746d7d22df7832" providerId="LiveId" clId="{3B15249D-B36B-4FA2-91FA-98985982C38B}" dt="2022-12-28T00:34:06.001" v="30" actId="14100"/>
          <ac:picMkLst>
            <pc:docMk/>
            <pc:sldMk cId="1239561692" sldId="933"/>
            <ac:picMk id="29" creationId="{A46B4D8E-9410-4386-A2CA-1713A386F24E}"/>
          </ac:picMkLst>
        </pc:picChg>
        <pc:picChg chg="del">
          <ac:chgData name="saul salas" userId="06746d7d22df7832" providerId="LiveId" clId="{3B15249D-B36B-4FA2-91FA-98985982C38B}" dt="2022-12-28T00:33:14.770" v="17" actId="478"/>
          <ac:picMkLst>
            <pc:docMk/>
            <pc:sldMk cId="1239561692" sldId="933"/>
            <ac:picMk id="31" creationId="{1E6A33EF-1349-4158-82E6-93DEF0849A26}"/>
          </ac:picMkLst>
        </pc:picChg>
        <pc:cxnChg chg="add mod">
          <ac:chgData name="saul salas" userId="06746d7d22df7832" providerId="LiveId" clId="{3B15249D-B36B-4FA2-91FA-98985982C38B}" dt="2022-12-28T01:19:11.369" v="151" actId="164"/>
          <ac:cxnSpMkLst>
            <pc:docMk/>
            <pc:sldMk cId="1239561692" sldId="933"/>
            <ac:cxnSpMk id="7" creationId="{6EFF9187-490C-4AD7-8D35-AE38D8A73549}"/>
          </ac:cxnSpMkLst>
        </pc:cxnChg>
        <pc:cxnChg chg="add mod">
          <ac:chgData name="saul salas" userId="06746d7d22df7832" providerId="LiveId" clId="{3B15249D-B36B-4FA2-91FA-98985982C38B}" dt="2022-12-28T01:19:11.369" v="151" actId="164"/>
          <ac:cxnSpMkLst>
            <pc:docMk/>
            <pc:sldMk cId="1239561692" sldId="933"/>
            <ac:cxnSpMk id="13" creationId="{B806C950-2A98-486F-82FB-527A5DD17DA8}"/>
          </ac:cxnSpMkLst>
        </pc:cxnChg>
        <pc:cxnChg chg="add mod">
          <ac:chgData name="saul salas" userId="06746d7d22df7832" providerId="LiveId" clId="{3B15249D-B36B-4FA2-91FA-98985982C38B}" dt="2022-12-28T01:19:11.369" v="151" actId="164"/>
          <ac:cxnSpMkLst>
            <pc:docMk/>
            <pc:sldMk cId="1239561692" sldId="933"/>
            <ac:cxnSpMk id="19" creationId="{2C5245A5-3A3F-48B0-BC87-8A48EFC9FFA6}"/>
          </ac:cxnSpMkLst>
        </pc:cxnChg>
        <pc:cxnChg chg="add del mod">
          <ac:chgData name="saul salas" userId="06746d7d22df7832" providerId="LiveId" clId="{3B15249D-B36B-4FA2-91FA-98985982C38B}" dt="2022-12-28T01:17:35.807" v="136" actId="478"/>
          <ac:cxnSpMkLst>
            <pc:docMk/>
            <pc:sldMk cId="1239561692" sldId="933"/>
            <ac:cxnSpMk id="25" creationId="{5E7CCAAA-3BFB-45BF-8B1E-EE6D79861040}"/>
          </ac:cxnSpMkLst>
        </pc:cxnChg>
      </pc:sldChg>
      <pc:sldChg chg="add del">
        <pc:chgData name="saul salas" userId="06746d7d22df7832" providerId="LiveId" clId="{3B15249D-B36B-4FA2-91FA-98985982C38B}" dt="2022-12-28T00:26:10.162" v="11" actId="47"/>
        <pc:sldMkLst>
          <pc:docMk/>
          <pc:sldMk cId="3466065350" sldId="960"/>
        </pc:sldMkLst>
      </pc:sldChg>
      <pc:sldChg chg="del">
        <pc:chgData name="saul salas" userId="06746d7d22df7832" providerId="LiveId" clId="{3B15249D-B36B-4FA2-91FA-98985982C38B}" dt="2022-12-28T00:21:13.465" v="3" actId="47"/>
        <pc:sldMkLst>
          <pc:docMk/>
          <pc:sldMk cId="1817578657" sldId="1067"/>
        </pc:sldMkLst>
      </pc:sldChg>
      <pc:sldChg chg="add">
        <pc:chgData name="saul salas" userId="06746d7d22df7832" providerId="LiveId" clId="{3B15249D-B36B-4FA2-91FA-98985982C38B}" dt="2022-12-28T00:17:28.595" v="1"/>
        <pc:sldMkLst>
          <pc:docMk/>
          <pc:sldMk cId="2257621395" sldId="1068"/>
        </pc:sldMkLst>
      </pc:sldChg>
      <pc:sldChg chg="add">
        <pc:chgData name="saul salas" userId="06746d7d22df7832" providerId="LiveId" clId="{3B15249D-B36B-4FA2-91FA-98985982C38B}" dt="2022-12-28T00:17:28.595" v="1"/>
        <pc:sldMkLst>
          <pc:docMk/>
          <pc:sldMk cId="1936144457" sldId="1069"/>
        </pc:sldMkLst>
      </pc:sldChg>
      <pc:sldChg chg="addSp delSp modSp new mod">
        <pc:chgData name="saul salas" userId="06746d7d22df7832" providerId="LiveId" clId="{3B15249D-B36B-4FA2-91FA-98985982C38B}" dt="2022-12-28T01:53:31.742" v="171" actId="1076"/>
        <pc:sldMkLst>
          <pc:docMk/>
          <pc:sldMk cId="326957440" sldId="1070"/>
        </pc:sldMkLst>
        <pc:spChg chg="del">
          <ac:chgData name="saul salas" userId="06746d7d22df7832" providerId="LiveId" clId="{3B15249D-B36B-4FA2-91FA-98985982C38B}" dt="2022-12-28T01:20:25.755" v="153" actId="478"/>
          <ac:spMkLst>
            <pc:docMk/>
            <pc:sldMk cId="326957440" sldId="1070"/>
            <ac:spMk id="2" creationId="{448E0246-B3A5-4B36-A521-534EE2BABAC2}"/>
          </ac:spMkLst>
        </pc:spChg>
        <pc:spChg chg="del">
          <ac:chgData name="saul salas" userId="06746d7d22df7832" providerId="LiveId" clId="{3B15249D-B36B-4FA2-91FA-98985982C38B}" dt="2022-12-28T01:20:25.755" v="153" actId="478"/>
          <ac:spMkLst>
            <pc:docMk/>
            <pc:sldMk cId="326957440" sldId="1070"/>
            <ac:spMk id="3" creationId="{2B803651-3FFC-43AA-9D1C-7CFF89F60442}"/>
          </ac:spMkLst>
        </pc:spChg>
        <pc:picChg chg="add mod">
          <ac:chgData name="saul salas" userId="06746d7d22df7832" providerId="LiveId" clId="{3B15249D-B36B-4FA2-91FA-98985982C38B}" dt="2022-12-28T01:21:19.831" v="158" actId="14100"/>
          <ac:picMkLst>
            <pc:docMk/>
            <pc:sldMk cId="326957440" sldId="1070"/>
            <ac:picMk id="5" creationId="{6AB4CD47-3A3D-44CD-A570-D5818FACCB2B}"/>
          </ac:picMkLst>
        </pc:picChg>
        <pc:picChg chg="add del mod">
          <ac:chgData name="saul salas" userId="06746d7d22df7832" providerId="LiveId" clId="{3B15249D-B36B-4FA2-91FA-98985982C38B}" dt="2022-12-28T01:53:21.654" v="167" actId="478"/>
          <ac:picMkLst>
            <pc:docMk/>
            <pc:sldMk cId="326957440" sldId="1070"/>
            <ac:picMk id="6" creationId="{B105FAC8-A8CD-4DDF-84A1-40337DACFB07}"/>
          </ac:picMkLst>
        </pc:picChg>
        <pc:picChg chg="add mod">
          <ac:chgData name="saul salas" userId="06746d7d22df7832" providerId="LiveId" clId="{3B15249D-B36B-4FA2-91FA-98985982C38B}" dt="2022-12-28T01:53:31.742" v="171" actId="1076"/>
          <ac:picMkLst>
            <pc:docMk/>
            <pc:sldMk cId="326957440" sldId="1070"/>
            <ac:picMk id="8" creationId="{1F7013C8-D453-4DDA-B54B-9669C71A066D}"/>
          </ac:picMkLst>
        </pc:picChg>
      </pc:sldChg>
      <pc:sldChg chg="add">
        <pc:chgData name="saul salas" userId="06746d7d22df7832" providerId="LiveId" clId="{3B15249D-B36B-4FA2-91FA-98985982C38B}" dt="2022-12-28T02:09:18.364" v="255"/>
        <pc:sldMkLst>
          <pc:docMk/>
          <pc:sldMk cId="2456843638" sldId="1071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6400" y="696913"/>
            <a:ext cx="61976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6F7EB8A-B98A-48EE-B934-27982EF54F1A}" type="slidenum">
              <a:rPr lang="es-ES" altLang="es-CO"/>
              <a:pPr>
                <a:defRPr/>
              </a:pPr>
              <a:t>‹Nº›</a:t>
            </a:fld>
            <a:endParaRPr lang="es-ES" altLang="es-CO"/>
          </a:p>
        </p:txBody>
      </p:sp>
    </p:spTree>
    <p:extLst>
      <p:ext uri="{BB962C8B-B14F-4D97-AF65-F5344CB8AC3E}">
        <p14:creationId xmlns:p14="http://schemas.microsoft.com/office/powerpoint/2010/main" val="37418905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ln/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just" eaLnBrk="1" hangingPunct="1">
              <a:lnSpc>
                <a:spcPct val="150000"/>
              </a:lnSpc>
              <a:buFontTx/>
              <a:buChar char="•"/>
            </a:pPr>
            <a:endParaRPr lang="es-CO" altLang="es-CO">
              <a:latin typeface="Gill Sans MT" panose="020B0502020104020203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F0C4D6-E099-45C8-AB3A-E7AF9A0BD28B}" type="slidenum">
              <a:rPr lang="es-ES" altLang="es-CO">
                <a:latin typeface="Times New Roman" panose="02020603050405020304" pitchFamily="18" charset="0"/>
              </a:rPr>
              <a:pPr/>
              <a:t>6</a:t>
            </a:fld>
            <a:endParaRPr lang="es-ES" altLang="es-CO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8405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ln/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just" eaLnBrk="1" hangingPunct="1">
              <a:lnSpc>
                <a:spcPct val="150000"/>
              </a:lnSpc>
              <a:buFontTx/>
              <a:buChar char="•"/>
            </a:pPr>
            <a:endParaRPr lang="es-CO" altLang="es-CO">
              <a:latin typeface="Gill Sans MT" panose="020B0502020104020203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F0C4D6-E099-45C8-AB3A-E7AF9A0BD28B}" type="slidenum">
              <a:rPr lang="es-ES" altLang="es-CO">
                <a:latin typeface="Times New Roman" panose="02020603050405020304" pitchFamily="18" charset="0"/>
              </a:rPr>
              <a:pPr/>
              <a:t>7</a:t>
            </a:fld>
            <a:endParaRPr lang="es-ES" altLang="es-CO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465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xfrm>
            <a:off x="406400" y="696913"/>
            <a:ext cx="6197600" cy="3486150"/>
          </a:xfrm>
          <a:ln/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 algn="just" eaLnBrk="1" hangingPunct="1">
              <a:lnSpc>
                <a:spcPct val="150000"/>
              </a:lnSpc>
              <a:buFontTx/>
              <a:buChar char="•"/>
            </a:pPr>
            <a:endParaRPr lang="es-CO" altLang="es-CO">
              <a:latin typeface="Gill Sans MT" panose="020B0502020104020203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31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5F0C4D6-E099-45C8-AB3A-E7AF9A0BD28B}" type="slidenum">
              <a:rPr lang="es-ES" altLang="es-CO">
                <a:latin typeface="Times New Roman" panose="02020603050405020304" pitchFamily="18" charset="0"/>
              </a:rPr>
              <a:pPr/>
              <a:t>8</a:t>
            </a:fld>
            <a:endParaRPr lang="es-ES" altLang="es-CO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876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28663" indent="-2794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20775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70038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17713" indent="-22383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474913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32113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389313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46513" indent="-2238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914400">
              <a:spcBef>
                <a:spcPct val="0"/>
              </a:spcBef>
            </a:pPr>
            <a:fld id="{42227E99-EF15-45E0-969C-1DC8738F9AF7}" type="slidenum">
              <a:rPr lang="en-US" altLang="es-CO">
                <a:latin typeface="Gill Sans MT" panose="020B0502020104020203" pitchFamily="34" charset="0"/>
                <a:ea typeface="ＭＳ Ｐゴシック" panose="020B0600070205080204" pitchFamily="34" charset="-128"/>
              </a:rPr>
              <a:pPr defTabSz="914400">
                <a:spcBef>
                  <a:spcPct val="0"/>
                </a:spcBef>
              </a:pPr>
              <a:t>58</a:t>
            </a:fld>
            <a:endParaRPr lang="en-US" altLang="es-CO">
              <a:latin typeface="Gill Sans MT" panose="020B0502020104020203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14400" y="4346575"/>
            <a:ext cx="5029200" cy="3849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8796" tIns="43619" rIns="88796" bIns="43619"/>
          <a:lstStyle/>
          <a:p>
            <a:pPr eaLnBrk="1" hangingPunct="1"/>
            <a:endParaRPr lang="es-ES" altLang="es-CO"/>
          </a:p>
        </p:txBody>
      </p:sp>
      <p:sp>
        <p:nvSpPr>
          <p:cNvPr id="57348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582613" y="798513"/>
            <a:ext cx="5692775" cy="3203575"/>
          </a:xfrm>
          <a:ln w="12700" cap="flat">
            <a:solidFill>
              <a:schemeClr val="tx1"/>
            </a:solidFill>
          </a:ln>
        </p:spPr>
      </p:sp>
    </p:spTree>
    <p:extLst>
      <p:ext uri="{BB962C8B-B14F-4D97-AF65-F5344CB8AC3E}">
        <p14:creationId xmlns:p14="http://schemas.microsoft.com/office/powerpoint/2010/main" val="245676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6F1D57A4-A1B0-47B1-9954-78B9839417F3}" type="datetimeFigureOut">
              <a:rPr lang="es-CO"/>
              <a:pPr>
                <a:defRPr/>
              </a:pPr>
              <a:t>16/03/2023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1FE64E67-3402-4093-8170-1A03B8281318}" type="slidenum">
              <a:rPr lang="es-CO" altLang="es-CO"/>
              <a:pPr>
                <a:defRPr/>
              </a:pPr>
              <a:t>‹Nº›</a:t>
            </a:fld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3447917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A9A446CF-E391-4B16-9CD9-192698F1F8F5}" type="datetimeFigureOut">
              <a:rPr lang="es-CO"/>
              <a:pPr>
                <a:defRPr/>
              </a:pPr>
              <a:t>16/03/2023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84178FB7-BD3F-4607-8478-D4191054C087}" type="slidenum">
              <a:rPr lang="es-CO" altLang="es-CO"/>
              <a:pPr>
                <a:defRPr/>
              </a:pPr>
              <a:t>‹Nº›</a:t>
            </a:fld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3671178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fld id="{73AA0950-C754-4B58-A551-6BE4240F3B27}" type="datetimeFigureOut">
              <a:rPr lang="es-CO"/>
              <a:pPr>
                <a:defRPr/>
              </a:pPr>
              <a:t>16/03/2023</a:t>
            </a:fld>
            <a:endParaRPr lang="es-CO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>
                <a:ea typeface="ＭＳ Ｐゴシック" pitchFamily="34" charset="-128"/>
              </a:defRPr>
            </a:lvl1pPr>
          </a:lstStyle>
          <a:p>
            <a:pPr>
              <a:defRPr/>
            </a:pPr>
            <a:endParaRPr lang="es-CO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>
            <a:lvl1pPr defTabSz="457200" eaLnBrk="0" hangingPunct="0">
              <a:defRPr/>
            </a:lvl1pPr>
          </a:lstStyle>
          <a:p>
            <a:pPr>
              <a:defRPr/>
            </a:pPr>
            <a:fld id="{09E095ED-9778-4DF0-99C5-7599AC5D1F3F}" type="slidenum">
              <a:rPr lang="es-CO" altLang="es-CO"/>
              <a:pPr>
                <a:defRPr/>
              </a:pPr>
              <a:t>‹Nº›</a:t>
            </a:fld>
            <a:endParaRPr lang="es-CO" altLang="es-CO"/>
          </a:p>
        </p:txBody>
      </p:sp>
    </p:spTree>
    <p:extLst>
      <p:ext uri="{BB962C8B-B14F-4D97-AF65-F5344CB8AC3E}">
        <p14:creationId xmlns:p14="http://schemas.microsoft.com/office/powerpoint/2010/main" val="2989835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8814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Título, imágenes prediseñadas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65600" y="-315913"/>
            <a:ext cx="8026400" cy="1143001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imágenes prediseñadas"/>
          <p:cNvSpPr>
            <a:spLocks noGrp="1"/>
          </p:cNvSpPr>
          <p:nvPr>
            <p:ph type="clipArt" sz="half" idx="1"/>
          </p:nvPr>
        </p:nvSpPr>
        <p:spPr>
          <a:xfrm>
            <a:off x="914400" y="1981200"/>
            <a:ext cx="50800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197600" y="1981200"/>
            <a:ext cx="50800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Gill Sans MT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3176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165600" y="-315913"/>
            <a:ext cx="8026400" cy="1143001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itchFamily="34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4165600" y="6248400"/>
            <a:ext cx="3860800" cy="457200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latin typeface="Gill Sans MT" pitchFamily="34" charset="0"/>
                <a:cs typeface="Arial" charset="0"/>
              </a:defRPr>
            </a:lvl1pPr>
          </a:lstStyle>
          <a:p>
            <a:pPr>
              <a:defRPr/>
            </a:pPr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459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3574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474" r:id="rId1"/>
    <p:sldLayoutId id="2147485475" r:id="rId2"/>
    <p:sldLayoutId id="2147485480" r:id="rId3"/>
    <p:sldLayoutId id="2147485481" r:id="rId4"/>
    <p:sldLayoutId id="2147485482" r:id="rId5"/>
    <p:sldLayoutId id="2147485483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Gill Sans MT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 M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Gill Sans MT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Gill Sans MT" pitchFamily="34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Gill Sans MT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Gill Sans MT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Gill Sans MT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13" Type="http://schemas.openxmlformats.org/officeDocument/2006/relationships/image" Target="../media/image33.pn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gif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jpeg"/><Relationship Id="rId1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76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5.jpeg"/><Relationship Id="rId5" Type="http://schemas.openxmlformats.org/officeDocument/2006/relationships/image" Target="../media/image64.png"/><Relationship Id="rId4" Type="http://schemas.openxmlformats.org/officeDocument/2006/relationships/image" Target="../media/image74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5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7" Type="http://schemas.openxmlformats.org/officeDocument/2006/relationships/image" Target="../media/image105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png"/><Relationship Id="rId5" Type="http://schemas.openxmlformats.org/officeDocument/2006/relationships/image" Target="../media/image103.png"/><Relationship Id="rId4" Type="http://schemas.openxmlformats.org/officeDocument/2006/relationships/image" Target="../media/image102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3" Type="http://schemas.openxmlformats.org/officeDocument/2006/relationships/image" Target="../media/image107.jpeg"/><Relationship Id="rId7" Type="http://schemas.openxmlformats.org/officeDocument/2006/relationships/image" Target="../media/image111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0.jpeg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7" Type="http://schemas.openxmlformats.org/officeDocument/2006/relationships/image" Target="../media/image116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5.jpg"/><Relationship Id="rId5" Type="http://schemas.openxmlformats.org/officeDocument/2006/relationships/image" Target="../media/image113.png"/><Relationship Id="rId4" Type="http://schemas.openxmlformats.org/officeDocument/2006/relationships/oleObject" Target="../embeddings/oleObject1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jpe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7" Type="http://schemas.openxmlformats.org/officeDocument/2006/relationships/image" Target="../media/image134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7.png"/><Relationship Id="rId4" Type="http://schemas.openxmlformats.org/officeDocument/2006/relationships/image" Target="../media/image12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pn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jpeg"/><Relationship Id="rId3" Type="http://schemas.openxmlformats.org/officeDocument/2006/relationships/image" Target="../media/image141.png"/><Relationship Id="rId7" Type="http://schemas.openxmlformats.org/officeDocument/2006/relationships/image" Target="../media/image145.pn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4.png"/><Relationship Id="rId11" Type="http://schemas.openxmlformats.org/officeDocument/2006/relationships/image" Target="../media/image127.png"/><Relationship Id="rId5" Type="http://schemas.openxmlformats.org/officeDocument/2006/relationships/image" Target="../media/image143.png"/><Relationship Id="rId10" Type="http://schemas.openxmlformats.org/officeDocument/2006/relationships/image" Target="../media/image148.jpeg"/><Relationship Id="rId4" Type="http://schemas.openxmlformats.org/officeDocument/2006/relationships/image" Target="../media/image142.png"/><Relationship Id="rId9" Type="http://schemas.openxmlformats.org/officeDocument/2006/relationships/image" Target="../media/image147.jpe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1.png"/><Relationship Id="rId4" Type="http://schemas.openxmlformats.org/officeDocument/2006/relationships/image" Target="../media/image150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5" Type="http://schemas.openxmlformats.org/officeDocument/2006/relationships/image" Target="../media/image155.png"/><Relationship Id="rId4" Type="http://schemas.openxmlformats.org/officeDocument/2006/relationships/image" Target="../media/image154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57.jpeg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58.jpeg"/><Relationship Id="rId1" Type="http://schemas.openxmlformats.org/officeDocument/2006/relationships/slideLayout" Target="../slideLayouts/slideLayout3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1.png"/><Relationship Id="rId4" Type="http://schemas.openxmlformats.org/officeDocument/2006/relationships/image" Target="../media/image160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62.jpeg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63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64.jpeg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jpeg"/><Relationship Id="rId13" Type="http://schemas.openxmlformats.org/officeDocument/2006/relationships/image" Target="../media/image35.png"/><Relationship Id="rId3" Type="http://schemas.openxmlformats.org/officeDocument/2006/relationships/image" Target="../media/image166.png"/><Relationship Id="rId7" Type="http://schemas.openxmlformats.org/officeDocument/2006/relationships/image" Target="../media/image170.png"/><Relationship Id="rId12" Type="http://schemas.openxmlformats.org/officeDocument/2006/relationships/image" Target="../media/image175.png"/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9.png"/><Relationship Id="rId11" Type="http://schemas.openxmlformats.org/officeDocument/2006/relationships/image" Target="../media/image174.png"/><Relationship Id="rId5" Type="http://schemas.openxmlformats.org/officeDocument/2006/relationships/image" Target="../media/image168.png"/><Relationship Id="rId10" Type="http://schemas.openxmlformats.org/officeDocument/2006/relationships/image" Target="../media/image173.png"/><Relationship Id="rId4" Type="http://schemas.openxmlformats.org/officeDocument/2006/relationships/image" Target="../media/image167.png"/><Relationship Id="rId9" Type="http://schemas.openxmlformats.org/officeDocument/2006/relationships/image" Target="../media/image1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56"/>
            <a:ext cx="12192000" cy="685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365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48 CuadroTexto"/>
          <p:cNvSpPr txBox="1"/>
          <p:nvPr/>
        </p:nvSpPr>
        <p:spPr>
          <a:xfrm>
            <a:off x="551384" y="5157192"/>
            <a:ext cx="11522209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eaLnBrk="1" hangingPunct="1">
              <a:defRPr/>
            </a:pPr>
            <a:r>
              <a:rPr lang="es-CO" sz="4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/>
                <a:cs typeface="Arial" charset="0"/>
              </a:rPr>
              <a:t>Prevención del riesgo químico enfocado al Sistema Globalmente Armonizado</a:t>
            </a:r>
          </a:p>
        </p:txBody>
      </p:sp>
    </p:spTree>
    <p:extLst>
      <p:ext uri="{BB962C8B-B14F-4D97-AF65-F5344CB8AC3E}">
        <p14:creationId xmlns:p14="http://schemas.microsoft.com/office/powerpoint/2010/main" val="281740750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35361" y="260649"/>
            <a:ext cx="535172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Objetivo de la capacitación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95400" y="1340768"/>
            <a:ext cx="108012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Divulgar los aspectos más representativos relacionados con la prevención de riesgos y el Sistema Globalmente Armonizado SGA para la identificación y etiquetado de productos químicos.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35361" y="260649"/>
            <a:ext cx="220765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Contenido</a:t>
            </a:r>
            <a:endParaRPr lang="es-CO" sz="28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983432" y="1340768"/>
            <a:ext cx="10801200" cy="43560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O" sz="3200" dirty="0">
                <a:latin typeface="+mj-lt"/>
                <a:cs typeface="+mn-cs"/>
              </a:rPr>
              <a:t>Marco legal relacionado con productos químicos.</a:t>
            </a:r>
          </a:p>
          <a:p>
            <a:pPr marL="457200" indent="-457200" algn="just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O" sz="3200" dirty="0">
                <a:latin typeface="+mj-lt"/>
                <a:cs typeface="+mn-cs"/>
              </a:rPr>
              <a:t>Etiquetado del Sistema Globalmente Armonizado.</a:t>
            </a:r>
          </a:p>
          <a:p>
            <a:pPr marL="457200" indent="-457200" algn="just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O" sz="3200" dirty="0">
                <a:latin typeface="+mj-lt"/>
                <a:cs typeface="+mn-cs"/>
              </a:rPr>
              <a:t>Compatibilidad en el almacenamiento.</a:t>
            </a:r>
          </a:p>
          <a:p>
            <a:pPr marL="457200" indent="-457200" algn="just" eaLnBrk="1" hangingPunct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es-CO" sz="3200" dirty="0">
                <a:latin typeface="+mj-lt"/>
                <a:cs typeface="+mn-cs"/>
              </a:rPr>
              <a:t>Fichas de Datos de Seguridad FDS.</a:t>
            </a:r>
          </a:p>
          <a:p>
            <a:pPr marL="457200" indent="-457200" algn="just" eaLnBrk="1" hangingPunct="1">
              <a:lnSpc>
                <a:spcPct val="150000"/>
              </a:lnSpc>
              <a:buFont typeface="+mj-lt"/>
              <a:buAutoNum type="arabicPeriod"/>
              <a:defRPr/>
            </a:pPr>
            <a:endParaRPr lang="es-CO" sz="3200" dirty="0">
              <a:latin typeface="+mj-lt"/>
              <a:cs typeface="+mn-cs"/>
            </a:endParaRPr>
          </a:p>
          <a:p>
            <a:pPr algn="just" eaLnBrk="1" hangingPunct="1">
              <a:lnSpc>
                <a:spcPct val="150000"/>
              </a:lnSpc>
              <a:defRPr/>
            </a:pPr>
            <a:r>
              <a:rPr lang="es-CO" sz="2800" dirty="0">
                <a:solidFill>
                  <a:schemeClr val="accent5">
                    <a:lumMod val="75000"/>
                  </a:schemeClr>
                </a:solidFill>
                <a:latin typeface="+mj-lt"/>
                <a:cs typeface="+mn-cs"/>
              </a:rPr>
              <a:t>Entre cada tema realizaré un seguimiento al aprendizaje adquirido</a:t>
            </a:r>
          </a:p>
        </p:txBody>
      </p:sp>
    </p:spTree>
    <p:extLst>
      <p:ext uri="{BB962C8B-B14F-4D97-AF65-F5344CB8AC3E}">
        <p14:creationId xmlns:p14="http://schemas.microsoft.com/office/powerpoint/2010/main" val="2475902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695400" y="3717032"/>
            <a:ext cx="1137726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 eaLnBrk="1" hangingPunct="1">
              <a:buFont typeface="+mj-lt"/>
              <a:buAutoNum type="arabicPeriod"/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+mn-cs"/>
              </a:rPr>
              <a:t>Marco legal relacionado con productos químicos.</a:t>
            </a:r>
          </a:p>
          <a:p>
            <a:pPr algn="just" eaLnBrk="1" hangingPunct="1">
              <a:defRPr/>
            </a:pPr>
            <a:endParaRPr lang="es-CO" sz="3200" dirty="0">
              <a:latin typeface="+mj-lt"/>
              <a:cs typeface="+mn-cs"/>
            </a:endParaRPr>
          </a:p>
          <a:p>
            <a:pPr algn="just"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Inicialmente vamos a recordar las responsabilidades y obligaciones  más representativas que se encuentran en la legislación Colombiana. </a:t>
            </a:r>
          </a:p>
          <a:p>
            <a:pPr marL="457200" indent="-457200" algn="just" eaLnBrk="1" hangingPunct="1">
              <a:buFont typeface="+mj-lt"/>
              <a:buAutoNum type="arabicPeriod"/>
              <a:defRPr/>
            </a:pPr>
            <a:endParaRPr lang="es-CO" sz="3200" dirty="0">
              <a:latin typeface="+mj-lt"/>
              <a:cs typeface="+mn-cs"/>
            </a:endParaRPr>
          </a:p>
        </p:txBody>
      </p:sp>
      <p:pic>
        <p:nvPicPr>
          <p:cNvPr id="5" name="Picture 2" descr="Judge Allowed to Double Laughing Defendant's Sentence, Court Rules ..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3672" y="260648"/>
            <a:ext cx="5632625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27611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46161" y="281865"/>
            <a:ext cx="500489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Resolución 2400 de 1979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5879976" y="1718093"/>
            <a:ext cx="5976663" cy="2960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El empleador debe suministrar los Elementos de Protección Personal a los trabajadores y ellos deben utilizarlos </a:t>
            </a:r>
            <a:r>
              <a:rPr lang="es-CO" sz="3200" b="1" dirty="0">
                <a:latin typeface="+mj-lt"/>
              </a:rPr>
              <a:t>permanentemente.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399" y="1988840"/>
            <a:ext cx="4655657" cy="2689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707053"/>
      </p:ext>
    </p:extLst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5735960" y="1737238"/>
            <a:ext cx="612067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El empleador debe garantizar </a:t>
            </a:r>
            <a:r>
              <a:rPr lang="es-CO" sz="3200" b="1" dirty="0">
                <a:latin typeface="+mj-lt"/>
              </a:rPr>
              <a:t>buenas condiciones laborales </a:t>
            </a:r>
            <a:r>
              <a:rPr lang="es-CO" sz="3200" dirty="0">
                <a:latin typeface="+mj-lt"/>
              </a:rPr>
              <a:t>para el desarrollo de las actividades que involucren productos químicos.</a:t>
            </a:r>
          </a:p>
        </p:txBody>
      </p:sp>
      <p:pic>
        <p:nvPicPr>
          <p:cNvPr id="6" name="Picture 14" descr="Resultado de imagen para worker chemical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772816"/>
            <a:ext cx="4393697" cy="3071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4 CuadroTexto"/>
          <p:cNvSpPr txBox="1"/>
          <p:nvPr/>
        </p:nvSpPr>
        <p:spPr>
          <a:xfrm>
            <a:off x="346161" y="281865"/>
            <a:ext cx="500489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Resolución 2400 de 1979</a:t>
            </a:r>
          </a:p>
        </p:txBody>
      </p:sp>
      <p:pic>
        <p:nvPicPr>
          <p:cNvPr id="4098" name="Picture 2" descr="Señal de Peligro Materiales Inflamables · PTI Señales">
            <a:extLst>
              <a:ext uri="{FF2B5EF4-FFF2-40B4-BE49-F238E27FC236}">
                <a16:creationId xmlns:a16="http://schemas.microsoft.com/office/drawing/2014/main" id="{DA605689-5D60-4C3C-A5ED-11E38CEFDF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84" y="1916832"/>
            <a:ext cx="744301" cy="1050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lerins Ingenieros | Generador de Etiquetas">
            <a:extLst>
              <a:ext uri="{FF2B5EF4-FFF2-40B4-BE49-F238E27FC236}">
                <a16:creationId xmlns:a16="http://schemas.microsoft.com/office/drawing/2014/main" id="{1CBD962C-5DED-40B3-8383-A1319E36C1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3354">
            <a:off x="1317601" y="3763168"/>
            <a:ext cx="404438" cy="404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2799948"/>
      </p:ext>
    </p:extLst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4583833" y="1557737"/>
            <a:ext cx="748883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Las sustancias químicas que puedan reaccionar juntas y expeler emanaciones peligrosas o causar incendios o explosiones, serán almacenadas </a:t>
            </a:r>
            <a:r>
              <a:rPr lang="es-CO" sz="3200" b="1" dirty="0">
                <a:latin typeface="+mj-lt"/>
              </a:rPr>
              <a:t>separadamente</a:t>
            </a:r>
            <a:r>
              <a:rPr lang="es-CO" sz="3200" dirty="0">
                <a:latin typeface="+mj-lt"/>
              </a:rPr>
              <a:t> unas de otras. </a:t>
            </a:r>
          </a:p>
        </p:txBody>
      </p:sp>
      <p:sp>
        <p:nvSpPr>
          <p:cNvPr id="10" name="4 CuadroTexto"/>
          <p:cNvSpPr txBox="1"/>
          <p:nvPr/>
        </p:nvSpPr>
        <p:spPr>
          <a:xfrm>
            <a:off x="346161" y="281865"/>
            <a:ext cx="500489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Resolución 2400 de 1979</a:t>
            </a:r>
          </a:p>
        </p:txBody>
      </p:sp>
      <p:pic>
        <p:nvPicPr>
          <p:cNvPr id="5" name="Picture 2" descr="Consejos para el manejo de productos de limpieza - Xtreme Clean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7" y="1700808"/>
            <a:ext cx="4248472" cy="3491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565479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CuadroTexto"/>
          <p:cNvSpPr txBox="1"/>
          <p:nvPr/>
        </p:nvSpPr>
        <p:spPr>
          <a:xfrm>
            <a:off x="335360" y="260649"/>
            <a:ext cx="303018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Ley 55 de 1993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5231904" y="1556792"/>
            <a:ext cx="68407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Los empleadores deberán mantener un </a:t>
            </a:r>
            <a:r>
              <a:rPr lang="es-CO" sz="3200" b="1" dirty="0">
                <a:latin typeface="+mj-lt"/>
              </a:rPr>
              <a:t>registro</a:t>
            </a:r>
            <a:r>
              <a:rPr lang="es-CO" sz="3200" dirty="0">
                <a:latin typeface="+mj-lt"/>
              </a:rPr>
              <a:t> o inventario de los productos químicos peligrosos utilizados en el lugar de trabajo, con referencias a las fichas de datos de seguridad apropiadas.</a:t>
            </a:r>
          </a:p>
        </p:txBody>
      </p:sp>
      <p:pic>
        <p:nvPicPr>
          <p:cNvPr id="3074" name="Picture 2" descr="26 Mano Con La Maneta Registro Diario Documento Fotos - Libres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3352" y="1099529"/>
            <a:ext cx="4459408" cy="2936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BC1F9CD-ADCB-4524-9AAD-9E578ED649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352" y="4226320"/>
            <a:ext cx="4495412" cy="244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714798"/>
      </p:ext>
    </p:extLst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CuadroTexto"/>
          <p:cNvSpPr txBox="1"/>
          <p:nvPr/>
        </p:nvSpPr>
        <p:spPr>
          <a:xfrm>
            <a:off x="335360" y="260649"/>
            <a:ext cx="303018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Ley 55 de 1993</a:t>
            </a:r>
          </a:p>
        </p:txBody>
      </p:sp>
      <p:sp>
        <p:nvSpPr>
          <p:cNvPr id="15" name="CuadroTexto 14"/>
          <p:cNvSpPr txBox="1"/>
          <p:nvPr/>
        </p:nvSpPr>
        <p:spPr>
          <a:xfrm>
            <a:off x="695400" y="958438"/>
            <a:ext cx="11260606" cy="2221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La denominación química o común utilizada para identificar el producto químico en la ficha de datos de seguridad deberá ser </a:t>
            </a:r>
            <a:r>
              <a:rPr lang="es-CO" sz="3200" b="1" dirty="0">
                <a:latin typeface="+mj-lt"/>
              </a:rPr>
              <a:t>la misma </a:t>
            </a:r>
            <a:r>
              <a:rPr lang="es-CO" sz="3200" dirty="0">
                <a:latin typeface="+mj-lt"/>
              </a:rPr>
              <a:t>que la que aparece en la etiqueta.</a:t>
            </a:r>
          </a:p>
        </p:txBody>
      </p:sp>
      <p:pic>
        <p:nvPicPr>
          <p:cNvPr id="12" name="Picture 2" descr="Material Safety Data Sheets (MSDS) - Würth Australia">
            <a:extLst>
              <a:ext uri="{FF2B5EF4-FFF2-40B4-BE49-F238E27FC236}">
                <a16:creationId xmlns:a16="http://schemas.microsoft.com/office/drawing/2014/main" id="{53AB8B2C-58F5-4FA9-9CF8-EFA7A32FEC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3657320"/>
            <a:ext cx="10413162" cy="3037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4334529"/>
      </p:ext>
    </p:extLst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400" y="1916832"/>
            <a:ext cx="4752528" cy="2608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CuadroTexto 14"/>
          <p:cNvSpPr txBox="1"/>
          <p:nvPr/>
        </p:nvSpPr>
        <p:spPr>
          <a:xfrm>
            <a:off x="5879976" y="2129881"/>
            <a:ext cx="59766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Todos los envases de productos químicos deben contar con una </a:t>
            </a:r>
            <a:r>
              <a:rPr lang="es-CO" sz="3200" b="1" dirty="0">
                <a:latin typeface="+mj-lt"/>
              </a:rPr>
              <a:t>etiqueta</a:t>
            </a:r>
            <a:r>
              <a:rPr lang="es-CO" sz="3200" dirty="0">
                <a:latin typeface="+mj-lt"/>
              </a:rPr>
              <a:t> para su identificación.</a:t>
            </a:r>
          </a:p>
        </p:txBody>
      </p:sp>
      <p:sp>
        <p:nvSpPr>
          <p:cNvPr id="16" name="10 CuadroTexto"/>
          <p:cNvSpPr txBox="1"/>
          <p:nvPr/>
        </p:nvSpPr>
        <p:spPr>
          <a:xfrm>
            <a:off x="335360" y="260649"/>
            <a:ext cx="303018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Ley 55 de 1993</a:t>
            </a:r>
          </a:p>
        </p:txBody>
      </p:sp>
    </p:spTree>
    <p:extLst>
      <p:ext uri="{BB962C8B-B14F-4D97-AF65-F5344CB8AC3E}">
        <p14:creationId xmlns:p14="http://schemas.microsoft.com/office/powerpoint/2010/main" val="1218820908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35360" y="260648"/>
            <a:ext cx="43715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Decreto 1079 de 2015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087888" y="1602301"/>
            <a:ext cx="6696744" cy="22215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MX" sz="3200" dirty="0">
                <a:latin typeface="+mj-lt"/>
              </a:rPr>
              <a:t>Reglamenta el manejo y transporte terrestre automotor de </a:t>
            </a:r>
            <a:r>
              <a:rPr lang="es-MX" sz="3200" b="1" dirty="0">
                <a:latin typeface="+mj-lt"/>
              </a:rPr>
              <a:t>mercancías peligrosas </a:t>
            </a:r>
            <a:r>
              <a:rPr lang="es-MX" sz="3200" dirty="0">
                <a:latin typeface="+mj-lt"/>
              </a:rPr>
              <a:t>por carretera. </a:t>
            </a:r>
            <a:endParaRPr lang="es-CO" sz="3200" dirty="0">
              <a:latin typeface="+mj-lt"/>
            </a:endParaRPr>
          </a:p>
        </p:txBody>
      </p:sp>
      <p:pic>
        <p:nvPicPr>
          <p:cNvPr id="2" name="Picture 2" descr="IATA - Dangerous Goods (HAZMAT)">
            <a:extLst>
              <a:ext uri="{FF2B5EF4-FFF2-40B4-BE49-F238E27FC236}">
                <a16:creationId xmlns:a16="http://schemas.microsoft.com/office/drawing/2014/main" id="{620D1FDE-D34E-42ED-8568-3AD4E87C61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1424" y="1988840"/>
            <a:ext cx="3384376" cy="225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0151694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35360" y="260648"/>
            <a:ext cx="43715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Decreto 1076 de 2015</a:t>
            </a:r>
          </a:p>
        </p:txBody>
      </p:sp>
      <p:pic>
        <p:nvPicPr>
          <p:cNvPr id="32772" name="Picture 6" descr="Resultado de imagen para CANECA ROJ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8505" y="1484784"/>
            <a:ext cx="237490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5087888" y="1210251"/>
            <a:ext cx="6696744" cy="4437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Los residuos de los productos químicos deben ir a una bolsa o caneca destinada exclusivamente para tal fin, porque son considerados </a:t>
            </a:r>
            <a:r>
              <a:rPr lang="es-CO" sz="3200" b="1" dirty="0">
                <a:latin typeface="+mj-lt"/>
              </a:rPr>
              <a:t>residuos peligrosos</a:t>
            </a:r>
            <a:r>
              <a:rPr lang="es-CO" sz="3200" dirty="0">
                <a:latin typeface="+mj-lt"/>
              </a:rPr>
              <a:t> y deben tener un tratamiento especial.</a:t>
            </a:r>
          </a:p>
        </p:txBody>
      </p:sp>
    </p:spTree>
    <p:extLst>
      <p:ext uri="{BB962C8B-B14F-4D97-AF65-F5344CB8AC3E}">
        <p14:creationId xmlns:p14="http://schemas.microsoft.com/office/powerpoint/2010/main" val="634079193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35360" y="260648"/>
            <a:ext cx="43715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Decreto 1496 de 2018</a:t>
            </a:r>
          </a:p>
        </p:txBody>
      </p:sp>
      <p:pic>
        <p:nvPicPr>
          <p:cNvPr id="27652" name="Picture 8" descr="Resultado de imagen para G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5440" y="1700808"/>
            <a:ext cx="3512219" cy="3500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5087888" y="1988840"/>
            <a:ext cx="66967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La forma correcta para etiquetar los productos químicos </a:t>
            </a:r>
            <a:r>
              <a:rPr lang="es-CO" sz="3200" b="1" dirty="0">
                <a:latin typeface="+mj-lt"/>
              </a:rPr>
              <a:t>en la actualidad </a:t>
            </a:r>
            <a:r>
              <a:rPr lang="es-CO" sz="3200" dirty="0">
                <a:latin typeface="+mj-lt"/>
              </a:rPr>
              <a:t>es a través del Sistema Globalmente Armonizado.</a:t>
            </a:r>
          </a:p>
        </p:txBody>
      </p:sp>
    </p:spTree>
    <p:extLst>
      <p:ext uri="{BB962C8B-B14F-4D97-AF65-F5344CB8AC3E}">
        <p14:creationId xmlns:p14="http://schemas.microsoft.com/office/powerpoint/2010/main" val="2930994175"/>
      </p:ext>
    </p:extLst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35360" y="260648"/>
            <a:ext cx="43715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Decreto 1496 de 2018</a:t>
            </a:r>
          </a:p>
        </p:txBody>
      </p:sp>
      <p:pic>
        <p:nvPicPr>
          <p:cNvPr id="7" name="7 Imagen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408" y="2132856"/>
            <a:ext cx="4417196" cy="287922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CuadroTexto 9"/>
          <p:cNvSpPr txBox="1"/>
          <p:nvPr/>
        </p:nvSpPr>
        <p:spPr>
          <a:xfrm>
            <a:off x="5519936" y="1484784"/>
            <a:ext cx="66720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Está prohibido envasar productos químicos en </a:t>
            </a:r>
            <a:r>
              <a:rPr lang="es-CO" sz="3200" b="1" dirty="0">
                <a:latin typeface="+mj-lt"/>
              </a:rPr>
              <a:t>recipientes </a:t>
            </a:r>
            <a:r>
              <a:rPr lang="es-CO" sz="3200" dirty="0">
                <a:latin typeface="+mj-lt"/>
              </a:rPr>
              <a:t>de alimentos.</a:t>
            </a:r>
          </a:p>
          <a:p>
            <a:pPr>
              <a:lnSpc>
                <a:spcPct val="150000"/>
              </a:lnSpc>
            </a:pPr>
            <a:endParaRPr lang="es-CO" sz="3200" dirty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s-CO" sz="3200" dirty="0">
                <a:latin typeface="+mj-lt"/>
              </a:rPr>
              <a:t>Así como envasar alimentos en recipientes que contuvieron productos químicos.</a:t>
            </a:r>
          </a:p>
        </p:txBody>
      </p:sp>
    </p:spTree>
    <p:extLst>
      <p:ext uri="{BB962C8B-B14F-4D97-AF65-F5344CB8AC3E}">
        <p14:creationId xmlns:p14="http://schemas.microsoft.com/office/powerpoint/2010/main" val="3854115606"/>
      </p:ext>
    </p:extLst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89B02F0C-D6A0-4874-B398-371C9E5755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2" y="847533"/>
            <a:ext cx="2880320" cy="572781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35360" y="260648"/>
            <a:ext cx="46426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Resolución 773 de 2021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71275027-BD68-403F-98C5-99A9D661A647}"/>
              </a:ext>
            </a:extLst>
          </p:cNvPr>
          <p:cNvSpPr txBox="1"/>
          <p:nvPr/>
        </p:nvSpPr>
        <p:spPr>
          <a:xfrm>
            <a:off x="3301802" y="1044834"/>
            <a:ext cx="8856984" cy="4540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s-MX" sz="2800" b="1" dirty="0">
                <a:latin typeface="+mj-lt"/>
              </a:rPr>
              <a:t>Todos los productos químicos </a:t>
            </a:r>
            <a:r>
              <a:rPr lang="es-MX" sz="2800" dirty="0">
                <a:latin typeface="+mj-lt"/>
              </a:rPr>
              <a:t>deben estar etiquetados: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800" dirty="0">
                <a:latin typeface="+mj-lt"/>
              </a:rPr>
              <a:t>En el trasvase.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800" dirty="0">
                <a:latin typeface="+mj-lt"/>
              </a:rPr>
              <a:t>Elaboración de mezclas o diluciones.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800" dirty="0">
                <a:latin typeface="+mj-lt"/>
              </a:rPr>
              <a:t>Cuando la etiqueta original no cuente con el SGA.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800" dirty="0">
                <a:latin typeface="+mj-lt"/>
              </a:rPr>
              <a:t>Cuando ésta se encuentre deteriorada.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MX" sz="2800" dirty="0"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s-MX" sz="2800" b="1" dirty="0">
                <a:solidFill>
                  <a:schemeClr val="accent5">
                    <a:lumMod val="75000"/>
                  </a:schemeClr>
                </a:solidFill>
                <a:latin typeface="+mj-lt"/>
              </a:rPr>
              <a:t>Sus FDS pueden estar en medio físico o digital</a:t>
            </a:r>
            <a:endParaRPr lang="es-CO" sz="2800" b="1" dirty="0">
              <a:solidFill>
                <a:schemeClr val="accent5">
                  <a:lumMod val="75000"/>
                </a:schemeClr>
              </a:solidFill>
              <a:latin typeface="+mj-lt"/>
            </a:endParaRP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FFAC233F-DDF5-41E4-90A3-18112198E686}"/>
              </a:ext>
            </a:extLst>
          </p:cNvPr>
          <p:cNvGrpSpPr/>
          <p:nvPr/>
        </p:nvGrpSpPr>
        <p:grpSpPr>
          <a:xfrm>
            <a:off x="1203970" y="4656812"/>
            <a:ext cx="1651670" cy="1004436"/>
            <a:chOff x="1203970" y="4656812"/>
            <a:chExt cx="1651670" cy="1004436"/>
          </a:xfrm>
        </p:grpSpPr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BA78D0AA-4F03-46C1-8AD1-BBDB29ADAC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03970" y="4656812"/>
              <a:ext cx="1651670" cy="1004436"/>
            </a:xfrm>
            <a:prstGeom prst="rect">
              <a:avLst/>
            </a:prstGeom>
          </p:spPr>
        </p:pic>
        <p:pic>
          <p:nvPicPr>
            <p:cNvPr id="7" name="Picture 2" descr="QR Code Transparent PNG Images Free Download - Free Transparent PNG Logos">
              <a:extLst>
                <a:ext uri="{FF2B5EF4-FFF2-40B4-BE49-F238E27FC236}">
                  <a16:creationId xmlns:a16="http://schemas.microsoft.com/office/drawing/2014/main" id="{766DEBA7-A380-48ED-A439-9D23B5A901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5992" y="5309592"/>
              <a:ext cx="279648" cy="2796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590982434"/>
      </p:ext>
    </p:extLst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BFEC207-530D-4B04-B04B-3F309A900B2C}"/>
              </a:ext>
            </a:extLst>
          </p:cNvPr>
          <p:cNvSpPr txBox="1"/>
          <p:nvPr/>
        </p:nvSpPr>
        <p:spPr>
          <a:xfrm>
            <a:off x="263352" y="260648"/>
            <a:ext cx="7313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Seguimiento al aprendizaje adquirido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D0CA97D-9818-4D21-89D2-92BCBB11E805}"/>
              </a:ext>
            </a:extLst>
          </p:cNvPr>
          <p:cNvSpPr txBox="1"/>
          <p:nvPr/>
        </p:nvSpPr>
        <p:spPr>
          <a:xfrm>
            <a:off x="695400" y="1412776"/>
            <a:ext cx="110172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Les voy a presentar seis imágenes, teniendo en cuenta lo aprendido sobre legislación, seleccionen una situación y coméntenla por favor.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Ánimo, los invito a participar activamente.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Estaré atento a sus valiosos aportes.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E0925A0-904A-44A2-B5D8-71C0028060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0785" y="3448110"/>
            <a:ext cx="217170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08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hillip Martin's Hall of Fame">
            <a:extLst>
              <a:ext uri="{FF2B5EF4-FFF2-40B4-BE49-F238E27FC236}">
                <a16:creationId xmlns:a16="http://schemas.microsoft.com/office/drawing/2014/main" id="{F1E7375E-86BA-438F-BBE8-21FC79A054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756" y="823020"/>
            <a:ext cx="3208036" cy="200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lipart math bin, Picture #593798 clipart math bin">
            <a:extLst>
              <a:ext uri="{FF2B5EF4-FFF2-40B4-BE49-F238E27FC236}">
                <a16:creationId xmlns:a16="http://schemas.microsoft.com/office/drawing/2014/main" id="{F3587F29-1708-4D2B-8B2A-53319CC36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4781" y="3715991"/>
            <a:ext cx="1156659" cy="2565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16B7B55D-11F5-4306-B1E1-EAEDEECC45CA}"/>
              </a:ext>
            </a:extLst>
          </p:cNvPr>
          <p:cNvSpPr txBox="1"/>
          <p:nvPr/>
        </p:nvSpPr>
        <p:spPr>
          <a:xfrm rot="1444196">
            <a:off x="6614547" y="5405375"/>
            <a:ext cx="111761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RESIDUOS</a:t>
            </a:r>
          </a:p>
          <a:p>
            <a:r>
              <a:rPr lang="es-CO" sz="1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PELIGROSOS</a:t>
            </a:r>
          </a:p>
        </p:txBody>
      </p:sp>
      <p:pic>
        <p:nvPicPr>
          <p:cNvPr id="1042" name="Picture 18" descr="Occupations Clip Art by Phillip Martin, Custodian">
            <a:extLst>
              <a:ext uri="{FF2B5EF4-FFF2-40B4-BE49-F238E27FC236}">
                <a16:creationId xmlns:a16="http://schemas.microsoft.com/office/drawing/2014/main" id="{B9ABE8A1-DC21-4256-9F2B-0660B4791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62502" y="3068960"/>
            <a:ext cx="1931000" cy="311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lipse 6">
            <a:extLst>
              <a:ext uri="{FF2B5EF4-FFF2-40B4-BE49-F238E27FC236}">
                <a16:creationId xmlns:a16="http://schemas.microsoft.com/office/drawing/2014/main" id="{390E8FEE-7CE1-4DDA-AD1A-F81B7D1E2383}"/>
              </a:ext>
            </a:extLst>
          </p:cNvPr>
          <p:cNvSpPr/>
          <p:nvPr/>
        </p:nvSpPr>
        <p:spPr>
          <a:xfrm>
            <a:off x="1732277" y="220773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</a:t>
            </a: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D3180AE0-A936-438D-B10B-140B753520FE}"/>
              </a:ext>
            </a:extLst>
          </p:cNvPr>
          <p:cNvSpPr/>
          <p:nvPr/>
        </p:nvSpPr>
        <p:spPr>
          <a:xfrm>
            <a:off x="5700003" y="220773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</a:t>
            </a: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A5B9AD76-E40C-4431-BBE5-426724A3DD1D}"/>
              </a:ext>
            </a:extLst>
          </p:cNvPr>
          <p:cNvSpPr/>
          <p:nvPr/>
        </p:nvSpPr>
        <p:spPr>
          <a:xfrm>
            <a:off x="11230444" y="491255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9FA8756D-4791-41A9-957A-ACC44EEB6589}"/>
              </a:ext>
            </a:extLst>
          </p:cNvPr>
          <p:cNvSpPr/>
          <p:nvPr/>
        </p:nvSpPr>
        <p:spPr>
          <a:xfrm>
            <a:off x="10798396" y="3101822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6</a:t>
            </a:r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5069FC97-541B-4D68-B3BC-C89A2BEECA12}"/>
              </a:ext>
            </a:extLst>
          </p:cNvPr>
          <p:cNvSpPr/>
          <p:nvPr/>
        </p:nvSpPr>
        <p:spPr>
          <a:xfrm>
            <a:off x="6913221" y="3715991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5</a:t>
            </a:r>
          </a:p>
        </p:txBody>
      </p:sp>
      <p:pic>
        <p:nvPicPr>
          <p:cNvPr id="1050" name="Picture 26" descr="Five Finger Rule choosing a just right book: text, images, music, video |  Glogster EDU - Interactive multimedia posters">
            <a:extLst>
              <a:ext uri="{FF2B5EF4-FFF2-40B4-BE49-F238E27FC236}">
                <a16:creationId xmlns:a16="http://schemas.microsoft.com/office/drawing/2014/main" id="{CE6C62EB-CD17-4E69-A1B6-8FAB85D4A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7749" y="3296724"/>
            <a:ext cx="2602638" cy="298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Elipse 25">
            <a:extLst>
              <a:ext uri="{FF2B5EF4-FFF2-40B4-BE49-F238E27FC236}">
                <a16:creationId xmlns:a16="http://schemas.microsoft.com/office/drawing/2014/main" id="{496B5EDF-79A2-484B-90EC-0152DA8EB143}"/>
              </a:ext>
            </a:extLst>
          </p:cNvPr>
          <p:cNvSpPr/>
          <p:nvPr/>
        </p:nvSpPr>
        <p:spPr>
          <a:xfrm>
            <a:off x="3623277" y="3573016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4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6DC805D9-196A-4F67-AD1C-507CCDA7BF6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507" y="4965687"/>
            <a:ext cx="1079751" cy="1079751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95757CA2-AC61-4926-B74F-937FF10DF51B}"/>
              </a:ext>
            </a:extLst>
          </p:cNvPr>
          <p:cNvSpPr txBox="1"/>
          <p:nvPr/>
        </p:nvSpPr>
        <p:spPr>
          <a:xfrm>
            <a:off x="2136692" y="462528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SGA</a:t>
            </a:r>
          </a:p>
        </p:txBody>
      </p:sp>
      <p:pic>
        <p:nvPicPr>
          <p:cNvPr id="1026" name="Picture 2" descr="Truck clipart free images 2 - Cliparting.com">
            <a:extLst>
              <a:ext uri="{FF2B5EF4-FFF2-40B4-BE49-F238E27FC236}">
                <a16:creationId xmlns:a16="http://schemas.microsoft.com/office/drawing/2014/main" id="{30496365-8D30-4171-8D0C-DA2616DFD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008" y="941545"/>
            <a:ext cx="2857500" cy="1592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4" descr="Líquidos inflamables. Medidas de prevención | Lur Consultores">
            <a:extLst>
              <a:ext uri="{FF2B5EF4-FFF2-40B4-BE49-F238E27FC236}">
                <a16:creationId xmlns:a16="http://schemas.microsoft.com/office/drawing/2014/main" id="{C075157B-F9F9-4689-9B91-AB9AA66AF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24392" y="1124744"/>
            <a:ext cx="712705" cy="71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Líquidos inflamables. Medidas de prevención | Lur Consultores">
            <a:extLst>
              <a:ext uri="{FF2B5EF4-FFF2-40B4-BE49-F238E27FC236}">
                <a16:creationId xmlns:a16="http://schemas.microsoft.com/office/drawing/2014/main" id="{5733E978-9EAD-43F3-AEC1-CCA00A0AD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57484" y="1632289"/>
            <a:ext cx="754980" cy="302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BA5AE3B4-C333-47D3-8651-FD5E85DCA7F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379" y="253282"/>
            <a:ext cx="594370" cy="8743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8C9C5997-E53D-46D6-9E97-58878E7A451D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1864" y="690446"/>
            <a:ext cx="1070645" cy="209433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B056EA0-1223-46D7-9E2B-617A0614229F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9908" y="1124744"/>
            <a:ext cx="485014" cy="1516236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3FBCBE28-C1BD-4D3B-B1D9-223FFA9956B3}"/>
              </a:ext>
            </a:extLst>
          </p:cNvPr>
          <p:cNvSpPr txBox="1"/>
          <p:nvPr/>
        </p:nvSpPr>
        <p:spPr>
          <a:xfrm rot="21346494">
            <a:off x="5028234" y="1618834"/>
            <a:ext cx="91359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500" dirty="0" err="1">
                <a:latin typeface="Architects Daughter" panose="02000505000000020004" pitchFamily="2" charset="0"/>
              </a:rPr>
              <a:t>Thiner</a:t>
            </a:r>
            <a:endParaRPr lang="es-CO" sz="1500" dirty="0">
              <a:latin typeface="Architects Daughter" panose="02000505000000020004" pitchFamily="2" charset="0"/>
            </a:endParaRPr>
          </a:p>
        </p:txBody>
      </p:sp>
      <p:sp>
        <p:nvSpPr>
          <p:cNvPr id="24" name="Rectángulo: esquinas redondeadas 23">
            <a:extLst>
              <a:ext uri="{FF2B5EF4-FFF2-40B4-BE49-F238E27FC236}">
                <a16:creationId xmlns:a16="http://schemas.microsoft.com/office/drawing/2014/main" id="{5843962A-885C-4080-8988-4D6BD7D2814A}"/>
              </a:ext>
            </a:extLst>
          </p:cNvPr>
          <p:cNvSpPr/>
          <p:nvPr/>
        </p:nvSpPr>
        <p:spPr>
          <a:xfrm rot="4040845">
            <a:off x="6062814" y="1949955"/>
            <a:ext cx="682213" cy="160896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2EBAEB5A-B6A2-40C6-A7D6-B93BB656D838}"/>
              </a:ext>
            </a:extLst>
          </p:cNvPr>
          <p:cNvSpPr txBox="1"/>
          <p:nvPr/>
        </p:nvSpPr>
        <p:spPr>
          <a:xfrm rot="4051442">
            <a:off x="6056900" y="1925505"/>
            <a:ext cx="734226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000" dirty="0">
                <a:latin typeface="Architects Daughter" panose="02000505000000020004" pitchFamily="2" charset="0"/>
              </a:rPr>
              <a:t>pegante</a:t>
            </a:r>
            <a:endParaRPr lang="es-CO" sz="1000" dirty="0">
              <a:latin typeface="Architects Daughter" panose="02000505000000020004" pitchFamily="2" charset="0"/>
            </a:endParaRPr>
          </a:p>
        </p:txBody>
      </p:sp>
      <p:grpSp>
        <p:nvGrpSpPr>
          <p:cNvPr id="30" name="Grupo 29">
            <a:extLst>
              <a:ext uri="{FF2B5EF4-FFF2-40B4-BE49-F238E27FC236}">
                <a16:creationId xmlns:a16="http://schemas.microsoft.com/office/drawing/2014/main" id="{E2FE44F7-4470-4540-BE1D-5B8D6DDEAF7B}"/>
              </a:ext>
            </a:extLst>
          </p:cNvPr>
          <p:cNvGrpSpPr/>
          <p:nvPr/>
        </p:nvGrpSpPr>
        <p:grpSpPr>
          <a:xfrm rot="20539975">
            <a:off x="8982224" y="3109757"/>
            <a:ext cx="936102" cy="1436090"/>
            <a:chOff x="7968210" y="2711949"/>
            <a:chExt cx="1304925" cy="1989879"/>
          </a:xfrm>
        </p:grpSpPr>
        <p:pic>
          <p:nvPicPr>
            <p:cNvPr id="28" name="Imagen 27">
              <a:extLst>
                <a:ext uri="{FF2B5EF4-FFF2-40B4-BE49-F238E27FC236}">
                  <a16:creationId xmlns:a16="http://schemas.microsoft.com/office/drawing/2014/main" id="{33126E9F-DC2B-4C51-9F1B-61C53EF2E7E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968210" y="2730153"/>
              <a:ext cx="1304925" cy="1971675"/>
            </a:xfrm>
            <a:prstGeom prst="rect">
              <a:avLst/>
            </a:prstGeom>
          </p:spPr>
        </p:pic>
        <p:sp>
          <p:nvSpPr>
            <p:cNvPr id="29" name="CuadroTexto 28">
              <a:extLst>
                <a:ext uri="{FF2B5EF4-FFF2-40B4-BE49-F238E27FC236}">
                  <a16:creationId xmlns:a16="http://schemas.microsoft.com/office/drawing/2014/main" id="{837CD1E3-0688-4F20-BD62-77E4DA0AA2CD}"/>
                </a:ext>
              </a:extLst>
            </p:cNvPr>
            <p:cNvSpPr txBox="1"/>
            <p:nvPr/>
          </p:nvSpPr>
          <p:spPr>
            <a:xfrm>
              <a:off x="8066487" y="2711949"/>
              <a:ext cx="10703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 Narrow" panose="020B0606020202030204" pitchFamily="34" charset="0"/>
                </a:rPr>
                <a:t>Ficha de Seguridad</a:t>
              </a:r>
              <a:endParaRPr lang="es-CO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</a:endParaRPr>
            </a:p>
          </p:txBody>
        </p:sp>
      </p:grpSp>
      <p:pic>
        <p:nvPicPr>
          <p:cNvPr id="1034" name="Picture 10" descr="Friendly clipart phil martin, Friendly phil martin Transparent FREE for  download on WebStockReview 2020">
            <a:extLst>
              <a:ext uri="{FF2B5EF4-FFF2-40B4-BE49-F238E27FC236}">
                <a16:creationId xmlns:a16="http://schemas.microsoft.com/office/drawing/2014/main" id="{864BA3C5-7EBD-4852-8B01-F04C6DCDC0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2344" y="3717032"/>
            <a:ext cx="2654052" cy="219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QR Code Transparent PNG Images Free Download - Free Transparent PNG Logos">
            <a:extLst>
              <a:ext uri="{FF2B5EF4-FFF2-40B4-BE49-F238E27FC236}">
                <a16:creationId xmlns:a16="http://schemas.microsoft.com/office/drawing/2014/main" id="{3F35B1B3-B4B7-4E71-A975-C905B15285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2896" y="2992223"/>
            <a:ext cx="723768" cy="72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162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079776" y="5684868"/>
            <a:ext cx="46085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+mn-cs"/>
              </a:rPr>
              <a:t>2. Etiquetado del SGA.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4905A14-9EA3-496A-8FF1-4D1798788A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12624" y="3281886"/>
            <a:ext cx="1800000" cy="180000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8879E887-3D89-4667-A538-8901C68960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637" y="3281886"/>
            <a:ext cx="1800000" cy="1800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CEB8152-0396-45DA-8F7A-BF44866B5C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8608" y="625959"/>
            <a:ext cx="1800000" cy="1800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312BCCC-DCE9-4CB6-82D5-D337B36156B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5480" y="638464"/>
            <a:ext cx="1800000" cy="1800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C5D1DB23-0FFB-4834-ACF1-7DCC424367C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0176" y="625959"/>
            <a:ext cx="1800000" cy="18000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5342BDA-B368-4718-8522-0B0959D161E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5616" y="638464"/>
            <a:ext cx="1800000" cy="1800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666B08F6-0705-461F-BE58-05D46E26CA0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0066" y="3281886"/>
            <a:ext cx="1800000" cy="18000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BC407BA1-739C-4A96-84E2-34C2F92E81E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136" y="638464"/>
            <a:ext cx="1800000" cy="180000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926A2B46-D37D-4B51-ABE4-3AB29274848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9061" y="3281886"/>
            <a:ext cx="1800000" cy="180000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5849B4CC-42B5-4F78-AC7A-E13E6E660D0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456" y="3281886"/>
            <a:ext cx="1800000" cy="1800000"/>
          </a:xfrm>
          <a:prstGeom prst="rect">
            <a:avLst/>
          </a:prstGeom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D6841092-E68C-45CC-AD70-02CCD1F36C0E}"/>
              </a:ext>
            </a:extLst>
          </p:cNvPr>
          <p:cNvSpPr/>
          <p:nvPr/>
        </p:nvSpPr>
        <p:spPr>
          <a:xfrm>
            <a:off x="1055440" y="404664"/>
            <a:ext cx="10873208" cy="22322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D0BAD871-3D66-482F-AD58-CCED1E657397}"/>
              </a:ext>
            </a:extLst>
          </p:cNvPr>
          <p:cNvSpPr/>
          <p:nvPr/>
        </p:nvSpPr>
        <p:spPr>
          <a:xfrm>
            <a:off x="769449" y="404664"/>
            <a:ext cx="288032" cy="222585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0789D504-1688-4618-89A4-C14BA5A06C9C}"/>
              </a:ext>
            </a:extLst>
          </p:cNvPr>
          <p:cNvSpPr txBox="1"/>
          <p:nvPr/>
        </p:nvSpPr>
        <p:spPr>
          <a:xfrm rot="16200000">
            <a:off x="143585" y="1377331"/>
            <a:ext cx="1535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>
                <a:latin typeface="+mj-lt"/>
              </a:rPr>
              <a:t>Peligros físicos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02E459C7-C721-4A41-865E-42380C741634}"/>
              </a:ext>
            </a:extLst>
          </p:cNvPr>
          <p:cNvSpPr/>
          <p:nvPr/>
        </p:nvSpPr>
        <p:spPr>
          <a:xfrm>
            <a:off x="1055440" y="3044766"/>
            <a:ext cx="8280920" cy="22322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F6132A3-7F3E-49EC-B978-D126B65C015D}"/>
              </a:ext>
            </a:extLst>
          </p:cNvPr>
          <p:cNvSpPr/>
          <p:nvPr/>
        </p:nvSpPr>
        <p:spPr>
          <a:xfrm>
            <a:off x="769449" y="3047964"/>
            <a:ext cx="288032" cy="2225851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F2B2F615-4589-429E-BA73-0FCE0469955C}"/>
              </a:ext>
            </a:extLst>
          </p:cNvPr>
          <p:cNvSpPr txBox="1"/>
          <p:nvPr/>
        </p:nvSpPr>
        <p:spPr>
          <a:xfrm rot="16200000">
            <a:off x="-7481" y="4008420"/>
            <a:ext cx="18162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>
                <a:solidFill>
                  <a:schemeClr val="bg1"/>
                </a:solidFill>
                <a:latin typeface="+mj-lt"/>
              </a:rPr>
              <a:t>Peligros a la salud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DE6814C9-7F92-4FD8-AEA4-F196753B51DA}"/>
              </a:ext>
            </a:extLst>
          </p:cNvPr>
          <p:cNvSpPr/>
          <p:nvPr/>
        </p:nvSpPr>
        <p:spPr>
          <a:xfrm>
            <a:off x="9579789" y="3047964"/>
            <a:ext cx="288032" cy="222585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D5AAB44D-BE94-4BCB-A2F1-5AB999D788E3}"/>
              </a:ext>
            </a:extLst>
          </p:cNvPr>
          <p:cNvSpPr/>
          <p:nvPr/>
        </p:nvSpPr>
        <p:spPr>
          <a:xfrm>
            <a:off x="9867821" y="3044766"/>
            <a:ext cx="1844803" cy="22322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03134E63-34F0-4014-8161-C1381ECFAD50}"/>
              </a:ext>
            </a:extLst>
          </p:cNvPr>
          <p:cNvSpPr txBox="1"/>
          <p:nvPr/>
        </p:nvSpPr>
        <p:spPr>
          <a:xfrm rot="16200000">
            <a:off x="8691472" y="3976223"/>
            <a:ext cx="2064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>
                <a:solidFill>
                  <a:schemeClr val="bg1"/>
                </a:solidFill>
                <a:latin typeface="+mj-lt"/>
              </a:rPr>
              <a:t>Peligros ambientales</a:t>
            </a:r>
          </a:p>
        </p:txBody>
      </p:sp>
    </p:spTree>
    <p:extLst>
      <p:ext uri="{BB962C8B-B14F-4D97-AF65-F5344CB8AC3E}">
        <p14:creationId xmlns:p14="http://schemas.microsoft.com/office/powerpoint/2010/main" val="1611162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4"/>
          <p:cNvSpPr>
            <a:spLocks noChangeArrowheads="1"/>
          </p:cNvSpPr>
          <p:nvPr/>
        </p:nvSpPr>
        <p:spPr bwMode="auto">
          <a:xfrm>
            <a:off x="1055440" y="1543239"/>
            <a:ext cx="4752528" cy="4437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ES_tradnl" altLang="es-CO" sz="3200" dirty="0">
                <a:latin typeface="Gill Sans MT" pitchFamily="34" charset="0"/>
              </a:rPr>
              <a:t>Con este rombo se identifican las sustancias que tienen la capacidad de detonar. 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ES_tradnl" altLang="es-CO" sz="3200" i="1" dirty="0">
                <a:latin typeface="Gill Sans MT" pitchFamily="34" charset="0"/>
              </a:rPr>
              <a:t>Por ejemplo </a:t>
            </a:r>
            <a:r>
              <a:rPr lang="es-ES_tradnl" altLang="es-CO" sz="3200" b="1" i="1" dirty="0">
                <a:latin typeface="Gill Sans MT" pitchFamily="34" charset="0"/>
              </a:rPr>
              <a:t>explosivos</a:t>
            </a:r>
            <a:r>
              <a:rPr lang="es-ES_tradnl" altLang="es-CO" sz="3200" i="1" dirty="0">
                <a:latin typeface="Gill Sans MT" pitchFamily="34" charset="0"/>
              </a:rPr>
              <a:t> como la pólvora,  o el TNT.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FCC1ED0-B740-44E9-BC2C-FA2288652EEB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9976" y="332656"/>
            <a:ext cx="6120000" cy="6120000"/>
          </a:xfrm>
          <a:prstGeom prst="rect">
            <a:avLst/>
          </a:prstGeom>
        </p:spPr>
      </p:pic>
      <p:sp>
        <p:nvSpPr>
          <p:cNvPr id="6" name="4 CuadroTexto"/>
          <p:cNvSpPr txBox="1"/>
          <p:nvPr/>
        </p:nvSpPr>
        <p:spPr>
          <a:xfrm>
            <a:off x="335360" y="260648"/>
            <a:ext cx="382585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Bomba explotando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6A4C96A-2615-4C01-8E29-5ACA8B04868F}"/>
              </a:ext>
            </a:extLst>
          </p:cNvPr>
          <p:cNvSpPr/>
          <p:nvPr/>
        </p:nvSpPr>
        <p:spPr>
          <a:xfrm>
            <a:off x="241532" y="3140968"/>
            <a:ext cx="372808" cy="295232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3E77FEA-8256-4E11-A3D3-C35F1E1C795C}"/>
              </a:ext>
            </a:extLst>
          </p:cNvPr>
          <p:cNvSpPr txBox="1"/>
          <p:nvPr/>
        </p:nvSpPr>
        <p:spPr>
          <a:xfrm rot="16200000">
            <a:off x="-572166" y="4347097"/>
            <a:ext cx="1988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latin typeface="+mj-lt"/>
              </a:rPr>
              <a:t>Peligros físicos</a:t>
            </a:r>
          </a:p>
        </p:txBody>
      </p:sp>
    </p:spTree>
    <p:extLst>
      <p:ext uri="{BB962C8B-B14F-4D97-AF65-F5344CB8AC3E}">
        <p14:creationId xmlns:p14="http://schemas.microsoft.com/office/powerpoint/2010/main" val="3616983798"/>
      </p:ext>
    </p:extLst>
  </p:cSld>
  <p:clrMapOvr>
    <a:masterClrMapping/>
  </p:clrMapOvr>
  <p:transition advClick="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4"/>
          <p:cNvSpPr>
            <a:spLocks noChangeArrowheads="1"/>
          </p:cNvSpPr>
          <p:nvPr/>
        </p:nvSpPr>
        <p:spPr bwMode="auto">
          <a:xfrm>
            <a:off x="1034326" y="1124744"/>
            <a:ext cx="4968552" cy="5176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ES_tradnl" altLang="es-CO" sz="3200" dirty="0">
                <a:latin typeface="Gill Sans MT" pitchFamily="34" charset="0"/>
              </a:rPr>
              <a:t>Sustancias que tienen la capacidad de arder en presencia de vapores y una chispa </a:t>
            </a:r>
            <a:r>
              <a:rPr lang="es-ES_tradnl" altLang="es-CO" sz="3200" i="1" dirty="0">
                <a:latin typeface="Gill Sans MT" pitchFamily="34" charset="0"/>
              </a:rPr>
              <a:t>como sólidos, líquidos y gases </a:t>
            </a:r>
            <a:r>
              <a:rPr lang="es-ES_tradnl" altLang="es-CO" sz="3200" b="1" i="1" dirty="0">
                <a:latin typeface="Gill Sans MT" pitchFamily="34" charset="0"/>
              </a:rPr>
              <a:t>inflamables </a:t>
            </a:r>
            <a:r>
              <a:rPr lang="es-ES_tradnl" altLang="es-CO" sz="3200" i="1" dirty="0">
                <a:latin typeface="Gill Sans MT" pitchFamily="34" charset="0"/>
              </a:rPr>
              <a:t>como el fósforo, la gasolina, el propano, entre otros.</a:t>
            </a:r>
          </a:p>
        </p:txBody>
      </p:sp>
      <p:pic>
        <p:nvPicPr>
          <p:cNvPr id="71684" name="Picture 2" descr="http://www.unece.org/fileadmin/DAM/trans/danger/publi/ghs/pictograms/flamme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984" y="332656"/>
            <a:ext cx="6120000" cy="613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35360" y="260648"/>
            <a:ext cx="137730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Llama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E5DF8F4E-EA78-4609-AFA6-5C5190738441}"/>
              </a:ext>
            </a:extLst>
          </p:cNvPr>
          <p:cNvSpPr/>
          <p:nvPr/>
        </p:nvSpPr>
        <p:spPr>
          <a:xfrm>
            <a:off x="241532" y="3140968"/>
            <a:ext cx="372808" cy="295232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E6CF457-C416-4EB9-83E6-30914B74F9DA}"/>
              </a:ext>
            </a:extLst>
          </p:cNvPr>
          <p:cNvSpPr txBox="1"/>
          <p:nvPr/>
        </p:nvSpPr>
        <p:spPr>
          <a:xfrm rot="16200000">
            <a:off x="-572166" y="4347097"/>
            <a:ext cx="1988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latin typeface="+mj-lt"/>
              </a:rPr>
              <a:t>Peligros físicos</a:t>
            </a:r>
          </a:p>
        </p:txBody>
      </p:sp>
    </p:spTree>
    <p:extLst>
      <p:ext uri="{BB962C8B-B14F-4D97-AF65-F5344CB8AC3E}">
        <p14:creationId xmlns:p14="http://schemas.microsoft.com/office/powerpoint/2010/main" val="2910722896"/>
      </p:ext>
    </p:extLst>
  </p:cSld>
  <p:clrMapOvr>
    <a:masterClrMapping/>
  </p:clrMapOvr>
  <p:transition advClick="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8" name="Picture 2" descr="http://www.unece.org/fileadmin/DAM/trans/danger/publi/ghs/pictograms/rondflam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9976" y="264842"/>
            <a:ext cx="6109880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35360" y="260648"/>
            <a:ext cx="395255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Llama sobre circulo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2AAFE96-4AAC-45E1-9D2A-62C84FF08175}"/>
              </a:ext>
            </a:extLst>
          </p:cNvPr>
          <p:cNvSpPr/>
          <p:nvPr/>
        </p:nvSpPr>
        <p:spPr>
          <a:xfrm>
            <a:off x="241532" y="3140968"/>
            <a:ext cx="372808" cy="295232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168BA89-A4B7-4805-BDD4-BA19D1FAB149}"/>
              </a:ext>
            </a:extLst>
          </p:cNvPr>
          <p:cNvSpPr txBox="1"/>
          <p:nvPr/>
        </p:nvSpPr>
        <p:spPr>
          <a:xfrm rot="16200000">
            <a:off x="-572166" y="4347097"/>
            <a:ext cx="1988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latin typeface="+mj-lt"/>
              </a:rPr>
              <a:t>Peligros físicos</a:t>
            </a:r>
          </a:p>
        </p:txBody>
      </p:sp>
      <p:sp>
        <p:nvSpPr>
          <p:cNvPr id="72706" name="Rectangle 4"/>
          <p:cNvSpPr>
            <a:spLocks noChangeArrowheads="1"/>
          </p:cNvSpPr>
          <p:nvPr/>
        </p:nvSpPr>
        <p:spPr bwMode="auto">
          <a:xfrm>
            <a:off x="839416" y="1484784"/>
            <a:ext cx="5544616" cy="369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kumimoji="1" lang="es-CO" altLang="es-CO" sz="3200" dirty="0">
                <a:latin typeface="Gill Sans MT" pitchFamily="34" charset="0"/>
              </a:rPr>
              <a:t>Sustancias oxidantes o </a:t>
            </a:r>
            <a:r>
              <a:rPr kumimoji="1" lang="es-CO" altLang="es-CO" sz="3200" b="1" dirty="0">
                <a:latin typeface="Gill Sans MT" pitchFamily="34" charset="0"/>
              </a:rPr>
              <a:t>comburentes</a:t>
            </a:r>
            <a:r>
              <a:rPr kumimoji="1" lang="es-CO" altLang="es-CO" sz="3200" dirty="0">
                <a:latin typeface="Gill Sans MT" pitchFamily="34" charset="0"/>
              </a:rPr>
              <a:t> que desprenden oxígeno favoreciendo la combustión de otras sustancias. </a:t>
            </a:r>
            <a:r>
              <a:rPr kumimoji="1" lang="es-CO" altLang="es-CO" sz="3200" dirty="0" err="1">
                <a:latin typeface="Gill Sans MT" pitchFamily="34" charset="0"/>
              </a:rPr>
              <a:t>Ej</a:t>
            </a:r>
            <a:r>
              <a:rPr kumimoji="1" lang="es-CO" altLang="es-CO" sz="3200" dirty="0">
                <a:latin typeface="Gill Sans MT" pitchFamily="34" charset="0"/>
              </a:rPr>
              <a:t>: </a:t>
            </a:r>
            <a:r>
              <a:rPr kumimoji="1" lang="es-CO" altLang="es-CO" sz="3200" i="1" dirty="0">
                <a:latin typeface="Gill Sans MT" pitchFamily="34" charset="0"/>
              </a:rPr>
              <a:t>Ácido Nítrico, Oxígeno.</a:t>
            </a:r>
          </a:p>
        </p:txBody>
      </p:sp>
    </p:spTree>
    <p:extLst>
      <p:ext uri="{BB962C8B-B14F-4D97-AF65-F5344CB8AC3E}">
        <p14:creationId xmlns:p14="http://schemas.microsoft.com/office/powerpoint/2010/main" val="2079721733"/>
      </p:ext>
    </p:extLst>
  </p:cSld>
  <p:clrMapOvr>
    <a:masterClrMapping/>
  </p:clrMapOvr>
  <p:transition advClick="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4" descr="http://www.unece.org/fileadmin/DAM/trans/danger/publi/ghs/pictograms/bottle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9976" y="332656"/>
            <a:ext cx="6120000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1" name="Rectangle 6"/>
          <p:cNvSpPr>
            <a:spLocks noChangeArrowheads="1"/>
          </p:cNvSpPr>
          <p:nvPr/>
        </p:nvSpPr>
        <p:spPr bwMode="auto">
          <a:xfrm>
            <a:off x="767408" y="1772816"/>
            <a:ext cx="6120000" cy="2443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265113" indent="-26511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lnSpc>
                <a:spcPct val="130000"/>
              </a:lnSpc>
              <a:spcBef>
                <a:spcPct val="50000"/>
              </a:spcBef>
              <a:buClr>
                <a:schemeClr val="tx1"/>
              </a:buClr>
              <a:buSzPct val="120000"/>
              <a:buFontTx/>
              <a:buChar char="•"/>
            </a:pPr>
            <a:r>
              <a:rPr kumimoji="1" lang="es-ES_tradnl" altLang="es-CO" sz="3200" dirty="0">
                <a:latin typeface="Gill Sans MT" pitchFamily="34" charset="0"/>
              </a:rPr>
              <a:t>Gases a presión. </a:t>
            </a:r>
            <a:r>
              <a:rPr kumimoji="1" lang="es-ES_tradnl" altLang="es-CO" sz="3200" i="1" dirty="0">
                <a:latin typeface="Gill Sans MT" pitchFamily="34" charset="0"/>
              </a:rPr>
              <a:t>Propano,  Acetileno</a:t>
            </a:r>
          </a:p>
          <a:p>
            <a:pPr algn="just" eaLnBrk="1" hangingPunct="1">
              <a:lnSpc>
                <a:spcPct val="130000"/>
              </a:lnSpc>
              <a:spcBef>
                <a:spcPct val="50000"/>
              </a:spcBef>
              <a:buClr>
                <a:schemeClr val="tx1"/>
              </a:buClr>
              <a:buSzPct val="120000"/>
              <a:buFontTx/>
              <a:buChar char="•"/>
            </a:pPr>
            <a:r>
              <a:rPr kumimoji="1" lang="es-ES_tradnl" altLang="es-CO" sz="3200" b="1" dirty="0">
                <a:latin typeface="Gill Sans MT" pitchFamily="34" charset="0"/>
              </a:rPr>
              <a:t>Gases</a:t>
            </a:r>
            <a:r>
              <a:rPr kumimoji="1" lang="es-ES_tradnl" altLang="es-CO" sz="3200" dirty="0">
                <a:latin typeface="Gill Sans MT" pitchFamily="34" charset="0"/>
              </a:rPr>
              <a:t> criogénicos. </a:t>
            </a:r>
            <a:r>
              <a:rPr kumimoji="1" lang="es-ES_tradnl" altLang="es-CO" sz="3200" i="1" dirty="0">
                <a:latin typeface="Gill Sans MT" pitchFamily="34" charset="0"/>
              </a:rPr>
              <a:t>Nitrógeno</a:t>
            </a:r>
          </a:p>
          <a:p>
            <a:pPr algn="just" eaLnBrk="1" hangingPunct="1">
              <a:lnSpc>
                <a:spcPct val="130000"/>
              </a:lnSpc>
              <a:spcBef>
                <a:spcPct val="50000"/>
              </a:spcBef>
              <a:buClr>
                <a:schemeClr val="tx1"/>
              </a:buClr>
              <a:buSzPct val="120000"/>
              <a:buFontTx/>
              <a:buChar char="•"/>
            </a:pPr>
            <a:r>
              <a:rPr kumimoji="1" lang="es-ES_tradnl" altLang="es-CO" sz="3200" dirty="0">
                <a:latin typeface="Gill Sans MT" pitchFamily="34" charset="0"/>
              </a:rPr>
              <a:t>Aerosoles. </a:t>
            </a:r>
            <a:r>
              <a:rPr kumimoji="1" lang="es-ES_tradnl" altLang="es-CO" sz="3200" i="1" dirty="0">
                <a:latin typeface="Gill Sans MT" pitchFamily="34" charset="0"/>
              </a:rPr>
              <a:t>Pinturas, Insecticidas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35360" y="260648"/>
            <a:ext cx="285526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Botella de gas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E3272DC-1980-40E7-B5EC-7A570093AAF1}"/>
              </a:ext>
            </a:extLst>
          </p:cNvPr>
          <p:cNvSpPr/>
          <p:nvPr/>
        </p:nvSpPr>
        <p:spPr>
          <a:xfrm>
            <a:off x="241532" y="3140968"/>
            <a:ext cx="372808" cy="2952328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6992D4B-C26C-4752-8006-2D0209859E7C}"/>
              </a:ext>
            </a:extLst>
          </p:cNvPr>
          <p:cNvSpPr txBox="1"/>
          <p:nvPr/>
        </p:nvSpPr>
        <p:spPr>
          <a:xfrm rot="16200000">
            <a:off x="-572166" y="4347097"/>
            <a:ext cx="1988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latin typeface="+mj-lt"/>
              </a:rPr>
              <a:t>Peligros físicos</a:t>
            </a:r>
          </a:p>
        </p:txBody>
      </p:sp>
    </p:spTree>
    <p:extLst>
      <p:ext uri="{BB962C8B-B14F-4D97-AF65-F5344CB8AC3E}">
        <p14:creationId xmlns:p14="http://schemas.microsoft.com/office/powerpoint/2010/main" val="2195151794"/>
      </p:ext>
    </p:extLst>
  </p:cSld>
  <p:clrMapOvr>
    <a:masterClrMapping/>
  </p:clrMapOvr>
  <p:transition advClick="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2" descr="http://www.unece.org/fileadmin/DAM/trans/danger/publi/ghs/pictograms/acid_red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984" y="476672"/>
            <a:ext cx="6116627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35360" y="260648"/>
            <a:ext cx="211006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Corrosión</a:t>
            </a:r>
          </a:p>
        </p:txBody>
      </p:sp>
      <p:sp>
        <p:nvSpPr>
          <p:cNvPr id="74754" name="Rectangle 4"/>
          <p:cNvSpPr>
            <a:spLocks noChangeArrowheads="1"/>
          </p:cNvSpPr>
          <p:nvPr/>
        </p:nvSpPr>
        <p:spPr bwMode="auto">
          <a:xfrm>
            <a:off x="1055440" y="964385"/>
            <a:ext cx="5544616" cy="46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marL="354013" indent="-354013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0" indent="0" eaLnBrk="1" hangingPunct="1">
              <a:lnSpc>
                <a:spcPct val="130000"/>
              </a:lnSpc>
              <a:spcBef>
                <a:spcPct val="50000"/>
              </a:spcBef>
            </a:pPr>
            <a:r>
              <a:rPr lang="es-ES_tradnl" altLang="es-CO" sz="3000" dirty="0">
                <a:latin typeface="Gill Sans MT" pitchFamily="34" charset="0"/>
              </a:rPr>
              <a:t>Una sustancia es </a:t>
            </a:r>
            <a:r>
              <a:rPr lang="es-ES_tradnl" altLang="es-CO" sz="3000" b="1" dirty="0">
                <a:latin typeface="Gill Sans MT" pitchFamily="34" charset="0"/>
              </a:rPr>
              <a:t>corrosiva</a:t>
            </a:r>
            <a:r>
              <a:rPr lang="es-ES_tradnl" altLang="es-CO" sz="3000" dirty="0">
                <a:latin typeface="Gill Sans MT" pitchFamily="34" charset="0"/>
              </a:rPr>
              <a:t> para los metales cuando, por su acción química, puede dañarlos.</a:t>
            </a:r>
          </a:p>
          <a:p>
            <a:pPr marL="0" indent="0">
              <a:lnSpc>
                <a:spcPct val="130000"/>
              </a:lnSpc>
              <a:spcBef>
                <a:spcPct val="50000"/>
              </a:spcBef>
            </a:pPr>
            <a:r>
              <a:rPr lang="es-ES_tradnl" altLang="es-CO" sz="3000" dirty="0">
                <a:latin typeface="Gill Sans MT" pitchFamily="34" charset="0"/>
              </a:rPr>
              <a:t>Y corrosiva para la piel cuando   es capaz de generar una lesión irreversible por contacto.</a:t>
            </a:r>
          </a:p>
          <a:p>
            <a:pPr marL="0" indent="0">
              <a:lnSpc>
                <a:spcPct val="130000"/>
              </a:lnSpc>
              <a:spcBef>
                <a:spcPct val="50000"/>
              </a:spcBef>
            </a:pPr>
            <a:r>
              <a:rPr lang="es-ES_tradnl" altLang="es-CO" sz="3000" i="1" dirty="0">
                <a:latin typeface="Gill Sans MT" pitchFamily="34" charset="0"/>
              </a:rPr>
              <a:t>Como los ácidos y los alcalinos.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7EFC6FC-A219-418F-8662-546F1C0B66BB}"/>
              </a:ext>
            </a:extLst>
          </p:cNvPr>
          <p:cNvSpPr/>
          <p:nvPr/>
        </p:nvSpPr>
        <p:spPr>
          <a:xfrm>
            <a:off x="241532" y="1052736"/>
            <a:ext cx="372808" cy="195798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F420087-1F63-4D6A-8612-9609D9929121}"/>
              </a:ext>
            </a:extLst>
          </p:cNvPr>
          <p:cNvSpPr txBox="1"/>
          <p:nvPr/>
        </p:nvSpPr>
        <p:spPr>
          <a:xfrm rot="16200000">
            <a:off x="-571070" y="1785545"/>
            <a:ext cx="1988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latin typeface="+mj-lt"/>
              </a:rPr>
              <a:t>Peligros físicos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3C9EA7EE-B1FB-4B07-BA88-50880050F00F}"/>
              </a:ext>
            </a:extLst>
          </p:cNvPr>
          <p:cNvSpPr/>
          <p:nvPr/>
        </p:nvSpPr>
        <p:spPr>
          <a:xfrm>
            <a:off x="241532" y="3140968"/>
            <a:ext cx="461666" cy="30243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D9376F1-A6BD-4459-9240-DBCFD97A80EB}"/>
              </a:ext>
            </a:extLst>
          </p:cNvPr>
          <p:cNvSpPr/>
          <p:nvPr/>
        </p:nvSpPr>
        <p:spPr>
          <a:xfrm>
            <a:off x="255505" y="3284984"/>
            <a:ext cx="372808" cy="2520279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AF7D94B5-97EE-4CC9-BD52-C0422182E495}"/>
              </a:ext>
            </a:extLst>
          </p:cNvPr>
          <p:cNvSpPr txBox="1"/>
          <p:nvPr/>
        </p:nvSpPr>
        <p:spPr>
          <a:xfrm rot="16200000">
            <a:off x="-739986" y="4314290"/>
            <a:ext cx="23637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+mj-lt"/>
              </a:rPr>
              <a:t>Peligros a la salud</a:t>
            </a:r>
          </a:p>
        </p:txBody>
      </p:sp>
    </p:spTree>
    <p:extLst>
      <p:ext uri="{BB962C8B-B14F-4D97-AF65-F5344CB8AC3E}">
        <p14:creationId xmlns:p14="http://schemas.microsoft.com/office/powerpoint/2010/main" val="1185821110"/>
      </p:ext>
    </p:extLst>
  </p:cSld>
  <p:clrMapOvr>
    <a:masterClrMapping/>
  </p:clrMapOvr>
  <p:transition advClick="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5"/>
          <p:cNvSpPr>
            <a:spLocks noChangeArrowheads="1"/>
          </p:cNvSpPr>
          <p:nvPr/>
        </p:nvSpPr>
        <p:spPr bwMode="auto">
          <a:xfrm>
            <a:off x="1055440" y="1497778"/>
            <a:ext cx="5184576" cy="3698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s-ES_tradnl" altLang="es-CO" sz="3200" dirty="0">
                <a:latin typeface="Gill Sans MT" pitchFamily="34" charset="0"/>
              </a:rPr>
              <a:t>Una sustancia es </a:t>
            </a:r>
            <a:r>
              <a:rPr lang="es-ES_tradnl" altLang="es-CO" sz="3200" b="1" dirty="0">
                <a:latin typeface="Gill Sans MT" pitchFamily="34" charset="0"/>
              </a:rPr>
              <a:t>tóxica</a:t>
            </a:r>
            <a:r>
              <a:rPr lang="es-ES_tradnl" altLang="es-CO" sz="3200" dirty="0">
                <a:latin typeface="Gill Sans MT" pitchFamily="34" charset="0"/>
              </a:rPr>
              <a:t> cuando puede generar la muerte por contacto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s-ES_tradnl" altLang="es-CO" sz="3200" dirty="0">
                <a:latin typeface="Gill Sans MT" pitchFamily="34" charset="0"/>
              </a:rPr>
              <a:t>directo, </a:t>
            </a:r>
            <a:r>
              <a:rPr lang="es-ES_tradnl" altLang="es-CO" sz="3200" i="1" dirty="0">
                <a:latin typeface="Gill Sans MT" pitchFamily="34" charset="0"/>
              </a:rPr>
              <a:t>como los plaguicidas o los cianuros.</a:t>
            </a:r>
          </a:p>
        </p:txBody>
      </p:sp>
      <p:pic>
        <p:nvPicPr>
          <p:cNvPr id="76804" name="Picture 2" descr="http://www.unece.org/fileadmin/DAM/trans/danger/publi/ghs/pictograms/skull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9976" y="287195"/>
            <a:ext cx="6113252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35360" y="260648"/>
            <a:ext cx="529965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Calavera y tibias cruzadas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6707140-CE55-4BC8-BC84-EDE1DAFCFF11}"/>
              </a:ext>
            </a:extLst>
          </p:cNvPr>
          <p:cNvSpPr/>
          <p:nvPr/>
        </p:nvSpPr>
        <p:spPr>
          <a:xfrm>
            <a:off x="241532" y="3140968"/>
            <a:ext cx="372808" cy="2952328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C6527D8-8B95-410D-9B2F-8FDFB14593F2}"/>
              </a:ext>
            </a:extLst>
          </p:cNvPr>
          <p:cNvSpPr txBox="1"/>
          <p:nvPr/>
        </p:nvSpPr>
        <p:spPr>
          <a:xfrm rot="16200000">
            <a:off x="-759717" y="4347097"/>
            <a:ext cx="23637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+mj-lt"/>
              </a:rPr>
              <a:t>Peligros a la salud</a:t>
            </a:r>
          </a:p>
        </p:txBody>
      </p:sp>
    </p:spTree>
    <p:extLst>
      <p:ext uri="{BB962C8B-B14F-4D97-AF65-F5344CB8AC3E}">
        <p14:creationId xmlns:p14="http://schemas.microsoft.com/office/powerpoint/2010/main" val="38598376"/>
      </p:ext>
    </p:extLst>
  </p:cSld>
  <p:clrMapOvr>
    <a:masterClrMapping/>
  </p:clrMapOvr>
  <p:transition advClick="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8" name="Picture 2" descr="http://www.unece.org/fileadmin/DAM/trans/danger/publi/ghs/pictograms/exclam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9976" y="332656"/>
            <a:ext cx="6130122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839416" y="1052736"/>
            <a:ext cx="6048672" cy="5176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20000"/>
              <a:defRPr/>
            </a:pPr>
            <a:r>
              <a:rPr lang="es-CO" sz="3200" dirty="0">
                <a:latin typeface="Gill Sans MT" panose="020B0502020104020203" pitchFamily="34" charset="0"/>
              </a:rPr>
              <a:t>Sustancias que pueden ser </a:t>
            </a:r>
            <a:r>
              <a:rPr lang="es-CO" sz="3200" b="1" dirty="0">
                <a:latin typeface="Gill Sans MT" panose="020B0502020104020203" pitchFamily="34" charset="0"/>
              </a:rPr>
              <a:t>nocivas</a:t>
            </a:r>
            <a:r>
              <a:rPr lang="es-CO" sz="3200" dirty="0">
                <a:latin typeface="Gill Sans MT" panose="020B0502020104020203" pitchFamily="34" charset="0"/>
              </a:rPr>
              <a:t>, causar irritación y sensibilización en ojos y piel, pueden implicar riesgos a la salud de forma temporal o alérgica.</a:t>
            </a:r>
            <a:endParaRPr lang="es-CO" sz="3200" i="1" dirty="0">
              <a:latin typeface="Gill Sans MT" panose="020B0502020104020203" pitchFamily="34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20000"/>
              <a:defRPr/>
            </a:pPr>
            <a:r>
              <a:rPr lang="es-CO" sz="3200" i="1" dirty="0">
                <a:latin typeface="Gill Sans MT" panose="020B0502020104020203" pitchFamily="34" charset="0"/>
              </a:rPr>
              <a:t>La mayoría de desengrasantes están dentro de este grupo.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335360" y="260648"/>
            <a:ext cx="433240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Signo de exclamación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4A6CCF71-6058-499E-AA0E-485676D5DB26}"/>
              </a:ext>
            </a:extLst>
          </p:cNvPr>
          <p:cNvSpPr/>
          <p:nvPr/>
        </p:nvSpPr>
        <p:spPr>
          <a:xfrm>
            <a:off x="241532" y="3140968"/>
            <a:ext cx="372808" cy="2952328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E652F93-07C1-419E-AAD6-10DF5E1DAE62}"/>
              </a:ext>
            </a:extLst>
          </p:cNvPr>
          <p:cNvSpPr txBox="1"/>
          <p:nvPr/>
        </p:nvSpPr>
        <p:spPr>
          <a:xfrm rot="16200000">
            <a:off x="-759717" y="4347097"/>
            <a:ext cx="23637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+mj-lt"/>
              </a:rPr>
              <a:t>Peligros a la salud</a:t>
            </a:r>
          </a:p>
        </p:txBody>
      </p:sp>
    </p:spTree>
    <p:extLst>
      <p:ext uri="{BB962C8B-B14F-4D97-AF65-F5344CB8AC3E}">
        <p14:creationId xmlns:p14="http://schemas.microsoft.com/office/powerpoint/2010/main" val="1988207475"/>
      </p:ext>
    </p:extLst>
  </p:cSld>
  <p:clrMapOvr>
    <a:masterClrMapping/>
  </p:clrMapOvr>
  <p:transition advClick="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http://www.unece.org/fileadmin/DAM/trans/danger/publi/ghs/pictograms/silhouete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51984" y="449925"/>
            <a:ext cx="6120000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35360" y="260648"/>
            <a:ext cx="402129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Peligro para la salud</a:t>
            </a:r>
          </a:p>
        </p:txBody>
      </p:sp>
      <p:sp>
        <p:nvSpPr>
          <p:cNvPr id="33794" name="Rectangle 3"/>
          <p:cNvSpPr>
            <a:spLocks noChangeArrowheads="1"/>
          </p:cNvSpPr>
          <p:nvPr/>
        </p:nvSpPr>
        <p:spPr bwMode="auto">
          <a:xfrm>
            <a:off x="703197" y="1177286"/>
            <a:ext cx="5832648" cy="4437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20000"/>
              <a:defRPr/>
            </a:pPr>
            <a:r>
              <a:rPr kumimoji="1" lang="es-ES_tradnl" altLang="es-CO" sz="3200" dirty="0">
                <a:latin typeface="Gill Sans MT" panose="020B0502020104020203" pitchFamily="34" charset="0"/>
              </a:rPr>
              <a:t>Figuran en esta clase las sustancias que afectan gravemente una parte del cuerpo. </a:t>
            </a:r>
            <a:r>
              <a:rPr kumimoji="1" lang="es-ES_tradnl" altLang="es-CO" sz="3200" i="1" dirty="0">
                <a:latin typeface="Gill Sans MT" panose="020B0502020104020203" pitchFamily="34" charset="0"/>
              </a:rPr>
              <a:t>Como el Asbesto, generador de cáncer o algunos solventes que dañan el hígado o riñones.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66D32A5E-E34D-43E0-9C49-8B370DB7956B}"/>
              </a:ext>
            </a:extLst>
          </p:cNvPr>
          <p:cNvSpPr/>
          <p:nvPr/>
        </p:nvSpPr>
        <p:spPr>
          <a:xfrm>
            <a:off x="241532" y="3140968"/>
            <a:ext cx="372808" cy="2952328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71621AAD-01E1-4CD9-B416-7ADB0688F86E}"/>
              </a:ext>
            </a:extLst>
          </p:cNvPr>
          <p:cNvSpPr txBox="1"/>
          <p:nvPr/>
        </p:nvSpPr>
        <p:spPr>
          <a:xfrm rot="16200000">
            <a:off x="-759717" y="4347097"/>
            <a:ext cx="23637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+mj-lt"/>
              </a:rPr>
              <a:t>Peligros a la salud</a:t>
            </a:r>
          </a:p>
        </p:txBody>
      </p:sp>
    </p:spTree>
    <p:extLst>
      <p:ext uri="{BB962C8B-B14F-4D97-AF65-F5344CB8AC3E}">
        <p14:creationId xmlns:p14="http://schemas.microsoft.com/office/powerpoint/2010/main" val="2123360316"/>
      </p:ext>
    </p:extLst>
  </p:cSld>
  <p:clrMapOvr>
    <a:masterClrMapping/>
  </p:clrMapOvr>
  <p:transition advClick="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00" name="Picture 2" descr="http://www.unece.org/fileadmin/DAM/trans/danger/publi/ghs/pictograms/Aquatic-pollut-red.gif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79976" y="404664"/>
            <a:ext cx="6123373" cy="61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335360" y="260648"/>
            <a:ext cx="329930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Medio ambiente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5193DF0D-95C4-4BEE-96B7-26519B864AEE}"/>
              </a:ext>
            </a:extLst>
          </p:cNvPr>
          <p:cNvSpPr/>
          <p:nvPr/>
        </p:nvSpPr>
        <p:spPr>
          <a:xfrm>
            <a:off x="241532" y="2568933"/>
            <a:ext cx="372808" cy="3524363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sz="2400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1A3529B0-56A7-4D9D-A4D4-438C80BF713B}"/>
              </a:ext>
            </a:extLst>
          </p:cNvPr>
          <p:cNvSpPr txBox="1"/>
          <p:nvPr/>
        </p:nvSpPr>
        <p:spPr>
          <a:xfrm rot="16200000">
            <a:off x="-1342698" y="4105171"/>
            <a:ext cx="35243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400" dirty="0">
                <a:solidFill>
                  <a:schemeClr val="bg1"/>
                </a:solidFill>
                <a:latin typeface="+mj-lt"/>
              </a:rPr>
              <a:t>Peligros al medio ambiente</a:t>
            </a:r>
          </a:p>
        </p:txBody>
      </p:sp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839416" y="1556792"/>
            <a:ext cx="5688632" cy="4437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20000"/>
              <a:defRPr/>
            </a:pPr>
            <a:r>
              <a:rPr lang="es-CO" sz="3200" dirty="0">
                <a:latin typeface="Gill Sans MT" panose="020B0502020104020203" pitchFamily="34" charset="0"/>
              </a:rPr>
              <a:t>El contacto de esa sustancia con el medio ambiente acuático puede provocar daños al ecosistema a corto o largo plazo.</a:t>
            </a:r>
          </a:p>
          <a:p>
            <a:pPr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20000"/>
              <a:defRPr/>
            </a:pPr>
            <a:r>
              <a:rPr lang="es-CO" sz="3200" i="1" dirty="0">
                <a:latin typeface="Gill Sans MT" panose="020B0502020104020203" pitchFamily="34" charset="0"/>
              </a:rPr>
              <a:t>El hipoclorito de sodio afecta el medio acuático.</a:t>
            </a:r>
          </a:p>
        </p:txBody>
      </p:sp>
    </p:spTree>
    <p:extLst>
      <p:ext uri="{BB962C8B-B14F-4D97-AF65-F5344CB8AC3E}">
        <p14:creationId xmlns:p14="http://schemas.microsoft.com/office/powerpoint/2010/main" val="975634507"/>
      </p:ext>
    </p:extLst>
  </p:cSld>
  <p:clrMapOvr>
    <a:masterClrMapping/>
  </p:clrMapOvr>
  <p:transition advClick="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BFEC207-530D-4B04-B04B-3F309A900B2C}"/>
              </a:ext>
            </a:extLst>
          </p:cNvPr>
          <p:cNvSpPr txBox="1"/>
          <p:nvPr/>
        </p:nvSpPr>
        <p:spPr>
          <a:xfrm>
            <a:off x="263352" y="260648"/>
            <a:ext cx="7313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Seguimiento al aprendizaje adquirido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D0CA97D-9818-4D21-89D2-92BCBB11E805}"/>
              </a:ext>
            </a:extLst>
          </p:cNvPr>
          <p:cNvSpPr txBox="1"/>
          <p:nvPr/>
        </p:nvSpPr>
        <p:spPr>
          <a:xfrm>
            <a:off x="695400" y="1412776"/>
            <a:ext cx="111612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Les voy a presentar las señales del SGA en desorden. ¿Qué tan observadores son? ¿Aprendieron el nombre de la señal o lo que representa?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Ánimo, los invito a participar activamente.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Estaré atento a sus valiosos aportes.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DF29EE0F-8174-405A-AAD7-9D050B3EB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0785" y="3448110"/>
            <a:ext cx="217170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349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 29">
            <a:extLst>
              <a:ext uri="{FF2B5EF4-FFF2-40B4-BE49-F238E27FC236}">
                <a16:creationId xmlns:a16="http://schemas.microsoft.com/office/drawing/2014/main" id="{EDF99B55-A9C2-4D95-B44B-9BFC53A7617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0A6657B-375E-4AE3-A62D-88D6FB5846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76" y="169766"/>
            <a:ext cx="2160000" cy="216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24797FF-1887-4B3E-A526-B17B504EA7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110" y="3789040"/>
            <a:ext cx="2160000" cy="21600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9165605-5C49-489E-913E-87AC470A820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0350" y="3789040"/>
            <a:ext cx="2160000" cy="21600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E5C01BC2-D282-42FC-8903-58E08E1921B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876" y="169766"/>
            <a:ext cx="2160000" cy="2160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2731BFDC-02E1-485E-8B62-9251DAB5BCC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6089" y="169766"/>
            <a:ext cx="2160000" cy="21600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FF4D02F5-B50B-451E-9582-BC37F4388F4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487" y="3849073"/>
            <a:ext cx="2160000" cy="216000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067A9A2E-4A8F-40B1-958A-A9BFB5241BE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56240" y="3861048"/>
            <a:ext cx="2160000" cy="2160000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DFC55D45-09EA-43B1-A100-D02E8E06621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0302" y="169766"/>
            <a:ext cx="2160000" cy="2160000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4D9D3812-1217-4F57-9BCA-E5D19117E4A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52624" y="2209748"/>
            <a:ext cx="2160000" cy="2160000"/>
          </a:xfrm>
          <a:prstGeom prst="rect">
            <a:avLst/>
          </a:prstGeom>
        </p:spPr>
      </p:pic>
      <p:sp>
        <p:nvSpPr>
          <p:cNvPr id="22" name="Flecha: a la derecha 21">
            <a:extLst>
              <a:ext uri="{FF2B5EF4-FFF2-40B4-BE49-F238E27FC236}">
                <a16:creationId xmlns:a16="http://schemas.microsoft.com/office/drawing/2014/main" id="{7A944855-19C2-43D1-AE9C-0FA7C5D9DC20}"/>
              </a:ext>
            </a:extLst>
          </p:cNvPr>
          <p:cNvSpPr/>
          <p:nvPr/>
        </p:nvSpPr>
        <p:spPr>
          <a:xfrm>
            <a:off x="2423592" y="1772816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3" name="Flecha: a la derecha 22">
            <a:extLst>
              <a:ext uri="{FF2B5EF4-FFF2-40B4-BE49-F238E27FC236}">
                <a16:creationId xmlns:a16="http://schemas.microsoft.com/office/drawing/2014/main" id="{041345E2-508A-4B23-9F15-FFB53DE51A48}"/>
              </a:ext>
            </a:extLst>
          </p:cNvPr>
          <p:cNvSpPr/>
          <p:nvPr/>
        </p:nvSpPr>
        <p:spPr>
          <a:xfrm>
            <a:off x="4908943" y="1970237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4" name="Flecha: a la derecha 23">
            <a:extLst>
              <a:ext uri="{FF2B5EF4-FFF2-40B4-BE49-F238E27FC236}">
                <a16:creationId xmlns:a16="http://schemas.microsoft.com/office/drawing/2014/main" id="{221ACF31-AB1C-4C64-8CFB-1F402F8C5D3A}"/>
              </a:ext>
            </a:extLst>
          </p:cNvPr>
          <p:cNvSpPr/>
          <p:nvPr/>
        </p:nvSpPr>
        <p:spPr>
          <a:xfrm>
            <a:off x="7394294" y="1861508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5" name="Flecha: a la derecha 24">
            <a:extLst>
              <a:ext uri="{FF2B5EF4-FFF2-40B4-BE49-F238E27FC236}">
                <a16:creationId xmlns:a16="http://schemas.microsoft.com/office/drawing/2014/main" id="{659622CD-321C-434B-ADD8-2364C67B7EE4}"/>
              </a:ext>
            </a:extLst>
          </p:cNvPr>
          <p:cNvSpPr/>
          <p:nvPr/>
        </p:nvSpPr>
        <p:spPr>
          <a:xfrm rot="2921867">
            <a:off x="10556422" y="1646045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6" name="Flecha: a la derecha 25">
            <a:extLst>
              <a:ext uri="{FF2B5EF4-FFF2-40B4-BE49-F238E27FC236}">
                <a16:creationId xmlns:a16="http://schemas.microsoft.com/office/drawing/2014/main" id="{09735781-31FF-42A6-B89A-93D7C4507806}"/>
              </a:ext>
            </a:extLst>
          </p:cNvPr>
          <p:cNvSpPr/>
          <p:nvPr/>
        </p:nvSpPr>
        <p:spPr>
          <a:xfrm rot="8327519">
            <a:off x="10759826" y="4706964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7" name="Flecha: a la derecha 26">
            <a:extLst>
              <a:ext uri="{FF2B5EF4-FFF2-40B4-BE49-F238E27FC236}">
                <a16:creationId xmlns:a16="http://schemas.microsoft.com/office/drawing/2014/main" id="{DB0595D0-EDA3-47F4-8557-6FD4900BB3C3}"/>
              </a:ext>
            </a:extLst>
          </p:cNvPr>
          <p:cNvSpPr/>
          <p:nvPr/>
        </p:nvSpPr>
        <p:spPr>
          <a:xfrm rot="10800000">
            <a:off x="8073155" y="5793049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8" name="Flecha: a la derecha 27">
            <a:extLst>
              <a:ext uri="{FF2B5EF4-FFF2-40B4-BE49-F238E27FC236}">
                <a16:creationId xmlns:a16="http://schemas.microsoft.com/office/drawing/2014/main" id="{B3A3E8A0-FD33-4812-84AE-9D70DD6FBF9D}"/>
              </a:ext>
            </a:extLst>
          </p:cNvPr>
          <p:cNvSpPr/>
          <p:nvPr/>
        </p:nvSpPr>
        <p:spPr>
          <a:xfrm rot="10800000">
            <a:off x="5287771" y="5445224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29" name="Flecha: a la derecha 28">
            <a:extLst>
              <a:ext uri="{FF2B5EF4-FFF2-40B4-BE49-F238E27FC236}">
                <a16:creationId xmlns:a16="http://schemas.microsoft.com/office/drawing/2014/main" id="{E8D22BE2-7BCC-4E11-A1A2-B4E8073200CD}"/>
              </a:ext>
            </a:extLst>
          </p:cNvPr>
          <p:cNvSpPr/>
          <p:nvPr/>
        </p:nvSpPr>
        <p:spPr>
          <a:xfrm rot="10800000">
            <a:off x="2637447" y="5841028"/>
            <a:ext cx="720080" cy="216024"/>
          </a:xfrm>
          <a:prstGeom prst="rightArrow">
            <a:avLst/>
          </a:prstGeom>
          <a:solidFill>
            <a:srgbClr val="FF0000"/>
          </a:solidFill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8878867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sultado de imagen de label ghs">
            <a:extLst>
              <a:ext uri="{FF2B5EF4-FFF2-40B4-BE49-F238E27FC236}">
                <a16:creationId xmlns:a16="http://schemas.microsoft.com/office/drawing/2014/main" id="{BE340AD3-7BF1-4053-8E4C-A808965BB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9456" y="980728"/>
            <a:ext cx="4710686" cy="2897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6 CuadroTexto">
            <a:extLst>
              <a:ext uri="{FF2B5EF4-FFF2-40B4-BE49-F238E27FC236}">
                <a16:creationId xmlns:a16="http://schemas.microsoft.com/office/drawing/2014/main" id="{C6DB98C1-51AC-4B51-AA4D-0C3B0CA13209}"/>
              </a:ext>
            </a:extLst>
          </p:cNvPr>
          <p:cNvSpPr txBox="1"/>
          <p:nvPr/>
        </p:nvSpPr>
        <p:spPr>
          <a:xfrm>
            <a:off x="0" y="4941168"/>
            <a:ext cx="12192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La etiqueta de los envases está compuesta de 6 partes</a:t>
            </a:r>
          </a:p>
        </p:txBody>
      </p:sp>
      <p:pic>
        <p:nvPicPr>
          <p:cNvPr id="6" name="Picture 2" descr="Innovation Across Our Business | Merck">
            <a:extLst>
              <a:ext uri="{FF2B5EF4-FFF2-40B4-BE49-F238E27FC236}">
                <a16:creationId xmlns:a16="http://schemas.microsoft.com/office/drawing/2014/main" id="{8C3736AA-E4D8-4754-9F3F-83781142D9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032" y="404664"/>
            <a:ext cx="5040560" cy="385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8078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-27384"/>
            <a:ext cx="12216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Gill Sans MT" panose="020B0502020104020203" pitchFamily="34" charset="0"/>
              </a:rPr>
              <a:t>NOMBRE DEL PRODUCTO</a:t>
            </a:r>
            <a:endParaRPr lang="es-CO" sz="3600" b="1" dirty="0">
              <a:latin typeface="Gill Sans MT" panose="020B0502020104020203" pitchFamily="34" charset="0"/>
            </a:endParaRPr>
          </a:p>
        </p:txBody>
      </p:sp>
      <p:sp>
        <p:nvSpPr>
          <p:cNvPr id="13" name="Rectángulo 23"/>
          <p:cNvSpPr/>
          <p:nvPr/>
        </p:nvSpPr>
        <p:spPr>
          <a:xfrm>
            <a:off x="767408" y="6035585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C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Fabricado por </a:t>
            </a:r>
            <a:r>
              <a:rPr lang="es-CO" sz="1600" dirty="0" err="1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CasQuímica</a:t>
            </a:r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 SAS Carrera 65 # 74 A 40 Cali - Valle - Colombia</a:t>
            </a:r>
          </a:p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Teléfono en caso de emergencia: 018000-310770</a:t>
            </a:r>
          </a:p>
        </p:txBody>
      </p:sp>
      <p:pic>
        <p:nvPicPr>
          <p:cNvPr id="9" name="Imagen 21"/>
          <p:cNvPicPr>
            <a:picLocks noChangeAspect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629000"/>
            <a:ext cx="180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3 CuadroTexto"/>
          <p:cNvSpPr txBox="1"/>
          <p:nvPr/>
        </p:nvSpPr>
        <p:spPr>
          <a:xfrm>
            <a:off x="263352" y="779806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ATENCIÓN</a:t>
            </a:r>
          </a:p>
        </p:txBody>
      </p:sp>
      <p:pic>
        <p:nvPicPr>
          <p:cNvPr id="7" name="1 Imagen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9416" y="2550542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2779169" y="4705873"/>
            <a:ext cx="843523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200" b="1" dirty="0">
                <a:latin typeface="+mj-lt"/>
              </a:rPr>
              <a:t>Generalmente en la parte superior de la etiqueta, va escrito el nombre del producto</a:t>
            </a:r>
            <a:endParaRPr lang="es-CO" sz="3200" dirty="0">
              <a:latin typeface="+mj-lt"/>
            </a:endParaRPr>
          </a:p>
        </p:txBody>
      </p:sp>
      <p:cxnSp>
        <p:nvCxnSpPr>
          <p:cNvPr id="10" name="Conector recto de flecha 9"/>
          <p:cNvCxnSpPr/>
          <p:nvPr/>
        </p:nvCxnSpPr>
        <p:spPr>
          <a:xfrm flipV="1">
            <a:off x="3938204" y="828498"/>
            <a:ext cx="78657" cy="383443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2 CuadroTexto"/>
          <p:cNvSpPr txBox="1"/>
          <p:nvPr/>
        </p:nvSpPr>
        <p:spPr>
          <a:xfrm>
            <a:off x="4367808" y="871441"/>
            <a:ext cx="76556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INDICACIONES DE PELIGRO (Frases H)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Puede ser nocivo por contacto con la piel.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Tóxico para los organismos acuáticos.</a:t>
            </a: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CONSEJOS DE PRUDENCIA (Frases P)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Utilice guantes de protección, y protección ocular.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No arroje el contenido del recipiente directamente sobre fuentes de agua.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C35AD66B-CD80-46D0-B918-AB95A2E23EC2}"/>
              </a:ext>
            </a:extLst>
          </p:cNvPr>
          <p:cNvCxnSpPr/>
          <p:nvPr/>
        </p:nvCxnSpPr>
        <p:spPr>
          <a:xfrm>
            <a:off x="0" y="548680"/>
            <a:ext cx="1221668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45721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21"/>
          <p:cNvPicPr>
            <a:picLocks noChangeAspect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629000"/>
            <a:ext cx="180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3 CuadroTexto"/>
          <p:cNvSpPr txBox="1"/>
          <p:nvPr/>
        </p:nvSpPr>
        <p:spPr>
          <a:xfrm>
            <a:off x="263352" y="779806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latin typeface="Gill Sans MT" panose="020B0502020104020203" pitchFamily="34" charset="0"/>
              </a:rPr>
              <a:t>ATENCIÓN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3287688" y="4186109"/>
            <a:ext cx="843523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dirty="0">
                <a:latin typeface="+mj-lt"/>
              </a:rPr>
              <a:t>Palabra de advertencia</a:t>
            </a:r>
            <a:r>
              <a:rPr lang="es-CO" sz="3200" dirty="0">
                <a:latin typeface="+mj-lt"/>
              </a:rPr>
              <a:t>, aquí estará escrito:</a:t>
            </a:r>
          </a:p>
          <a:p>
            <a:r>
              <a:rPr lang="es-CO" sz="3200" i="1" dirty="0">
                <a:solidFill>
                  <a:srgbClr val="FF0000"/>
                </a:solidFill>
                <a:latin typeface="+mj-lt"/>
              </a:rPr>
              <a:t>Atención: </a:t>
            </a:r>
            <a:r>
              <a:rPr lang="es-CO" sz="3200" dirty="0">
                <a:latin typeface="+mj-lt"/>
              </a:rPr>
              <a:t>si el producto genera daños a largo plazo</a:t>
            </a:r>
          </a:p>
          <a:p>
            <a:r>
              <a:rPr lang="es-CO" sz="3200" i="1" dirty="0">
                <a:solidFill>
                  <a:srgbClr val="FF0000"/>
                </a:solidFill>
                <a:latin typeface="+mj-lt"/>
              </a:rPr>
              <a:t>Peligro: </a:t>
            </a:r>
            <a:r>
              <a:rPr lang="es-CO" sz="3200" dirty="0">
                <a:latin typeface="+mj-lt"/>
              </a:rPr>
              <a:t>si el producto genera daños inmediatos</a:t>
            </a:r>
          </a:p>
        </p:txBody>
      </p:sp>
      <p:pic>
        <p:nvPicPr>
          <p:cNvPr id="14" name="1 Imagen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9416" y="2550542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cto de flecha 4"/>
          <p:cNvCxnSpPr/>
          <p:nvPr/>
        </p:nvCxnSpPr>
        <p:spPr>
          <a:xfrm flipH="1" flipV="1">
            <a:off x="2673602" y="1465042"/>
            <a:ext cx="1050398" cy="256805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 CuadroTexto"/>
          <p:cNvSpPr txBox="1"/>
          <p:nvPr/>
        </p:nvSpPr>
        <p:spPr>
          <a:xfrm>
            <a:off x="4367808" y="871441"/>
            <a:ext cx="76556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INDICACIONES DE PELIGRO (Frases H)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Puede ser nocivo por contacto con la piel.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Tóxico para los organismos acuáticos.</a:t>
            </a: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CONSEJOS DE PRUDENCIA (Frases P)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Utilice guantes de protección, y protección ocular.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No arroje el contenido del recipiente directamente sobre fuentes de agua.</a:t>
            </a:r>
          </a:p>
        </p:txBody>
      </p:sp>
      <p:sp>
        <p:nvSpPr>
          <p:cNvPr id="11" name="1 CuadroTexto">
            <a:extLst>
              <a:ext uri="{FF2B5EF4-FFF2-40B4-BE49-F238E27FC236}">
                <a16:creationId xmlns:a16="http://schemas.microsoft.com/office/drawing/2014/main" id="{E5E57FC7-ADFB-4B6D-AAF7-E575E5035198}"/>
              </a:ext>
            </a:extLst>
          </p:cNvPr>
          <p:cNvSpPr txBox="1"/>
          <p:nvPr/>
        </p:nvSpPr>
        <p:spPr>
          <a:xfrm>
            <a:off x="0" y="-27384"/>
            <a:ext cx="12216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NOMBRE DEL PRODUCTO</a:t>
            </a:r>
            <a:endParaRPr lang="es-CO" sz="3600" b="1" dirty="0">
              <a:solidFill>
                <a:schemeClr val="bg1">
                  <a:lumMod val="85000"/>
                </a:schemeClr>
              </a:solidFill>
              <a:latin typeface="Gill Sans MT" panose="020B0502020104020203" pitchFamily="34" charset="0"/>
            </a:endParaRPr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A26E9543-387C-420D-9D2D-3A6FF9EB0EA7}"/>
              </a:ext>
            </a:extLst>
          </p:cNvPr>
          <p:cNvCxnSpPr/>
          <p:nvPr/>
        </p:nvCxnSpPr>
        <p:spPr>
          <a:xfrm>
            <a:off x="0" y="548680"/>
            <a:ext cx="1221668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ángulo 23">
            <a:extLst>
              <a:ext uri="{FF2B5EF4-FFF2-40B4-BE49-F238E27FC236}">
                <a16:creationId xmlns:a16="http://schemas.microsoft.com/office/drawing/2014/main" id="{0A9A00FE-5C54-47CE-9720-4BF1D5F96A37}"/>
              </a:ext>
            </a:extLst>
          </p:cNvPr>
          <p:cNvSpPr/>
          <p:nvPr/>
        </p:nvSpPr>
        <p:spPr>
          <a:xfrm>
            <a:off x="767408" y="6035585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C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Fabricado por </a:t>
            </a:r>
            <a:r>
              <a:rPr lang="es-CO" sz="1600" dirty="0" err="1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CasQuímica</a:t>
            </a:r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 SAS Carrera 65 # 74 A 40 Cali - Valle - Colombia</a:t>
            </a:r>
          </a:p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Teléfono en caso de emergencia: 018000-310770</a:t>
            </a:r>
          </a:p>
        </p:txBody>
      </p:sp>
    </p:spTree>
    <p:extLst>
      <p:ext uri="{BB962C8B-B14F-4D97-AF65-F5344CB8AC3E}">
        <p14:creationId xmlns:p14="http://schemas.microsoft.com/office/powerpoint/2010/main" val="16807281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2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629000"/>
            <a:ext cx="180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3 CuadroTexto"/>
          <p:cNvSpPr txBox="1"/>
          <p:nvPr/>
        </p:nvSpPr>
        <p:spPr>
          <a:xfrm>
            <a:off x="263352" y="779806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ATENCIÓN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983432" y="4997563"/>
            <a:ext cx="9865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dirty="0">
                <a:latin typeface="+mj-lt"/>
              </a:rPr>
              <a:t>Rombo o rombos del Sistema Globalmente Armonizado</a:t>
            </a:r>
          </a:p>
        </p:txBody>
      </p:sp>
      <p:pic>
        <p:nvPicPr>
          <p:cNvPr id="12" name="1 Imagen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9416" y="2550542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Conector recto de flecha 13"/>
          <p:cNvCxnSpPr/>
          <p:nvPr/>
        </p:nvCxnSpPr>
        <p:spPr>
          <a:xfrm flipV="1">
            <a:off x="1183336" y="3682555"/>
            <a:ext cx="393912" cy="107383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2 CuadroTexto"/>
          <p:cNvSpPr txBox="1"/>
          <p:nvPr/>
        </p:nvSpPr>
        <p:spPr>
          <a:xfrm>
            <a:off x="4367808" y="871441"/>
            <a:ext cx="76556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INDICACIONES DE PELIGRO (Frases H)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Puede ser nocivo por contacto con la piel.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Tóxico para los organismos acuáticos.</a:t>
            </a: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CONSEJOS DE PRUDENCIA (Frases P)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Utilice guantes de protección, y protección ocular.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No arroje el contenido del recipiente directamente sobre fuentes de agua.</a:t>
            </a:r>
          </a:p>
        </p:txBody>
      </p:sp>
      <p:sp>
        <p:nvSpPr>
          <p:cNvPr id="11" name="1 CuadroTexto">
            <a:extLst>
              <a:ext uri="{FF2B5EF4-FFF2-40B4-BE49-F238E27FC236}">
                <a16:creationId xmlns:a16="http://schemas.microsoft.com/office/drawing/2014/main" id="{2BB68563-47D2-42EF-BAF0-F16AE24A4A1B}"/>
              </a:ext>
            </a:extLst>
          </p:cNvPr>
          <p:cNvSpPr txBox="1"/>
          <p:nvPr/>
        </p:nvSpPr>
        <p:spPr>
          <a:xfrm>
            <a:off x="0" y="-27384"/>
            <a:ext cx="12216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NOMBRE DEL PRODUCTO</a:t>
            </a:r>
            <a:endParaRPr lang="es-CO" sz="3600" b="1" dirty="0">
              <a:solidFill>
                <a:schemeClr val="bg1">
                  <a:lumMod val="85000"/>
                </a:schemeClr>
              </a:solidFill>
              <a:latin typeface="Gill Sans MT" panose="020B0502020104020203" pitchFamily="34" charset="0"/>
            </a:endParaRPr>
          </a:p>
        </p:txBody>
      </p: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B5F67CC0-702B-44D9-B80E-FE4F14EB2933}"/>
              </a:ext>
            </a:extLst>
          </p:cNvPr>
          <p:cNvCxnSpPr/>
          <p:nvPr/>
        </p:nvCxnSpPr>
        <p:spPr>
          <a:xfrm>
            <a:off x="0" y="548680"/>
            <a:ext cx="1221668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ángulo 23">
            <a:extLst>
              <a:ext uri="{FF2B5EF4-FFF2-40B4-BE49-F238E27FC236}">
                <a16:creationId xmlns:a16="http://schemas.microsoft.com/office/drawing/2014/main" id="{F5E00A2E-B321-4AE0-9A23-535B01395BA4}"/>
              </a:ext>
            </a:extLst>
          </p:cNvPr>
          <p:cNvSpPr/>
          <p:nvPr/>
        </p:nvSpPr>
        <p:spPr>
          <a:xfrm>
            <a:off x="767408" y="6035585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C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Fabricado por </a:t>
            </a:r>
            <a:r>
              <a:rPr lang="es-CO" sz="1600" dirty="0" err="1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CasQuímica</a:t>
            </a:r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 SAS Carrera 65 # 74 A 40 Cali - Valle - Colombia</a:t>
            </a:r>
          </a:p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Teléfono en caso de emergencia: 018000-310770</a:t>
            </a:r>
          </a:p>
        </p:txBody>
      </p:sp>
    </p:spTree>
    <p:extLst>
      <p:ext uri="{BB962C8B-B14F-4D97-AF65-F5344CB8AC3E}">
        <p14:creationId xmlns:p14="http://schemas.microsoft.com/office/powerpoint/2010/main" val="40259983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21"/>
          <p:cNvPicPr>
            <a:picLocks noChangeAspect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629000"/>
            <a:ext cx="180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3 CuadroTexto"/>
          <p:cNvSpPr txBox="1"/>
          <p:nvPr/>
        </p:nvSpPr>
        <p:spPr>
          <a:xfrm>
            <a:off x="263352" y="779806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ATENCIÓN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5591944" y="4576897"/>
            <a:ext cx="5328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dirty="0">
                <a:latin typeface="+mj-lt"/>
              </a:rPr>
              <a:t>Información del fabricante</a:t>
            </a:r>
            <a:endParaRPr lang="es-CO" sz="3200" dirty="0">
              <a:latin typeface="+mj-lt"/>
            </a:endParaRPr>
          </a:p>
        </p:txBody>
      </p:sp>
      <p:pic>
        <p:nvPicPr>
          <p:cNvPr id="14" name="1 Imagen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9416" y="2550542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cto de flecha 4"/>
          <p:cNvCxnSpPr/>
          <p:nvPr/>
        </p:nvCxnSpPr>
        <p:spPr>
          <a:xfrm flipH="1">
            <a:off x="4367808" y="4974504"/>
            <a:ext cx="1008112" cy="9027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2 CuadroTexto"/>
          <p:cNvSpPr txBox="1"/>
          <p:nvPr/>
        </p:nvSpPr>
        <p:spPr>
          <a:xfrm>
            <a:off x="4367808" y="871441"/>
            <a:ext cx="76556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INDICACIONES DE PELIGRO (Frases H)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Puede ser nocivo por contacto con la piel.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Tóxico para los organismos acuáticos.</a:t>
            </a: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CONSEJOS DE PRUDENCIA (Frases P)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Utilice guantes de protección, y protección ocular.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No arroje el contenido del recipiente directamente sobre fuentes de agua.</a:t>
            </a:r>
          </a:p>
        </p:txBody>
      </p:sp>
      <p:sp>
        <p:nvSpPr>
          <p:cNvPr id="11" name="1 CuadroTexto">
            <a:extLst>
              <a:ext uri="{FF2B5EF4-FFF2-40B4-BE49-F238E27FC236}">
                <a16:creationId xmlns:a16="http://schemas.microsoft.com/office/drawing/2014/main" id="{446EFEAA-9828-4AD2-B1A0-D346B1C584CA}"/>
              </a:ext>
            </a:extLst>
          </p:cNvPr>
          <p:cNvSpPr txBox="1"/>
          <p:nvPr/>
        </p:nvSpPr>
        <p:spPr>
          <a:xfrm>
            <a:off x="0" y="-27384"/>
            <a:ext cx="12216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NOMBRE DEL PRODUCTO</a:t>
            </a:r>
            <a:endParaRPr lang="es-CO" sz="3600" b="1" dirty="0">
              <a:solidFill>
                <a:schemeClr val="bg1">
                  <a:lumMod val="85000"/>
                </a:schemeClr>
              </a:solidFill>
              <a:latin typeface="Gill Sans MT" panose="020B0502020104020203" pitchFamily="34" charset="0"/>
            </a:endParaRPr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4C15132F-111E-469F-8234-CC24D7E75CE7}"/>
              </a:ext>
            </a:extLst>
          </p:cNvPr>
          <p:cNvCxnSpPr/>
          <p:nvPr/>
        </p:nvCxnSpPr>
        <p:spPr>
          <a:xfrm>
            <a:off x="0" y="548680"/>
            <a:ext cx="1221668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ángulo 23">
            <a:extLst>
              <a:ext uri="{FF2B5EF4-FFF2-40B4-BE49-F238E27FC236}">
                <a16:creationId xmlns:a16="http://schemas.microsoft.com/office/drawing/2014/main" id="{637CE0EE-E9F2-476C-94B8-EECBA5CF6622}"/>
              </a:ext>
            </a:extLst>
          </p:cNvPr>
          <p:cNvSpPr/>
          <p:nvPr/>
        </p:nvSpPr>
        <p:spPr>
          <a:xfrm>
            <a:off x="767408" y="6035585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C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sz="1600" dirty="0">
                <a:latin typeface="Gill Sans MT" panose="020B0502020104020203" pitchFamily="34" charset="0"/>
              </a:rPr>
              <a:t>Fabricado por </a:t>
            </a:r>
            <a:r>
              <a:rPr lang="es-CO" sz="1600" dirty="0" err="1">
                <a:latin typeface="Gill Sans MT" panose="020B0502020104020203" pitchFamily="34" charset="0"/>
              </a:rPr>
              <a:t>CasQuímica</a:t>
            </a:r>
            <a:r>
              <a:rPr lang="es-CO" sz="1600" dirty="0">
                <a:latin typeface="Gill Sans MT" panose="020B0502020104020203" pitchFamily="34" charset="0"/>
              </a:rPr>
              <a:t> SAS Carrera 65 # 74 A 40 Cali - Valle - Colombia</a:t>
            </a:r>
          </a:p>
          <a:p>
            <a:r>
              <a:rPr lang="es-CO" sz="1600" dirty="0">
                <a:latin typeface="Gill Sans MT" panose="020B0502020104020203" pitchFamily="34" charset="0"/>
              </a:rPr>
              <a:t>Teléfono en caso de emergencia: 018000-310770</a:t>
            </a:r>
          </a:p>
        </p:txBody>
      </p:sp>
    </p:spTree>
    <p:extLst>
      <p:ext uri="{BB962C8B-B14F-4D97-AF65-F5344CB8AC3E}">
        <p14:creationId xmlns:p14="http://schemas.microsoft.com/office/powerpoint/2010/main" val="18676604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21"/>
          <p:cNvPicPr>
            <a:picLocks noChangeAspect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629000"/>
            <a:ext cx="180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3 CuadroTexto"/>
          <p:cNvSpPr txBox="1"/>
          <p:nvPr/>
        </p:nvSpPr>
        <p:spPr>
          <a:xfrm>
            <a:off x="263352" y="779806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ATENCIÓN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67408" y="5199015"/>
            <a:ext cx="9793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dirty="0">
                <a:latin typeface="+mj-lt"/>
              </a:rPr>
              <a:t>Frases H: </a:t>
            </a:r>
            <a:r>
              <a:rPr lang="es-CO" sz="3200" dirty="0">
                <a:latin typeface="+mj-lt"/>
              </a:rPr>
              <a:t>describe los peligros del producto</a:t>
            </a:r>
          </a:p>
        </p:txBody>
      </p:sp>
      <p:pic>
        <p:nvPicPr>
          <p:cNvPr id="14" name="1 Imagen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9416" y="2550542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cto de flecha 4"/>
          <p:cNvCxnSpPr/>
          <p:nvPr/>
        </p:nvCxnSpPr>
        <p:spPr>
          <a:xfrm flipV="1">
            <a:off x="2927648" y="1988840"/>
            <a:ext cx="2088232" cy="309634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2 CuadroTexto"/>
          <p:cNvSpPr txBox="1"/>
          <p:nvPr/>
        </p:nvSpPr>
        <p:spPr>
          <a:xfrm>
            <a:off x="4367808" y="871441"/>
            <a:ext cx="76556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latin typeface="Gill Sans MT" panose="020B0502020104020203" pitchFamily="34" charset="0"/>
              </a:rPr>
              <a:t>INDICACIONES DE PELIGRO (Frases H)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Puede ser nocivo por contacto con la piel.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Tóxico para los organismos acuáticos.</a:t>
            </a: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CONSEJOS DE PRUDENCIA (Frases P)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Utilice guantes de protección, y protección ocular.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No arroje el contenido del recipiente directamente sobre fuentes de agua.</a:t>
            </a:r>
          </a:p>
        </p:txBody>
      </p:sp>
      <p:sp>
        <p:nvSpPr>
          <p:cNvPr id="11" name="1 CuadroTexto">
            <a:extLst>
              <a:ext uri="{FF2B5EF4-FFF2-40B4-BE49-F238E27FC236}">
                <a16:creationId xmlns:a16="http://schemas.microsoft.com/office/drawing/2014/main" id="{49124776-F405-4FEE-8469-280CDDED306B}"/>
              </a:ext>
            </a:extLst>
          </p:cNvPr>
          <p:cNvSpPr txBox="1"/>
          <p:nvPr/>
        </p:nvSpPr>
        <p:spPr>
          <a:xfrm>
            <a:off x="0" y="-27384"/>
            <a:ext cx="12216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NOMBRE DEL PRODUCTO</a:t>
            </a:r>
            <a:endParaRPr lang="es-CO" sz="3600" b="1" dirty="0">
              <a:solidFill>
                <a:schemeClr val="bg1">
                  <a:lumMod val="85000"/>
                </a:schemeClr>
              </a:solidFill>
              <a:latin typeface="Gill Sans MT" panose="020B0502020104020203" pitchFamily="34" charset="0"/>
            </a:endParaRPr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801B3640-057C-4918-9470-1AA5F1DBCBEA}"/>
              </a:ext>
            </a:extLst>
          </p:cNvPr>
          <p:cNvCxnSpPr/>
          <p:nvPr/>
        </p:nvCxnSpPr>
        <p:spPr>
          <a:xfrm>
            <a:off x="0" y="548680"/>
            <a:ext cx="1221668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ángulo 23">
            <a:extLst>
              <a:ext uri="{FF2B5EF4-FFF2-40B4-BE49-F238E27FC236}">
                <a16:creationId xmlns:a16="http://schemas.microsoft.com/office/drawing/2014/main" id="{CAC3245C-3998-492D-A24B-F6ED0C99A46F}"/>
              </a:ext>
            </a:extLst>
          </p:cNvPr>
          <p:cNvSpPr/>
          <p:nvPr/>
        </p:nvSpPr>
        <p:spPr>
          <a:xfrm>
            <a:off x="767408" y="6035585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C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Fabricado por </a:t>
            </a:r>
            <a:r>
              <a:rPr lang="es-CO" sz="1600" dirty="0" err="1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CasQuímica</a:t>
            </a:r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 SAS Carrera 65 # 74 A 40 Cali - Valle - Colombia</a:t>
            </a:r>
          </a:p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Teléfono en caso de emergencia: 018000-310770</a:t>
            </a:r>
          </a:p>
        </p:txBody>
      </p:sp>
    </p:spTree>
    <p:extLst>
      <p:ext uri="{BB962C8B-B14F-4D97-AF65-F5344CB8AC3E}">
        <p14:creationId xmlns:p14="http://schemas.microsoft.com/office/powerpoint/2010/main" val="8259275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21"/>
          <p:cNvPicPr>
            <a:picLocks noChangeAspect="1"/>
          </p:cNvPicPr>
          <p:nvPr/>
        </p:nvPicPr>
        <p:blipFill>
          <a:blip r:embed="rId2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629000"/>
            <a:ext cx="1800001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3 CuadroTexto"/>
          <p:cNvSpPr txBox="1"/>
          <p:nvPr/>
        </p:nvSpPr>
        <p:spPr>
          <a:xfrm>
            <a:off x="263352" y="779806"/>
            <a:ext cx="25158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ATENCIÓN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67408" y="4992386"/>
            <a:ext cx="112560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3200" b="1" dirty="0">
                <a:latin typeface="+mj-lt"/>
              </a:rPr>
              <a:t>Frases P: </a:t>
            </a:r>
            <a:r>
              <a:rPr lang="es-CO" sz="3200" dirty="0">
                <a:latin typeface="+mj-lt"/>
              </a:rPr>
              <a:t>presenta las precauciones que deben tenerse al manipular, almacenar y eliminar el producto</a:t>
            </a:r>
          </a:p>
        </p:txBody>
      </p:sp>
      <p:pic>
        <p:nvPicPr>
          <p:cNvPr id="14" name="1 Imagen"/>
          <p:cNvPicPr>
            <a:picLocks noChangeAspect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9416" y="2550542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ector recto de flecha 4"/>
          <p:cNvCxnSpPr/>
          <p:nvPr/>
        </p:nvCxnSpPr>
        <p:spPr>
          <a:xfrm flipV="1">
            <a:off x="3071664" y="3789040"/>
            <a:ext cx="1152128" cy="1296144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2 CuadroTexto"/>
          <p:cNvSpPr txBox="1"/>
          <p:nvPr/>
        </p:nvSpPr>
        <p:spPr>
          <a:xfrm>
            <a:off x="4367808" y="871441"/>
            <a:ext cx="76556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b="1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INDICACIONES DE PELIGRO (Frases H)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Puede ser nocivo por contacto con la piel.</a:t>
            </a:r>
          </a:p>
          <a:p>
            <a:r>
              <a:rPr lang="es-CO" sz="2400" dirty="0">
                <a:solidFill>
                  <a:schemeClr val="bg1">
                    <a:lumMod val="75000"/>
                  </a:schemeClr>
                </a:solidFill>
                <a:latin typeface="Gill Sans MT" panose="020B0502020104020203" pitchFamily="34" charset="0"/>
              </a:rPr>
              <a:t>Tóxico para los organismos acuáticos.</a:t>
            </a: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endParaRPr lang="es-CO" sz="2400" b="1" dirty="0">
              <a:solidFill>
                <a:schemeClr val="bg1">
                  <a:lumMod val="75000"/>
                </a:schemeClr>
              </a:solidFill>
              <a:latin typeface="Gill Sans MT" panose="020B0502020104020203" pitchFamily="34" charset="0"/>
            </a:endParaRPr>
          </a:p>
          <a:p>
            <a:r>
              <a:rPr lang="es-CO" sz="2400" b="1" dirty="0">
                <a:latin typeface="Gill Sans MT" panose="020B0502020104020203" pitchFamily="34" charset="0"/>
              </a:rPr>
              <a:t>CONSEJOS DE PRUDENCIA (Frases P)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Utilice guantes de protección, y protección ocular.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No arroje el contenido del recipiente directamente sobre fuentes de agua.</a:t>
            </a:r>
          </a:p>
        </p:txBody>
      </p:sp>
      <p:sp>
        <p:nvSpPr>
          <p:cNvPr id="11" name="1 CuadroTexto">
            <a:extLst>
              <a:ext uri="{FF2B5EF4-FFF2-40B4-BE49-F238E27FC236}">
                <a16:creationId xmlns:a16="http://schemas.microsoft.com/office/drawing/2014/main" id="{74CA7B5C-3C31-443C-897A-DFFD8DBE6FD9}"/>
              </a:ext>
            </a:extLst>
          </p:cNvPr>
          <p:cNvSpPr txBox="1"/>
          <p:nvPr/>
        </p:nvSpPr>
        <p:spPr>
          <a:xfrm>
            <a:off x="0" y="-27384"/>
            <a:ext cx="12216680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NOMBRE DEL PRODUCTO</a:t>
            </a:r>
            <a:endParaRPr lang="es-CO" sz="3600" b="1" dirty="0">
              <a:solidFill>
                <a:schemeClr val="bg1">
                  <a:lumMod val="85000"/>
                </a:schemeClr>
              </a:solidFill>
              <a:latin typeface="Gill Sans MT" panose="020B0502020104020203" pitchFamily="34" charset="0"/>
            </a:endParaRPr>
          </a:p>
        </p:txBody>
      </p:sp>
      <p:cxnSp>
        <p:nvCxnSpPr>
          <p:cNvPr id="12" name="Conector recto 11">
            <a:extLst>
              <a:ext uri="{FF2B5EF4-FFF2-40B4-BE49-F238E27FC236}">
                <a16:creationId xmlns:a16="http://schemas.microsoft.com/office/drawing/2014/main" id="{CE0928F5-8642-4E05-8524-EE25D931EDA7}"/>
              </a:ext>
            </a:extLst>
          </p:cNvPr>
          <p:cNvCxnSpPr/>
          <p:nvPr/>
        </p:nvCxnSpPr>
        <p:spPr>
          <a:xfrm>
            <a:off x="0" y="548680"/>
            <a:ext cx="12216680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ángulo 23">
            <a:extLst>
              <a:ext uri="{FF2B5EF4-FFF2-40B4-BE49-F238E27FC236}">
                <a16:creationId xmlns:a16="http://schemas.microsoft.com/office/drawing/2014/main" id="{853A8C9C-C636-43DD-9A7F-949E38B265FD}"/>
              </a:ext>
            </a:extLst>
          </p:cNvPr>
          <p:cNvSpPr/>
          <p:nvPr/>
        </p:nvSpPr>
        <p:spPr>
          <a:xfrm>
            <a:off x="767408" y="6035585"/>
            <a:ext cx="878497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CO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Fabricado por </a:t>
            </a:r>
            <a:r>
              <a:rPr lang="es-CO" sz="1600" dirty="0" err="1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CasQuímica</a:t>
            </a:r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 SAS Carrera 65 # 74 A 40 Cali - Valle - Colombia</a:t>
            </a:r>
          </a:p>
          <a:p>
            <a:r>
              <a:rPr lang="es-CO" sz="1600" dirty="0">
                <a:solidFill>
                  <a:schemeClr val="bg1">
                    <a:lumMod val="85000"/>
                  </a:schemeClr>
                </a:solidFill>
                <a:latin typeface="Gill Sans MT" panose="020B0502020104020203" pitchFamily="34" charset="0"/>
              </a:rPr>
              <a:t>Teléfono en caso de emergencia: 018000-310770</a:t>
            </a:r>
          </a:p>
        </p:txBody>
      </p:sp>
    </p:spTree>
    <p:extLst>
      <p:ext uri="{BB962C8B-B14F-4D97-AF65-F5344CB8AC3E}">
        <p14:creationId xmlns:p14="http://schemas.microsoft.com/office/powerpoint/2010/main" val="30708588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94ECA2C7-0834-4A67-9A6C-470F96B3D67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6" name="2 CuadroTexto">
            <a:extLst>
              <a:ext uri="{FF2B5EF4-FFF2-40B4-BE49-F238E27FC236}">
                <a16:creationId xmlns:a16="http://schemas.microsoft.com/office/drawing/2014/main" id="{FABC73C8-E607-413D-8F11-A9810DFB56D2}"/>
              </a:ext>
            </a:extLst>
          </p:cNvPr>
          <p:cNvSpPr txBox="1"/>
          <p:nvPr/>
        </p:nvSpPr>
        <p:spPr>
          <a:xfrm>
            <a:off x="366661" y="3357814"/>
            <a:ext cx="107646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400" dirty="0">
                <a:latin typeface="Gill Sans MT" panose="020B0502020104020203" pitchFamily="34" charset="0"/>
              </a:rPr>
              <a:t>Líquidos y vapores inflamables. Puede ser corrosivo para los metales. 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Provoca quemaduras graves en la piel y lesiones oculares graves.</a:t>
            </a:r>
          </a:p>
          <a:p>
            <a:endParaRPr lang="es-CO" sz="2400" b="1" dirty="0">
              <a:latin typeface="Gill Sans MT" panose="020B0502020104020203" pitchFamily="34" charset="0"/>
            </a:endParaRPr>
          </a:p>
          <a:p>
            <a:r>
              <a:rPr lang="es-CO" sz="2400" dirty="0">
                <a:latin typeface="Gill Sans MT" panose="020B0502020104020203" pitchFamily="34" charset="0"/>
              </a:rPr>
              <a:t>Almacenar lejos de chispas y fuentes de ignición. 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En caso de ingestión, no provocar el vómito. 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En caso de contacto con los ojos, aclarar cuidadosamente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con agua durante varios minutos. En caso de inhalación, </a:t>
            </a:r>
          </a:p>
          <a:p>
            <a:r>
              <a:rPr lang="es-CO" sz="2400" dirty="0">
                <a:latin typeface="Gill Sans MT" panose="020B0502020104020203" pitchFamily="34" charset="0"/>
              </a:rPr>
              <a:t>dirigirse a un sitio ventilado.</a:t>
            </a:r>
          </a:p>
        </p:txBody>
      </p:sp>
      <p:sp>
        <p:nvSpPr>
          <p:cNvPr id="18" name="3 CuadroTexto">
            <a:extLst>
              <a:ext uri="{FF2B5EF4-FFF2-40B4-BE49-F238E27FC236}">
                <a16:creationId xmlns:a16="http://schemas.microsoft.com/office/drawing/2014/main" id="{2A12CDE6-593C-41B4-ACE7-AB19C51009D9}"/>
              </a:ext>
            </a:extLst>
          </p:cNvPr>
          <p:cNvSpPr txBox="1"/>
          <p:nvPr/>
        </p:nvSpPr>
        <p:spPr>
          <a:xfrm>
            <a:off x="6816080" y="612035"/>
            <a:ext cx="1833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2800" b="1" dirty="0">
                <a:solidFill>
                  <a:srgbClr val="FF0000"/>
                </a:solidFill>
                <a:latin typeface="Gill Sans MT" panose="020B0502020104020203" pitchFamily="34" charset="0"/>
              </a:rPr>
              <a:t>PELIGRO</a:t>
            </a:r>
          </a:p>
        </p:txBody>
      </p:sp>
      <p:sp>
        <p:nvSpPr>
          <p:cNvPr id="21" name="1 CuadroTexto">
            <a:extLst>
              <a:ext uri="{FF2B5EF4-FFF2-40B4-BE49-F238E27FC236}">
                <a16:creationId xmlns:a16="http://schemas.microsoft.com/office/drawing/2014/main" id="{F518A8A5-304A-47FE-BA2B-C460AA00C191}"/>
              </a:ext>
            </a:extLst>
          </p:cNvPr>
          <p:cNvSpPr txBox="1"/>
          <p:nvPr/>
        </p:nvSpPr>
        <p:spPr>
          <a:xfrm>
            <a:off x="1521448" y="232452"/>
            <a:ext cx="429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Gill Sans MT" panose="020B0502020104020203" pitchFamily="34" charset="0"/>
              </a:rPr>
              <a:t>ACIDO ACÉTICO</a:t>
            </a:r>
            <a:endParaRPr lang="es-CO" sz="3600" b="1" dirty="0">
              <a:latin typeface="Gill Sans MT" panose="020B0502020104020203" pitchFamily="34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71F191B4-661A-44B5-9EF1-1ABC0D09C418}"/>
              </a:ext>
            </a:extLst>
          </p:cNvPr>
          <p:cNvSpPr txBox="1"/>
          <p:nvPr/>
        </p:nvSpPr>
        <p:spPr>
          <a:xfrm>
            <a:off x="1775520" y="1391726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Gill Sans MT" panose="020B0502020104020203" pitchFamily="34" charset="0"/>
              </a:rPr>
              <a:t>Fabricado por </a:t>
            </a:r>
            <a:r>
              <a:rPr lang="es-CO" sz="2000" dirty="0" err="1">
                <a:latin typeface="Gill Sans MT" panose="020B0502020104020203" pitchFamily="34" charset="0"/>
              </a:rPr>
              <a:t>CasQuímica</a:t>
            </a:r>
            <a:r>
              <a:rPr lang="es-CO" sz="2000" dirty="0">
                <a:latin typeface="Gill Sans MT" panose="020B0502020104020203" pitchFamily="34" charset="0"/>
              </a:rPr>
              <a:t> SAS</a:t>
            </a:r>
          </a:p>
          <a:p>
            <a:r>
              <a:rPr lang="es-CO" sz="2000" dirty="0">
                <a:latin typeface="Gill Sans MT" panose="020B0502020104020203" pitchFamily="34" charset="0"/>
              </a:rPr>
              <a:t>Carrera 65 # 74 A 40</a:t>
            </a:r>
          </a:p>
          <a:p>
            <a:r>
              <a:rPr lang="es-CO" sz="2000" dirty="0">
                <a:latin typeface="Gill Sans MT" panose="020B0502020104020203" pitchFamily="34" charset="0"/>
              </a:rPr>
              <a:t>Cali - Valle - Colombia</a:t>
            </a:r>
          </a:p>
          <a:p>
            <a:r>
              <a:rPr lang="es-CO" sz="2000" dirty="0">
                <a:latin typeface="Gill Sans MT" panose="020B0502020104020203" pitchFamily="34" charset="0"/>
              </a:rPr>
              <a:t>Teléfono en caso de emergencia: 018000-310770</a:t>
            </a:r>
          </a:p>
        </p:txBody>
      </p:sp>
      <p:sp>
        <p:nvSpPr>
          <p:cNvPr id="30" name="Elipse 29">
            <a:extLst>
              <a:ext uri="{FF2B5EF4-FFF2-40B4-BE49-F238E27FC236}">
                <a16:creationId xmlns:a16="http://schemas.microsoft.com/office/drawing/2014/main" id="{27967551-EF3B-4970-89D6-D389B355922C}"/>
              </a:ext>
            </a:extLst>
          </p:cNvPr>
          <p:cNvSpPr/>
          <p:nvPr/>
        </p:nvSpPr>
        <p:spPr>
          <a:xfrm>
            <a:off x="980063" y="261138"/>
            <a:ext cx="589109" cy="5889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Gill Sans MT" panose="020B0502020104020203" pitchFamily="34" charset="0"/>
              </a:rPr>
              <a:t>1</a:t>
            </a:r>
          </a:p>
        </p:txBody>
      </p:sp>
      <p:sp>
        <p:nvSpPr>
          <p:cNvPr id="31" name="Elipse 30">
            <a:extLst>
              <a:ext uri="{FF2B5EF4-FFF2-40B4-BE49-F238E27FC236}">
                <a16:creationId xmlns:a16="http://schemas.microsoft.com/office/drawing/2014/main" id="{278C7F23-C49B-42C9-8FB0-93CA1F841EEE}"/>
              </a:ext>
            </a:extLst>
          </p:cNvPr>
          <p:cNvSpPr/>
          <p:nvPr/>
        </p:nvSpPr>
        <p:spPr>
          <a:xfrm>
            <a:off x="5159896" y="1287844"/>
            <a:ext cx="589109" cy="5889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32" name="Elipse 31">
            <a:extLst>
              <a:ext uri="{FF2B5EF4-FFF2-40B4-BE49-F238E27FC236}">
                <a16:creationId xmlns:a16="http://schemas.microsoft.com/office/drawing/2014/main" id="{7ACD69F7-0758-483B-AACF-36D578871A09}"/>
              </a:ext>
            </a:extLst>
          </p:cNvPr>
          <p:cNvSpPr/>
          <p:nvPr/>
        </p:nvSpPr>
        <p:spPr>
          <a:xfrm>
            <a:off x="8963780" y="2263698"/>
            <a:ext cx="589109" cy="5889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Gill Sans MT" panose="020B0502020104020203" pitchFamily="34" charset="0"/>
              </a:rPr>
              <a:t>3</a:t>
            </a:r>
          </a:p>
        </p:txBody>
      </p:sp>
      <p:sp>
        <p:nvSpPr>
          <p:cNvPr id="33" name="Elipse 32">
            <a:extLst>
              <a:ext uri="{FF2B5EF4-FFF2-40B4-BE49-F238E27FC236}">
                <a16:creationId xmlns:a16="http://schemas.microsoft.com/office/drawing/2014/main" id="{3816AC7B-C26E-4FD8-8ABE-DE9D550BA19E}"/>
              </a:ext>
            </a:extLst>
          </p:cNvPr>
          <p:cNvSpPr/>
          <p:nvPr/>
        </p:nvSpPr>
        <p:spPr>
          <a:xfrm>
            <a:off x="7392144" y="1161738"/>
            <a:ext cx="589109" cy="5889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Gill Sans MT" panose="020B0502020104020203" pitchFamily="34" charset="0"/>
              </a:rPr>
              <a:t>2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AE7301F3-BCE3-43D8-BBA3-067917CCB874}"/>
              </a:ext>
            </a:extLst>
          </p:cNvPr>
          <p:cNvSpPr/>
          <p:nvPr/>
        </p:nvSpPr>
        <p:spPr>
          <a:xfrm>
            <a:off x="366661" y="2734976"/>
            <a:ext cx="589109" cy="5889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Gill Sans MT" panose="020B0502020104020203" pitchFamily="34" charset="0"/>
              </a:rPr>
              <a:t>5</a:t>
            </a:r>
          </a:p>
        </p:txBody>
      </p:sp>
      <p:sp>
        <p:nvSpPr>
          <p:cNvPr id="35" name="Elipse 34">
            <a:extLst>
              <a:ext uri="{FF2B5EF4-FFF2-40B4-BE49-F238E27FC236}">
                <a16:creationId xmlns:a16="http://schemas.microsoft.com/office/drawing/2014/main" id="{C3DE622D-06DC-49FC-AF17-C405DD045A25}"/>
              </a:ext>
            </a:extLst>
          </p:cNvPr>
          <p:cNvSpPr/>
          <p:nvPr/>
        </p:nvSpPr>
        <p:spPr>
          <a:xfrm>
            <a:off x="7606930" y="5732494"/>
            <a:ext cx="589109" cy="5889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3600" dirty="0">
                <a:latin typeface="Gill Sans MT" panose="020B0502020104020203" pitchFamily="34" charset="0"/>
              </a:rPr>
              <a:t>6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42164B4-C912-4593-9377-77025E7CDE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2344" y="260928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7E10E4DF-5177-4305-866D-B59606846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92344" y="2924944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Wear Breathing Apparatus Military Hazard Symbol Symbol Signs, SKU: DOT-2220">
            <a:extLst>
              <a:ext uri="{FF2B5EF4-FFF2-40B4-BE49-F238E27FC236}">
                <a16:creationId xmlns:a16="http://schemas.microsoft.com/office/drawing/2014/main" id="{28E61BC9-1CA8-40B4-9344-5B691D5FE8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67593" y="5578148"/>
            <a:ext cx="967138" cy="96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4E5C7409-C67A-40B2-A959-99236234EEC6}"/>
              </a:ext>
            </a:extLst>
          </p:cNvPr>
          <p:cNvSpPr/>
          <p:nvPr/>
        </p:nvSpPr>
        <p:spPr>
          <a:xfrm>
            <a:off x="10963629" y="5607232"/>
            <a:ext cx="900000" cy="90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2062" name="Picture 14" descr="Símbolo Protección para las Manos PNG transparente - StickPNG">
            <a:extLst>
              <a:ext uri="{FF2B5EF4-FFF2-40B4-BE49-F238E27FC236}">
                <a16:creationId xmlns:a16="http://schemas.microsoft.com/office/drawing/2014/main" id="{6D0E9342-1762-4E6A-AD49-A5D5273B3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71869" y="5517232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Elipse 37">
            <a:extLst>
              <a:ext uri="{FF2B5EF4-FFF2-40B4-BE49-F238E27FC236}">
                <a16:creationId xmlns:a16="http://schemas.microsoft.com/office/drawing/2014/main" id="{32D29250-D894-4D99-9604-6CB602D3C97A}"/>
              </a:ext>
            </a:extLst>
          </p:cNvPr>
          <p:cNvSpPr/>
          <p:nvPr/>
        </p:nvSpPr>
        <p:spPr>
          <a:xfrm>
            <a:off x="8976320" y="5607232"/>
            <a:ext cx="900000" cy="900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2064" name="Picture 16" descr="Download HD Uso Obligatorio De Gafas - Safety Glasses Ppe Sign Transparent  PNG Image - NicePNG.com">
            <a:extLst>
              <a:ext uri="{FF2B5EF4-FFF2-40B4-BE49-F238E27FC236}">
                <a16:creationId xmlns:a16="http://schemas.microsoft.com/office/drawing/2014/main" id="{A49C9EDA-17B3-4214-BCF8-B5659B517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2774" y="5633686"/>
            <a:ext cx="847092" cy="847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01132BC4-9618-454A-87EF-D3E863A995F7}"/>
              </a:ext>
            </a:extLst>
          </p:cNvPr>
          <p:cNvSpPr/>
          <p:nvPr/>
        </p:nvSpPr>
        <p:spPr>
          <a:xfrm>
            <a:off x="119336" y="143577"/>
            <a:ext cx="11917224" cy="6547411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437667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CF8D438B-5AA6-4034-A020-C03F93A7B3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31" b="8491"/>
          <a:stretch/>
        </p:blipFill>
        <p:spPr>
          <a:xfrm>
            <a:off x="4349930" y="104049"/>
            <a:ext cx="2378767" cy="2868703"/>
          </a:xfrm>
          <a:prstGeom prst="rect">
            <a:avLst/>
          </a:prstGeom>
        </p:spPr>
      </p:pic>
      <p:pic>
        <p:nvPicPr>
          <p:cNvPr id="8" name="Picture 2" descr="Cupones para ahorrar en Detergentes — Imprime Ahora! | Laundry ...">
            <a:extLst>
              <a:ext uri="{FF2B5EF4-FFF2-40B4-BE49-F238E27FC236}">
                <a16:creationId xmlns:a16="http://schemas.microsoft.com/office/drawing/2014/main" id="{C8A236EA-B79B-4548-A2A3-308A40B35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60296" y="3054134"/>
            <a:ext cx="3304518" cy="3762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4F0E43D-EC84-4CCD-BFD3-0FD191DAD9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448" y="185431"/>
            <a:ext cx="1944216" cy="6487137"/>
          </a:xfrm>
          <a:prstGeom prst="rect">
            <a:avLst/>
          </a:prstGeom>
        </p:spPr>
      </p:pic>
      <p:pic>
        <p:nvPicPr>
          <p:cNvPr id="6" name="Picture 2" descr="Innovation Across Our Business | Merck">
            <a:extLst>
              <a:ext uri="{FF2B5EF4-FFF2-40B4-BE49-F238E27FC236}">
                <a16:creationId xmlns:a16="http://schemas.microsoft.com/office/drawing/2014/main" id="{7A2568F5-37DC-4040-BA88-D8B777C76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0176" y="-99393"/>
            <a:ext cx="4282572" cy="3275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Desengrasante Industrial Indulatex – Indulatex">
            <a:extLst>
              <a:ext uri="{FF2B5EF4-FFF2-40B4-BE49-F238E27FC236}">
                <a16:creationId xmlns:a16="http://schemas.microsoft.com/office/drawing/2014/main" id="{28BFFD95-6E9A-4AE9-ADA1-3AF45B65A9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9" t="2703" r="15201" b="4851"/>
          <a:stretch/>
        </p:blipFill>
        <p:spPr bwMode="auto">
          <a:xfrm>
            <a:off x="4449002" y="3153884"/>
            <a:ext cx="2180621" cy="348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2AE77A2-EF37-40F1-831B-DDFAA150CE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5840" y="5301208"/>
            <a:ext cx="1779174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0344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AF00DFEE-DFBC-4CD9-A60A-43FF42C303EB}"/>
              </a:ext>
            </a:extLst>
          </p:cNvPr>
          <p:cNvGraphicFramePr>
            <a:graphicFrameLocks noGrp="1"/>
          </p:cNvGraphicFramePr>
          <p:nvPr/>
        </p:nvGraphicFramePr>
        <p:xfrm>
          <a:off x="1055440" y="836712"/>
          <a:ext cx="10585176" cy="4608511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483813">
                  <a:extLst>
                    <a:ext uri="{9D8B030D-6E8A-4147-A177-3AD203B41FA5}">
                      <a16:colId xmlns:a16="http://schemas.microsoft.com/office/drawing/2014/main" val="2956905648"/>
                    </a:ext>
                  </a:extLst>
                </a:gridCol>
                <a:gridCol w="3572971">
                  <a:extLst>
                    <a:ext uri="{9D8B030D-6E8A-4147-A177-3AD203B41FA5}">
                      <a16:colId xmlns:a16="http://schemas.microsoft.com/office/drawing/2014/main" val="2108760694"/>
                    </a:ext>
                  </a:extLst>
                </a:gridCol>
                <a:gridCol w="3528392">
                  <a:extLst>
                    <a:ext uri="{9D8B030D-6E8A-4147-A177-3AD203B41FA5}">
                      <a16:colId xmlns:a16="http://schemas.microsoft.com/office/drawing/2014/main" val="1645963275"/>
                    </a:ext>
                  </a:extLst>
                </a:gridCol>
              </a:tblGrid>
              <a:tr h="9560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Capacidad del envase</a:t>
                      </a:r>
                      <a:endParaRPr lang="es-CO" sz="26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Dimensión de la etiqueta </a:t>
                      </a:r>
                      <a:endParaRPr lang="es-CO" sz="26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Dimensiones del pictograma </a:t>
                      </a:r>
                      <a:endParaRPr lang="es-CO" sz="2600" dirty="0">
                        <a:solidFill>
                          <a:schemeClr val="bg1"/>
                        </a:solidFill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9426742"/>
                  </a:ext>
                </a:extLst>
              </a:tr>
              <a:tr h="13741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Hasta 3 litros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effectLst/>
                          <a:latin typeface="+mj-lt"/>
                        </a:rPr>
                        <a:t>Si es posible, al menos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effectLst/>
                          <a:latin typeface="+mj-lt"/>
                        </a:rPr>
                        <a:t>52 x 74 mm</a:t>
                      </a:r>
                      <a:endParaRPr lang="es-CO" sz="2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No menos de 10 x 10. Si es posible, al menos 16 x16 mm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extLst>
                  <a:ext uri="{0D108BD9-81ED-4DB2-BD59-A6C34878D82A}">
                    <a16:rowId xmlns:a16="http://schemas.microsoft.com/office/drawing/2014/main" val="379787988"/>
                  </a:ext>
                </a:extLst>
              </a:tr>
              <a:tr h="9131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Más de 3 litros, pero sin exceder de 50 litros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effectLst/>
                          <a:latin typeface="+mj-lt"/>
                        </a:rPr>
                        <a:t>Al menos 74 x 105 mm</a:t>
                      </a:r>
                      <a:endParaRPr lang="es-CO" sz="2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Al menos 23 x 23 mm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extLst>
                  <a:ext uri="{0D108BD9-81ED-4DB2-BD59-A6C34878D82A}">
                    <a16:rowId xmlns:a16="http://schemas.microsoft.com/office/drawing/2014/main" val="3284606708"/>
                  </a:ext>
                </a:extLst>
              </a:tr>
              <a:tr h="9131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Más de 50 litros, pero sin exceder de 500 litros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effectLst/>
                          <a:latin typeface="+mj-lt"/>
                        </a:rPr>
                        <a:t>Al menos 105 x 148 mm</a:t>
                      </a:r>
                      <a:endParaRPr lang="es-CO" sz="2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Al menos 32 x 32 mm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extLst>
                  <a:ext uri="{0D108BD9-81ED-4DB2-BD59-A6C34878D82A}">
                    <a16:rowId xmlns:a16="http://schemas.microsoft.com/office/drawing/2014/main" val="1972461112"/>
                  </a:ext>
                </a:extLst>
              </a:tr>
              <a:tr h="4521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Más de 500 litros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>
                          <a:effectLst/>
                          <a:latin typeface="+mj-lt"/>
                        </a:rPr>
                        <a:t>Al menos 148 x 210 mm</a:t>
                      </a:r>
                      <a:endParaRPr lang="es-CO" sz="2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505"/>
                        </a:spcAft>
                      </a:pPr>
                      <a:r>
                        <a:rPr lang="es-CO" sz="2600" dirty="0">
                          <a:effectLst/>
                          <a:latin typeface="+mj-lt"/>
                        </a:rPr>
                        <a:t>Al menos 46 x 46 mm</a:t>
                      </a:r>
                      <a:endParaRPr lang="es-CO" sz="2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5720" marR="45720" marT="9525" marB="9525" anchor="ctr"/>
                </a:tc>
                <a:extLst>
                  <a:ext uri="{0D108BD9-81ED-4DB2-BD59-A6C34878D82A}">
                    <a16:rowId xmlns:a16="http://schemas.microsoft.com/office/drawing/2014/main" val="22884910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3550128"/>
      </p:ext>
    </p:extLst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BFEC207-530D-4B04-B04B-3F309A900B2C}"/>
              </a:ext>
            </a:extLst>
          </p:cNvPr>
          <p:cNvSpPr txBox="1"/>
          <p:nvPr/>
        </p:nvSpPr>
        <p:spPr>
          <a:xfrm>
            <a:off x="263352" y="260648"/>
            <a:ext cx="7313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Seguimiento al aprendizaje adquirido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D0CA97D-9818-4D21-89D2-92BCBB11E805}"/>
              </a:ext>
            </a:extLst>
          </p:cNvPr>
          <p:cNvSpPr txBox="1"/>
          <p:nvPr/>
        </p:nvSpPr>
        <p:spPr>
          <a:xfrm>
            <a:off x="695400" y="1412776"/>
            <a:ext cx="1116124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Ahora, deben pensar una sustancia química que conozcan, puede ser alguna que utilicen en su casa o en el trabajo y van a proponer una frase H (Peligro) y una frase P (Prudencia) que sean aplicables a esa sustancia.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Ánimo, los invito a participar activamente.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Estaré atento a sus valiosos aportes.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FC0D487-E334-44D5-8225-D56E66C686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0785" y="3448110"/>
            <a:ext cx="217170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6349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839416" y="3861048"/>
            <a:ext cx="1111391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+mn-cs"/>
              </a:rPr>
              <a:t>3. Compatibilidad en el almacenamiento.</a:t>
            </a:r>
          </a:p>
          <a:p>
            <a:pPr algn="just" eaLnBrk="1" hangingPunct="1">
              <a:defRPr/>
            </a:pPr>
            <a:endParaRPr lang="es-CO" sz="3200" dirty="0">
              <a:latin typeface="+mj-lt"/>
              <a:cs typeface="+mn-cs"/>
            </a:endParaRPr>
          </a:p>
          <a:p>
            <a:pPr algn="just"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Ahora veamos, como almacenar correctamente los productos químicos teniendo en cuenta el Sistema Globalmente Armonizado.</a:t>
            </a:r>
          </a:p>
        </p:txBody>
      </p:sp>
      <p:pic>
        <p:nvPicPr>
          <p:cNvPr id="2050" name="Picture 2" descr="Hazard Communi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5760" y="908720"/>
            <a:ext cx="4032448" cy="226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33186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79376" y="908720"/>
            <a:ext cx="11593288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Luego, los productos químicos que tengan </a:t>
            </a:r>
            <a:r>
              <a:rPr lang="es-CO" sz="34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+mn-cs"/>
              </a:rPr>
              <a:t>la misma clasificación </a:t>
            </a:r>
            <a:r>
              <a:rPr lang="es-CO" sz="3200" dirty="0">
                <a:latin typeface="+mj-lt"/>
                <a:cs typeface="+mn-cs"/>
              </a:rPr>
              <a:t>del SGA (o rombos), </a:t>
            </a: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+mn-cs"/>
              </a:rPr>
              <a:t>pueden almacenarse juntos</a:t>
            </a:r>
            <a:r>
              <a:rPr lang="es-CO" sz="3200" dirty="0">
                <a:latin typeface="+mj-lt"/>
                <a:cs typeface="+mn-cs"/>
              </a:rPr>
              <a:t>. Los que tengan clasificación diferente deben separarse.</a:t>
            </a:r>
          </a:p>
        </p:txBody>
      </p:sp>
      <p:sp>
        <p:nvSpPr>
          <p:cNvPr id="4" name="15 CuadroTexto"/>
          <p:cNvSpPr txBox="1"/>
          <p:nvPr/>
        </p:nvSpPr>
        <p:spPr>
          <a:xfrm>
            <a:off x="335360" y="260648"/>
            <a:ext cx="3137397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Compatibilidad</a:t>
            </a:r>
          </a:p>
        </p:txBody>
      </p:sp>
      <p:pic>
        <p:nvPicPr>
          <p:cNvPr id="2050" name="Picture 2" descr="Resultado de imagen de estante de almacenamiento">
            <a:extLst>
              <a:ext uri="{FF2B5EF4-FFF2-40B4-BE49-F238E27FC236}">
                <a16:creationId xmlns:a16="http://schemas.microsoft.com/office/drawing/2014/main" id="{23DB15B1-F0BF-452A-80B2-3EA4B1F87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880" y="2348880"/>
            <a:ext cx="4437112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.unece.org/fileadmin/DAM/trans/danger/publi/ghs/pictograms/flamme.gif">
            <a:extLst>
              <a:ext uri="{FF2B5EF4-FFF2-40B4-BE49-F238E27FC236}">
                <a16:creationId xmlns:a16="http://schemas.microsoft.com/office/drawing/2014/main" id="{C390AB68-0AE4-4E3A-A4EE-9284291B3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0474" y="3645024"/>
            <a:ext cx="502335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www.unece.org/fileadmin/DAM/trans/danger/publi/ghs/pictograms/flamme.gif">
            <a:extLst>
              <a:ext uri="{FF2B5EF4-FFF2-40B4-BE49-F238E27FC236}">
                <a16:creationId xmlns:a16="http://schemas.microsoft.com/office/drawing/2014/main" id="{91F518CB-B577-4284-8E73-B47BF0EA4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67196" y="3645024"/>
            <a:ext cx="502888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www.unece.org/fileadmin/DAM/trans/danger/publi/ghs/pictograms/skull.gif">
            <a:extLst>
              <a:ext uri="{FF2B5EF4-FFF2-40B4-BE49-F238E27FC236}">
                <a16:creationId xmlns:a16="http://schemas.microsoft.com/office/drawing/2014/main" id="{166C7FF5-BDD3-40D1-A1D7-978C4CD36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6538" y="4437112"/>
            <a:ext cx="466967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www.unece.org/fileadmin/DAM/trans/danger/publi/ghs/pictograms/skull.gif">
            <a:extLst>
              <a:ext uri="{FF2B5EF4-FFF2-40B4-BE49-F238E27FC236}">
                <a16:creationId xmlns:a16="http://schemas.microsoft.com/office/drawing/2014/main" id="{33355BE7-1176-431F-A91D-FB5ACBADC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8606" y="4436053"/>
            <a:ext cx="466967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ttp://www.unece.org/fileadmin/DAM/trans/danger/publi/ghs/pictograms/skull.gif">
            <a:extLst>
              <a:ext uri="{FF2B5EF4-FFF2-40B4-BE49-F238E27FC236}">
                <a16:creationId xmlns:a16="http://schemas.microsoft.com/office/drawing/2014/main" id="{D78F896C-EACF-4122-BC85-76F35720B5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4470" y="4436053"/>
            <a:ext cx="466967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http://www.unece.org/fileadmin/DAM/trans/danger/publi/ghs/pictograms/rondflam.gif">
            <a:extLst>
              <a:ext uri="{FF2B5EF4-FFF2-40B4-BE49-F238E27FC236}">
                <a16:creationId xmlns:a16="http://schemas.microsoft.com/office/drawing/2014/main" id="{AFC24C96-6F71-453B-97EE-86B5259563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1984" y="5337176"/>
            <a:ext cx="502889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http://www.unece.org/fileadmin/DAM/trans/danger/publi/ghs/pictograms/rondflam.gif">
            <a:extLst>
              <a:ext uri="{FF2B5EF4-FFF2-40B4-BE49-F238E27FC236}">
                <a16:creationId xmlns:a16="http://schemas.microsoft.com/office/drawing/2014/main" id="{A9637657-16AB-4875-A543-9932BDCB4E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34183" y="5337176"/>
            <a:ext cx="502889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Resultado de imagen de estante de almacenamiento">
            <a:extLst>
              <a:ext uri="{FF2B5EF4-FFF2-40B4-BE49-F238E27FC236}">
                <a16:creationId xmlns:a16="http://schemas.microsoft.com/office/drawing/2014/main" id="{54CB5596-B270-4936-AF70-4E0F3BC33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07360" y="2348880"/>
            <a:ext cx="4437112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www.unece.org/fileadmin/DAM/trans/danger/publi/ghs/pictograms/flamme.gif">
            <a:extLst>
              <a:ext uri="{FF2B5EF4-FFF2-40B4-BE49-F238E27FC236}">
                <a16:creationId xmlns:a16="http://schemas.microsoft.com/office/drawing/2014/main" id="{DDB16285-C80F-4EDF-8716-28765A00D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2485" y="3645024"/>
            <a:ext cx="502335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ttp://www.unece.org/fileadmin/DAM/trans/danger/publi/ghs/pictograms/flamme.gif">
            <a:extLst>
              <a:ext uri="{FF2B5EF4-FFF2-40B4-BE49-F238E27FC236}">
                <a16:creationId xmlns:a16="http://schemas.microsoft.com/office/drawing/2014/main" id="{CD49FBFE-841B-4425-BDB1-B6CA924AEA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6293" y="4411741"/>
            <a:ext cx="502888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http://www.unece.org/fileadmin/DAM/trans/danger/publi/ghs/pictograms/skull.gif">
            <a:extLst>
              <a:ext uri="{FF2B5EF4-FFF2-40B4-BE49-F238E27FC236}">
                <a16:creationId xmlns:a16="http://schemas.microsoft.com/office/drawing/2014/main" id="{FAD27194-BE37-4CEE-ACDE-AB9179CCB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0780" y="3646083"/>
            <a:ext cx="466967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ttp://www.unece.org/fileadmin/DAM/trans/danger/publi/ghs/pictograms/skull.gif">
            <a:extLst>
              <a:ext uri="{FF2B5EF4-FFF2-40B4-BE49-F238E27FC236}">
                <a16:creationId xmlns:a16="http://schemas.microsoft.com/office/drawing/2014/main" id="{ABD25B1A-D2AC-4A5B-9749-6714F20B1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44357" y="4436053"/>
            <a:ext cx="466967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http://www.unece.org/fileadmin/DAM/trans/danger/publi/ghs/pictograms/skull.gif">
            <a:extLst>
              <a:ext uri="{FF2B5EF4-FFF2-40B4-BE49-F238E27FC236}">
                <a16:creationId xmlns:a16="http://schemas.microsoft.com/office/drawing/2014/main" id="{E912CD5E-7A56-4489-BBCB-F63A4E319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0796" y="5337176"/>
            <a:ext cx="466967" cy="4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http://www.unece.org/fileadmin/DAM/trans/danger/publi/ghs/pictograms/rondflam.gif">
            <a:extLst>
              <a:ext uri="{FF2B5EF4-FFF2-40B4-BE49-F238E27FC236}">
                <a16:creationId xmlns:a16="http://schemas.microsoft.com/office/drawing/2014/main" id="{29BC32B9-5CEB-41C7-A3F1-5A77B14EF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20464" y="4419112"/>
            <a:ext cx="502889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http://www.unece.org/fileadmin/DAM/trans/danger/publi/ghs/pictograms/rondflam.gif">
            <a:extLst>
              <a:ext uri="{FF2B5EF4-FFF2-40B4-BE49-F238E27FC236}">
                <a16:creationId xmlns:a16="http://schemas.microsoft.com/office/drawing/2014/main" id="{2BFE5347-8081-4B1C-9701-329E0C85D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61268" y="5312251"/>
            <a:ext cx="502889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BB51CC1A-526D-4BDF-8491-97456E5BB969}"/>
              </a:ext>
            </a:extLst>
          </p:cNvPr>
          <p:cNvCxnSpPr>
            <a:cxnSpLocks/>
          </p:cNvCxnSpPr>
          <p:nvPr/>
        </p:nvCxnSpPr>
        <p:spPr>
          <a:xfrm>
            <a:off x="1715282" y="4293096"/>
            <a:ext cx="217903" cy="27434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A8AFF663-42E0-4237-B713-D31554F5EC3E}"/>
              </a:ext>
            </a:extLst>
          </p:cNvPr>
          <p:cNvCxnSpPr>
            <a:cxnSpLocks/>
          </p:cNvCxnSpPr>
          <p:nvPr/>
        </p:nvCxnSpPr>
        <p:spPr>
          <a:xfrm flipV="1">
            <a:off x="1910475" y="3645024"/>
            <a:ext cx="401102" cy="94693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AD14CD4F-7189-489F-AA3A-0A0619690A79}"/>
              </a:ext>
            </a:extLst>
          </p:cNvPr>
          <p:cNvCxnSpPr>
            <a:cxnSpLocks/>
          </p:cNvCxnSpPr>
          <p:nvPr/>
        </p:nvCxnSpPr>
        <p:spPr>
          <a:xfrm>
            <a:off x="9922126" y="3861048"/>
            <a:ext cx="422346" cy="51505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11C47705-D2AE-4741-ADD3-B362BE02BACD}"/>
              </a:ext>
            </a:extLst>
          </p:cNvPr>
          <p:cNvCxnSpPr>
            <a:cxnSpLocks/>
          </p:cNvCxnSpPr>
          <p:nvPr/>
        </p:nvCxnSpPr>
        <p:spPr>
          <a:xfrm flipV="1">
            <a:off x="9912424" y="3861048"/>
            <a:ext cx="369101" cy="515054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319533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397496"/>
            <a:ext cx="5874899" cy="330463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6 Elipse"/>
          <p:cNvSpPr/>
          <p:nvPr/>
        </p:nvSpPr>
        <p:spPr>
          <a:xfrm>
            <a:off x="6600056" y="4149080"/>
            <a:ext cx="1296144" cy="1296144"/>
          </a:xfrm>
          <a:prstGeom prst="ellipse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rgbClr val="00CC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4" y="116632"/>
            <a:ext cx="5832646" cy="32808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6 Elipse"/>
          <p:cNvSpPr/>
          <p:nvPr/>
        </p:nvSpPr>
        <p:spPr>
          <a:xfrm>
            <a:off x="623392" y="836712"/>
            <a:ext cx="1296144" cy="1296144"/>
          </a:xfrm>
          <a:prstGeom prst="ellipse">
            <a:avLst/>
          </a:prstGeom>
          <a:noFill/>
          <a:ln w="5715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rgbClr val="00CC00"/>
              </a:solidFill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6F0EA360-BF25-4076-A349-635F83ED90A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416" y="5229200"/>
            <a:ext cx="3986557" cy="864096"/>
          </a:xfrm>
          <a:prstGeom prst="rect">
            <a:avLst/>
          </a:prstGeom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63C4A522-AD77-42DC-AF9C-30C36064BDE8}"/>
              </a:ext>
            </a:extLst>
          </p:cNvPr>
          <p:cNvSpPr txBox="1"/>
          <p:nvPr/>
        </p:nvSpPr>
        <p:spPr>
          <a:xfrm>
            <a:off x="1387234" y="4397093"/>
            <a:ext cx="2890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>
                <a:latin typeface="+mj-lt"/>
              </a:rPr>
              <a:t>Recuerda los peligros físicos?</a:t>
            </a:r>
          </a:p>
        </p:txBody>
      </p:sp>
      <p:sp>
        <p:nvSpPr>
          <p:cNvPr id="25" name="Flecha: a la derecha 24">
            <a:extLst>
              <a:ext uri="{FF2B5EF4-FFF2-40B4-BE49-F238E27FC236}">
                <a16:creationId xmlns:a16="http://schemas.microsoft.com/office/drawing/2014/main" id="{33B7F4B4-E582-46F1-879E-E191F5008B1A}"/>
              </a:ext>
            </a:extLst>
          </p:cNvPr>
          <p:cNvSpPr/>
          <p:nvPr/>
        </p:nvSpPr>
        <p:spPr>
          <a:xfrm rot="5400000">
            <a:off x="2606250" y="4874120"/>
            <a:ext cx="354763" cy="288032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509942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7448" y="-27251"/>
            <a:ext cx="6011936" cy="6713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36160" y="90506"/>
            <a:ext cx="4608512" cy="6668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3357" y="2852936"/>
            <a:ext cx="3555251" cy="1999828"/>
          </a:xfrm>
          <a:prstGeom prst="rect">
            <a:avLst/>
          </a:prstGeom>
        </p:spPr>
      </p:pic>
      <p:cxnSp>
        <p:nvCxnSpPr>
          <p:cNvPr id="16" name="Conector recto 7"/>
          <p:cNvCxnSpPr/>
          <p:nvPr/>
        </p:nvCxnSpPr>
        <p:spPr>
          <a:xfrm>
            <a:off x="4295800" y="2542471"/>
            <a:ext cx="156369" cy="22542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8"/>
          <p:cNvCxnSpPr/>
          <p:nvPr/>
        </p:nvCxnSpPr>
        <p:spPr>
          <a:xfrm flipV="1">
            <a:off x="4424479" y="1896606"/>
            <a:ext cx="448023" cy="87129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9"/>
          <p:cNvCxnSpPr/>
          <p:nvPr/>
        </p:nvCxnSpPr>
        <p:spPr>
          <a:xfrm>
            <a:off x="7282908" y="4725144"/>
            <a:ext cx="308769" cy="51379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10"/>
          <p:cNvCxnSpPr/>
          <p:nvPr/>
        </p:nvCxnSpPr>
        <p:spPr>
          <a:xfrm flipV="1">
            <a:off x="7293524" y="4725144"/>
            <a:ext cx="314644" cy="51379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Elipse"/>
          <p:cNvSpPr/>
          <p:nvPr/>
        </p:nvSpPr>
        <p:spPr>
          <a:xfrm>
            <a:off x="8256240" y="3330332"/>
            <a:ext cx="792088" cy="746739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CE06D60-980B-4EC9-891E-B90BF7B1A98E}"/>
              </a:ext>
            </a:extLst>
          </p:cNvPr>
          <p:cNvSpPr txBox="1"/>
          <p:nvPr/>
        </p:nvSpPr>
        <p:spPr>
          <a:xfrm>
            <a:off x="8013357" y="2849428"/>
            <a:ext cx="3555251" cy="30777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O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Oxidante plus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211758D-50AE-42EB-8904-FC86E4BF56A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8786" y="2988149"/>
            <a:ext cx="2061310" cy="3241167"/>
          </a:xfrm>
          <a:prstGeom prst="rect">
            <a:avLst/>
          </a:prstGeom>
        </p:spPr>
      </p:pic>
      <p:sp>
        <p:nvSpPr>
          <p:cNvPr id="30" name="29 Elipse"/>
          <p:cNvSpPr/>
          <p:nvPr/>
        </p:nvSpPr>
        <p:spPr>
          <a:xfrm>
            <a:off x="5519936" y="3329526"/>
            <a:ext cx="440036" cy="404721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10" name="Grupo 9">
            <a:extLst>
              <a:ext uri="{FF2B5EF4-FFF2-40B4-BE49-F238E27FC236}">
                <a16:creationId xmlns:a16="http://schemas.microsoft.com/office/drawing/2014/main" id="{347E5FD1-086F-41B0-AF8F-64BBE66FEA0C}"/>
              </a:ext>
            </a:extLst>
          </p:cNvPr>
          <p:cNvGrpSpPr/>
          <p:nvPr/>
        </p:nvGrpSpPr>
        <p:grpSpPr>
          <a:xfrm>
            <a:off x="1271464" y="3329527"/>
            <a:ext cx="2736304" cy="2052228"/>
            <a:chOff x="1271464" y="3329527"/>
            <a:chExt cx="2736304" cy="2052228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C4D4E8C5-BECE-4FB3-A4F3-C08D37058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71464" y="3329527"/>
              <a:ext cx="2736304" cy="2052228"/>
            </a:xfrm>
            <a:prstGeom prst="rect">
              <a:avLst/>
            </a:prstGeom>
          </p:spPr>
        </p:pic>
        <p:sp>
          <p:nvSpPr>
            <p:cNvPr id="4" name="Rectángulo 3">
              <a:extLst>
                <a:ext uri="{FF2B5EF4-FFF2-40B4-BE49-F238E27FC236}">
                  <a16:creationId xmlns:a16="http://schemas.microsoft.com/office/drawing/2014/main" id="{A19586A9-1E8C-4AEB-A2CE-1A5B9E5D97A9}"/>
                </a:ext>
              </a:extLst>
            </p:cNvPr>
            <p:cNvSpPr/>
            <p:nvPr/>
          </p:nvSpPr>
          <p:spPr>
            <a:xfrm>
              <a:off x="1271464" y="4077072"/>
              <a:ext cx="576064" cy="8640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" name="13 Elipse"/>
            <p:cNvSpPr/>
            <p:nvPr/>
          </p:nvSpPr>
          <p:spPr>
            <a:xfrm>
              <a:off x="1271464" y="3573016"/>
              <a:ext cx="504056" cy="504056"/>
            </a:xfrm>
            <a:prstGeom prst="ellipse">
              <a:avLst/>
            </a:prstGeom>
            <a:noFill/>
            <a:ln w="38100"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84683102-8D7A-4724-AC39-C7AEF956B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07520" y="4140561"/>
              <a:ext cx="468000" cy="46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532046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67408" y="1340768"/>
            <a:ext cx="110892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3200" dirty="0">
                <a:latin typeface="+mj-lt"/>
              </a:rPr>
              <a:t>Es un diagrama que se compone de filas y columnas en las cuales se encuentran los símbolos del SGA.</a:t>
            </a:r>
          </a:p>
          <a:p>
            <a:pPr algn="just"/>
            <a:endParaRPr lang="es-CO" sz="3200" dirty="0">
              <a:latin typeface="+mj-lt"/>
            </a:endParaRPr>
          </a:p>
          <a:p>
            <a:pPr algn="just"/>
            <a:r>
              <a:rPr lang="es-CO" sz="3200" dirty="0">
                <a:latin typeface="+mj-lt"/>
              </a:rPr>
              <a:t>Ha sido diseñada como guía para el almacenamiento de productos y resume gráficamente la recomendación de almacenar (igual con igual) y separar los que tengan rombos diferentes.</a:t>
            </a:r>
          </a:p>
        </p:txBody>
      </p:sp>
      <p:sp>
        <p:nvSpPr>
          <p:cNvPr id="4" name="15 CuadroTexto">
            <a:extLst>
              <a:ext uri="{FF2B5EF4-FFF2-40B4-BE49-F238E27FC236}">
                <a16:creationId xmlns:a16="http://schemas.microsoft.com/office/drawing/2014/main" id="{6EFEEC7B-C694-40A2-9CDD-0BE01357B5CE}"/>
              </a:ext>
            </a:extLst>
          </p:cNvPr>
          <p:cNvSpPr txBox="1"/>
          <p:nvPr/>
        </p:nvSpPr>
        <p:spPr>
          <a:xfrm>
            <a:off x="335360" y="260648"/>
            <a:ext cx="4976042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Matriz de compatibilidad</a:t>
            </a:r>
          </a:p>
        </p:txBody>
      </p:sp>
    </p:spTree>
    <p:extLst>
      <p:ext uri="{BB962C8B-B14F-4D97-AF65-F5344CB8AC3E}">
        <p14:creationId xmlns:p14="http://schemas.microsoft.com/office/powerpoint/2010/main" val="251862531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1C42545-8271-45F3-92E4-B5FA3D5528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3262" y="566737"/>
            <a:ext cx="5705475" cy="572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2139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1C4A8FD-58FA-41BD-B318-F0F1343A86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576262"/>
            <a:ext cx="5715000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14445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54F14C2-AF17-4864-9046-8A1FAD3E24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408" y="1052736"/>
            <a:ext cx="4579950" cy="459521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FCA65BB-157A-40A0-B08B-A431025C8E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60096" y="1058813"/>
            <a:ext cx="4507942" cy="4492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93553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F2B8CE24-BA3A-440D-8E73-18B4F3C277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673" y="476671"/>
            <a:ext cx="5676900" cy="5705475"/>
          </a:xfrm>
          <a:prstGeom prst="rect">
            <a:avLst/>
          </a:prstGeom>
        </p:spPr>
      </p:pic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08268863-DCD9-4946-BD0E-6B37BC195173}"/>
              </a:ext>
            </a:extLst>
          </p:cNvPr>
          <p:cNvGraphicFramePr>
            <a:graphicFrameLocks noGrp="1"/>
          </p:cNvGraphicFramePr>
          <p:nvPr/>
        </p:nvGraphicFramePr>
        <p:xfrm>
          <a:off x="6744072" y="891009"/>
          <a:ext cx="4834255" cy="48768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56870">
                  <a:extLst>
                    <a:ext uri="{9D8B030D-6E8A-4147-A177-3AD203B41FA5}">
                      <a16:colId xmlns:a16="http://schemas.microsoft.com/office/drawing/2014/main" val="3312627241"/>
                    </a:ext>
                  </a:extLst>
                </a:gridCol>
                <a:gridCol w="4477385">
                  <a:extLst>
                    <a:ext uri="{9D8B030D-6E8A-4147-A177-3AD203B41FA5}">
                      <a16:colId xmlns:a16="http://schemas.microsoft.com/office/drawing/2014/main" val="21784844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s-ES" sz="1600" dirty="0">
                          <a:effectLst/>
                          <a:latin typeface="+mj-lt"/>
                        </a:rPr>
                        <a:t/>
                      </a:r>
                      <a:br>
                        <a:rPr lang="es-ES" sz="1600" dirty="0">
                          <a:effectLst/>
                          <a:latin typeface="+mj-lt"/>
                        </a:rPr>
                      </a:br>
                      <a:endParaRPr lang="es-CO" sz="1600" dirty="0"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dirty="0">
                          <a:effectLst/>
                          <a:latin typeface="+mj-lt"/>
                        </a:rPr>
                        <a:t>Debe almacenar estas categorías de productos por separado, son incompatibles:</a:t>
                      </a:r>
                      <a:endParaRPr lang="es-CO" sz="1600" dirty="0">
                        <a:effectLst/>
                        <a:latin typeface="+mj-lt"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ES" sz="1600" dirty="0">
                          <a:effectLst/>
                          <a:latin typeface="+mj-lt"/>
                        </a:rPr>
                        <a:t>Almacene en estantes diferentes canecas de más de 55 galones o bultos de más de 50 kg.</a:t>
                      </a:r>
                      <a:endParaRPr lang="es-CO" sz="1600" dirty="0">
                        <a:effectLst/>
                        <a:latin typeface="+mj-lt"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ES" sz="1600" dirty="0">
                          <a:effectLst/>
                          <a:latin typeface="+mj-lt"/>
                        </a:rPr>
                        <a:t>Almacene en secciones del estante diferentes cantidades inferiores a las mencionadas.</a:t>
                      </a:r>
                    </a:p>
                    <a:p>
                      <a:pPr marL="342900" lvl="0" indent="-342900" algn="just">
                        <a:buFont typeface="Symbol" panose="05050102010706020507" pitchFamily="18" charset="2"/>
                        <a:buChar char=""/>
                      </a:pPr>
                      <a:endParaRPr lang="es-CO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61435946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s-CO" sz="1600" dirty="0">
                        <a:effectLst/>
                        <a:latin typeface="+mj-lt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dirty="0">
                          <a:effectLst/>
                          <a:latin typeface="+mj-lt"/>
                        </a:rPr>
                        <a:t>Consulte la Ficha de seguridad.</a:t>
                      </a:r>
                      <a:endParaRPr lang="es-CO" sz="1600" dirty="0">
                        <a:effectLst/>
                        <a:latin typeface="+mj-lt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600" dirty="0">
                          <a:effectLst/>
                          <a:latin typeface="+mj-lt"/>
                        </a:rPr>
                        <a:t>Separe los productos por estado físico sólidos aparte de líquidos y aparte de gases.</a:t>
                      </a:r>
                      <a:endParaRPr lang="es-CO" sz="1600" dirty="0">
                        <a:effectLst/>
                        <a:latin typeface="+mj-lt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600" dirty="0">
                          <a:effectLst/>
                          <a:latin typeface="+mj-lt"/>
                        </a:rPr>
                        <a:t>Revise la inflamabilidad y/o explosividad del producto</a:t>
                      </a:r>
                      <a:endParaRPr lang="es-CO" sz="1600" dirty="0">
                        <a:effectLst/>
                        <a:latin typeface="+mj-lt"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ES" sz="1600" dirty="0">
                          <a:effectLst/>
                          <a:latin typeface="+mj-lt"/>
                        </a:rPr>
                        <a:t>Revise el pH de la sustancia, ácidos deben estar separados de alcalinos.</a:t>
                      </a:r>
                      <a:endParaRPr lang="es-CO" sz="1600" dirty="0">
                        <a:effectLst/>
                        <a:latin typeface="+mj-lt"/>
                      </a:endParaRPr>
                    </a:p>
                    <a:p>
                      <a:pPr marL="285750" lvl="0" indent="-285750" algn="just">
                        <a:buFont typeface="Arial" panose="020B0604020202020204" pitchFamily="34" charset="0"/>
                        <a:buChar char="•"/>
                      </a:pPr>
                      <a:r>
                        <a:rPr lang="es-ES" sz="1600" dirty="0">
                          <a:effectLst/>
                          <a:latin typeface="+mj-lt"/>
                        </a:rPr>
                        <a:t>Revise la sección 10 de Estabilidad y Reactividad de los productos.</a:t>
                      </a:r>
                    </a:p>
                    <a:p>
                      <a:pPr marL="342900" lvl="0" indent="-342900" algn="just">
                        <a:buFont typeface="Symbol" panose="05050102010706020507" pitchFamily="18" charset="2"/>
                        <a:buChar char=""/>
                      </a:pPr>
                      <a:endParaRPr lang="es-CO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65209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" sz="1600" dirty="0">
                          <a:effectLst/>
                          <a:latin typeface="+mj-lt"/>
                        </a:rPr>
                        <a:t> </a:t>
                      </a:r>
                      <a:endParaRPr lang="es-CO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s-ES" sz="1600" dirty="0">
                          <a:effectLst/>
                          <a:latin typeface="+mj-lt"/>
                        </a:rPr>
                        <a:t>Estas categorías de productos pueden almacenarse juntos. </a:t>
                      </a:r>
                    </a:p>
                    <a:p>
                      <a:endParaRPr lang="es-CO" sz="1600" dirty="0">
                        <a:effectLst/>
                        <a:latin typeface="+mj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111709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060058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/>
          <p:cNvGrpSpPr/>
          <p:nvPr/>
        </p:nvGrpSpPr>
        <p:grpSpPr>
          <a:xfrm>
            <a:off x="983432" y="980728"/>
            <a:ext cx="4152900" cy="5457825"/>
            <a:chOff x="479376" y="932585"/>
            <a:chExt cx="4152900" cy="5457825"/>
          </a:xfrm>
        </p:grpSpPr>
        <p:pic>
          <p:nvPicPr>
            <p:cNvPr id="4103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376" y="932585"/>
              <a:ext cx="4152900" cy="545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7408" y="4793248"/>
              <a:ext cx="540000" cy="540000"/>
            </a:xfrm>
            <a:prstGeom prst="rect">
              <a:avLst/>
            </a:prstGeom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7408" y="1916486"/>
              <a:ext cx="540000" cy="540000"/>
            </a:xfrm>
            <a:prstGeom prst="rect">
              <a:avLst/>
            </a:prstGeom>
          </p:spPr>
        </p:pic>
        <p:pic>
          <p:nvPicPr>
            <p:cNvPr id="23" name="22 Imagen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7408" y="2881160"/>
              <a:ext cx="540000" cy="540000"/>
            </a:xfrm>
            <a:prstGeom prst="rect">
              <a:avLst/>
            </a:prstGeom>
          </p:spPr>
        </p:pic>
        <p:pic>
          <p:nvPicPr>
            <p:cNvPr id="14" name="13 Imagen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2897" y="3908614"/>
              <a:ext cx="540000" cy="540000"/>
            </a:xfrm>
            <a:prstGeom prst="rect">
              <a:avLst/>
            </a:prstGeom>
          </p:spPr>
        </p:pic>
      </p:grpSp>
      <p:pic>
        <p:nvPicPr>
          <p:cNvPr id="32" name="Imagen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0096" y="734128"/>
            <a:ext cx="3648728" cy="5951023"/>
          </a:xfrm>
          <a:prstGeom prst="rect">
            <a:avLst/>
          </a:prstGeom>
        </p:spPr>
      </p:pic>
      <p:sp>
        <p:nvSpPr>
          <p:cNvPr id="37" name="Rectángulo 36"/>
          <p:cNvSpPr/>
          <p:nvPr/>
        </p:nvSpPr>
        <p:spPr>
          <a:xfrm>
            <a:off x="10608824" y="5877272"/>
            <a:ext cx="1247816" cy="80787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38" name="CuadroTexto 37"/>
          <p:cNvSpPr txBox="1"/>
          <p:nvPr/>
        </p:nvSpPr>
        <p:spPr>
          <a:xfrm>
            <a:off x="7608168" y="2564904"/>
            <a:ext cx="7922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400" dirty="0">
                <a:solidFill>
                  <a:schemeClr val="bg1"/>
                </a:solidFill>
                <a:latin typeface="+mj-lt"/>
              </a:rPr>
              <a:t>Líquidos</a:t>
            </a:r>
          </a:p>
        </p:txBody>
      </p:sp>
      <p:sp>
        <p:nvSpPr>
          <p:cNvPr id="73" name="CuadroTexto 72"/>
          <p:cNvSpPr txBox="1"/>
          <p:nvPr/>
        </p:nvSpPr>
        <p:spPr>
          <a:xfrm>
            <a:off x="9051766" y="2564904"/>
            <a:ext cx="7056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400" dirty="0">
                <a:solidFill>
                  <a:schemeClr val="bg1"/>
                </a:solidFill>
                <a:latin typeface="+mj-lt"/>
              </a:rPr>
              <a:t>Sólidos</a:t>
            </a:r>
          </a:p>
        </p:txBody>
      </p:sp>
      <p:pic>
        <p:nvPicPr>
          <p:cNvPr id="15" name="Picture 2">
            <a:extLst>
              <a:ext uri="{FF2B5EF4-FFF2-40B4-BE49-F238E27FC236}">
                <a16:creationId xmlns:a16="http://schemas.microsoft.com/office/drawing/2014/main" id="{3DFC619D-7EDE-4A60-8CBC-9F98B39FD6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433">
            <a:off x="2351584" y="5013176"/>
            <a:ext cx="195746" cy="195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ángulo: esquinas redondeadas 5">
            <a:extLst>
              <a:ext uri="{FF2B5EF4-FFF2-40B4-BE49-F238E27FC236}">
                <a16:creationId xmlns:a16="http://schemas.microsoft.com/office/drawing/2014/main" id="{E7A4E144-1E70-4E97-8BBD-7CFBD9C72A31}"/>
              </a:ext>
            </a:extLst>
          </p:cNvPr>
          <p:cNvSpPr/>
          <p:nvPr/>
        </p:nvSpPr>
        <p:spPr>
          <a:xfrm>
            <a:off x="8544272" y="2872681"/>
            <a:ext cx="216024" cy="142041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grpSp>
        <p:nvGrpSpPr>
          <p:cNvPr id="16" name="Grupo 15">
            <a:extLst>
              <a:ext uri="{FF2B5EF4-FFF2-40B4-BE49-F238E27FC236}">
                <a16:creationId xmlns:a16="http://schemas.microsoft.com/office/drawing/2014/main" id="{7C35063F-16A2-453B-9B28-5B7EE81EB9E2}"/>
              </a:ext>
            </a:extLst>
          </p:cNvPr>
          <p:cNvGrpSpPr/>
          <p:nvPr/>
        </p:nvGrpSpPr>
        <p:grpSpPr>
          <a:xfrm>
            <a:off x="5407186" y="1204082"/>
            <a:ext cx="927720" cy="1001713"/>
            <a:chOff x="479376" y="932585"/>
            <a:chExt cx="4152900" cy="5457825"/>
          </a:xfrm>
        </p:grpSpPr>
        <p:pic>
          <p:nvPicPr>
            <p:cNvPr id="17" name="Picture 7">
              <a:extLst>
                <a:ext uri="{FF2B5EF4-FFF2-40B4-BE49-F238E27FC236}">
                  <a16:creationId xmlns:a16="http://schemas.microsoft.com/office/drawing/2014/main" id="{3C06BF95-EC59-4D02-A1EA-ED49FFF19A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376" y="932585"/>
              <a:ext cx="4152900" cy="545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F96255BE-1A8E-4D12-974E-3135491699C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7408" y="4793248"/>
              <a:ext cx="540000" cy="540000"/>
            </a:xfrm>
            <a:prstGeom prst="rect">
              <a:avLst/>
            </a:prstGeom>
          </p:spPr>
        </p:pic>
        <p:pic>
          <p:nvPicPr>
            <p:cNvPr id="19" name="Imagen 18">
              <a:extLst>
                <a:ext uri="{FF2B5EF4-FFF2-40B4-BE49-F238E27FC236}">
                  <a16:creationId xmlns:a16="http://schemas.microsoft.com/office/drawing/2014/main" id="{5C539316-615D-4CBA-B126-9C62BA1639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7408" y="1916486"/>
              <a:ext cx="540000" cy="540000"/>
            </a:xfrm>
            <a:prstGeom prst="rect">
              <a:avLst/>
            </a:prstGeom>
          </p:spPr>
        </p:pic>
        <p:pic>
          <p:nvPicPr>
            <p:cNvPr id="20" name="22 Imagen">
              <a:extLst>
                <a:ext uri="{FF2B5EF4-FFF2-40B4-BE49-F238E27FC236}">
                  <a16:creationId xmlns:a16="http://schemas.microsoft.com/office/drawing/2014/main" id="{649A321F-5CA0-473C-B7C2-07526FE0A5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7408" y="2881160"/>
              <a:ext cx="540000" cy="540000"/>
            </a:xfrm>
            <a:prstGeom prst="rect">
              <a:avLst/>
            </a:prstGeom>
          </p:spPr>
        </p:pic>
        <p:pic>
          <p:nvPicPr>
            <p:cNvPr id="21" name="13 Imagen">
              <a:extLst>
                <a:ext uri="{FF2B5EF4-FFF2-40B4-BE49-F238E27FC236}">
                  <a16:creationId xmlns:a16="http://schemas.microsoft.com/office/drawing/2014/main" id="{0A78D498-7AC6-4310-B669-726476B2A43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2897" y="3908614"/>
              <a:ext cx="540000" cy="540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861648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>
            <a:extLst>
              <a:ext uri="{FF2B5EF4-FFF2-40B4-BE49-F238E27FC236}">
                <a16:creationId xmlns:a16="http://schemas.microsoft.com/office/drawing/2014/main" id="{8955498D-AC44-42BA-989E-F6BCC2C6F815}"/>
              </a:ext>
            </a:extLst>
          </p:cNvPr>
          <p:cNvGrpSpPr/>
          <p:nvPr/>
        </p:nvGrpSpPr>
        <p:grpSpPr>
          <a:xfrm>
            <a:off x="853231" y="170127"/>
            <a:ext cx="3330168" cy="6214188"/>
            <a:chOff x="623392" y="167951"/>
            <a:chExt cx="3330168" cy="6214188"/>
          </a:xfrm>
        </p:grpSpPr>
        <p:pic>
          <p:nvPicPr>
            <p:cNvPr id="5" name="Imagen 4" descr="Ar Storage STABIL 100/60 - Estantería metálica, 100 x 200 x 60 cm, 4  estantes, 430 kg por estante, color azul/naranja - Distrimar.es">
              <a:extLst>
                <a:ext uri="{FF2B5EF4-FFF2-40B4-BE49-F238E27FC236}">
                  <a16:creationId xmlns:a16="http://schemas.microsoft.com/office/drawing/2014/main" id="{D812D569-918C-4D26-81CD-743850EA57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00" t="11000" r="21200" b="11000"/>
            <a:stretch/>
          </p:blipFill>
          <p:spPr bwMode="auto">
            <a:xfrm>
              <a:off x="623392" y="167951"/>
              <a:ext cx="3330168" cy="6214188"/>
            </a:xfrm>
            <a:prstGeom prst="rect">
              <a:avLst/>
            </a:prstGeom>
            <a:noFill/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7" name="Imagen 6" descr="Icono&#10;&#10;Descripción generada automáticamente">
              <a:extLst>
                <a:ext uri="{FF2B5EF4-FFF2-40B4-BE49-F238E27FC236}">
                  <a16:creationId xmlns:a16="http://schemas.microsoft.com/office/drawing/2014/main" id="{B9C91E2C-FFA6-47BA-858B-A2A16E562F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1744" y="2546445"/>
              <a:ext cx="788425" cy="788425"/>
            </a:xfrm>
            <a:prstGeom prst="rect">
              <a:avLst/>
            </a:prstGeom>
          </p:spPr>
        </p:pic>
        <p:pic>
          <p:nvPicPr>
            <p:cNvPr id="9" name="Imagen 8" descr="Imagen que contiene firmar, objeto, exterior, parada&#10;&#10;Descripción generada automáticamente">
              <a:extLst>
                <a:ext uri="{FF2B5EF4-FFF2-40B4-BE49-F238E27FC236}">
                  <a16:creationId xmlns:a16="http://schemas.microsoft.com/office/drawing/2014/main" id="{69FDC051-D44D-4E08-BD39-CBA14700F03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5090" y="4025840"/>
              <a:ext cx="1080000" cy="1080000"/>
            </a:xfrm>
            <a:prstGeom prst="rect">
              <a:avLst/>
            </a:prstGeom>
          </p:spPr>
        </p:pic>
        <p:pic>
          <p:nvPicPr>
            <p:cNvPr id="11" name="Imagen 10" descr="Logotipo&#10;&#10;Descripción generada automáticamente">
              <a:extLst>
                <a:ext uri="{FF2B5EF4-FFF2-40B4-BE49-F238E27FC236}">
                  <a16:creationId xmlns:a16="http://schemas.microsoft.com/office/drawing/2014/main" id="{81CF07CD-DD3C-4F5E-AB5F-6C801758445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5090" y="852257"/>
              <a:ext cx="1080000" cy="1080000"/>
            </a:xfrm>
            <a:prstGeom prst="rect">
              <a:avLst/>
            </a:prstGeom>
          </p:spPr>
        </p:pic>
        <p:sp>
          <p:nvSpPr>
            <p:cNvPr id="12" name="CuadroTexto 11">
              <a:extLst>
                <a:ext uri="{FF2B5EF4-FFF2-40B4-BE49-F238E27FC236}">
                  <a16:creationId xmlns:a16="http://schemas.microsoft.com/office/drawing/2014/main" id="{3F360B20-676C-4EFF-A3CF-FDEA199215ED}"/>
                </a:ext>
              </a:extLst>
            </p:cNvPr>
            <p:cNvSpPr txBox="1"/>
            <p:nvPr/>
          </p:nvSpPr>
          <p:spPr>
            <a:xfrm>
              <a:off x="2226347" y="2570550"/>
              <a:ext cx="10800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s-ES" sz="1400" b="1" dirty="0">
                  <a:latin typeface="Gill Sans MT" panose="020B0502020104020203" pitchFamily="34" charset="0"/>
                </a:rPr>
                <a:t>No peligrosos</a:t>
              </a:r>
              <a:endParaRPr lang="es-CO" sz="1400" b="1" dirty="0">
                <a:latin typeface="Gill Sans MT" panose="020B0502020104020203" pitchFamily="34" charset="0"/>
              </a:endParaRPr>
            </a:p>
          </p:txBody>
        </p:sp>
        <p:sp>
          <p:nvSpPr>
            <p:cNvPr id="13" name="Rectángulo 12">
              <a:extLst>
                <a:ext uri="{FF2B5EF4-FFF2-40B4-BE49-F238E27FC236}">
                  <a16:creationId xmlns:a16="http://schemas.microsoft.com/office/drawing/2014/main" id="{3A2B1F6F-4A88-4443-9752-596F93CEB78A}"/>
                </a:ext>
              </a:extLst>
            </p:cNvPr>
            <p:cNvSpPr/>
            <p:nvPr/>
          </p:nvSpPr>
          <p:spPr>
            <a:xfrm>
              <a:off x="2140643" y="2365695"/>
              <a:ext cx="85704" cy="119962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  <p:sp>
          <p:nvSpPr>
            <p:cNvPr id="14" name="Rectángulo 13">
              <a:extLst>
                <a:ext uri="{FF2B5EF4-FFF2-40B4-BE49-F238E27FC236}">
                  <a16:creationId xmlns:a16="http://schemas.microsoft.com/office/drawing/2014/main" id="{05283191-7CF6-4D75-B910-77EC27B99809}"/>
                </a:ext>
              </a:extLst>
            </p:cNvPr>
            <p:cNvSpPr/>
            <p:nvPr/>
          </p:nvSpPr>
          <p:spPr>
            <a:xfrm rot="7810315">
              <a:off x="2238781" y="3480459"/>
              <a:ext cx="71990" cy="29653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45067712-6D90-436A-A491-C09D0BE8BA40}"/>
              </a:ext>
            </a:extLst>
          </p:cNvPr>
          <p:cNvCxnSpPr>
            <a:cxnSpLocks/>
          </p:cNvCxnSpPr>
          <p:nvPr/>
        </p:nvCxnSpPr>
        <p:spPr>
          <a:xfrm>
            <a:off x="7204406" y="2353297"/>
            <a:ext cx="930252" cy="52387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14444C7E-1EDA-4C43-9323-C065BB799545}"/>
              </a:ext>
            </a:extLst>
          </p:cNvPr>
          <p:cNvCxnSpPr>
            <a:cxnSpLocks/>
          </p:cNvCxnSpPr>
          <p:nvPr/>
        </p:nvCxnSpPr>
        <p:spPr>
          <a:xfrm flipH="1">
            <a:off x="4536289" y="2353297"/>
            <a:ext cx="1054111" cy="438150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Imagen 15" descr="Imagen que contiene firmar, objeto, exterior, parada&#10;&#10;Descripción generada automáticamente">
            <a:extLst>
              <a:ext uri="{FF2B5EF4-FFF2-40B4-BE49-F238E27FC236}">
                <a16:creationId xmlns:a16="http://schemas.microsoft.com/office/drawing/2014/main" id="{503374FF-83C4-4C05-9C14-34741484951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2305" y="548680"/>
            <a:ext cx="921261" cy="921261"/>
          </a:xfrm>
          <a:prstGeom prst="rect">
            <a:avLst/>
          </a:prstGeom>
        </p:spPr>
      </p:pic>
      <p:pic>
        <p:nvPicPr>
          <p:cNvPr id="17" name="Imagen 16" descr="Imagen que contiene firmar, objeto, exterior, parada&#10;&#10;Descripción generada automáticamente">
            <a:extLst>
              <a:ext uri="{FF2B5EF4-FFF2-40B4-BE49-F238E27FC236}">
                <a16:creationId xmlns:a16="http://schemas.microsoft.com/office/drawing/2014/main" id="{B4D710A0-7CBE-464C-A43D-702B82B2ECB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2086" y="2386014"/>
            <a:ext cx="921261" cy="921261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1E3089F5-386F-4366-A65F-B65DEFE6FC81}"/>
              </a:ext>
            </a:extLst>
          </p:cNvPr>
          <p:cNvCxnSpPr>
            <a:cxnSpLocks/>
          </p:cNvCxnSpPr>
          <p:nvPr/>
        </p:nvCxnSpPr>
        <p:spPr>
          <a:xfrm>
            <a:off x="6059291" y="2165717"/>
            <a:ext cx="5869357" cy="260735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Picture 2" descr="Paletizado de sacos y bolsas | INEMUR">
            <a:extLst>
              <a:ext uri="{FF2B5EF4-FFF2-40B4-BE49-F238E27FC236}">
                <a16:creationId xmlns:a16="http://schemas.microsoft.com/office/drawing/2014/main" id="{D466F048-2364-4174-8BC4-814FCE4A1E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6" r="33125"/>
          <a:stretch/>
        </p:blipFill>
        <p:spPr bwMode="auto">
          <a:xfrm>
            <a:off x="5381812" y="1492872"/>
            <a:ext cx="195532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Conector recto 19">
            <a:extLst>
              <a:ext uri="{FF2B5EF4-FFF2-40B4-BE49-F238E27FC236}">
                <a16:creationId xmlns:a16="http://schemas.microsoft.com/office/drawing/2014/main" id="{3BEBF871-0D6D-4E72-B80E-E29849AFDFEC}"/>
              </a:ext>
            </a:extLst>
          </p:cNvPr>
          <p:cNvCxnSpPr>
            <a:cxnSpLocks/>
          </p:cNvCxnSpPr>
          <p:nvPr/>
        </p:nvCxnSpPr>
        <p:spPr>
          <a:xfrm flipH="1">
            <a:off x="6332392" y="2848512"/>
            <a:ext cx="1606562" cy="82110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Paletizado de sacos y bolsas | INEMUR">
            <a:extLst>
              <a:ext uri="{FF2B5EF4-FFF2-40B4-BE49-F238E27FC236}">
                <a16:creationId xmlns:a16="http://schemas.microsoft.com/office/drawing/2014/main" id="{ACE8C853-C778-4AC0-8D5B-4D5ADA4891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6" r="33125"/>
          <a:stretch/>
        </p:blipFill>
        <p:spPr bwMode="auto">
          <a:xfrm>
            <a:off x="7285391" y="2412034"/>
            <a:ext cx="195532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Paletizado de sacos y bolsas | INEMUR">
            <a:extLst>
              <a:ext uri="{FF2B5EF4-FFF2-40B4-BE49-F238E27FC236}">
                <a16:creationId xmlns:a16="http://schemas.microsoft.com/office/drawing/2014/main" id="{CAA7C634-AEC0-4602-AD5A-6BDA8A1F48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6" r="33125"/>
          <a:stretch/>
        </p:blipFill>
        <p:spPr bwMode="auto">
          <a:xfrm>
            <a:off x="9216885" y="3277221"/>
            <a:ext cx="195532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9579C3DE-DDC1-4AF7-9187-434230AC2094}"/>
              </a:ext>
            </a:extLst>
          </p:cNvPr>
          <p:cNvCxnSpPr>
            <a:cxnSpLocks/>
          </p:cNvCxnSpPr>
          <p:nvPr/>
        </p:nvCxnSpPr>
        <p:spPr>
          <a:xfrm flipH="1" flipV="1">
            <a:off x="4536289" y="2791447"/>
            <a:ext cx="5785797" cy="279082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C2E19F19-B959-42C0-9693-25C072A82715}"/>
              </a:ext>
            </a:extLst>
          </p:cNvPr>
          <p:cNvCxnSpPr>
            <a:cxnSpLocks/>
          </p:cNvCxnSpPr>
          <p:nvPr/>
        </p:nvCxnSpPr>
        <p:spPr>
          <a:xfrm flipH="1">
            <a:off x="8261475" y="4085261"/>
            <a:ext cx="979241" cy="48126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ADF74494-9E90-48F3-8E3F-5C6C12F071B8}"/>
              </a:ext>
            </a:extLst>
          </p:cNvPr>
          <p:cNvCxnSpPr>
            <a:cxnSpLocks/>
          </p:cNvCxnSpPr>
          <p:nvPr/>
        </p:nvCxnSpPr>
        <p:spPr>
          <a:xfrm flipH="1">
            <a:off x="10322086" y="4783422"/>
            <a:ext cx="1606562" cy="821106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uadroTexto 25">
            <a:extLst>
              <a:ext uri="{FF2B5EF4-FFF2-40B4-BE49-F238E27FC236}">
                <a16:creationId xmlns:a16="http://schemas.microsoft.com/office/drawing/2014/main" id="{CDDCD451-63B8-4483-840D-C91BA346758D}"/>
              </a:ext>
            </a:extLst>
          </p:cNvPr>
          <p:cNvSpPr txBox="1"/>
          <p:nvPr/>
        </p:nvSpPr>
        <p:spPr>
          <a:xfrm>
            <a:off x="7124122" y="1113191"/>
            <a:ext cx="734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latin typeface="Gill Sans MT" panose="020B0502020104020203" pitchFamily="34" charset="0"/>
              </a:rPr>
              <a:t>Ácido</a:t>
            </a:r>
            <a:endParaRPr lang="es-CO" dirty="0">
              <a:latin typeface="Gill Sans MT" panose="020B0502020104020203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80C77740-1048-43A5-BF9B-8FFE77CC419D}"/>
              </a:ext>
            </a:extLst>
          </p:cNvPr>
          <p:cNvSpPr txBox="1"/>
          <p:nvPr/>
        </p:nvSpPr>
        <p:spPr>
          <a:xfrm>
            <a:off x="10931087" y="3017529"/>
            <a:ext cx="933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latin typeface="Gill Sans MT" panose="020B0502020104020203" pitchFamily="34" charset="0"/>
              </a:rPr>
              <a:t>Alcalino</a:t>
            </a:r>
            <a:endParaRPr lang="es-CO" dirty="0">
              <a:latin typeface="Gill Sans MT" panose="020B0502020104020203" pitchFamily="34" charset="0"/>
            </a:endParaRP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C6C79F14-E9A4-496C-84E3-D19A3E587637}"/>
              </a:ext>
            </a:extLst>
          </p:cNvPr>
          <p:cNvSpPr txBox="1"/>
          <p:nvPr/>
        </p:nvSpPr>
        <p:spPr>
          <a:xfrm>
            <a:off x="8261475" y="1951823"/>
            <a:ext cx="1408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latin typeface="+mj-lt"/>
              </a:rPr>
              <a:t>No peligroso</a:t>
            </a:r>
            <a:endParaRPr lang="es-CO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0155318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iesgos químicos en el sector de la limpieza - Productos químicos ...">
            <a:extLst>
              <a:ext uri="{FF2B5EF4-FFF2-40B4-BE49-F238E27FC236}">
                <a16:creationId xmlns:a16="http://schemas.microsoft.com/office/drawing/2014/main" id="{E68E002C-DB94-4485-B258-86482F307C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60296" cy="6823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8FA6B1F4-FAD5-4E35-B51A-E7FAACA945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16212">
            <a:off x="1741524" y="765245"/>
            <a:ext cx="1023444" cy="575688"/>
          </a:xfrm>
          <a:prstGeom prst="rect">
            <a:avLst/>
          </a:prstGeom>
        </p:spPr>
      </p:pic>
      <p:pic>
        <p:nvPicPr>
          <p:cNvPr id="9" name="Imagen 8" descr="Interfaz de usuario gráfica, Texto, Aplicación&#10;&#10;Descripción generada automáticamente con confianza media">
            <a:extLst>
              <a:ext uri="{FF2B5EF4-FFF2-40B4-BE49-F238E27FC236}">
                <a16:creationId xmlns:a16="http://schemas.microsoft.com/office/drawing/2014/main" id="{5D99E7C0-77CA-4255-B14E-CA879C23FA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300000">
            <a:off x="7951578" y="862200"/>
            <a:ext cx="661245" cy="371951"/>
          </a:xfrm>
          <a:prstGeom prst="rect">
            <a:avLst/>
          </a:prstGeom>
        </p:spPr>
      </p:pic>
      <p:pic>
        <p:nvPicPr>
          <p:cNvPr id="11" name="Imagen 10" descr="Interfaz de usuario gráfica, Texto&#10;&#10;Descripción generada automáticamente">
            <a:extLst>
              <a:ext uri="{FF2B5EF4-FFF2-40B4-BE49-F238E27FC236}">
                <a16:creationId xmlns:a16="http://schemas.microsoft.com/office/drawing/2014/main" id="{C80DDFA5-02BA-4EAD-9BCF-43D2E2D25FC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836712"/>
            <a:ext cx="936104" cy="526559"/>
          </a:xfrm>
          <a:prstGeom prst="rect">
            <a:avLst/>
          </a:prstGeom>
        </p:spPr>
      </p:pic>
      <p:pic>
        <p:nvPicPr>
          <p:cNvPr id="13" name="Imagen 12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D0C7FF06-F549-4C85-BB9E-4AB951EF45E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6912" y="4869360"/>
            <a:ext cx="3200000" cy="1800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5" name="Imagen 14" descr="Interfaz de usuario gráfica, Texto, Aplicación&#10;&#10;Descripción generada automáticamente con confianza media">
            <a:extLst>
              <a:ext uri="{FF2B5EF4-FFF2-40B4-BE49-F238E27FC236}">
                <a16:creationId xmlns:a16="http://schemas.microsoft.com/office/drawing/2014/main" id="{63FAE343-5164-41AD-A312-5E2A1488F44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2180" y="548680"/>
            <a:ext cx="3200000" cy="1800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7" name="Imagen 16" descr="Interfaz de usuario gráfica, Texto&#10;&#10;Descripción generada automáticamente">
            <a:extLst>
              <a:ext uri="{FF2B5EF4-FFF2-40B4-BE49-F238E27FC236}">
                <a16:creationId xmlns:a16="http://schemas.microsoft.com/office/drawing/2014/main" id="{C790AE39-C75E-44B4-B539-6D92D5BBF62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2664" y="2780928"/>
            <a:ext cx="3200000" cy="18000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5684363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n 28" descr="Storage and handling of chemicals - Bdtrans">
            <a:extLst>
              <a:ext uri="{FF2B5EF4-FFF2-40B4-BE49-F238E27FC236}">
                <a16:creationId xmlns:a16="http://schemas.microsoft.com/office/drawing/2014/main" id="{A46B4D8E-9410-4386-A2CA-1713A386F2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9" y="82744"/>
            <a:ext cx="5767103" cy="294619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" name="Objeto 8">
            <a:extLst>
              <a:ext uri="{FF2B5EF4-FFF2-40B4-BE49-F238E27FC236}">
                <a16:creationId xmlns:a16="http://schemas.microsoft.com/office/drawing/2014/main" id="{CBA3897B-5446-4210-B1E0-CC2E5F5F77F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85897201"/>
              </p:ext>
            </p:extLst>
          </p:nvPr>
        </p:nvGraphicFramePr>
        <p:xfrm>
          <a:off x="191345" y="3425100"/>
          <a:ext cx="5189342" cy="33123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Imagen de mapa de bits" r:id="rId4" imgW="7342857" imgH="5334745" progId="Paint.Picture">
                  <p:embed/>
                </p:oleObj>
              </mc:Choice>
              <mc:Fallback>
                <p:oleObj name="Imagen de mapa de bits" r:id="rId4" imgW="7342857" imgH="5334745" progId="Paint.Picture">
                  <p:embed/>
                  <p:pic>
                    <p:nvPicPr>
                      <p:cNvPr id="9" name="Objeto 8">
                        <a:extLst>
                          <a:ext uri="{FF2B5EF4-FFF2-40B4-BE49-F238E27FC236}">
                            <a16:creationId xmlns:a16="http://schemas.microsoft.com/office/drawing/2014/main" id="{CBA3897B-5446-4210-B1E0-CC2E5F5F77F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345" y="3425100"/>
                        <a:ext cx="5189342" cy="33123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Imagen 3" descr="Imagen que contiene exterior, edificio, cerca, azul&#10;&#10;Descripción generada automáticamente">
            <a:extLst>
              <a:ext uri="{FF2B5EF4-FFF2-40B4-BE49-F238E27FC236}">
                <a16:creationId xmlns:a16="http://schemas.microsoft.com/office/drawing/2014/main" id="{4E7B3640-C935-4D85-A1D5-A4B2F46EC7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0"/>
            <a:ext cx="5888652" cy="3425100"/>
          </a:xfrm>
          <a:prstGeom prst="rect">
            <a:avLst/>
          </a:prstGeom>
        </p:spPr>
      </p:pic>
      <p:grpSp>
        <p:nvGrpSpPr>
          <p:cNvPr id="28" name="Grupo 27">
            <a:extLst>
              <a:ext uri="{FF2B5EF4-FFF2-40B4-BE49-F238E27FC236}">
                <a16:creationId xmlns:a16="http://schemas.microsoft.com/office/drawing/2014/main" id="{170B5698-8AD6-44B9-973F-5CDD2D26F516}"/>
              </a:ext>
            </a:extLst>
          </p:cNvPr>
          <p:cNvGrpSpPr/>
          <p:nvPr/>
        </p:nvGrpSpPr>
        <p:grpSpPr>
          <a:xfrm>
            <a:off x="6096000" y="3429000"/>
            <a:ext cx="5767102" cy="3312368"/>
            <a:chOff x="6096000" y="3429000"/>
            <a:chExt cx="5767102" cy="3312368"/>
          </a:xfrm>
        </p:grpSpPr>
        <p:pic>
          <p:nvPicPr>
            <p:cNvPr id="3" name="Imagen 2" descr="Imagen que contiene circuito, cuarto&#10;&#10;Descripción generada automáticamente">
              <a:extLst>
                <a:ext uri="{FF2B5EF4-FFF2-40B4-BE49-F238E27FC236}">
                  <a16:creationId xmlns:a16="http://schemas.microsoft.com/office/drawing/2014/main" id="{2D677031-408A-424B-BEA8-53C81D84DD9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791" t="14640"/>
            <a:stretch/>
          </p:blipFill>
          <p:spPr>
            <a:xfrm flipH="1">
              <a:off x="6096000" y="3429000"/>
              <a:ext cx="5767102" cy="3312368"/>
            </a:xfrm>
            <a:prstGeom prst="rect">
              <a:avLst/>
            </a:prstGeom>
          </p:spPr>
        </p:pic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6EFF9187-490C-4AD7-8D35-AE38D8A735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840416" y="4524511"/>
              <a:ext cx="0" cy="2212956"/>
            </a:xfrm>
            <a:prstGeom prst="line">
              <a:avLst/>
            </a:prstGeom>
            <a:ln w="762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ector recto 12">
              <a:extLst>
                <a:ext uri="{FF2B5EF4-FFF2-40B4-BE49-F238E27FC236}">
                  <a16:creationId xmlns:a16="http://schemas.microsoft.com/office/drawing/2014/main" id="{B806C950-2A98-486F-82FB-527A5DD17DA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800" y="4509120"/>
              <a:ext cx="360000" cy="0"/>
            </a:xfrm>
            <a:prstGeom prst="line">
              <a:avLst/>
            </a:prstGeom>
            <a:ln w="762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cto 18">
              <a:extLst>
                <a:ext uri="{FF2B5EF4-FFF2-40B4-BE49-F238E27FC236}">
                  <a16:creationId xmlns:a16="http://schemas.microsoft.com/office/drawing/2014/main" id="{2C5245A5-3A3F-48B0-BC87-8A48EFC9FFA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410752" y="4473368"/>
              <a:ext cx="144016" cy="2268000"/>
            </a:xfrm>
            <a:prstGeom prst="line">
              <a:avLst/>
            </a:prstGeom>
            <a:ln w="762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Rectángulo 26">
              <a:extLst>
                <a:ext uri="{FF2B5EF4-FFF2-40B4-BE49-F238E27FC236}">
                  <a16:creationId xmlns:a16="http://schemas.microsoft.com/office/drawing/2014/main" id="{E520530E-227D-4866-AD18-048C20EDDB08}"/>
                </a:ext>
              </a:extLst>
            </p:cNvPr>
            <p:cNvSpPr/>
            <p:nvPr/>
          </p:nvSpPr>
          <p:spPr>
            <a:xfrm rot="237037">
              <a:off x="9485520" y="4471200"/>
              <a:ext cx="70215" cy="72000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 dirty="0"/>
            </a:p>
          </p:txBody>
        </p:sp>
      </p:grpSp>
    </p:spTree>
    <p:extLst>
      <p:ext uri="{BB962C8B-B14F-4D97-AF65-F5344CB8AC3E}">
        <p14:creationId xmlns:p14="http://schemas.microsoft.com/office/powerpoint/2010/main" val="123956169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AB4CD47-3A3D-44CD-A570-D5818FACCB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344" y="1412776"/>
            <a:ext cx="5626682" cy="367240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F7013C8-D453-4DDA-B54B-9669C71A06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8048" y="548680"/>
            <a:ext cx="5299433" cy="5386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574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BFEC207-530D-4B04-B04B-3F309A900B2C}"/>
              </a:ext>
            </a:extLst>
          </p:cNvPr>
          <p:cNvSpPr txBox="1"/>
          <p:nvPr/>
        </p:nvSpPr>
        <p:spPr>
          <a:xfrm>
            <a:off x="263352" y="260648"/>
            <a:ext cx="7313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Seguimiento al aprendizaje adquirido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D0CA97D-9818-4D21-89D2-92BCBB11E805}"/>
              </a:ext>
            </a:extLst>
          </p:cNvPr>
          <p:cNvSpPr txBox="1"/>
          <p:nvPr/>
        </p:nvSpPr>
        <p:spPr>
          <a:xfrm>
            <a:off x="695400" y="1412776"/>
            <a:ext cx="110172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Les voy a presentar tres situaciones sobre almacenamiento de productos químicos, seleccionen por favor las respuestas correctas.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Ánimo, los invito a participar activamente.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s-CO" sz="28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CO" sz="2800" dirty="0">
                <a:latin typeface="+mj-lt"/>
              </a:rPr>
              <a:t>Estaré atento a sus valiosos aportes.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1E0925A0-904A-44A2-B5D8-71C0028060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0785" y="3448110"/>
            <a:ext cx="2171700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34926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16CE6B0-3601-4D81-BC03-6B39D20E7FF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434" b="-1"/>
          <a:stretch/>
        </p:blipFill>
        <p:spPr>
          <a:xfrm>
            <a:off x="590368" y="2492896"/>
            <a:ext cx="11323451" cy="3456384"/>
          </a:xfrm>
          <a:prstGeom prst="rect">
            <a:avLst/>
          </a:prstGeom>
        </p:spPr>
      </p:pic>
      <p:sp>
        <p:nvSpPr>
          <p:cNvPr id="6" name="Elipse 5">
            <a:extLst>
              <a:ext uri="{FF2B5EF4-FFF2-40B4-BE49-F238E27FC236}">
                <a16:creationId xmlns:a16="http://schemas.microsoft.com/office/drawing/2014/main" id="{1B6F441B-81D3-45EB-B287-D5235E2694F3}"/>
              </a:ext>
            </a:extLst>
          </p:cNvPr>
          <p:cNvSpPr/>
          <p:nvPr/>
        </p:nvSpPr>
        <p:spPr>
          <a:xfrm>
            <a:off x="3864855" y="2766345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1</a:t>
            </a:r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A43F9D7E-FCCB-4494-A3F6-EB72C27C479E}"/>
              </a:ext>
            </a:extLst>
          </p:cNvPr>
          <p:cNvSpPr/>
          <p:nvPr/>
        </p:nvSpPr>
        <p:spPr>
          <a:xfrm>
            <a:off x="7530556" y="2780928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2</a:t>
            </a: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35E0E851-9B4F-434E-997E-A955A4FF242C}"/>
              </a:ext>
            </a:extLst>
          </p:cNvPr>
          <p:cNvSpPr/>
          <p:nvPr/>
        </p:nvSpPr>
        <p:spPr>
          <a:xfrm>
            <a:off x="11169584" y="2780928"/>
            <a:ext cx="432048" cy="4320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3</a:t>
            </a:r>
          </a:p>
        </p:txBody>
      </p:sp>
      <p:pic>
        <p:nvPicPr>
          <p:cNvPr id="5124" name="Picture 4" descr="image from Phillip Martin Clip | Clipart Panda - Free Clipart Images">
            <a:extLst>
              <a:ext uri="{FF2B5EF4-FFF2-40B4-BE49-F238E27FC236}">
                <a16:creationId xmlns:a16="http://schemas.microsoft.com/office/drawing/2014/main" id="{261D9476-8888-4799-88DB-D2BEF3516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80879" y="163145"/>
            <a:ext cx="48768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599939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2855640" y="404664"/>
            <a:ext cx="5976664" cy="2520280"/>
            <a:chOff x="2208213" y="1989139"/>
            <a:chExt cx="7632700" cy="3455987"/>
          </a:xfrm>
        </p:grpSpPr>
        <p:grpSp>
          <p:nvGrpSpPr>
            <p:cNvPr id="56322" name="2 Grupo"/>
            <p:cNvGrpSpPr>
              <a:grpSpLocks/>
            </p:cNvGrpSpPr>
            <p:nvPr/>
          </p:nvGrpSpPr>
          <p:grpSpPr bwMode="auto">
            <a:xfrm>
              <a:off x="2208213" y="1989139"/>
              <a:ext cx="7632700" cy="3455987"/>
              <a:chOff x="827088" y="3113088"/>
              <a:chExt cx="6126162" cy="1971675"/>
            </a:xfrm>
          </p:grpSpPr>
          <p:sp>
            <p:nvSpPr>
              <p:cNvPr id="2" name="Rectángulo 1"/>
              <p:cNvSpPr/>
              <p:nvPr/>
            </p:nvSpPr>
            <p:spPr>
              <a:xfrm>
                <a:off x="971068" y="3357623"/>
                <a:ext cx="1871742" cy="172714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s-CO"/>
              </a:p>
            </p:txBody>
          </p:sp>
          <p:pic>
            <p:nvPicPr>
              <p:cNvPr id="56325" name="Imagen 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7088" y="3113088"/>
                <a:ext cx="6126162" cy="1971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26" name="Imagen 8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751589">
                <a:off x="5965825" y="4124325"/>
                <a:ext cx="269875" cy="2698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6327" name="Imagen 9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779838" y="4508500"/>
                <a:ext cx="371475" cy="3730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8" name="Picture 16" descr="Resultado de imagen para safety data sheet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6163" y="2287084"/>
              <a:ext cx="2403475" cy="2942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6 CuadroTexto"/>
          <p:cNvSpPr txBox="1"/>
          <p:nvPr/>
        </p:nvSpPr>
        <p:spPr>
          <a:xfrm>
            <a:off x="839416" y="3861048"/>
            <a:ext cx="11113912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eaLnBrk="1" hangingPunct="1">
              <a:defRPr/>
            </a:pPr>
            <a:r>
              <a:rPr lang="es-CO" sz="32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+mn-cs"/>
              </a:rPr>
              <a:t>4. Fichas de seguridad.</a:t>
            </a:r>
          </a:p>
          <a:p>
            <a:pPr algn="just" eaLnBrk="1" hangingPunct="1">
              <a:defRPr/>
            </a:pPr>
            <a:endParaRPr lang="es-CO" sz="3200" dirty="0">
              <a:latin typeface="+mj-lt"/>
              <a:cs typeface="+mn-cs"/>
            </a:endParaRPr>
          </a:p>
          <a:p>
            <a:pPr algn="just"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Por último, repasemos las partes de la Ficha de Datos de Seguridad, también conocida como FDS y de que trata cada una.</a:t>
            </a:r>
          </a:p>
        </p:txBody>
      </p:sp>
    </p:spTree>
    <p:extLst>
      <p:ext uri="{BB962C8B-B14F-4D97-AF65-F5344CB8AC3E}">
        <p14:creationId xmlns:p14="http://schemas.microsoft.com/office/powerpoint/2010/main" val="2925012662"/>
      </p:ext>
    </p:extLst>
  </p:cSld>
  <p:clrMapOvr>
    <a:masterClrMapping/>
  </p:clrMapOvr>
  <p:transition spd="slow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424" y="1412776"/>
            <a:ext cx="6781577" cy="3665717"/>
          </a:xfrm>
          <a:prstGeom prst="rect">
            <a:avLst/>
          </a:prstGeom>
        </p:spPr>
      </p:pic>
      <p:sp>
        <p:nvSpPr>
          <p:cNvPr id="13" name="6 CuadroTexto"/>
          <p:cNvSpPr txBox="1"/>
          <p:nvPr/>
        </p:nvSpPr>
        <p:spPr>
          <a:xfrm>
            <a:off x="8040216" y="2214582"/>
            <a:ext cx="36724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La FDS está compuesta de 16 secciones.</a:t>
            </a:r>
          </a:p>
        </p:txBody>
      </p:sp>
    </p:spTree>
    <p:extLst>
      <p:ext uri="{BB962C8B-B14F-4D97-AF65-F5344CB8AC3E}">
        <p14:creationId xmlns:p14="http://schemas.microsoft.com/office/powerpoint/2010/main" val="119195299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252548EC-8824-4ADC-8CCB-4ABE84D4C29B}"/>
              </a:ext>
            </a:extLst>
          </p:cNvPr>
          <p:cNvSpPr txBox="1"/>
          <p:nvPr/>
        </p:nvSpPr>
        <p:spPr>
          <a:xfrm>
            <a:off x="1199456" y="197346"/>
            <a:ext cx="6600824" cy="64633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CO" b="1" dirty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DESCRIPCIÓN GENERAL DEL PRODUCTO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1. Identificación del producto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2. Identificación del peligro o peligros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3. Composición/información sobre los componentes</a:t>
            </a:r>
          </a:p>
          <a:p>
            <a:pPr algn="just"/>
            <a:endParaRPr lang="es-CO" dirty="0">
              <a:effectLst/>
              <a:latin typeface="+mj-lt"/>
              <a:ea typeface="Times New Roman" panose="02020603050405020304" pitchFamily="18" charset="0"/>
            </a:endParaRPr>
          </a:p>
          <a:p>
            <a:pPr algn="just"/>
            <a:r>
              <a:rPr lang="es-CO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</a:rPr>
              <a:t>MEDIDAS EN CASO DE EMERGENCIA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4. Primeros auxilios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5. Medidas de lucha contra incendios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6. Medidas que deben tomarse en caso de vertido accidental</a:t>
            </a:r>
          </a:p>
          <a:p>
            <a:pPr algn="just"/>
            <a:endParaRPr lang="es-CO" dirty="0">
              <a:effectLst/>
              <a:latin typeface="+mj-lt"/>
              <a:ea typeface="Times New Roman" panose="02020603050405020304" pitchFamily="18" charset="0"/>
            </a:endParaRPr>
          </a:p>
          <a:p>
            <a:pPr algn="just"/>
            <a:r>
              <a:rPr lang="es-CO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</a:rPr>
              <a:t>RECOMENDACIONES PARA SU USO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7. Manipulación y almacenamiento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8. Controles de exposición/protección personal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9. Propiedades físicas y químicas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10. Estabilidad y reactividad</a:t>
            </a:r>
          </a:p>
          <a:p>
            <a:pPr algn="just"/>
            <a:endParaRPr lang="es-CO" dirty="0">
              <a:effectLst/>
              <a:latin typeface="+mj-lt"/>
              <a:ea typeface="Times New Roman" panose="02020603050405020304" pitchFamily="18" charset="0"/>
            </a:endParaRPr>
          </a:p>
          <a:p>
            <a:pPr algn="just"/>
            <a:r>
              <a:rPr lang="es-CO" b="1" dirty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</a:rPr>
              <a:t>INFORMACIÓN COMPLEMENTARIA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11. Información toxicológica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12. Información </a:t>
            </a:r>
            <a:r>
              <a:rPr lang="es-CO" dirty="0" err="1">
                <a:effectLst/>
                <a:latin typeface="+mj-lt"/>
                <a:ea typeface="Times New Roman" panose="02020603050405020304" pitchFamily="18" charset="0"/>
              </a:rPr>
              <a:t>ecotoxicológica</a:t>
            </a:r>
            <a:endParaRPr lang="es-CO" dirty="0">
              <a:effectLst/>
              <a:latin typeface="+mj-lt"/>
              <a:ea typeface="Times New Roman" panose="02020603050405020304" pitchFamily="18" charset="0"/>
            </a:endParaRP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13. Información relativa a la eliminación de los productos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14. Información relativa al transporte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15. Información sobre la reglamentación</a:t>
            </a:r>
          </a:p>
          <a:p>
            <a:pPr algn="just"/>
            <a:r>
              <a:rPr lang="es-CO" dirty="0">
                <a:effectLst/>
                <a:latin typeface="+mj-lt"/>
                <a:ea typeface="Times New Roman" panose="02020603050405020304" pitchFamily="18" charset="0"/>
              </a:rPr>
              <a:t>16. Otras informaciones</a:t>
            </a:r>
          </a:p>
        </p:txBody>
      </p:sp>
      <p:sp>
        <p:nvSpPr>
          <p:cNvPr id="5" name="6 CuadroTexto">
            <a:extLst>
              <a:ext uri="{FF2B5EF4-FFF2-40B4-BE49-F238E27FC236}">
                <a16:creationId xmlns:a16="http://schemas.microsoft.com/office/drawing/2014/main" id="{E72ABEC4-947A-4423-B87A-072A6FCF5518}"/>
              </a:ext>
            </a:extLst>
          </p:cNvPr>
          <p:cNvSpPr txBox="1"/>
          <p:nvPr/>
        </p:nvSpPr>
        <p:spPr>
          <a:xfrm>
            <a:off x="7896200" y="2644170"/>
            <a:ext cx="367240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s-CO" sz="3200" dirty="0">
                <a:latin typeface="+mj-lt"/>
                <a:cs typeface="+mn-cs"/>
              </a:rPr>
              <a:t>La información se presenta en 4 grupos temáticos</a:t>
            </a:r>
          </a:p>
        </p:txBody>
      </p:sp>
    </p:spTree>
    <p:extLst>
      <p:ext uri="{BB962C8B-B14F-4D97-AF65-F5344CB8AC3E}">
        <p14:creationId xmlns:p14="http://schemas.microsoft.com/office/powerpoint/2010/main" val="191989765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CuadroTexto"/>
          <p:cNvSpPr txBox="1">
            <a:spLocks noChangeArrowheads="1"/>
          </p:cNvSpPr>
          <p:nvPr/>
        </p:nvSpPr>
        <p:spPr bwMode="auto">
          <a:xfrm>
            <a:off x="335360" y="260648"/>
            <a:ext cx="7197804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Sección1. Identificación del producto</a:t>
            </a:r>
          </a:p>
        </p:txBody>
      </p:sp>
      <p:pic>
        <p:nvPicPr>
          <p:cNvPr id="58371" name="Picture 2" descr="Resultado de imagen para saco quimico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1424" y="1196752"/>
            <a:ext cx="3827684" cy="3124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231904" y="1319062"/>
            <a:ext cx="6768752" cy="288032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CO" altLang="es-CO" dirty="0"/>
              <a:t>Presenta el nombre del producto.</a:t>
            </a:r>
          </a:p>
          <a:p>
            <a:r>
              <a:rPr lang="es-CO" altLang="es-CO" dirty="0"/>
              <a:t>Identifica al fabricante, importador o comercializador.</a:t>
            </a:r>
          </a:p>
          <a:p>
            <a:r>
              <a:rPr lang="es-CO" altLang="es-CO" dirty="0"/>
              <a:t>Muestra teléfonos en caso de emergencia.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A3D23FB-00FC-4D21-A4B8-B7C3ADD29C32}"/>
              </a:ext>
            </a:extLst>
          </p:cNvPr>
          <p:cNvSpPr txBox="1"/>
          <p:nvPr/>
        </p:nvSpPr>
        <p:spPr>
          <a:xfrm>
            <a:off x="2351584" y="5429855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Si el producto es fabricado en Colombia, sería bueno contar con número telefónico en Colombia</a:t>
            </a:r>
          </a:p>
        </p:txBody>
      </p:sp>
      <p:pic>
        <p:nvPicPr>
          <p:cNvPr id="3074" name="Picture 2" descr="Resultado de imagen de tips">
            <a:extLst>
              <a:ext uri="{FF2B5EF4-FFF2-40B4-BE49-F238E27FC236}">
                <a16:creationId xmlns:a16="http://schemas.microsoft.com/office/drawing/2014/main" id="{E81E84F0-0A4F-4E5A-94F4-3B4D898C0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14" y="51608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504884"/>
      </p:ext>
    </p:extLst>
  </p:cSld>
  <p:clrMapOvr>
    <a:masterClrMapping/>
  </p:clrMapOvr>
  <p:transition spd="slow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1 CuadroTexto"/>
          <p:cNvSpPr txBox="1">
            <a:spLocks noChangeArrowheads="1"/>
          </p:cNvSpPr>
          <p:nvPr/>
        </p:nvSpPr>
        <p:spPr bwMode="auto">
          <a:xfrm>
            <a:off x="335360" y="332656"/>
            <a:ext cx="6952544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2. Identificación de peligros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087888" y="1376772"/>
            <a:ext cx="6768752" cy="3024336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s-MX" altLang="es-CO" sz="3000" dirty="0"/>
              <a:t>Presenta la palabra de Advertencia (Peligro o Atención).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s-MX" altLang="es-CO" sz="3000" dirty="0"/>
              <a:t>Describe las frases H y P.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s-MX" altLang="es-CO" sz="3000" dirty="0"/>
              <a:t>Muestra los rombos del SGA.</a:t>
            </a:r>
          </a:p>
        </p:txBody>
      </p:sp>
      <p:pic>
        <p:nvPicPr>
          <p:cNvPr id="3074" name="Picture 2" descr="GHS Label Creation | Creative Safety Suppl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5400" y="1268760"/>
            <a:ext cx="381642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C7AF5E3C-C918-46FE-A734-8733B780CA6E}"/>
              </a:ext>
            </a:extLst>
          </p:cNvPr>
          <p:cNvSpPr txBox="1"/>
          <p:nvPr/>
        </p:nvSpPr>
        <p:spPr>
          <a:xfrm>
            <a:off x="2351584" y="5429855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Si la ficha de seguridad no está actualizada, en esta sección no encontrará los rombos SGA.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02769DB3-B6EB-45E1-93C7-C224C7194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14" y="51608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252759"/>
      </p:ext>
    </p:extLst>
  </p:cSld>
  <p:clrMapOvr>
    <a:masterClrMapping/>
  </p:clrMapOvr>
  <p:transition spd="slow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1 CuadroTexto"/>
          <p:cNvSpPr txBox="1">
            <a:spLocks noChangeArrowheads="1"/>
          </p:cNvSpPr>
          <p:nvPr/>
        </p:nvSpPr>
        <p:spPr bwMode="auto">
          <a:xfrm>
            <a:off x="335360" y="332656"/>
            <a:ext cx="9042412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3. Información sobre los componentes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855361" y="1467319"/>
            <a:ext cx="6738617" cy="3203281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s-CO" altLang="es-CO" sz="3000" dirty="0"/>
              <a:t>Enumera los componentes peligrosos del producto.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s-CO" altLang="es-CO" sz="3000" dirty="0"/>
              <a:t>Puede incluir componentes importantes no peligrosos.</a:t>
            </a:r>
          </a:p>
        </p:txBody>
      </p:sp>
      <p:pic>
        <p:nvPicPr>
          <p:cNvPr id="5" name="Picture 2" descr="TECMA H2O2 50% Peróxido de hidrógeno 50%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392" y="1196752"/>
            <a:ext cx="374266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5C13DDED-C03E-41FE-AAF3-85BD99696C32}"/>
              </a:ext>
            </a:extLst>
          </p:cNvPr>
          <p:cNvSpPr txBox="1"/>
          <p:nvPr/>
        </p:nvSpPr>
        <p:spPr>
          <a:xfrm>
            <a:off x="2351584" y="5429855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El fabricante no está obligado a contar su fórmula secreta.</a:t>
            </a:r>
          </a:p>
        </p:txBody>
      </p:sp>
      <p:pic>
        <p:nvPicPr>
          <p:cNvPr id="7" name="Picture 2" descr="Resultado de imagen de tips">
            <a:extLst>
              <a:ext uri="{FF2B5EF4-FFF2-40B4-BE49-F238E27FC236}">
                <a16:creationId xmlns:a16="http://schemas.microsoft.com/office/drawing/2014/main" id="{2E909DA8-7945-4972-9FEC-D574EFE1B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14" y="51608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458308"/>
      </p:ext>
    </p:extLst>
  </p:cSld>
  <p:clrMapOvr>
    <a:masterClrMapping/>
  </p:clrMapOvr>
  <p:transition spd="slow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5508239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4. Primeros auxilios</a:t>
            </a:r>
          </a:p>
        </p:txBody>
      </p:sp>
      <p:pic>
        <p:nvPicPr>
          <p:cNvPr id="61443" name="Picture 2" descr="http://media2.apnonline.com.au/img/media/images/2011/10/09/BNM_10-10-2011_EGN_02_FRA061011firstaid1_fct878x540x63_t4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43583" y="1320310"/>
            <a:ext cx="3037768" cy="3239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095673" y="720259"/>
            <a:ext cx="5472608" cy="4284799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s-MX" altLang="es-CO" sz="3000" dirty="0"/>
              <a:t>Se muestra el </a:t>
            </a:r>
            <a:r>
              <a:rPr lang="es-ES" altLang="es-CO" sz="3000" dirty="0"/>
              <a:t>procedimiento </a:t>
            </a:r>
            <a:r>
              <a:rPr lang="es-MX" altLang="es-CO" sz="3000" dirty="0"/>
              <a:t>para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s-MX" altLang="es-CO" sz="3000" dirty="0"/>
              <a:t>atender una emergencia por: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MX" altLang="es-CO" sz="3000" dirty="0"/>
              <a:t>Inhalación.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MX" altLang="es-CO" sz="3000" dirty="0"/>
              <a:t>Ingestión.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MX" altLang="es-CO" sz="3000" dirty="0"/>
              <a:t>Contacto con la piel.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MX" altLang="es-CO" sz="3000" dirty="0"/>
              <a:t>Contacto con los ojos.</a:t>
            </a:r>
            <a:endParaRPr lang="es-ES" altLang="es-CO" sz="30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CA780A0-37C0-4FC3-A7C7-2240CDA119FF}"/>
              </a:ext>
            </a:extLst>
          </p:cNvPr>
          <p:cNvSpPr txBox="1"/>
          <p:nvPr/>
        </p:nvSpPr>
        <p:spPr>
          <a:xfrm>
            <a:off x="2381262" y="5537690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Recuerde no bloquear los elementos de emergencia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EC25BA0A-9130-468F-B4FE-A90C98B29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14" y="51608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7DB34DA-BAF2-4E51-84E5-5FD71D1883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4232" y="5085964"/>
            <a:ext cx="425550" cy="1551099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53E2BF75-1FE9-4314-9825-5DBF0BF9BB68}"/>
              </a:ext>
            </a:extLst>
          </p:cNvPr>
          <p:cNvSpPr/>
          <p:nvPr/>
        </p:nvSpPr>
        <p:spPr>
          <a:xfrm>
            <a:off x="9264352" y="5783798"/>
            <a:ext cx="2577734" cy="9575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9" name="Picture 10" descr="ESTACIÓN LAVAOJOS PORTATIL DOBLE, BEL-ART, 24868-0000 - Open Sky Colombia |  Tienda en línea de equipos de control de calidad">
            <a:extLst>
              <a:ext uri="{FF2B5EF4-FFF2-40B4-BE49-F238E27FC236}">
                <a16:creationId xmlns:a16="http://schemas.microsoft.com/office/drawing/2014/main" id="{987E9258-BF02-4263-B6AB-4181EA2E3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9470" y="5375934"/>
            <a:ext cx="1152128" cy="97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Ducha de Emergencia Con Lavaojos - Gemapro.cl | Gemapro.cl">
            <a:extLst>
              <a:ext uri="{FF2B5EF4-FFF2-40B4-BE49-F238E27FC236}">
                <a16:creationId xmlns:a16="http://schemas.microsoft.com/office/drawing/2014/main" id="{207673C3-976A-4074-91BB-5B2756B46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8767" y="5005058"/>
            <a:ext cx="1014258" cy="1696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Botiquín Basico - Datrak - Jumbo Colombia">
            <a:extLst>
              <a:ext uri="{FF2B5EF4-FFF2-40B4-BE49-F238E27FC236}">
                <a16:creationId xmlns:a16="http://schemas.microsoft.com/office/drawing/2014/main" id="{FCA1466D-7C8B-4022-8A36-4C958073A9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0" b="8234"/>
          <a:stretch/>
        </p:blipFill>
        <p:spPr bwMode="auto">
          <a:xfrm>
            <a:off x="8677548" y="5443271"/>
            <a:ext cx="1014239" cy="83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404319"/>
      </p:ext>
    </p:extLst>
  </p:cSld>
  <p:clrMapOvr>
    <a:masterClrMapping/>
  </p:clrMapOvr>
  <p:transition spd="slow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316524" y="1408802"/>
            <a:ext cx="6408712" cy="361329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SzPct val="120000"/>
            </a:pPr>
            <a:r>
              <a:rPr lang="es-MX" altLang="es-CO" sz="3000" dirty="0"/>
              <a:t>Presenta las</a:t>
            </a:r>
            <a:r>
              <a:rPr lang="es-ES" altLang="es-CO" sz="3000" dirty="0"/>
              <a:t> características de</a:t>
            </a:r>
            <a:r>
              <a:rPr lang="es-MX" altLang="es-CO" sz="3000" dirty="0"/>
              <a:t>l</a:t>
            </a:r>
            <a:r>
              <a:rPr lang="es-ES" altLang="es-CO" sz="3000" dirty="0"/>
              <a:t> fuego </a:t>
            </a:r>
            <a:r>
              <a:rPr lang="es-MX" altLang="es-CO" sz="3000" dirty="0"/>
              <a:t>que se puede generar al encenderse el producto.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SzPct val="120000"/>
            </a:pPr>
            <a:r>
              <a:rPr lang="es-ES" altLang="es-CO" sz="3000" dirty="0"/>
              <a:t>Indica </a:t>
            </a:r>
            <a:r>
              <a:rPr lang="es-MX" altLang="es-CO" sz="3000" dirty="0"/>
              <a:t>los </a:t>
            </a:r>
            <a:r>
              <a:rPr lang="es-ES" altLang="es-CO" sz="3000" dirty="0"/>
              <a:t>agentes extintores </a:t>
            </a:r>
            <a:r>
              <a:rPr lang="es-MX" altLang="es-CO" sz="3000" dirty="0"/>
              <a:t>necesarios para combatir el fuego.</a:t>
            </a:r>
            <a:endParaRPr lang="es-ES" altLang="es-CO" sz="3000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A9B58ECD-EB50-4A3C-8328-88B430E65A4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7648" y="1404628"/>
            <a:ext cx="1951638" cy="295232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05AE7351-F18E-4603-90ED-A8A7E6D26E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376" y="980728"/>
            <a:ext cx="2232248" cy="4505246"/>
          </a:xfrm>
          <a:prstGeom prst="rect">
            <a:avLst/>
          </a:prstGeom>
        </p:spPr>
      </p:pic>
      <p:sp>
        <p:nvSpPr>
          <p:cNvPr id="9" name="14 CuadroTexto">
            <a:extLst>
              <a:ext uri="{FF2B5EF4-FFF2-40B4-BE49-F238E27FC236}">
                <a16:creationId xmlns:a16="http://schemas.microsoft.com/office/drawing/2014/main" id="{6FB8F0A1-A725-4935-B811-40A06E4FDF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360" y="332656"/>
            <a:ext cx="7028463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5. Medidas contra incendios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21E49036-C359-4C0C-9472-5FA61FCEBB1F}"/>
              </a:ext>
            </a:extLst>
          </p:cNvPr>
          <p:cNvSpPr txBox="1"/>
          <p:nvPr/>
        </p:nvSpPr>
        <p:spPr>
          <a:xfrm>
            <a:off x="2385236" y="5842470"/>
            <a:ext cx="56166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Este extintor es el más recomendado para almacenamiento de productos químicos</a:t>
            </a:r>
          </a:p>
        </p:txBody>
      </p:sp>
      <p:pic>
        <p:nvPicPr>
          <p:cNvPr id="11" name="Picture 2" descr="Resultado de imagen de tips">
            <a:extLst>
              <a:ext uri="{FF2B5EF4-FFF2-40B4-BE49-F238E27FC236}">
                <a16:creationId xmlns:a16="http://schemas.microsoft.com/office/drawing/2014/main" id="{F6E393DD-E993-4DFD-BBF4-B314F792F3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888" y="546563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ire Extinguisher Checklist Safety Sign - FR22">
            <a:extLst>
              <a:ext uri="{FF2B5EF4-FFF2-40B4-BE49-F238E27FC236}">
                <a16:creationId xmlns:a16="http://schemas.microsoft.com/office/drawing/2014/main" id="{4CAE54A7-51F3-4DF6-A2F5-4243BDD245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1" r="22209"/>
          <a:stretch/>
        </p:blipFill>
        <p:spPr bwMode="auto">
          <a:xfrm>
            <a:off x="302242" y="980728"/>
            <a:ext cx="655494" cy="118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4497003"/>
      </p:ext>
    </p:extLst>
  </p:cSld>
  <p:clrMapOvr>
    <a:masterClrMapping/>
  </p:clrMapOvr>
  <p:transition spd="slow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9415334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6. Medidas en caso de vertido accidental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479376" y="1660954"/>
            <a:ext cx="4117162" cy="2560133"/>
            <a:chOff x="2207568" y="1371600"/>
            <a:chExt cx="8187077" cy="472169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6538" y="1371600"/>
              <a:ext cx="7618107" cy="47216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207568" y="2924944"/>
              <a:ext cx="1420461" cy="1224136"/>
            </a:xfrm>
            <a:prstGeom prst="rect">
              <a:avLst/>
            </a:prstGeom>
          </p:spPr>
        </p:pic>
      </p:grp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849059" y="1225703"/>
            <a:ext cx="7128792" cy="349331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s-MX" altLang="es-CO" sz="3000" dirty="0"/>
              <a:t>Muestra en su contenido los procedimientos necesarios para combatir un derrame y realizar la contención.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buSzPct val="120000"/>
            </a:pPr>
            <a:r>
              <a:rPr lang="es-CO" altLang="es-CO" sz="3000" dirty="0"/>
              <a:t>Recomienda el uso del kit para el control de derrames.</a:t>
            </a:r>
            <a:endParaRPr lang="es-ES" altLang="es-CO" sz="3000" dirty="0"/>
          </a:p>
          <a:p>
            <a:pPr algn="just" eaLnBrk="1" hangingPunct="1">
              <a:lnSpc>
                <a:spcPct val="150000"/>
              </a:lnSpc>
              <a:spcBef>
                <a:spcPts val="0"/>
              </a:spcBef>
            </a:pPr>
            <a:endParaRPr lang="es-ES" altLang="es-CO" sz="30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6D1B1779-A83D-4D4B-925E-E916C4BC7070}"/>
              </a:ext>
            </a:extLst>
          </p:cNvPr>
          <p:cNvSpPr txBox="1"/>
          <p:nvPr/>
        </p:nvSpPr>
        <p:spPr>
          <a:xfrm>
            <a:off x="2381262" y="5537690"/>
            <a:ext cx="6667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Organice su kit, según la cantidad de sustancias que almacene</a:t>
            </a:r>
          </a:p>
        </p:txBody>
      </p:sp>
      <p:pic>
        <p:nvPicPr>
          <p:cNvPr id="8" name="Picture 2" descr="Resultado de imagen de tips">
            <a:extLst>
              <a:ext uri="{FF2B5EF4-FFF2-40B4-BE49-F238E27FC236}">
                <a16:creationId xmlns:a16="http://schemas.microsoft.com/office/drawing/2014/main" id="{C0D993CD-A39B-434C-BB27-6B38D5178D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14" y="51608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9732600"/>
      </p:ext>
    </p:extLst>
  </p:cSld>
  <p:clrMapOvr>
    <a:masterClrMapping/>
  </p:clrMapOvr>
  <p:transition spd="slow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8365367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7. Manipulación y almacenamiento</a:t>
            </a:r>
          </a:p>
        </p:txBody>
      </p:sp>
      <p:grpSp>
        <p:nvGrpSpPr>
          <p:cNvPr id="2" name="Grupo 1"/>
          <p:cNvGrpSpPr/>
          <p:nvPr/>
        </p:nvGrpSpPr>
        <p:grpSpPr>
          <a:xfrm>
            <a:off x="911424" y="1522307"/>
            <a:ext cx="4248472" cy="3024336"/>
            <a:chOff x="1343472" y="1124745"/>
            <a:chExt cx="8784976" cy="4935559"/>
          </a:xfrm>
        </p:grpSpPr>
        <p:pic>
          <p:nvPicPr>
            <p:cNvPr id="1026" name="Picture 2" descr="Resultado de imagen para storage ghs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3472" y="1124745"/>
              <a:ext cx="8784976" cy="49355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5" name="4 Grupo"/>
            <p:cNvGrpSpPr/>
            <p:nvPr/>
          </p:nvGrpSpPr>
          <p:grpSpPr>
            <a:xfrm>
              <a:off x="4326362" y="2025217"/>
              <a:ext cx="473495" cy="490954"/>
              <a:chOff x="5593972" y="363003"/>
              <a:chExt cx="436103" cy="436103"/>
            </a:xfrm>
          </p:grpSpPr>
          <p:sp>
            <p:nvSpPr>
              <p:cNvPr id="4" name="3 Rombo"/>
              <p:cNvSpPr/>
              <p:nvPr/>
            </p:nvSpPr>
            <p:spPr>
              <a:xfrm>
                <a:off x="5630989" y="404663"/>
                <a:ext cx="362068" cy="352779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pic>
            <p:nvPicPr>
              <p:cNvPr id="3" name="2 Imagen"/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93972" y="363003"/>
                <a:ext cx="436103" cy="436103"/>
              </a:xfrm>
              <a:prstGeom prst="rect">
                <a:avLst/>
              </a:prstGeom>
            </p:spPr>
          </p:pic>
        </p:grpSp>
        <p:grpSp>
          <p:nvGrpSpPr>
            <p:cNvPr id="9" name="8 Grupo"/>
            <p:cNvGrpSpPr/>
            <p:nvPr/>
          </p:nvGrpSpPr>
          <p:grpSpPr>
            <a:xfrm>
              <a:off x="5622645" y="1986633"/>
              <a:ext cx="257331" cy="271433"/>
              <a:chOff x="5593972" y="363003"/>
              <a:chExt cx="436103" cy="436103"/>
            </a:xfrm>
          </p:grpSpPr>
          <p:sp>
            <p:nvSpPr>
              <p:cNvPr id="10" name="9 Rombo"/>
              <p:cNvSpPr/>
              <p:nvPr/>
            </p:nvSpPr>
            <p:spPr>
              <a:xfrm>
                <a:off x="5630989" y="404663"/>
                <a:ext cx="362068" cy="352779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pic>
            <p:nvPicPr>
              <p:cNvPr id="11" name="10 Imagen"/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593972" y="363003"/>
                <a:ext cx="436103" cy="436103"/>
              </a:xfrm>
              <a:prstGeom prst="rect">
                <a:avLst/>
              </a:prstGeom>
            </p:spPr>
          </p:pic>
        </p:grpSp>
        <p:grpSp>
          <p:nvGrpSpPr>
            <p:cNvPr id="17" name="16 Grupo"/>
            <p:cNvGrpSpPr/>
            <p:nvPr/>
          </p:nvGrpSpPr>
          <p:grpSpPr>
            <a:xfrm>
              <a:off x="2027869" y="1844540"/>
              <a:ext cx="611747" cy="573062"/>
              <a:chOff x="2341711" y="-4923928"/>
              <a:chExt cx="3099822" cy="3099822"/>
            </a:xfrm>
          </p:grpSpPr>
          <p:sp>
            <p:nvSpPr>
              <p:cNvPr id="18" name="17 Rombo"/>
              <p:cNvSpPr/>
              <p:nvPr/>
            </p:nvSpPr>
            <p:spPr>
              <a:xfrm>
                <a:off x="2555776" y="-4706165"/>
                <a:ext cx="2664296" cy="266429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pic>
            <p:nvPicPr>
              <p:cNvPr id="19" name="18 Imagen"/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341711" y="-4923928"/>
                <a:ext cx="3099822" cy="3099822"/>
              </a:xfrm>
              <a:prstGeom prst="rect">
                <a:avLst/>
              </a:prstGeom>
            </p:spPr>
          </p:pic>
        </p:grpSp>
        <p:grpSp>
          <p:nvGrpSpPr>
            <p:cNvPr id="20" name="19 Grupo"/>
            <p:cNvGrpSpPr/>
            <p:nvPr/>
          </p:nvGrpSpPr>
          <p:grpSpPr>
            <a:xfrm rot="513082">
              <a:off x="8346897" y="2946586"/>
              <a:ext cx="311552" cy="274123"/>
              <a:chOff x="2338013" y="-4928857"/>
              <a:chExt cx="3099822" cy="3099822"/>
            </a:xfrm>
          </p:grpSpPr>
          <p:sp>
            <p:nvSpPr>
              <p:cNvPr id="21" name="20 Rombo"/>
              <p:cNvSpPr/>
              <p:nvPr/>
            </p:nvSpPr>
            <p:spPr>
              <a:xfrm>
                <a:off x="2555776" y="-4706165"/>
                <a:ext cx="2664296" cy="266429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pic>
            <p:nvPicPr>
              <p:cNvPr id="22" name="21 Imagen"/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338013" y="-4928857"/>
                <a:ext cx="3099822" cy="3099822"/>
              </a:xfrm>
              <a:prstGeom prst="rect">
                <a:avLst/>
              </a:prstGeom>
            </p:spPr>
          </p:pic>
        </p:grpSp>
        <p:grpSp>
          <p:nvGrpSpPr>
            <p:cNvPr id="23" name="22 Grupo"/>
            <p:cNvGrpSpPr/>
            <p:nvPr/>
          </p:nvGrpSpPr>
          <p:grpSpPr>
            <a:xfrm>
              <a:off x="5759287" y="2145302"/>
              <a:ext cx="241379" cy="272300"/>
              <a:chOff x="2338013" y="-4960388"/>
              <a:chExt cx="3099822" cy="3099822"/>
            </a:xfrm>
          </p:grpSpPr>
          <p:sp>
            <p:nvSpPr>
              <p:cNvPr id="24" name="23 Rombo"/>
              <p:cNvSpPr/>
              <p:nvPr/>
            </p:nvSpPr>
            <p:spPr>
              <a:xfrm>
                <a:off x="2555776" y="-4706165"/>
                <a:ext cx="2664296" cy="2664296"/>
              </a:xfrm>
              <a:prstGeom prst="diamond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pic>
            <p:nvPicPr>
              <p:cNvPr id="25" name="24 Imagen"/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338013" y="-4960388"/>
                <a:ext cx="3099822" cy="3099822"/>
              </a:xfrm>
              <a:prstGeom prst="rect">
                <a:avLst/>
              </a:prstGeom>
            </p:spPr>
          </p:pic>
        </p:grpSp>
        <p:pic>
          <p:nvPicPr>
            <p:cNvPr id="8" name="7 Imagen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59216">
              <a:off x="1688191" y="3384970"/>
              <a:ext cx="581615" cy="327158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27" name="26 Imagen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21259216">
              <a:off x="3274665" y="3678832"/>
              <a:ext cx="638087" cy="358923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pic>
          <p:nvPicPr>
            <p:cNvPr id="28" name="27 Imagen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948938">
              <a:off x="6026683" y="3970400"/>
              <a:ext cx="678239" cy="381509"/>
            </a:xfrm>
            <a:prstGeom prst="rect">
              <a:avLst/>
            </a:prstGeom>
            <a:ln>
              <a:noFill/>
            </a:ln>
            <a:effectLst>
              <a:reflection blurRad="12700" stA="30000" endPos="30000" dist="5000" dir="5400000" sy="-100000" algn="bl" rotWithShape="0"/>
            </a:effectLst>
            <a:scene3d>
              <a:camera prst="perspectiveContrastingLeftFacing">
                <a:rot lat="300000" lon="19800000" rev="0"/>
              </a:camera>
              <a:lightRig rig="threePt" dir="t">
                <a:rot lat="0" lon="0" rev="2700000"/>
              </a:lightRig>
            </a:scene3d>
            <a:sp3d>
              <a:bevelT w="63500" h="50800"/>
            </a:sp3d>
          </p:spPr>
        </p:pic>
        <p:sp>
          <p:nvSpPr>
            <p:cNvPr id="12" name="11 CuadroTexto"/>
            <p:cNvSpPr txBox="1"/>
            <p:nvPr/>
          </p:nvSpPr>
          <p:spPr>
            <a:xfrm>
              <a:off x="6647608" y="2872689"/>
              <a:ext cx="821357" cy="4219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O" sz="800" dirty="0">
                  <a:solidFill>
                    <a:schemeClr val="accent2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KIT</a:t>
              </a:r>
            </a:p>
          </p:txBody>
        </p:sp>
      </p:grpSp>
      <p:sp>
        <p:nvSpPr>
          <p:cNvPr id="26" name="Rectangle 3"/>
          <p:cNvSpPr txBox="1">
            <a:spLocks noChangeArrowheads="1"/>
          </p:cNvSpPr>
          <p:nvPr/>
        </p:nvSpPr>
        <p:spPr bwMode="auto">
          <a:xfrm>
            <a:off x="5392221" y="1340768"/>
            <a:ext cx="6574588" cy="346408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ts val="0"/>
              </a:spcBef>
            </a:pPr>
            <a:r>
              <a:rPr lang="es-MX" altLang="es-CO" sz="3000" dirty="0"/>
              <a:t>Presenta los métodos p</a:t>
            </a:r>
            <a:r>
              <a:rPr lang="es-ES" altLang="es-CO" sz="3000" dirty="0"/>
              <a:t>a</a:t>
            </a:r>
            <a:r>
              <a:rPr lang="es-MX" altLang="es-CO" sz="3000" dirty="0" err="1"/>
              <a:t>ra</a:t>
            </a:r>
            <a:r>
              <a:rPr lang="es-MX" altLang="es-CO" sz="3000" dirty="0"/>
              <a:t> el correcto almacenamiento y manipulación, dando consejos sobre luz, humedad, calor y temperatura a la que puede estar sometido el producto químico.</a:t>
            </a: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1A8790CF-491B-4C08-8BFB-6D6070DF2FAB}"/>
              </a:ext>
            </a:extLst>
          </p:cNvPr>
          <p:cNvSpPr txBox="1"/>
          <p:nvPr/>
        </p:nvSpPr>
        <p:spPr>
          <a:xfrm>
            <a:off x="2381262" y="5537690"/>
            <a:ext cx="6667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Conozca muy bien las sustancias que manipula</a:t>
            </a:r>
          </a:p>
        </p:txBody>
      </p:sp>
      <p:pic>
        <p:nvPicPr>
          <p:cNvPr id="30" name="Picture 2" descr="Resultado de imagen de tips">
            <a:extLst>
              <a:ext uri="{FF2B5EF4-FFF2-40B4-BE49-F238E27FC236}">
                <a16:creationId xmlns:a16="http://schemas.microsoft.com/office/drawing/2014/main" id="{F9E18B0F-2A82-4177-AD2E-90AEEDA9D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14" y="51608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059555"/>
      </p:ext>
    </p:extLst>
  </p:cSld>
  <p:clrMapOvr>
    <a:masterClrMapping/>
  </p:clrMapOvr>
  <p:transition spd="slow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1 CuadroTexto"/>
          <p:cNvSpPr txBox="1">
            <a:spLocks noChangeArrowheads="1"/>
          </p:cNvSpPr>
          <p:nvPr/>
        </p:nvSpPr>
        <p:spPr bwMode="auto">
          <a:xfrm>
            <a:off x="335360" y="332656"/>
            <a:ext cx="8024120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8. Controles de exposición y EPP</a:t>
            </a: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6600056" y="2099112"/>
            <a:ext cx="5400600" cy="2134624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s-CO" altLang="es-CO" sz="3000" dirty="0"/>
              <a:t>Proporciona orientación sobre los  TLV y EPP necesarios para la manipulación del producto.</a:t>
            </a:r>
            <a:endParaRPr lang="es-ES" altLang="es-CO" sz="3000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94E6FDC4-13A9-4247-9338-CE3978B8E435}"/>
              </a:ext>
            </a:extLst>
          </p:cNvPr>
          <p:cNvSpPr txBox="1"/>
          <p:nvPr/>
        </p:nvSpPr>
        <p:spPr>
          <a:xfrm>
            <a:off x="2381262" y="5537690"/>
            <a:ext cx="66670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Tenga en cuenta la matriz de EPP de su empresa</a:t>
            </a:r>
          </a:p>
        </p:txBody>
      </p:sp>
      <p:pic>
        <p:nvPicPr>
          <p:cNvPr id="10" name="Picture 2" descr="Resultado de imagen de tips">
            <a:extLst>
              <a:ext uri="{FF2B5EF4-FFF2-40B4-BE49-F238E27FC236}">
                <a16:creationId xmlns:a16="http://schemas.microsoft.com/office/drawing/2014/main" id="{C53B5284-7685-4806-B5BF-77371BAD5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914" y="51608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Resultado de imagen de tips">
            <a:extLst>
              <a:ext uri="{FF2B5EF4-FFF2-40B4-BE49-F238E27FC236}">
                <a16:creationId xmlns:a16="http://schemas.microsoft.com/office/drawing/2014/main" id="{0E4B8721-6BFD-42A9-AC20-B4834A40C3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314" y="5313250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B75BFA5A-B7DF-4F40-814C-F5FF7690BB86}"/>
              </a:ext>
            </a:extLst>
          </p:cNvPr>
          <p:cNvSpPr/>
          <p:nvPr/>
        </p:nvSpPr>
        <p:spPr>
          <a:xfrm>
            <a:off x="263352" y="2996952"/>
            <a:ext cx="432048" cy="340979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AA29C3B-74F8-4388-A37F-37F844F6C8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414" y="1743235"/>
            <a:ext cx="1891189" cy="28800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F609BD4-3B81-4BDB-A532-76990E7BAD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7864" y="1726424"/>
            <a:ext cx="1905126" cy="28800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5A54CB99-072D-4ECC-8889-98B9BBF865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603" y="1740169"/>
            <a:ext cx="1898261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787175"/>
      </p:ext>
    </p:extLst>
  </p:cSld>
  <p:clrMapOvr>
    <a:masterClrMapping/>
  </p:clrMapOvr>
  <p:transition spd="slow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3 CuadroTexto"/>
          <p:cNvSpPr txBox="1">
            <a:spLocks noChangeArrowheads="1"/>
          </p:cNvSpPr>
          <p:nvPr/>
        </p:nvSpPr>
        <p:spPr bwMode="auto">
          <a:xfrm>
            <a:off x="335360" y="260648"/>
            <a:ext cx="7903126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9. Propiedades físicas y químicas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767408" y="1268760"/>
            <a:ext cx="4752528" cy="3384376"/>
            <a:chOff x="1271464" y="1268760"/>
            <a:chExt cx="9375442" cy="4536504"/>
          </a:xfrm>
        </p:grpSpPr>
        <p:pic>
          <p:nvPicPr>
            <p:cNvPr id="2050" name="Picture 2" descr="Resultado de imagen para laboratorio de quimic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71464" y="1268760"/>
              <a:ext cx="9375442" cy="45365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" name="1 Imagen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20336" y="5013176"/>
              <a:ext cx="540000" cy="540000"/>
            </a:xfrm>
            <a:prstGeom prst="rect">
              <a:avLst/>
            </a:prstGeom>
          </p:spPr>
        </p:pic>
        <p:pic>
          <p:nvPicPr>
            <p:cNvPr id="4" name="3 Imagen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84232" y="5013176"/>
              <a:ext cx="540000" cy="540000"/>
            </a:xfrm>
            <a:prstGeom prst="rect">
              <a:avLst/>
            </a:prstGeom>
          </p:spPr>
        </p:pic>
        <p:pic>
          <p:nvPicPr>
            <p:cNvPr id="5" name="4 Imagen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84432" y="5013176"/>
              <a:ext cx="540000" cy="540000"/>
            </a:xfrm>
            <a:prstGeom prst="rect">
              <a:avLst/>
            </a:prstGeom>
          </p:spPr>
        </p:pic>
      </p:grpSp>
      <p:sp>
        <p:nvSpPr>
          <p:cNvPr id="8" name="Rectangle 20"/>
          <p:cNvSpPr txBox="1">
            <a:spLocks noChangeArrowheads="1"/>
          </p:cNvSpPr>
          <p:nvPr/>
        </p:nvSpPr>
        <p:spPr bwMode="auto">
          <a:xfrm>
            <a:off x="6096000" y="1268760"/>
            <a:ext cx="5616624" cy="4104456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Tx/>
              <a:buNone/>
            </a:pPr>
            <a:r>
              <a:rPr lang="es-MX" altLang="es-CO" sz="3000" dirty="0"/>
              <a:t>Muestra datos del producto como:</a:t>
            </a:r>
          </a:p>
          <a:p>
            <a:pPr eaLnBrk="1" hangingPunct="1"/>
            <a:r>
              <a:rPr lang="es-MX" altLang="es-CO" sz="3000" dirty="0"/>
              <a:t>Color y olor.</a:t>
            </a:r>
            <a:endParaRPr lang="es-ES" altLang="es-CO" sz="3000" dirty="0"/>
          </a:p>
          <a:p>
            <a:pPr eaLnBrk="1" hangingPunct="1"/>
            <a:r>
              <a:rPr lang="es-ES" altLang="es-CO" sz="3000" dirty="0"/>
              <a:t>Punto</a:t>
            </a:r>
            <a:r>
              <a:rPr lang="es-MX" altLang="es-CO" sz="3000" dirty="0"/>
              <a:t>s térmicos.</a:t>
            </a:r>
          </a:p>
          <a:p>
            <a:pPr eaLnBrk="1" hangingPunct="1"/>
            <a:r>
              <a:rPr lang="es-ES" altLang="es-CO" sz="3000" dirty="0"/>
              <a:t>Punto de Inflamación.</a:t>
            </a:r>
          </a:p>
          <a:p>
            <a:pPr eaLnBrk="1" hangingPunct="1"/>
            <a:r>
              <a:rPr lang="es-MX" altLang="es-CO" sz="3000" dirty="0"/>
              <a:t>Densidad.</a:t>
            </a:r>
            <a:endParaRPr lang="es-ES" altLang="es-CO" sz="3000" dirty="0"/>
          </a:p>
          <a:p>
            <a:pPr eaLnBrk="1" hangingPunct="1"/>
            <a:r>
              <a:rPr lang="es-ES" altLang="es-CO" sz="3000" dirty="0"/>
              <a:t>Solubilidad.</a:t>
            </a:r>
          </a:p>
          <a:p>
            <a:pPr eaLnBrk="1" hangingPunct="1"/>
            <a:r>
              <a:rPr lang="es-ES" altLang="es-CO" sz="3000" dirty="0"/>
              <a:t>Viscosidad.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2C34427-FE11-4755-9587-72E5D5BD1270}"/>
              </a:ext>
            </a:extLst>
          </p:cNvPr>
          <p:cNvSpPr txBox="1"/>
          <p:nvPr/>
        </p:nvSpPr>
        <p:spPr>
          <a:xfrm>
            <a:off x="2368686" y="5770977"/>
            <a:ext cx="6247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Acá encuentra el estado físico para clasificar las sustancias</a:t>
            </a:r>
          </a:p>
        </p:txBody>
      </p:sp>
      <p:pic>
        <p:nvPicPr>
          <p:cNvPr id="10" name="Picture 2" descr="Resultado de imagen de tips">
            <a:extLst>
              <a:ext uri="{FF2B5EF4-FFF2-40B4-BE49-F238E27FC236}">
                <a16:creationId xmlns:a16="http://schemas.microsoft.com/office/drawing/2014/main" id="{719465BE-85C5-4597-A8D6-D06F6F0DC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852546"/>
      </p:ext>
    </p:extLst>
  </p:cSld>
  <p:clrMapOvr>
    <a:masterClrMapping/>
  </p:clrMapOvr>
  <p:transition spd="slow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7055521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10. Estabilidad y reactividad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3432" y="1268760"/>
            <a:ext cx="3816424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519936" y="1124744"/>
            <a:ext cx="6276702" cy="3384376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30000"/>
              </a:lnSpc>
              <a:buSzPct val="120000"/>
              <a:buNone/>
            </a:pPr>
            <a:r>
              <a:rPr lang="es-MX" altLang="es-CO" sz="3000" dirty="0"/>
              <a:t>Presenta con respecto al producto:</a:t>
            </a:r>
          </a:p>
          <a:p>
            <a:pPr marL="0" indent="0" eaLnBrk="1" hangingPunct="1">
              <a:lnSpc>
                <a:spcPct val="130000"/>
              </a:lnSpc>
              <a:buSzPct val="120000"/>
              <a:buNone/>
            </a:pPr>
            <a:endParaRPr lang="es-MX" altLang="es-CO" sz="1600" dirty="0"/>
          </a:p>
          <a:p>
            <a:pPr eaLnBrk="1" hangingPunct="1">
              <a:lnSpc>
                <a:spcPct val="130000"/>
              </a:lnSpc>
              <a:buSzPct val="120000"/>
            </a:pPr>
            <a:r>
              <a:rPr lang="es-MX" altLang="es-CO" sz="3000" dirty="0"/>
              <a:t>Estabilidad a diversas temperaturas.</a:t>
            </a:r>
          </a:p>
          <a:p>
            <a:pPr eaLnBrk="1" hangingPunct="1">
              <a:lnSpc>
                <a:spcPct val="130000"/>
              </a:lnSpc>
              <a:buSzPct val="120000"/>
            </a:pPr>
            <a:r>
              <a:rPr lang="es-MX" altLang="es-CO" sz="3000" dirty="0"/>
              <a:t>Condiciones a evitar.</a:t>
            </a:r>
          </a:p>
          <a:p>
            <a:pPr eaLnBrk="1" hangingPunct="1">
              <a:lnSpc>
                <a:spcPct val="130000"/>
              </a:lnSpc>
              <a:buSzPct val="120000"/>
            </a:pPr>
            <a:r>
              <a:rPr lang="es-MX" altLang="es-CO" sz="3000" dirty="0"/>
              <a:t>Productos de descomposición.</a:t>
            </a:r>
            <a:endParaRPr lang="es-ES" altLang="es-CO" sz="30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286D842-439C-4EE8-9837-3E05F02D8B58}"/>
              </a:ext>
            </a:extLst>
          </p:cNvPr>
          <p:cNvSpPr txBox="1"/>
          <p:nvPr/>
        </p:nvSpPr>
        <p:spPr>
          <a:xfrm>
            <a:off x="2368686" y="5770977"/>
            <a:ext cx="6247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Y acá está la clave para la compatibilidad de los productos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CB910EF6-09FA-49FA-B78F-15ABC437B4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138001"/>
      </p:ext>
    </p:extLst>
  </p:cSld>
  <p:clrMapOvr>
    <a:masterClrMapping/>
  </p:clrMapOvr>
  <p:transition spd="slow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7151638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11. Información toxicológica</a:t>
            </a:r>
          </a:p>
        </p:txBody>
      </p:sp>
      <p:pic>
        <p:nvPicPr>
          <p:cNvPr id="68611" name="Picture 2" descr="https://centinela66.files.wordpress.com/2013/12/monsan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408" y="1268760"/>
            <a:ext cx="3390873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943872" y="1276073"/>
            <a:ext cx="6840760" cy="367240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s-MX" altLang="es-CO" sz="3000" dirty="0">
                <a:latin typeface="Gill Sans MT" panose="020B0502020104020203" pitchFamily="34" charset="0"/>
              </a:rPr>
              <a:t>Presenta los </a:t>
            </a:r>
            <a:r>
              <a:rPr lang="es-ES" altLang="es-CO" sz="3000" dirty="0">
                <a:latin typeface="Gill Sans MT" panose="020B0502020104020203" pitchFamily="34" charset="0"/>
              </a:rPr>
              <a:t>efectos </a:t>
            </a:r>
            <a:r>
              <a:rPr lang="es-MX" altLang="es-CO" sz="3000" dirty="0">
                <a:latin typeface="Gill Sans MT" panose="020B0502020104020203" pitchFamily="34" charset="0"/>
              </a:rPr>
              <a:t>en</a:t>
            </a:r>
            <a:r>
              <a:rPr lang="es-ES" altLang="es-CO" sz="3000" dirty="0">
                <a:latin typeface="Gill Sans MT" panose="020B0502020104020203" pitchFamily="34" charset="0"/>
              </a:rPr>
              <a:t> la salud.</a:t>
            </a:r>
          </a:p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s-MX" altLang="es-CO" sz="3000" dirty="0">
                <a:latin typeface="Gill Sans MT" panose="020B0502020104020203" pitchFamily="34" charset="0"/>
              </a:rPr>
              <a:t>Suministra los datos sobre </a:t>
            </a:r>
            <a:r>
              <a:rPr lang="es-ES" altLang="es-CO" sz="3000" dirty="0">
                <a:latin typeface="Gill Sans MT" panose="020B0502020104020203" pitchFamily="34" charset="0"/>
              </a:rPr>
              <a:t>vías de</a:t>
            </a:r>
            <a:r>
              <a:rPr lang="es-MX" altLang="es-CO" sz="3000" dirty="0">
                <a:latin typeface="Gill Sans MT" panose="020B0502020104020203" pitchFamily="34" charset="0"/>
              </a:rPr>
              <a:t> </a:t>
            </a:r>
            <a:r>
              <a:rPr lang="es-ES" altLang="es-CO" sz="3000" dirty="0">
                <a:latin typeface="Gill Sans MT" panose="020B0502020104020203" pitchFamily="34" charset="0"/>
              </a:rPr>
              <a:t>ingreso al </a:t>
            </a:r>
            <a:r>
              <a:rPr lang="es-MX" altLang="es-CO" sz="3000" dirty="0">
                <a:latin typeface="Gill Sans MT" panose="020B0502020104020203" pitchFamily="34" charset="0"/>
              </a:rPr>
              <a:t>cuerpo humano.</a:t>
            </a:r>
          </a:p>
          <a:p>
            <a:pPr eaLnBrk="1" hangingPunct="1">
              <a:lnSpc>
                <a:spcPct val="140000"/>
              </a:lnSpc>
              <a:spcBef>
                <a:spcPct val="20000"/>
              </a:spcBef>
              <a:buClr>
                <a:schemeClr val="tx1"/>
              </a:buClr>
              <a:buFontTx/>
              <a:buChar char="•"/>
            </a:pPr>
            <a:r>
              <a:rPr lang="es-MX" altLang="es-CO" sz="3000" dirty="0">
                <a:latin typeface="Gill Sans MT" panose="020B0502020104020203" pitchFamily="34" charset="0"/>
              </a:rPr>
              <a:t>Aclara si el producto es cancerígeno o se acumula en alguna parte del cuerpo.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77BA384-54AA-4454-B730-950B59DA0DDA}"/>
              </a:ext>
            </a:extLst>
          </p:cNvPr>
          <p:cNvSpPr txBox="1"/>
          <p:nvPr/>
        </p:nvSpPr>
        <p:spPr>
          <a:xfrm>
            <a:off x="2368686" y="5770977"/>
            <a:ext cx="44473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Los datos sobre posibles enfermedades se encuentran en esta sección.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BB7E11AA-5F70-4701-A82C-87C57A1DF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465581"/>
      </p:ext>
    </p:extLst>
  </p:cSld>
  <p:clrMapOvr>
    <a:masterClrMapping/>
  </p:clrMapOvr>
  <p:transition spd="slow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7826502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12. Información </a:t>
            </a:r>
            <a:r>
              <a:rPr lang="es-CO" altLang="es-CO" sz="3200" b="1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ecotoxicológica</a:t>
            </a:r>
            <a:endParaRPr lang="es-CO" altLang="es-CO" sz="3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  <a:cs typeface="Arial" charset="0"/>
            </a:endParaRPr>
          </a:p>
        </p:txBody>
      </p:sp>
      <p:pic>
        <p:nvPicPr>
          <p:cNvPr id="69635" name="Picture 2" descr="http://www.environment.ucla.edu/perch/resources/greenchemistrylr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416" y="1263840"/>
            <a:ext cx="3528392" cy="382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871864" y="1280953"/>
            <a:ext cx="7056784" cy="367240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/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CO" sz="3000" dirty="0">
                <a:latin typeface="+mj-lt"/>
              </a:rPr>
              <a:t>Proporciona información sobre los aspectos ambientales del material y/o sus componentes, como, si es biodegradable o daña la capa de ozono o es tóxico para organismos acuáticos.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es-MX" sz="3000" dirty="0">
              <a:latin typeface="+mj-lt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100CE30-7268-4DFC-9D9A-61216DCDA5F3}"/>
              </a:ext>
            </a:extLst>
          </p:cNvPr>
          <p:cNvSpPr txBox="1"/>
          <p:nvPr/>
        </p:nvSpPr>
        <p:spPr>
          <a:xfrm>
            <a:off x="2368686" y="5770977"/>
            <a:ext cx="74717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Proteger el medio ambiente, también es nuestra responsabilidad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6029F9B6-4BB0-4B2A-BEA3-2EFE1DA21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1680322"/>
      </p:ext>
    </p:extLst>
  </p:cSld>
  <p:clrMapOvr>
    <a:masterClrMapping/>
  </p:clrMapOvr>
  <p:transition spd="slow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9387057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13. Información relativa a la eliminación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951984" y="1235073"/>
            <a:ext cx="5775943" cy="305338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s-CO" sz="3000" dirty="0">
                <a:latin typeface="+mj-lt"/>
              </a:rPr>
              <a:t>Proporciona información útil para determinar las medidas de disposición apropiadas para el material y/o sus recipientes.</a:t>
            </a:r>
            <a:endParaRPr lang="es-MX" sz="3000" dirty="0">
              <a:latin typeface="+mj-lt"/>
            </a:endParaRPr>
          </a:p>
        </p:txBody>
      </p:sp>
      <p:pic>
        <p:nvPicPr>
          <p:cNvPr id="14" name="Picture 2" descr="Planes de manejo de residuos peligrosos y no peligrosos, registro ..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393" y="1235074"/>
            <a:ext cx="4357924" cy="2970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22613829-0441-4487-A573-E4BB1352C1D3}"/>
              </a:ext>
            </a:extLst>
          </p:cNvPr>
          <p:cNvSpPr txBox="1"/>
          <p:nvPr/>
        </p:nvSpPr>
        <p:spPr>
          <a:xfrm>
            <a:off x="2063552" y="6239924"/>
            <a:ext cx="6247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Organice adecuadamente su centro de acopio de RESPEL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370F32EF-6DE3-45E0-8165-C6880E82EB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upo 6">
            <a:extLst>
              <a:ext uri="{FF2B5EF4-FFF2-40B4-BE49-F238E27FC236}">
                <a16:creationId xmlns:a16="http://schemas.microsoft.com/office/drawing/2014/main" id="{150DCFF2-03FD-4FF6-B7F8-A7E1FA8639EE}"/>
              </a:ext>
            </a:extLst>
          </p:cNvPr>
          <p:cNvGrpSpPr/>
          <p:nvPr/>
        </p:nvGrpSpPr>
        <p:grpSpPr>
          <a:xfrm>
            <a:off x="4200796" y="4205755"/>
            <a:ext cx="1656184" cy="2084828"/>
            <a:chOff x="8616280" y="236386"/>
            <a:chExt cx="2579392" cy="3070705"/>
          </a:xfrm>
        </p:grpSpPr>
        <p:pic>
          <p:nvPicPr>
            <p:cNvPr id="9" name="Picture 12">
              <a:extLst>
                <a:ext uri="{FF2B5EF4-FFF2-40B4-BE49-F238E27FC236}">
                  <a16:creationId xmlns:a16="http://schemas.microsoft.com/office/drawing/2014/main" id="{3B538513-9983-4B7F-8D7D-7672B47C55F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865" t="5900" r="12426" b="15350"/>
            <a:stretch/>
          </p:blipFill>
          <p:spPr bwMode="auto">
            <a:xfrm>
              <a:off x="8616280" y="236386"/>
              <a:ext cx="2579392" cy="30707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2A2B8A16-BABD-44CE-8F0D-D5A7714340B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999018" y="1124744"/>
              <a:ext cx="1813916" cy="17056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52253266"/>
      </p:ext>
    </p:extLst>
  </p:cSld>
  <p:clrMapOvr>
    <a:masterClrMapping/>
  </p:clrMapOvr>
  <p:transition spd="slow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8899937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14. Información relativa al transporte</a:t>
            </a:r>
          </a:p>
        </p:txBody>
      </p:sp>
      <p:pic>
        <p:nvPicPr>
          <p:cNvPr id="71683" name="Picture 2" descr="http://gssm.com.au/images/industry-solutions-chemical-transpo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7408" y="1268760"/>
            <a:ext cx="3324386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607677" y="1268760"/>
            <a:ext cx="7560840" cy="36004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/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CO" sz="3000" dirty="0">
                <a:latin typeface="+mj-lt"/>
              </a:rPr>
              <a:t>Proporciona información de los requisitos que deben cumplirse para el transporte de mercancías peligrosas por carretera.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CO" sz="3000" dirty="0">
                <a:latin typeface="+mj-lt"/>
              </a:rPr>
              <a:t>Puede consultarse también el transporte aéreo y marítimo.</a:t>
            </a:r>
            <a:endParaRPr lang="es-MX" sz="3000" dirty="0">
              <a:latin typeface="+mj-lt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51C05AA-044A-4420-B1EC-6B25DA63073F}"/>
              </a:ext>
            </a:extLst>
          </p:cNvPr>
          <p:cNvSpPr txBox="1"/>
          <p:nvPr/>
        </p:nvSpPr>
        <p:spPr>
          <a:xfrm>
            <a:off x="2368686" y="5770977"/>
            <a:ext cx="62475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Para el conductor del vehículo esta sección es fundamental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CE3B4DFD-3B28-4B15-AFDA-2359667087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246353"/>
      </p:ext>
    </p:extLst>
  </p:cSld>
  <p:clrMapOvr>
    <a:masterClrMapping/>
  </p:clrMapOvr>
  <p:transition spd="slow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9467015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15. Información sobre la reglamentación</a:t>
            </a:r>
          </a:p>
        </p:txBody>
      </p:sp>
      <p:pic>
        <p:nvPicPr>
          <p:cNvPr id="72707" name="Picture 4" descr="https://encrypted-tbn0.gstatic.com/images?q=tbn:ANd9GcQv0vp40e_we84GEciFIUxVqDAgTsEiWeOysvCoM0tmi-8wBKA_K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5440" y="1268760"/>
            <a:ext cx="3124396" cy="3383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015880" y="1289194"/>
            <a:ext cx="6771431" cy="2808312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Gill Sans MT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s-CO" altLang="es-CO" sz="3000" dirty="0"/>
              <a:t>Esta sección provee información sobre la legislación nacional y normas internacionales que se deben cumplir con respecto al producto.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7516354-8712-4628-959B-D84D7EE9A36A}"/>
              </a:ext>
            </a:extLst>
          </p:cNvPr>
          <p:cNvSpPr txBox="1"/>
          <p:nvPr/>
        </p:nvSpPr>
        <p:spPr>
          <a:xfrm>
            <a:off x="2368686" y="5770977"/>
            <a:ext cx="73997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Sería importante en esta sección describir la legislación Colombiana</a:t>
            </a:r>
          </a:p>
        </p:txBody>
      </p:sp>
      <p:pic>
        <p:nvPicPr>
          <p:cNvPr id="6" name="Picture 2" descr="Resultado de imagen de tips">
            <a:extLst>
              <a:ext uri="{FF2B5EF4-FFF2-40B4-BE49-F238E27FC236}">
                <a16:creationId xmlns:a16="http://schemas.microsoft.com/office/drawing/2014/main" id="{3FEA719D-0643-4BB3-961D-62071F4DE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860127"/>
      </p:ext>
    </p:extLst>
  </p:cSld>
  <p:clrMapOvr>
    <a:masterClrMapping/>
  </p:clrMapOvr>
  <p:transition spd="slow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1 CuadroTexto"/>
          <p:cNvSpPr txBox="1">
            <a:spLocks noChangeArrowheads="1"/>
          </p:cNvSpPr>
          <p:nvPr/>
        </p:nvSpPr>
        <p:spPr bwMode="auto">
          <a:xfrm>
            <a:off x="335360" y="260648"/>
            <a:ext cx="6335132" cy="584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es-CO" altLang="es-CO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0"/>
                <a:cs typeface="Arial" charset="0"/>
              </a:rPr>
              <a:t>Sección 16. Otras informaciones</a:t>
            </a:r>
          </a:p>
        </p:txBody>
      </p:sp>
      <p:sp>
        <p:nvSpPr>
          <p:cNvPr id="73731" name="AutoShape 2" descr="data:image/jpeg;base64,/9j/4AAQSkZJRgABAQAAAQABAAD/2wCEAAkGBhQSEBUUEhQUFBIWGSAUFRUXGBsdFxUhFRgWGBwVHhUXHCceGRkjGRUVIC8hJScrLS0sFh4yNTMqNScrLCkBCQoKDgwOGg8PGi8kHyQqLSwqLywpLC8vNSwqLCwpLDUsLCwsKSwsLCwsLSwsLCwsKSw0LDAsLCwtLCovLCwpLP/AABEIALQA8AMBIgACEQEDEQH/xAAcAAEAAwEBAQEBAAAAAAAAAAAABQYHBAMBAgj/xABREAACAQMCAwMHBwYJCgYDAAABAgMABBESIQUGMQcTQRQiMlFUYZQYI0JxgZHUFReSodPjNVJVYnKCscHCM0NTc3Sys9Hh8BYlRGSi0iQmNP/EABoBAQACAwEAAAAAAAAAAAAAAAABAwIEBQb/xAAzEQACAQIEAggGAQUBAAAAAAAAAQIDEQQSITETQQUjUWFxkbHRIjNCgaHB8TJSwuHwYv/aAAwDAQACEQMRAD8A3GlKUApSlAKUpQClKUApSlAKUpQClKUApSlAKqnPfFGKJY2zlby68xSjYaCPPzlwcbhVAIHQkkAHxE/xji0drBJPM2mKNdTHBOB9Q3JzgfbVc5H4a8jS8RuFYT3O0SN1ggBzHHjJ0ltnYA9TQET2L8HWG3uniZhBJcuIYyc6FhPdaiSM6205O5GFXGN60Wsp4pxSTgF44RGubS+Zngt1b5yKbqVVTn5t2YZIG2222G9eMcy8WtoHv7g2kUMZU+RYLMyswGg3HhJv4AjI6DpUXSJsajSqPB2izKyvc8PntrNyFW4eRCU1lVVpYtu6TJ3bUcbZ914qSBSlKAUpSgFKUoBSlKAUpSgFKUoBSlKAUpSgFKUoBSlKAUpSgFKVVu0Pmg2lroiDNd3BMFqiEay7jAff6KZBJwRnSD1oCscdzxnivkgLHh1kdV1g4WaX6MWQfOC492PP/m1oV5drFE8j7JGpdseAQFj+oVEcl8sCwtFhLa5STJPIdzJI+7MSdzvsM+Arq5n4c1xZXMKenLC8a56ZZSB+vb7axJKdyHwhrpzxW786efe2TqttFuFVQfpEbk+/3mvLjU/5T4mlknnWVoRNeNjzXkX0IM+OD1Hub1VF3PNl/Ha29jHZS2k7iOzFzMR3SNpC6kKjziQrEer31duX+BwcLs9OoKigyTzPsXb6UrE/qHqwN6pd07suVmrI4O1K8CcLnTq8+m3jXxZpWAAHvxk/ZXJxzhDcNtjeQXN2XtwHkjlneSO4UMutCsmoIW3wyjIz41wcCVuMX4vZFYcPtjizRv8APSA7zlfUMbfYPA12c6Xflt3FwqIkqSJr5h9CNCGEZPgznH3r66K60Ds9S5cB5zs71mW1uI5WQamVc5AJxnDAEjPj7x6xU1Wc89zR2JsruOLLwziEJEoDOkysrRKMY8FIHrXGRkmpqx7ULF9KySNbSN/m7lDEegPpMNGPDOrGRV8XmVymSs7FspSlSQKUpQClKUApSlAKUpQClKUApSlAKUpQClKUApSvmaA/M0yopZiFVQWZicAADJJJ2AA8azbkq2/KPEJuLSZMK/MWAdQCqLnXJj3sWwTv5zV7dsPMWiFLNXEYuAzXEmfOigjxrIGoHU5IRRghvOFUi05+4jIFg4bCIIIwsccccDTSKpyEMr7qjHBOTgdfUTWcacp7e3qYuSjubtXzNYFf8/8AGIG0z3BhYkgd7aqgbSRnSzKA2MjoT1HrFfU7TuKj/wBRCfrgX+6roYKtPWKv4Ne5XLEU47v8M2fmfl9b22aFmKNkPHIBlonQ6lkX3gj19CazTnbk6+8mNxf3nlUUDo720UZSNow663bBBJCZOMbb71FRdrXFF6m0f+lEw/3Wrug7a7wD5yztn9eiR1/U2rwo8DXjvBkrEU39RO8Z7T7ZBHa8L7u4upCI4EQYhj1bAk4AwP4o+3FT/JnKnkUTGRzNdTHvLmY9Xb1DbOgeA+usq4vz/r7hrfhkVs8M63AKOmH0hlKMFjXqHO+dqkeaO16ae3MVvby25fzZZSVZkU7N3YBGWxnckfZ1GtLCVlpkfky6OIp7uS8zo5841cXdy0tkoltuFHvJsnzZJCcMFx6WhA2/hhj4jPTxOeO4sncAPG8LOuoZ6xsQcHoR/dXRyLzrYx2/kMVtcRosMkrvKI8OEQmR30uTlunq3AqI5Xtj+SY0OxaFvufXj9RFbNBON4NFNVqVpI1Ps77z8lWfe419wnTpjSNHT+ZoqxVUeyX+BbP/AFf+N6t1axaKUpQClKUApSlAKUpQClKUApSlAKUpQClKUBU+0vlJ+IWXdxMBIjiZUbPdzFM/NPj6Jz18CBVZ5M5Z4TfwMfIIo7iJjDcwksTE65BGdW6kg4PuPiDWpVn/AAWIDmPiGABm3hJwMZJ8TjqffUMER2k9n/D7fhVzNDaRRyog0MNWRl1Gdz1wTVd7IuTbK6e7FxbrLo7nRqLebrWTPQ+JA+6tC7XVzwW7/oqfukSqF2VXzQpxWRdmjto5VJ6ApHOR+sfqq+CXBk+9fsrfzEu5/okOaeT7KWRrHhdjA14AO+mbV3VorbZZsnMhHRcE7E4OMVA8x9kk9g0jxPJJZKA3eDDSRDodcG2tQdyyYIGTjbFav2Y8EW34bCQS0k6i5mc5y7zKrFjknfBA/q5q11XCcoO8XZmckpKzR/KkzmMK0mnu3/ycyHVDJjqA3VWHirAEbZr1rZOaeymNlllsAsMzrh7cgeS3GMea8WMKcA4ZcEE599Y7ecElglaERvHKoy1pIcuQCQXt5ek0e2y+l4DVgmu1hulGvhrefuc+tg+dPyPzX4mmCqWPQDJrx/KMe4LBSNir+awI6gqd81P8C4OO78vu002EHnorbNeSD0IkU9U1YyfHH146NfGU6dPMmm+Rq0qEpys14nTacGdIVtfRvL9BNcsOtrbA5WH+lIdyPsNXeO1CqFAwoAUD1ADAH3VHctWEuHubje6uj3su3oAjzIhnoFG2P+VTWMVwqaespbvc6UrbLZEh2PMRw3ui2TDNLDjIygSQ6VIHTYg7+BFXes07O74x8VvrY6tMqR3iDbSp/wAlJ79TEx/Ynh46XWjJWbRsJ3QpSlYkilKUApSlAKUpQClKUApSsz4x21xra3DRQTpcxMYxHNHlQyEBg7ROQuPO6kdKhtLclJvY0ylY9xTnCLitpHbXUT216+mSzkR/mzNoJjKzfQJJAKsMjXsSd6+cp9o1xZRKl+JJ4B5rS9Z7Yx5R0dQPnVDqRqzkb51bYwdWCtrvsWqhUd9NtX4GxUql3XaEs9ldTcPw09qokeOeN120l9xlTuivg56r0rn5Z7Y7O5WJZSba5lYRiBwxOW9EhwoBVsrg4G5xWd0VNNF8rO+Et/8As98PDySI/cU/5mtErO7a20c0zNv85YhtxgDTIibHPnej129XhUkEp2pD/wAmvf8AVf4lrJ+SlPk/GcHfyEbf1ZN/+/XWrdqv8DXn+r/xpWZ9nSak4uuM5sR/uS7f9+qrofJl4x/yK38xeD/RsnJf8G2f+zRf8JKmqheSv4Ns/wDZof8AhJU1VJYKgubuTLbiUIjuVJ0kmORTiSMkYyrfdkHY4GRsKnaUBhd3wG+tuISW63MUwjjWWGS7t45HZGZlA7wgtlGXTnIz4ADapW24DNcTpNf3HlUkZzCgXRDEf4wQdW2G56Yr07ROKC141FJKcxy2piRYwWkBSXV5yAkkeccNgdCN9JqU5Y4lHcHVHrwDg6kZPuDgZ+utmmo5b8yqbd7FmseEDTk15cS4SAMippBsK/MqZBFVKo73M8isZkU7rjPDpVAy7SWzZz0ZC+Rv1B1ffWt1l/NStDcWUigEpeRDf1SloT090mfrArUKmr/VciGwpSlVGYpSlAKUpQClKUAqv8680eQ26sqa5pX7mFTsuoqzZYjcIFVicbnGB1qwViXO3M6vNJbLLHf21wrSWziWMSWc6FwFR13K5AIDYyrEAtuGxm7RbM6avJK19TwnuLmY67i7uWkO3zUjwxrjwWOIgfacmo/h3L8cD6odSArpZM5VsdG33DD++u2zD92neY7zSNeOmcDP6810qteXqYipK6lK/oe4p4WhBJxgl6+5y33DkmjMci6kPh6vUQfAivxwrhS28QjQsVBJ845PnHJ6Cva+4ikGgyZCs2nXjzUPhqPgD667QmRkbj3VS5zUbcmZXpupm+pad9iMvODwy/5SNH95UZ2/nda5eIctxTTRyOAQilCuNmBGBv4ad8fXUzKQoLMQqjck7Ae8k1AT8aeZX8l0LCm0t7KdMEWfAZGZH9SgEnwBq/DqtUdqd/0rlGJqYenG9VLXzdi+dnvO8VshsbyZY+6ANvJIQqvGSAqF2b00bK+Hmgeo133z45oh9/D2/wCM5/urJuHXscD+U+Si8twQk1xdg65lkOgtFFnESgE4J1HcbjoLryTdg8RtbUFmuLHyq3lLJ0g1KIfnc5YghcLjGHbcdG9JSd42bu1o/E8fWSztpWT1XgXjtHg18IvRnHzDN+jhsfqxWY9kil5b1egmsvVspHmjf+ufurUu0L+Cb3/Z3/3azPsSYm6kTOzWY29eHjAP2aj99btJXo1Pt6mpP5kfuaN2TfwLZ/6v/G9W6qR2R3o/J62rApcWZME8bY1K2SwOAfRIOx8cH1Vd61y0Vz39/HBE0srqkaDUzMcBQPGuisY5n5gPGLpoI8jhtuxWQggi6kUggAj/ADaldiDuCT9IYyjFydkQ3ZXZFeX3vELx+I28dvCjL3MUcwOuSNTnUXUekT456bDIGTpfBozhSwAbAzg5AONwD4jNQdnDuABgdAB0Huq08Ni2ralHJGxSnmdyYTpX2iLRq0jYM37YwRYSupKshR1ZTggq64II6EHetSFZNxueXjExtLe3k8lS4EV3cSEIAISrPGqjzskYAOPEdOo1qs5O9jFIUpSsSRSlKAUpSgFKUoBWG8+8lWtvxBVgSMrODNJBpKm3wSBNHIvoozAju/AjI29HW+M82W1pLDHcyrE0+ruy+yHuwpYFzsvprjPWsu5muO84teMCSqCKAZz5pRCzAA9BmQHbxJrVxk8lGTN7o+nxMRGPn5HOor83d8kMZkkOEGMkDPU48Pea/e2DnGMb56Y8c58MVC8ocpJeJeW1vdd2yt6JAlgeOUeaQM5V1OQSD/F2rgYfD8dvXb056npsbinh0tN/Xloe19xLytJLayje6ldMeYMxoH+kzk4XHq9ddPHeU7Ph6W8ck15cXWjEdlBJu7lQCwIXVGmrcdemw61L8V4xFw0Cy4csJvu7UXVyVCxwLGoHfykbatycfzt8kgGvWZgazlFjLcPxSYF3uJEZZLuNSe9W2Zs42B/nHTj3DuUMNClGy/J5jEYqdaWZ/gjHse7Oi/eW+ulBdOHQsWVMb5uJk9Q6quT6yM1IcNsTeLHPcukka7w28Q02sHuEY21evP25rUuQ+GWcVnG9ggWKUBi3V2OMEOx31AggjoCDtUPx7ljgimSe4W3U6syYlIGrfI7tH9I4OwGaVYOcclN5fBE0aihLPUWbxf8AJmvOc8stvcGIhbW2aOOY+MryHaNcfRUDJ+z3Vq/ZTy28Ns1zcb3V4RNIepVSMxx59wOce8Dwqh8ucp2nEuJYtbd4eH2xDzhy48odiSid2xOFwM+vTnPUVugFW0aUaUFCJRXrSrTc5EJztDr4beL67eT9SMf7qyjsTuAOIBT1ezOP6rxN/YK2HmCLXazp/GikX742FYf2Rz6eLWn8+3dPujVv7q6NFdTU+3qaU/mQ+/oaPz3ZyWc6cWtly0YEV7GFBMsGQS3h56YBzkbAZ2FXjhfE47iGOaJtUcih1PrDDP2HwI8CCKr/ADbz1aWC4nbVIw823QBpZM7Y0eCncZO1Y9wjj9/Zk20H/wCBaXUrNAZR3jwkjHdA9FJypAI6qPW2daKbLm0jQu0znXUW4ZaHVdTDTM49G3Rh5xYj6RU4x6m36gGP4NwdIIkijGEUYHrJ8WPvJ3rn5b5YS2VgpZ5HOqWV93kOSck/WT95PWrbY8PrdhFUld7mvJ53ofmwsasVrBgV+La2xXYgrWqTzFsY2P2BUJ/40sTJ3fllt3mdOnvVzkdR1xmqxxziU/Frl7Cxdo7SM6L68Xx9dtE3i2Nif7vSuHDuTLOCBIEt4zEgKqHUP6eNe75PnaQT68CqrGZT+U74NzFfLbSF7ZoUkl0HVEJiY1zqGVDlA3jvhuunbSq5eH8LigUrBFHEpOorGioCcAZwoAzgDf3V1VIFKUoBSlKAUpSgFKUoCo9pfKhvbTMaq1xCTLEGUHXthod/B129WdJ8ARk3LtlCqd7BqWOYB9GfNU+4eB8OvhW88Z43DaRGW4kWOIEAs2cAscAbA+NYTwXiUUj3CwldCTylAoAXQ8jshUDouk4AxtjG1c3pGL4eZffw/k7XQ81xskuy68f4PnNZPkjqOrlYx/XdRVu5r49FYHyTh0UC3vdYkl0qq2sSAZlkcDw2IBzuR1JANM5qugYxAhHfyEMmSAIwjBjK7HZVGOprt5L5MPECWcv5Dr1zyttLxGUHJOSMi3Uk4H2+kTpw6Pjald9vsR0tPNiLR7Pc9eS+RhfbsJF4aG1lm2l4lIGOZZDnUIwc4XwB9ZZqu/NXCRJLZW8cEiBSWiu4QB5EYtJAwRjS483TkDbxqy3dysEDuFGmJCwUbDEak6QPAYXFRHIF5LLw6CWeQySyqZWY421sSFAHgBgVuuTepzsqWh08H5Whtp7iePXruG1uC2UBGT5q+GSSaqXalwO0ithLHCqXzzKLV4lCyPMWyMkDDDqTn+2tFzVD5eYcS4k/EHI8htMw2hYgK77d5cb7YHQH+j6qQu3cTslYtPJfLps7RY3Ou4cmW4k6mSR92bPjjZR7hU9UY/M9ovpXVsPrmj/+1cM3aFw5et9bfZID/u5q4oJPixxDIR4I5+5Gr+aOC8TnguLR7VQ1wUZIwegMkarqx080Enfbatj5n7W+Hi2kWCbv5nR1jSJWO7KQCSQAFyRWQcKuRbT2kzglYXXvNIyQunSxA8fX9ldHDQcqNTTkvW5q1ZJTh9/Q0Dg/LAhYyyEzXb+dJO+7EnqAT6K/3fdXbxnlwXcDRNsTujeKMPRYH3H9RNeMnaXwzO0sjfVC+317V123aZwvODcEfXFIP8NYupFRsicrbufez7ixnV4JwVvbbCTqfpeAlB8Qds+8+8VoEFtiqBznwsqIuMcOZZJIBmQIcrcw/SGV6lRn7Peoq8cE43Fd20dxA2qOQZHrU+KH1MDsR7q1ZTbLlGx2lwKo/OnMks8y8MsCfKZv/wCiVf8A0kRI1OdwNZU7DI6jxYV1c7c2m20QwASXtwe7t4s+Lbd43qRff6vUDiV5D5KHD4nLuZruciS5mJPnsM4AB6KupseO5PuGLRKJHlbleDh9stvbrhBuzH0pGPV2I6scfqAGAKl6UqCRSlKAUpSgFKUoBSlKAUpSgILnfl/y2wmgAy5XVFuBh085NztjUAD7iaxSO7CW8swhVZ0DLMiqAweMkMhI8Awz9Vf0RWTdovCo/Lh5DqfiMmGmt1GYnTAUPK3SEgbhj13G+RWpiqHFjpuvz3G/gcVwJu+z/D5Mz2DgRLwvcyKYrtBOZB6NwwOfJg/RRGQAU2JI9wxo/Z/zAsdrMks0aw287QwtI6jCAKQuWO4UsVB9Qx4VBS9nPEYYZJIntVXHeNYEGW3cqCS2JV0K+B4D7RXDynwOW7tluI7LhEYcnBkhmZvNOCQhYpjrtUxhd5r6WtbsMc/0JXd279pY+a+0qFopYLQeVOyMsjqcQQK4Kl3lxjAz0H31z9mXP8C2cVtcSLDJENCNJ5iTICdLo7YHu39VdMHZyJCPLJzNGp1LbRRrBbAjxMMezH3n1mpnmaa3t7N5JoYnihXKxsiFc9FRVIwuSQNhtVmmxKpz/rlocPOHMJuzFw6wlV5rrIlljYMsMQ2kYlc7kZH3+sVV+eOIRStHwmyGmytCDcMDs7L0hyPSOclj/Gz/ABa/Mkp4VaFYlReMcS+cKxqALSJskAY2XH9u/wBEVFRcGVLYwoxUsCC49Ik9XJ+v9Va2JrqjHKt3/wBc4XSONVJZU9X+F2nJ+RbfcpHEcbHGGwfV471xXNkqsgAhTUwQvINMcec+cxVSQPDp41MQ2zlovmLa3SKPuz3AOq4Jx58hPiCMjO/nGul7fNXUOkVQeVSv3nFlXVKpbNnXiVu2IYEjTsxXK7q2k4yrYGVPUGvXTUw9nXl5DXoaPTVLKsz1IeIi3dHBHGTUnaQ1zTXKRNpYOSFMjaVLaFGxdtPoqD41Kxr6ulcfpTpTixtHYpryllTto9jq5U5lbhc+GJPDpm+dXr5MzYHeqP4h+kP+lSnFM8AuDd26mXhN0NTxIRiKQqSjIegRtgD6iR4LUG6AgggEHYg9D7sVI8kcSVZPyTdr31nc6vJ9RyYyBkw+sL4qR0P17czBYrP8Et+R1+jcdxVwp78u/wD2XnkHlF0LX18oPEZ/S3BECfRhTbC4XAOM/XV2qg9n149rc3HCZZGl8nVZraRt27l8ARttsUYqOu4bYALV+rpnZFKUoBSlKAUpSgFKUoBSlKAUpVX7QuNSwWqpbnTc3Mi20LY9BpMkvuCPNRWP2UBYru7WKNpHIVEUu7HooUEk/YATWc8lNO3DpeIBBNf3mZQpbC4DFY4gzHzY0GTjPr8aj+c7W9tlhiPEJpLW7kFpcvJHGXj7zI1JpUaQyllOemBXnzLwKThQtxYXM1vbTSLazBz3qw6z5s6Bz5jZDA4wN/Cq5NSVkWRTT1Ovmrh/EE4ZczXF+Q4hYtFBFGsW+2jWwLkb41ZBqY5V4cILK3iUYCxLke9lDMf0iaq/PfAJ7aGNTf3TWM8iwXneFXddZxrViuyE7FR7qleCyy2d4OHTyGdTF3trMwAYhPNaFgNiV0kg+rr4VhyNijJRnqWiofm3gZu7OSFTpkOGjb1OhDKT7sj9dTJFfMVBvySkrMynjcpnhTi6j5wYtOJxY86N0wvegfRHo5HqI99fFYEZG4O4I6HPjVl4wo4bem7ZNXD7sdxfx9VVm2WcpjcYJB+s+sVV+OcJHC7jumfNjKO8tJicrg7mEuNjjIIPiCD41pY3D8RcSO/M8b0tgXLrI7rfvR6Urg/L1v8A6eL9IUPH7f8A08X6VcjhVP7X5Hm+DV/tfkz9XfENDMojd9EZnkK4xGgYLrOSM7nGBvXpc3aoFwGkZyFjSMankJ6BVHXbeo68vbKUgyPCxXpk/bjbqM+FLni9qxVhcd26Z0PG7I66hpIDAbAjatuMF8N4y79DdhRi8l4S/wDWnlY6ZbCK4Go69wY2AZkOzZMbqMHIYbqehFSCrgADoNh9lRFrxm0jXSkqAZydySSerEnck+uvb/xJbf6ZPvP/ACqqpCrJ2SlbldMqq060vhUZZVtdM75ZQqlmICgZJPQAeNSHI1usYfjV7mO2hUraIQNT6sgye9mJKqPEk+A3j+XOBNxWbGCnDYjqnmOwm0790p2223PgN/Vm3cIhHGr0NoA4PZHRBGQe7upFyocL0MaAAAHIwQMbtjp4HC8NZ5bnb6NwXCXEmvie3cvck+y3hDy97xW6z5TeeiuMCKJT5iDxIICnJ8FX3k6BSldM7ApSlAKUpQClKUApSlARHNnHvIrOa50d53S6tGrTqywXGrBx19RrM/lAP7AvxX7itK5w4E15ZS26sEMoC6iCQvnqScDrsDttn1jrWb/mAb25fhj+IrCWb6SyGT6j8/KBf2Bfiv3Fc35zG4nfcPha2EIS6EmoTd5nEco06e6XHpZznwrq+T+3ty/DH8RUbe9mNzwuZL4SR3FvauszhVdZSo2chMsuykn0vDwrDrOZk+HyLp2r2uvhM7AlWi0zoR4GN1I/tNePa4A3Bpy3X5tl/pd4mPt3Nc/aPzRbPwx0jmSQ3ICJoIZtOoM8ulcnSiKxO22KjO0PmWO7Fva2QN6Na3U6wefiKAg42+kx8OuwHiKxinoTJrUnO1pf/KJdXXXF9/ep/wBa4e1PiS2k1hdhO8kjldNOrTqV4jqGcHG4U5x/bXFz1zEbo26La3nkcUq3V5K9vIgVImHm6XA1Y1ZbHgNs4NePPEJ43cW0HD2WRIdcslwQ3k6lggEfeKDl8b4H8Ye/EqL0+5Dkr+RzHtq/9kfiF/Z0/PT/AOyPxC/s69rLsDmKZlvIkfxVIWdfd5zSIf8A4/fXR+YBvbl+GP4iscs+wu4y7WR1z2xJJG0clgHjcFWVp1IYHwI7uoblztJa1hNvJaR3NsrFrdZpAXhU58wsYyGAzscDG/2Wr8wDe3L8MfxFfPk/t7cvwx/EVKVRcjCUoS3ZE/nbh/ki1/TT9jT87cP8kWv6afsalvk/t7cvwx/EU+T+3ty/DH8RU9YY9URX524f5Itf00/Y0/O3D/JFr+mn7GpX5P7e3L8MfxFPk/t7cvwx/EVPWDqiK/O3D/JFr+mn7Gn524f5Itf00/Y1K/J/b25fhj+Ip8n9vbl+GP4inWC1IrPNfalNd2wtordLWAnEwjlGp0yMxqe7xGDvk6T9WMgzXC+27yeGOGLhyrHGoRR5V0CjHs+58SfEkmuz5P7e3L8MfxFPk/t7cvwx/EU6wdUfPlAv7AvxX7inygX9gX4r9xX35P7e3L8MfxFPk/t7cvwx/EUvUFqR8+UC/sC/FfuKfKBf2Bfiv3Fffk/t7cvwx/EU+T+3ty/DH8RS9QWpHz5QL+wL8V+4p8oF/YF+K/cV9+T+3ty/DH8RT5P7e3L8MfxFL1BakfPlAv7AvxX7inygX9gX4r9xX35P7e3L8MfxFPk/t7cvwx/EUvUFqR8+UC/sC/FfuKvfZ/zqeJwSSmEQmOTutIk158xH1atC49PGMeFUb8wDe3L8MfxFXnkDks8NgkiMwmMkne6gmjHmImMa2z6Gc58ayjnv8RhLJb4S0UpSrCsUpSgI2y5atYX1w20EbjYMkSK2/UalUGvW14LBFI0kcMSSPnW6xqrtk6jlgMnJ338aUoDtpSlAKUpQClKUApSlAKUpQClKUApSlAKUpQClKUApSlAKUpQClKUB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O" altLang="es-CO">
              <a:latin typeface="Gill Sans MT" panose="020B0502020104020203" pitchFamily="34" charset="0"/>
            </a:endParaRPr>
          </a:p>
        </p:txBody>
      </p:sp>
      <p:sp>
        <p:nvSpPr>
          <p:cNvPr id="73732" name="AutoShape 4" descr="data:image/jpeg;base64,/9j/4AAQSkZJRgABAQAAAQABAAD/2wCEAAkGBhQSEBUUEhQUFBIWGSAUFRUXGBsdFxUhFRgWGBwVHhUXHCceGRkjGRUVIC8hJScrLS0sFh4yNTMqNScrLCkBCQoKDgwOGg8PGi8kHyQqLSwqLywpLC8vNSwqLCwpLDUsLCwsKSwsLCwsLSwsLCwsKSw0LDAsLCwtLCovLCwpLP/AABEIALQA8AMBIgACEQEDEQH/xAAcAAEAAwEBAQEBAAAAAAAAAAAABQYHBAMBAgj/xABREAACAQMCAwMHBwYJCgYDAAABAgMABBESIQUGMQcTQRQiMlFUYZQYI0JxgZHUFReSodPjNVJVYnKCscHCM0NTc3Sys9Hh8BYlRGSi0iQmNP/EABoBAQACAwEAAAAAAAAAAAAAAAABAwIEBQb/xAAzEQACAQIEAggGAQUBAAAAAAAAAQIDEQQSITETQQUjUWFxkbHRIjNCgaHB8TJSwuHwYv/aAAwDAQACEQMRAD8A3GlKUApSlAKUpQClKUApSlAKUpQClKUApSlAKqnPfFGKJY2zlby68xSjYaCPPzlwcbhVAIHQkkAHxE/xji0drBJPM2mKNdTHBOB9Q3JzgfbVc5H4a8jS8RuFYT3O0SN1ggBzHHjJ0ltnYA9TQET2L8HWG3uniZhBJcuIYyc6FhPdaiSM6205O5GFXGN60Wsp4pxSTgF44RGubS+Zngt1b5yKbqVVTn5t2YZIG2222G9eMcy8WtoHv7g2kUMZU+RYLMyswGg3HhJv4AjI6DpUXSJsajSqPB2izKyvc8PntrNyFW4eRCU1lVVpYtu6TJ3bUcbZ914qSBSlKAUpSgFKUoBSlKAUpSgFKUoBSlKAUpSgFKUoBSlKAUpSgFKVVu0Pmg2lroiDNd3BMFqiEay7jAff6KZBJwRnSD1oCscdzxnivkgLHh1kdV1g4WaX6MWQfOC492PP/m1oV5drFE8j7JGpdseAQFj+oVEcl8sCwtFhLa5STJPIdzJI+7MSdzvsM+Arq5n4c1xZXMKenLC8a56ZZSB+vb7axJKdyHwhrpzxW786efe2TqttFuFVQfpEbk+/3mvLjU/5T4mlknnWVoRNeNjzXkX0IM+OD1Hub1VF3PNl/Ha29jHZS2k7iOzFzMR3SNpC6kKjziQrEer31duX+BwcLs9OoKigyTzPsXb6UrE/qHqwN6pd07suVmrI4O1K8CcLnTq8+m3jXxZpWAAHvxk/ZXJxzhDcNtjeQXN2XtwHkjlneSO4UMutCsmoIW3wyjIz41wcCVuMX4vZFYcPtjizRv8APSA7zlfUMbfYPA12c6Xflt3FwqIkqSJr5h9CNCGEZPgznH3r66K60Ds9S5cB5zs71mW1uI5WQamVc5AJxnDAEjPj7x6xU1Wc89zR2JsruOLLwziEJEoDOkysrRKMY8FIHrXGRkmpqx7ULF9KySNbSN/m7lDEegPpMNGPDOrGRV8XmVymSs7FspSlSQKUpQClKUApSlAKUpQClKUApSlAKUpQClKUApSvmaA/M0yopZiFVQWZicAADJJJ2AA8azbkq2/KPEJuLSZMK/MWAdQCqLnXJj3sWwTv5zV7dsPMWiFLNXEYuAzXEmfOigjxrIGoHU5IRRghvOFUi05+4jIFg4bCIIIwsccccDTSKpyEMr7qjHBOTgdfUTWcacp7e3qYuSjubtXzNYFf8/8AGIG0z3BhYkgd7aqgbSRnSzKA2MjoT1HrFfU7TuKj/wBRCfrgX+6roYKtPWKv4Ne5XLEU47v8M2fmfl9b22aFmKNkPHIBlonQ6lkX3gj19CazTnbk6+8mNxf3nlUUDo720UZSNow663bBBJCZOMbb71FRdrXFF6m0f+lEw/3Wrug7a7wD5yztn9eiR1/U2rwo8DXjvBkrEU39RO8Z7T7ZBHa8L7u4upCI4EQYhj1bAk4AwP4o+3FT/JnKnkUTGRzNdTHvLmY9Xb1DbOgeA+usq4vz/r7hrfhkVs8M63AKOmH0hlKMFjXqHO+dqkeaO16ae3MVvby25fzZZSVZkU7N3YBGWxnckfZ1GtLCVlpkfky6OIp7uS8zo5841cXdy0tkoltuFHvJsnzZJCcMFx6WhA2/hhj4jPTxOeO4sncAPG8LOuoZ6xsQcHoR/dXRyLzrYx2/kMVtcRosMkrvKI8OEQmR30uTlunq3AqI5Xtj+SY0OxaFvufXj9RFbNBON4NFNVqVpI1Ps77z8lWfe419wnTpjSNHT+ZoqxVUeyX+BbP/AFf+N6t1axaKUpQClKUApSlAKUpQClKUApSlAKUpQClKUBU+0vlJ+IWXdxMBIjiZUbPdzFM/NPj6Jz18CBVZ5M5Z4TfwMfIIo7iJjDcwksTE65BGdW6kg4PuPiDWpVn/AAWIDmPiGABm3hJwMZJ8TjqffUMER2k9n/D7fhVzNDaRRyog0MNWRl1Gdz1wTVd7IuTbK6e7FxbrLo7nRqLebrWTPQ+JA+6tC7XVzwW7/oqfukSqF2VXzQpxWRdmjto5VJ6ApHOR+sfqq+CXBk+9fsrfzEu5/okOaeT7KWRrHhdjA14AO+mbV3VorbZZsnMhHRcE7E4OMVA8x9kk9g0jxPJJZKA3eDDSRDodcG2tQdyyYIGTjbFav2Y8EW34bCQS0k6i5mc5y7zKrFjknfBA/q5q11XCcoO8XZmckpKzR/KkzmMK0mnu3/ycyHVDJjqA3VWHirAEbZr1rZOaeymNlllsAsMzrh7cgeS3GMea8WMKcA4ZcEE599Y7ecElglaERvHKoy1pIcuQCQXt5ek0e2y+l4DVgmu1hulGvhrefuc+tg+dPyPzX4mmCqWPQDJrx/KMe4LBSNir+awI6gqd81P8C4OO78vu002EHnorbNeSD0IkU9U1YyfHH146NfGU6dPMmm+Rq0qEpys14nTacGdIVtfRvL9BNcsOtrbA5WH+lIdyPsNXeO1CqFAwoAUD1ADAH3VHctWEuHubje6uj3su3oAjzIhnoFG2P+VTWMVwqaespbvc6UrbLZEh2PMRw3ui2TDNLDjIygSQ6VIHTYg7+BFXes07O74x8VvrY6tMqR3iDbSp/wAlJ79TEx/Ynh46XWjJWbRsJ3QpSlYkilKUApSlAKUpQClKUApSsz4x21xra3DRQTpcxMYxHNHlQyEBg7ROQuPO6kdKhtLclJvY0ylY9xTnCLitpHbXUT216+mSzkR/mzNoJjKzfQJJAKsMjXsSd6+cp9o1xZRKl+JJ4B5rS9Z7Yx5R0dQPnVDqRqzkb51bYwdWCtrvsWqhUd9NtX4GxUql3XaEs9ldTcPw09qokeOeN120l9xlTuivg56r0rn5Z7Y7O5WJZSba5lYRiBwxOW9EhwoBVsrg4G5xWd0VNNF8rO+Et/8As98PDySI/cU/5mtErO7a20c0zNv85YhtxgDTIibHPnej129XhUkEp2pD/wAmvf8AVf4lrJ+SlPk/GcHfyEbf1ZN/+/XWrdqv8DXn+r/xpWZ9nSak4uuM5sR/uS7f9+qrofJl4x/yK38xeD/RsnJf8G2f+zRf8JKmqheSv4Ns/wDZof8AhJU1VJYKgubuTLbiUIjuVJ0kmORTiSMkYyrfdkHY4GRsKnaUBhd3wG+tuISW63MUwjjWWGS7t45HZGZlA7wgtlGXTnIz4ADapW24DNcTpNf3HlUkZzCgXRDEf4wQdW2G56Yr07ROKC141FJKcxy2piRYwWkBSXV5yAkkeccNgdCN9JqU5Y4lHcHVHrwDg6kZPuDgZ+utmmo5b8yqbd7FmseEDTk15cS4SAMippBsK/MqZBFVKo73M8isZkU7rjPDpVAy7SWzZz0ZC+Rv1B1ffWt1l/NStDcWUigEpeRDf1SloT090mfrArUKmr/VciGwpSlVGYpSlAKUpQClKUAqv8680eQ26sqa5pX7mFTsuoqzZYjcIFVicbnGB1qwViXO3M6vNJbLLHf21wrSWziWMSWc6FwFR13K5AIDYyrEAtuGxm7RbM6avJK19TwnuLmY67i7uWkO3zUjwxrjwWOIgfacmo/h3L8cD6odSArpZM5VsdG33DD++u2zD92neY7zSNeOmcDP6810qteXqYipK6lK/oe4p4WhBJxgl6+5y33DkmjMci6kPh6vUQfAivxwrhS28QjQsVBJ845PnHJ6Cva+4ikGgyZCs2nXjzUPhqPgD667QmRkbj3VS5zUbcmZXpupm+pad9iMvODwy/5SNH95UZ2/nda5eIctxTTRyOAQilCuNmBGBv4ad8fXUzKQoLMQqjck7Ae8k1AT8aeZX8l0LCm0t7KdMEWfAZGZH9SgEnwBq/DqtUdqd/0rlGJqYenG9VLXzdi+dnvO8VshsbyZY+6ANvJIQqvGSAqF2b00bK+Hmgeo133z45oh9/D2/wCM5/urJuHXscD+U+Si8twQk1xdg65lkOgtFFnESgE4J1HcbjoLryTdg8RtbUFmuLHyq3lLJ0g1KIfnc5YghcLjGHbcdG9JSd42bu1o/E8fWSztpWT1XgXjtHg18IvRnHzDN+jhsfqxWY9kil5b1egmsvVspHmjf+ufurUu0L+Cb3/Z3/3azPsSYm6kTOzWY29eHjAP2aj99btJXo1Pt6mpP5kfuaN2TfwLZ/6v/G9W6qR2R3o/J62rApcWZME8bY1K2SwOAfRIOx8cH1Vd61y0Vz39/HBE0srqkaDUzMcBQPGuisY5n5gPGLpoI8jhtuxWQggi6kUggAj/ADaldiDuCT9IYyjFydkQ3ZXZFeX3vELx+I28dvCjL3MUcwOuSNTnUXUekT456bDIGTpfBozhSwAbAzg5AONwD4jNQdnDuABgdAB0Huq08Ni2ralHJGxSnmdyYTpX2iLRq0jYM37YwRYSupKshR1ZTggq64II6EHetSFZNxueXjExtLe3k8lS4EV3cSEIAISrPGqjzskYAOPEdOo1qs5O9jFIUpSsSRSlKAUpSgFKUoBWG8+8lWtvxBVgSMrODNJBpKm3wSBNHIvoozAju/AjI29HW+M82W1pLDHcyrE0+ruy+yHuwpYFzsvprjPWsu5muO84teMCSqCKAZz5pRCzAA9BmQHbxJrVxk8lGTN7o+nxMRGPn5HOor83d8kMZkkOEGMkDPU48Pea/e2DnGMb56Y8c58MVC8ocpJeJeW1vdd2yt6JAlgeOUeaQM5V1OQSD/F2rgYfD8dvXb056npsbinh0tN/Xloe19xLytJLayje6ldMeYMxoH+kzk4XHq9ddPHeU7Ph6W8ck15cXWjEdlBJu7lQCwIXVGmrcdemw61L8V4xFw0Cy4csJvu7UXVyVCxwLGoHfykbatycfzt8kgGvWZgazlFjLcPxSYF3uJEZZLuNSe9W2Zs42B/nHTj3DuUMNClGy/J5jEYqdaWZ/gjHse7Oi/eW+ulBdOHQsWVMb5uJk9Q6quT6yM1IcNsTeLHPcukka7w28Q02sHuEY21evP25rUuQ+GWcVnG9ggWKUBi3V2OMEOx31AggjoCDtUPx7ljgimSe4W3U6syYlIGrfI7tH9I4OwGaVYOcclN5fBE0aihLPUWbxf8AJmvOc8stvcGIhbW2aOOY+MryHaNcfRUDJ+z3Vq/ZTy28Ns1zcb3V4RNIepVSMxx59wOce8Dwqh8ucp2nEuJYtbd4eH2xDzhy48odiSid2xOFwM+vTnPUVugFW0aUaUFCJRXrSrTc5EJztDr4beL67eT9SMf7qyjsTuAOIBT1ezOP6rxN/YK2HmCLXazp/GikX742FYf2Rz6eLWn8+3dPujVv7q6NFdTU+3qaU/mQ+/oaPz3ZyWc6cWtly0YEV7GFBMsGQS3h56YBzkbAZ2FXjhfE47iGOaJtUcih1PrDDP2HwI8CCKr/ADbz1aWC4nbVIw823QBpZM7Y0eCncZO1Y9wjj9/Zk20H/wCBaXUrNAZR3jwkjHdA9FJypAI6qPW2daKbLm0jQu0znXUW4ZaHVdTDTM49G3Rh5xYj6RU4x6m36gGP4NwdIIkijGEUYHrJ8WPvJ3rn5b5YS2VgpZ5HOqWV93kOSck/WT95PWrbY8PrdhFUld7mvJ53ofmwsasVrBgV+La2xXYgrWqTzFsY2P2BUJ/40sTJ3fllt3mdOnvVzkdR1xmqxxziU/Frl7Cxdo7SM6L68Xx9dtE3i2Nif7vSuHDuTLOCBIEt4zEgKqHUP6eNe75PnaQT68CqrGZT+U74NzFfLbSF7ZoUkl0HVEJiY1zqGVDlA3jvhuunbSq5eH8LigUrBFHEpOorGioCcAZwoAzgDf3V1VIFKUoBSlKAUpSgFKUoCo9pfKhvbTMaq1xCTLEGUHXthod/B129WdJ8ARk3LtlCqd7BqWOYB9GfNU+4eB8OvhW88Z43DaRGW4kWOIEAs2cAscAbA+NYTwXiUUj3CwldCTylAoAXQ8jshUDouk4AxtjG1c3pGL4eZffw/k7XQ81xskuy68f4PnNZPkjqOrlYx/XdRVu5r49FYHyTh0UC3vdYkl0qq2sSAZlkcDw2IBzuR1JANM5qugYxAhHfyEMmSAIwjBjK7HZVGOprt5L5MPECWcv5Dr1zyttLxGUHJOSMi3Uk4H2+kTpw6Pjald9vsR0tPNiLR7Pc9eS+RhfbsJF4aG1lm2l4lIGOZZDnUIwc4XwB9ZZqu/NXCRJLZW8cEiBSWiu4QB5EYtJAwRjS483TkDbxqy3dysEDuFGmJCwUbDEak6QPAYXFRHIF5LLw6CWeQySyqZWY421sSFAHgBgVuuTepzsqWh08H5Whtp7iePXruG1uC2UBGT5q+GSSaqXalwO0ithLHCqXzzKLV4lCyPMWyMkDDDqTn+2tFzVD5eYcS4k/EHI8htMw2hYgK77d5cb7YHQH+j6qQu3cTslYtPJfLps7RY3Ou4cmW4k6mSR92bPjjZR7hU9UY/M9ovpXVsPrmj/+1cM3aFw5et9bfZID/u5q4oJPixxDIR4I5+5Gr+aOC8TnguLR7VQ1wUZIwegMkarqx080Enfbatj5n7W+Hi2kWCbv5nR1jSJWO7KQCSQAFyRWQcKuRbT2kzglYXXvNIyQunSxA8fX9ldHDQcqNTTkvW5q1ZJTh9/Q0Dg/LAhYyyEzXb+dJO+7EnqAT6K/3fdXbxnlwXcDRNsTujeKMPRYH3H9RNeMnaXwzO0sjfVC+317V123aZwvODcEfXFIP8NYupFRsicrbufez7ixnV4JwVvbbCTqfpeAlB8Qds+8+8VoEFtiqBznwsqIuMcOZZJIBmQIcrcw/SGV6lRn7Peoq8cE43Fd20dxA2qOQZHrU+KH1MDsR7q1ZTbLlGx2lwKo/OnMks8y8MsCfKZv/wCiVf8A0kRI1OdwNZU7DI6jxYV1c7c2m20QwASXtwe7t4s+Lbd43qRff6vUDiV5D5KHD4nLuZruciS5mJPnsM4AB6KupseO5PuGLRKJHlbleDh9stvbrhBuzH0pGPV2I6scfqAGAKl6UqCRSlKAUpSgFKUoBSlKAUpSgILnfl/y2wmgAy5XVFuBh085NztjUAD7iaxSO7CW8swhVZ0DLMiqAweMkMhI8Awz9Vf0RWTdovCo/Lh5DqfiMmGmt1GYnTAUPK3SEgbhj13G+RWpiqHFjpuvz3G/gcVwJu+z/D5Mz2DgRLwvcyKYrtBOZB6NwwOfJg/RRGQAU2JI9wxo/Z/zAsdrMks0aw287QwtI6jCAKQuWO4UsVB9Qx4VBS9nPEYYZJIntVXHeNYEGW3cqCS2JV0K+B4D7RXDynwOW7tluI7LhEYcnBkhmZvNOCQhYpjrtUxhd5r6WtbsMc/0JXd279pY+a+0qFopYLQeVOyMsjqcQQK4Kl3lxjAz0H31z9mXP8C2cVtcSLDJENCNJ5iTICdLo7YHu39VdMHZyJCPLJzNGp1LbRRrBbAjxMMezH3n1mpnmaa3t7N5JoYnihXKxsiFc9FRVIwuSQNhtVmmxKpz/rlocPOHMJuzFw6wlV5rrIlljYMsMQ2kYlc7kZH3+sVV+eOIRStHwmyGmytCDcMDs7L0hyPSOclj/Gz/ABa/Mkp4VaFYlReMcS+cKxqALSJskAY2XH9u/wBEVFRcGVLYwoxUsCC49Ik9XJ+v9Va2JrqjHKt3/wBc4XSONVJZU9X+F2nJ+RbfcpHEcbHGGwfV471xXNkqsgAhTUwQvINMcec+cxVSQPDp41MQ2zlovmLa3SKPuz3AOq4Jx58hPiCMjO/nGul7fNXUOkVQeVSv3nFlXVKpbNnXiVu2IYEjTsxXK7q2k4yrYGVPUGvXTUw9nXl5DXoaPTVLKsz1IeIi3dHBHGTUnaQ1zTXKRNpYOSFMjaVLaFGxdtPoqD41Kxr6ulcfpTpTixtHYpryllTto9jq5U5lbhc+GJPDpm+dXr5MzYHeqP4h+kP+lSnFM8AuDd26mXhN0NTxIRiKQqSjIegRtgD6iR4LUG6AgggEHYg9D7sVI8kcSVZPyTdr31nc6vJ9RyYyBkw+sL4qR0P17czBYrP8Et+R1+jcdxVwp78u/wD2XnkHlF0LX18oPEZ/S3BECfRhTbC4XAOM/XV2qg9n149rc3HCZZGl8nVZraRt27l8ARttsUYqOu4bYALV+rpnZFKUoBSlKAUpSgFKUoBSlKAUpVX7QuNSwWqpbnTc3Mi20LY9BpMkvuCPNRWP2UBYru7WKNpHIVEUu7HooUEk/YATWc8lNO3DpeIBBNf3mZQpbC4DFY4gzHzY0GTjPr8aj+c7W9tlhiPEJpLW7kFpcvJHGXj7zI1JpUaQyllOemBXnzLwKThQtxYXM1vbTSLazBz3qw6z5s6Bz5jZDA4wN/Cq5NSVkWRTT1Ovmrh/EE4ZczXF+Q4hYtFBFGsW+2jWwLkb41ZBqY5V4cILK3iUYCxLke9lDMf0iaq/PfAJ7aGNTf3TWM8iwXneFXddZxrViuyE7FR7qleCyy2d4OHTyGdTF3trMwAYhPNaFgNiV0kg+rr4VhyNijJRnqWiofm3gZu7OSFTpkOGjb1OhDKT7sj9dTJFfMVBvySkrMynjcpnhTi6j5wYtOJxY86N0wvegfRHo5HqI99fFYEZG4O4I6HPjVl4wo4bem7ZNXD7sdxfx9VVm2WcpjcYJB+s+sVV+OcJHC7jumfNjKO8tJicrg7mEuNjjIIPiCD41pY3D8RcSO/M8b0tgXLrI7rfvR6Urg/L1v8A6eL9IUPH7f8A08X6VcjhVP7X5Hm+DV/tfkz9XfENDMojd9EZnkK4xGgYLrOSM7nGBvXpc3aoFwGkZyFjSMankJ6BVHXbeo68vbKUgyPCxXpk/bjbqM+FLni9qxVhcd26Z0PG7I66hpIDAbAjatuMF8N4y79DdhRi8l4S/wDWnlY6ZbCK4Go69wY2AZkOzZMbqMHIYbqehFSCrgADoNh9lRFrxm0jXSkqAZydySSerEnck+uvb/xJbf6ZPvP/ACqqpCrJ2SlbldMqq060vhUZZVtdM75ZQqlmICgZJPQAeNSHI1usYfjV7mO2hUraIQNT6sgye9mJKqPEk+A3j+XOBNxWbGCnDYjqnmOwm0790p2223PgN/Vm3cIhHGr0NoA4PZHRBGQe7upFyocL0MaAAAHIwQMbtjp4HC8NZ5bnb6NwXCXEmvie3cvck+y3hDy97xW6z5TeeiuMCKJT5iDxIICnJ8FX3k6BSldM7ApSlAKUpQClKUApSlARHNnHvIrOa50d53S6tGrTqywXGrBx19RrM/lAP7AvxX7itK5w4E15ZS26sEMoC6iCQvnqScDrsDttn1jrWb/mAb25fhj+IrCWb6SyGT6j8/KBf2Bfiv3Fc35zG4nfcPha2EIS6EmoTd5nEco06e6XHpZznwrq+T+3ty/DH8RUbe9mNzwuZL4SR3FvauszhVdZSo2chMsuykn0vDwrDrOZk+HyLp2r2uvhM7AlWi0zoR4GN1I/tNePa4A3Bpy3X5tl/pd4mPt3Nc/aPzRbPwx0jmSQ3ICJoIZtOoM8ulcnSiKxO22KjO0PmWO7Fva2QN6Na3U6wefiKAg42+kx8OuwHiKxinoTJrUnO1pf/KJdXXXF9/ep/wBa4e1PiS2k1hdhO8kjldNOrTqV4jqGcHG4U5x/bXFz1zEbo26La3nkcUq3V5K9vIgVImHm6XA1Y1ZbHgNs4NePPEJ43cW0HD2WRIdcslwQ3k6lggEfeKDl8b4H8Ye/EqL0+5Dkr+RzHtq/9kfiF/Z0/PT/AOyPxC/s69rLsDmKZlvIkfxVIWdfd5zSIf8A4/fXR+YBvbl+GP4iscs+wu4y7WR1z2xJJG0clgHjcFWVp1IYHwI7uoblztJa1hNvJaR3NsrFrdZpAXhU58wsYyGAzscDG/2Wr8wDe3L8MfxFfPk/t7cvwx/EVKVRcjCUoS3ZE/nbh/ki1/TT9jT87cP8kWv6afsalvk/t7cvwx/EU+T+3ty/DH8RU9YY9URX524f5Itf00/Y0/O3D/JFr+mn7GpX5P7e3L8MfxFPk/t7cvwx/EVPWDqiK/O3D/JFr+mn7Gn524f5Itf00/Y1K/J/b25fhj+Ip8n9vbl+GP4inWC1IrPNfalNd2wtordLWAnEwjlGp0yMxqe7xGDvk6T9WMgzXC+27yeGOGLhyrHGoRR5V0CjHs+58SfEkmuz5P7e3L8MfxFPk/t7cvwx/EU6wdUfPlAv7AvxX7inygX9gX4r9xX35P7e3L8MfxFPk/t7cvwx/EUvUFqR8+UC/sC/FfuKfKBf2Bfiv3Fffk/t7cvwx/EU+T+3ty/DH8RS9QWpHz5QL+wL8V+4p8oF/YF+K/cV9+T+3ty/DH8RT5P7e3L8MfxFL1BakfPlAv7AvxX7inygX9gX4r9xX35P7e3L8MfxFPk/t7cvwx/EUvUFqR8+UC/sC/FfuKvfZ/zqeJwSSmEQmOTutIk158xH1atC49PGMeFUb8wDe3L8MfxFXnkDks8NgkiMwmMkne6gmjHmImMa2z6Gc58ayjnv8RhLJb4S0UpSrCsUpSgI2y5atYX1w20EbjYMkSK2/UalUGvW14LBFI0kcMSSPnW6xqrtk6jlgMnJ338aUoDtpSlAKUpQClKUApSlAKUpQClKUApSlAKUpQClKUApSlAKUpQClKUB/9k=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CO" altLang="es-CO">
              <a:latin typeface="Gill Sans MT" panose="020B0502020104020203" pitchFamily="34" charset="0"/>
            </a:endParaRPr>
          </a:p>
        </p:txBody>
      </p:sp>
      <p:pic>
        <p:nvPicPr>
          <p:cNvPr id="73733" name="Picture 2" descr="http://www.actio.net/tasks/sites/default/assets/Image/images_blog/exclaimation%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1424" y="1268760"/>
            <a:ext cx="3115738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655840" y="1361443"/>
            <a:ext cx="7200800" cy="3893513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/>
          <a:lstStyle/>
          <a:p>
            <a:pPr>
              <a:defRPr/>
            </a:pPr>
            <a:r>
              <a:rPr lang="es-CO" sz="3000" dirty="0">
                <a:latin typeface="+mj-lt"/>
              </a:rPr>
              <a:t>La última sección proporciona un espacio para explicación sobre:</a:t>
            </a:r>
          </a:p>
          <a:p>
            <a:pPr>
              <a:defRPr/>
            </a:pPr>
            <a:endParaRPr lang="es-CO" sz="1000" dirty="0">
              <a:latin typeface="+mj-lt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s-CO" sz="3000" dirty="0">
                <a:latin typeface="+mj-lt"/>
              </a:rPr>
              <a:t>Abreviaturas utilizadas.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s-CO" sz="3000" dirty="0">
                <a:latin typeface="+mj-lt"/>
              </a:rPr>
              <a:t>Declaración de responsabilidades.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s-CO" sz="3000" dirty="0">
                <a:latin typeface="+mj-lt"/>
              </a:rPr>
              <a:t>Fecha de elaboración de la FDS.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s-CO" sz="3000" dirty="0">
                <a:latin typeface="+mj-lt"/>
              </a:rPr>
              <a:t>Fecha de revisión de la FDS.</a:t>
            </a:r>
            <a:endParaRPr lang="es-MX" sz="3000" dirty="0">
              <a:latin typeface="+mj-lt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2E098C95-897F-41A5-9976-AAD479B44691}"/>
              </a:ext>
            </a:extLst>
          </p:cNvPr>
          <p:cNvSpPr txBox="1"/>
          <p:nvPr/>
        </p:nvSpPr>
        <p:spPr>
          <a:xfrm>
            <a:off x="2368686" y="5770977"/>
            <a:ext cx="6247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000" dirty="0">
                <a:latin typeface="+mj-lt"/>
              </a:rPr>
              <a:t>Cualquier información complementaria, es bienvenida en esta sección</a:t>
            </a:r>
          </a:p>
        </p:txBody>
      </p:sp>
      <p:pic>
        <p:nvPicPr>
          <p:cNvPr id="8" name="Picture 2" descr="Resultado de imagen de tips">
            <a:extLst>
              <a:ext uri="{FF2B5EF4-FFF2-40B4-BE49-F238E27FC236}">
                <a16:creationId xmlns:a16="http://schemas.microsoft.com/office/drawing/2014/main" id="{32622BE0-6392-47C6-81E9-B313B3074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7338" y="5394137"/>
            <a:ext cx="2338412" cy="124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351149"/>
      </p:ext>
    </p:extLst>
  </p:cSld>
  <p:clrMapOvr>
    <a:masterClrMapping/>
  </p:clrMapOvr>
  <p:transition spd="slow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upo 50">
            <a:extLst>
              <a:ext uri="{FF2B5EF4-FFF2-40B4-BE49-F238E27FC236}">
                <a16:creationId xmlns:a16="http://schemas.microsoft.com/office/drawing/2014/main" id="{E19BEEFE-3EA7-426B-B294-55FFB96F5D6C}"/>
              </a:ext>
            </a:extLst>
          </p:cNvPr>
          <p:cNvGrpSpPr/>
          <p:nvPr/>
        </p:nvGrpSpPr>
        <p:grpSpPr>
          <a:xfrm>
            <a:off x="142546" y="134805"/>
            <a:ext cx="11971072" cy="6566032"/>
            <a:chOff x="142546" y="134805"/>
            <a:chExt cx="11971072" cy="6566032"/>
          </a:xfrm>
        </p:grpSpPr>
        <p:pic>
          <p:nvPicPr>
            <p:cNvPr id="39" name="Picture 4" descr="Imágenes de Ladrillo Blanco | Vectores, fotos de stock y PSD gratuitos">
              <a:extLst>
                <a:ext uri="{FF2B5EF4-FFF2-40B4-BE49-F238E27FC236}">
                  <a16:creationId xmlns:a16="http://schemas.microsoft.com/office/drawing/2014/main" id="{7C554DDE-6368-4DCC-A15B-E7A864BE97E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4456" y="2020377"/>
              <a:ext cx="3025945" cy="20156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4" descr="Imágenes de Ladrillo Blanco | Vectores, fotos de stock y PSD gratuitos">
              <a:extLst>
                <a:ext uri="{FF2B5EF4-FFF2-40B4-BE49-F238E27FC236}">
                  <a16:creationId xmlns:a16="http://schemas.microsoft.com/office/drawing/2014/main" id="{A9EC2A09-395B-4D5E-BC9B-FA2F93BF1B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44456" y="4020843"/>
              <a:ext cx="3025945" cy="20156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131177" y="157162"/>
              <a:ext cx="4772025" cy="6543675"/>
            </a:xfrm>
            <a:prstGeom prst="rect">
              <a:avLst/>
            </a:prstGeom>
          </p:spPr>
        </p:pic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67BC0FA6-FD0D-4E9C-85E3-9CFF11D3E39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35030" y="4061764"/>
              <a:ext cx="540000" cy="330426"/>
            </a:xfrm>
            <a:prstGeom prst="rect">
              <a:avLst/>
            </a:prstGeom>
            <a:ln>
              <a:solidFill>
                <a:srgbClr val="C00000"/>
              </a:solidFill>
            </a:ln>
          </p:spPr>
        </p:pic>
        <p:sp>
          <p:nvSpPr>
            <p:cNvPr id="2" name="Rectángulo 1">
              <a:extLst>
                <a:ext uri="{FF2B5EF4-FFF2-40B4-BE49-F238E27FC236}">
                  <a16:creationId xmlns:a16="http://schemas.microsoft.com/office/drawing/2014/main" id="{A8D6D1B5-7111-4E2C-A257-11DB0881B612}"/>
                </a:ext>
              </a:extLst>
            </p:cNvPr>
            <p:cNvSpPr/>
            <p:nvPr/>
          </p:nvSpPr>
          <p:spPr>
            <a:xfrm rot="21238580">
              <a:off x="4168987" y="4563583"/>
              <a:ext cx="57785" cy="288032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3" name="Rectángulo 2">
              <a:extLst>
                <a:ext uri="{FF2B5EF4-FFF2-40B4-BE49-F238E27FC236}">
                  <a16:creationId xmlns:a16="http://schemas.microsoft.com/office/drawing/2014/main" id="{1D7DF2AF-0773-4772-9629-94F912314C1E}"/>
                </a:ext>
              </a:extLst>
            </p:cNvPr>
            <p:cNvSpPr/>
            <p:nvPr/>
          </p:nvSpPr>
          <p:spPr>
            <a:xfrm>
              <a:off x="4154033" y="3557708"/>
              <a:ext cx="45719" cy="936104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10" name="5 CuadroTexto">
              <a:extLst>
                <a:ext uri="{FF2B5EF4-FFF2-40B4-BE49-F238E27FC236}">
                  <a16:creationId xmlns:a16="http://schemas.microsoft.com/office/drawing/2014/main" id="{13F14787-8776-4447-BE29-968D82489151}"/>
                </a:ext>
              </a:extLst>
            </p:cNvPr>
            <p:cNvSpPr txBox="1"/>
            <p:nvPr/>
          </p:nvSpPr>
          <p:spPr>
            <a:xfrm>
              <a:off x="142546" y="176101"/>
              <a:ext cx="1890915" cy="584775"/>
            </a:xfrm>
            <a:prstGeom prst="rect">
              <a:avLst/>
            </a:prstGeom>
            <a:solidFill>
              <a:srgbClr val="0099CC"/>
            </a:solidFill>
          </p:spPr>
          <p:txBody>
            <a:bodyPr wrap="square">
              <a:spAutoFit/>
            </a:bodyPr>
            <a:lstStyle/>
            <a:p>
              <a:pPr algn="ctr" eaLnBrk="1" hangingPunct="1">
                <a:defRPr/>
              </a:pPr>
              <a:r>
                <a:rPr lang="es-CO" sz="32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  <a:cs typeface="+mn-cs"/>
                </a:rPr>
                <a:t>Armonía</a:t>
              </a:r>
            </a:p>
          </p:txBody>
        </p:sp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A0882A68-C031-4100-8DD4-6BAF494DAB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27927" y="5031344"/>
              <a:ext cx="2985691" cy="166949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4" name="CuadroTexto 3">
              <a:extLst>
                <a:ext uri="{FF2B5EF4-FFF2-40B4-BE49-F238E27FC236}">
                  <a16:creationId xmlns:a16="http://schemas.microsoft.com/office/drawing/2014/main" id="{A0AF26C3-682B-4C02-87F3-DF535AF510FB}"/>
                </a:ext>
              </a:extLst>
            </p:cNvPr>
            <p:cNvSpPr txBox="1"/>
            <p:nvPr/>
          </p:nvSpPr>
          <p:spPr>
            <a:xfrm rot="191827">
              <a:off x="2499377" y="1234092"/>
              <a:ext cx="54373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1400" b="1" dirty="0"/>
                <a:t>FDS</a:t>
              </a:r>
              <a:endParaRPr lang="es-CO" sz="1400" b="1" dirty="0"/>
            </a:p>
          </p:txBody>
        </p:sp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7F760ED2-5D9B-4F8B-AA95-25143092D2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30733" y="3275060"/>
              <a:ext cx="535882" cy="810652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91B7AC86-25DB-4098-BE23-19A82B7A1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926872" y="3933056"/>
              <a:ext cx="1621731" cy="2572122"/>
            </a:xfrm>
            <a:prstGeom prst="rect">
              <a:avLst/>
            </a:prstGeom>
          </p:spPr>
        </p:pic>
        <p:pic>
          <p:nvPicPr>
            <p:cNvPr id="45" name="Imagen 44">
              <a:extLst>
                <a:ext uri="{FF2B5EF4-FFF2-40B4-BE49-F238E27FC236}">
                  <a16:creationId xmlns:a16="http://schemas.microsoft.com/office/drawing/2014/main" id="{FE5EED8E-CA8A-4F1D-974C-AEBB150AF7B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17694" y="4110881"/>
              <a:ext cx="1013483" cy="2394297"/>
            </a:xfrm>
            <a:prstGeom prst="rect">
              <a:avLst/>
            </a:prstGeom>
          </p:spPr>
        </p:pic>
        <p:grpSp>
          <p:nvGrpSpPr>
            <p:cNvPr id="50" name="Grupo 49">
              <a:extLst>
                <a:ext uri="{FF2B5EF4-FFF2-40B4-BE49-F238E27FC236}">
                  <a16:creationId xmlns:a16="http://schemas.microsoft.com/office/drawing/2014/main" id="{08AD5DA1-AF29-4D62-BDEC-FDAAAF85979C}"/>
                </a:ext>
              </a:extLst>
            </p:cNvPr>
            <p:cNvGrpSpPr/>
            <p:nvPr/>
          </p:nvGrpSpPr>
          <p:grpSpPr>
            <a:xfrm>
              <a:off x="4667599" y="2636912"/>
              <a:ext cx="950638" cy="998876"/>
              <a:chOff x="59083" y="93079"/>
              <a:chExt cx="2005729" cy="2005729"/>
            </a:xfrm>
          </p:grpSpPr>
          <p:pic>
            <p:nvPicPr>
              <p:cNvPr id="1038" name="Picture 14" descr="Respirator Mask PNG Background Image | PNG Mart">
                <a:extLst>
                  <a:ext uri="{FF2B5EF4-FFF2-40B4-BE49-F238E27FC236}">
                    <a16:creationId xmlns:a16="http://schemas.microsoft.com/office/drawing/2014/main" id="{A539CB19-6666-4743-866C-D29A631C488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6546" y="429576"/>
                <a:ext cx="1590801" cy="1590801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2" name="Picture 18" descr="Pin by Евгений on ывы | Ziplock bags, Bags, Png">
                <a:extLst>
                  <a:ext uri="{FF2B5EF4-FFF2-40B4-BE49-F238E27FC236}">
                    <a16:creationId xmlns:a16="http://schemas.microsoft.com/office/drawing/2014/main" id="{5B12BE56-1C0A-4F2A-BD31-CA5A0ECA837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083" y="93079"/>
                <a:ext cx="2005729" cy="20057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335F9D34-0CAF-4699-BDF2-62D018388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968208" y="134805"/>
              <a:ext cx="3995858" cy="473049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</p:grpSp>
      <p:pic>
        <p:nvPicPr>
          <p:cNvPr id="19" name="Picture 10" descr="ESTACIÓN LAVAOJOS PORTATIL DOBLE, BEL-ART, 24868-0000 - Open Sky Colombia |  Tienda en línea de equipos de control de calidad">
            <a:extLst>
              <a:ext uri="{FF2B5EF4-FFF2-40B4-BE49-F238E27FC236}">
                <a16:creationId xmlns:a16="http://schemas.microsoft.com/office/drawing/2014/main" id="{242327E8-A32E-4280-8509-601654C3AA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54" y="1782620"/>
            <a:ext cx="1013483" cy="854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QR Code Transparent PNG Images Free Download - Free Transparent PNG Logos">
            <a:extLst>
              <a:ext uri="{FF2B5EF4-FFF2-40B4-BE49-F238E27FC236}">
                <a16:creationId xmlns:a16="http://schemas.microsoft.com/office/drawing/2014/main" id="{E9AE0BFE-035F-4CBE-9174-6FC9DB37D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767" y="2656874"/>
            <a:ext cx="459846" cy="459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094551"/>
      </p:ext>
    </p:extLst>
  </p:cSld>
  <p:clrMapOvr>
    <a:masterClrMapping/>
  </p:clrMapOvr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1">
      <a:majorFont>
        <a:latin typeface="Gill Sans MT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6873</TotalTime>
  <Words>2718</Words>
  <Application>Microsoft Office PowerPoint</Application>
  <PresentationFormat>Panorámica</PresentationFormat>
  <Paragraphs>380</Paragraphs>
  <Slides>77</Slides>
  <Notes>4</Notes>
  <HiddenSlides>0</HiddenSlides>
  <MMClips>0</MMClips>
  <ScaleCrop>false</ScaleCrop>
  <HeadingPairs>
    <vt:vector size="8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77</vt:i4>
      </vt:variant>
    </vt:vector>
  </HeadingPairs>
  <TitlesOfParts>
    <vt:vector size="88" baseType="lpstr">
      <vt:lpstr>ＭＳ Ｐゴシック</vt:lpstr>
      <vt:lpstr>Architects Daughter</vt:lpstr>
      <vt:lpstr>Arial</vt:lpstr>
      <vt:lpstr>Arial Narrow</vt:lpstr>
      <vt:lpstr>Calibri</vt:lpstr>
      <vt:lpstr>Gill Sans MT</vt:lpstr>
      <vt:lpstr>Symbol</vt:lpstr>
      <vt:lpstr>Times New Roman</vt:lpstr>
      <vt:lpstr>Wingdings</vt:lpstr>
      <vt:lpstr>2_Tema de Office</vt:lpstr>
      <vt:lpstr>Imagen de mapa de bits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COLMENA Riesgos Profesionales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 título de diapositiva</dc:title>
  <dc:creator>Saúl Tomás Salas Suárez</dc:creator>
  <cp:lastModifiedBy>KATHERIN</cp:lastModifiedBy>
  <cp:revision>557</cp:revision>
  <cp:lastPrinted>2018-08-10T17:09:57Z</cp:lastPrinted>
  <dcterms:created xsi:type="dcterms:W3CDTF">2008-03-11T13:40:29Z</dcterms:created>
  <dcterms:modified xsi:type="dcterms:W3CDTF">2023-03-16T12:14:10Z</dcterms:modified>
</cp:coreProperties>
</file>