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66" r:id="rId2"/>
    <p:sldId id="261" r:id="rId3"/>
    <p:sldId id="259" r:id="rId4"/>
    <p:sldId id="296" r:id="rId5"/>
    <p:sldId id="301" r:id="rId6"/>
    <p:sldId id="302" r:id="rId7"/>
    <p:sldId id="265" r:id="rId8"/>
    <p:sldId id="303" r:id="rId9"/>
    <p:sldId id="310" r:id="rId10"/>
    <p:sldId id="311" r:id="rId11"/>
    <p:sldId id="312" r:id="rId12"/>
    <p:sldId id="313" r:id="rId13"/>
    <p:sldId id="314" r:id="rId14"/>
    <p:sldId id="315" r:id="rId15"/>
    <p:sldId id="317" r:id="rId16"/>
    <p:sldId id="316" r:id="rId17"/>
    <p:sldId id="318" r:id="rId18"/>
    <p:sldId id="319" r:id="rId19"/>
    <p:sldId id="320" r:id="rId20"/>
    <p:sldId id="322" r:id="rId21"/>
    <p:sldId id="271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343" autoAdjust="0"/>
  </p:normalViewPr>
  <p:slideViewPr>
    <p:cSldViewPr snapToGrid="0">
      <p:cViewPr varScale="1">
        <p:scale>
          <a:sx n="69" d="100"/>
          <a:sy n="69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3F3931-ADB4-4187-9A5C-2A603AC329EE}" type="datetimeFigureOut">
              <a:rPr lang="es-ES" smtClean="0"/>
              <a:t>30/08/2022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D9834-29FC-45B6-8D7B-A266EB6F47D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696371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1D9834-29FC-45B6-8D7B-A266EB6F47DE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0380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1D9834-29FC-45B6-8D7B-A266EB6F47DE}" type="slidenum">
              <a:rPr lang="es-ES" smtClean="0"/>
              <a:t>17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95407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1D9834-29FC-45B6-8D7B-A266EB6F47DE}" type="slidenum">
              <a:rPr lang="es-ES" smtClean="0"/>
              <a:t>18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80018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1D9834-29FC-45B6-8D7B-A266EB6F47DE}" type="slidenum">
              <a:rPr lang="es-ES" smtClean="0"/>
              <a:t>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94185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8/30/2022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8/30/2022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8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8/30/2022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0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8/30/2022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6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8/30/2022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6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8/30/2022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5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8/30/2022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1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8/30/2022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7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8/30/2022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8/30/2022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59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8/30/2022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5E363-87F4-4E25-BFFD-0F3C1B9EEDFD}" type="datetimeFigureOut">
              <a:rPr lang="en-US" smtClean="0"/>
              <a:t>8/30/2022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9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62350" y="146191"/>
            <a:ext cx="8752112" cy="1029468"/>
          </a:xfrm>
        </p:spPr>
        <p:txBody>
          <a:bodyPr>
            <a:normAutofit/>
          </a:bodyPr>
          <a:lstStyle/>
          <a:p>
            <a:r>
              <a:rPr lang="es-CO" b="1" dirty="0" smtClean="0"/>
              <a:t>ESTIMACION DE LA INSERTIDUMBRE </a:t>
            </a:r>
            <a:endParaRPr lang="es-ES" b="1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Marcador de contenido 4"/>
          <p:cNvSpPr>
            <a:spLocks noGrp="1"/>
          </p:cNvSpPr>
          <p:nvPr>
            <p:ph idx="1"/>
          </p:nvPr>
        </p:nvSpPr>
        <p:spPr>
          <a:xfrm>
            <a:off x="1784555" y="992776"/>
            <a:ext cx="9719186" cy="5629249"/>
          </a:xfrm>
        </p:spPr>
        <p:txBody>
          <a:bodyPr/>
          <a:lstStyle/>
          <a:p>
            <a:pPr marL="0" indent="0" algn="just">
              <a:buNone/>
            </a:pPr>
            <a:r>
              <a:rPr lang="es-CO" b="1" dirty="0" smtClean="0"/>
              <a:t>Variables aleatorias</a:t>
            </a:r>
          </a:p>
          <a:p>
            <a:pPr marL="0" indent="0" algn="just">
              <a:buNone/>
            </a:pPr>
            <a:r>
              <a:rPr lang="es-CO" dirty="0"/>
              <a:t>Una variable aleatoria es aquella que puede dar diferentes resultados cuando se repite su medición en las </a:t>
            </a:r>
            <a:r>
              <a:rPr lang="es-CO" dirty="0" smtClean="0"/>
              <a:t>mismas condiciones</a:t>
            </a:r>
            <a:r>
              <a:rPr lang="es-CO" dirty="0"/>
              <a:t>. </a:t>
            </a:r>
            <a:endParaRPr lang="es-CO" dirty="0" smtClean="0"/>
          </a:p>
          <a:p>
            <a:pPr marL="0" indent="0" algn="just">
              <a:buNone/>
            </a:pPr>
            <a:r>
              <a:rPr lang="es-CO" b="1" dirty="0" smtClean="0"/>
              <a:t>Probabilidad </a:t>
            </a:r>
          </a:p>
          <a:p>
            <a:pPr marL="0" indent="0" algn="just">
              <a:buNone/>
            </a:pPr>
            <a:r>
              <a:rPr lang="es-CO" dirty="0"/>
              <a:t>La probabilidad refleja qué tan frecuentemente ocurre un </a:t>
            </a:r>
            <a:r>
              <a:rPr lang="es-CO" dirty="0" smtClean="0"/>
              <a:t>resultado cualquiera </a:t>
            </a:r>
            <a:r>
              <a:rPr lang="es-CO" dirty="0"/>
              <a:t>de una variable </a:t>
            </a:r>
            <a:r>
              <a:rPr lang="es-CO" dirty="0" smtClean="0"/>
              <a:t>aleatoria. Es </a:t>
            </a:r>
            <a:r>
              <a:rPr lang="es-CO" dirty="0"/>
              <a:t>un número entre 0 y 1, en donde 0 representa que el resultado </a:t>
            </a:r>
            <a:r>
              <a:rPr lang="es-CO" dirty="0" smtClean="0"/>
              <a:t>nunca ocurre</a:t>
            </a:r>
            <a:r>
              <a:rPr lang="es-CO" dirty="0"/>
              <a:t>, 1 se le asigna a un resultado que siempre ocurre, y los valores intermedios representan las situaciones medias entre esos dos extremos.</a:t>
            </a:r>
            <a:endParaRPr lang="es-CO" dirty="0" smtClean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0312" y="5353665"/>
            <a:ext cx="5535561" cy="1268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61815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6" name="Marcador de contenido 4"/>
          <p:cNvSpPr txBox="1">
            <a:spLocks/>
          </p:cNvSpPr>
          <p:nvPr/>
        </p:nvSpPr>
        <p:spPr>
          <a:xfrm>
            <a:off x="1943100" y="1242958"/>
            <a:ext cx="9396644" cy="494993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MX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325190" y="273316"/>
            <a:ext cx="856923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4400" dirty="0" smtClean="0"/>
              <a:t>Distribución de probabilidad </a:t>
            </a:r>
            <a:r>
              <a:rPr lang="es-CO" sz="4400" dirty="0" smtClean="0"/>
              <a:t> </a:t>
            </a:r>
            <a:endParaRPr lang="es-CO" sz="4400" dirty="0">
              <a:latin typeface="+mj-lt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079522" y="1009651"/>
            <a:ext cx="9274277" cy="5167312"/>
          </a:xfrm>
        </p:spPr>
        <p:txBody>
          <a:bodyPr/>
          <a:lstStyle/>
          <a:p>
            <a:pPr marL="0" indent="0">
              <a:buNone/>
            </a:pPr>
            <a:r>
              <a:rPr lang="es-CO" dirty="0"/>
              <a:t>La distribución de probabilidad 𝑓(𝑥) es una descripción de la  probabilidad asociada a la variable aleatoria analizada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5152" y="2611795"/>
            <a:ext cx="3048000" cy="221226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58782" y="2456196"/>
            <a:ext cx="2795369" cy="2397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688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35281" y="115259"/>
            <a:ext cx="8964259" cy="890801"/>
          </a:xfrm>
        </p:spPr>
        <p:txBody>
          <a:bodyPr>
            <a:normAutofit/>
          </a:bodyPr>
          <a:lstStyle/>
          <a:p>
            <a:r>
              <a:rPr lang="es-CO" b="1" dirty="0"/>
              <a:t>I</a:t>
            </a:r>
            <a:r>
              <a:rPr lang="es-CO" b="1" dirty="0" smtClean="0"/>
              <a:t>ncertidumbre</a:t>
            </a:r>
            <a:endParaRPr lang="es-ES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0407" y="5961184"/>
            <a:ext cx="452130" cy="452130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902543" y="1075867"/>
            <a:ext cx="9468464" cy="511138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O" sz="2400" dirty="0"/>
              <a:t>Es fundamental estimar y reportar el nivel de duda que tiene un resultado </a:t>
            </a:r>
            <a:r>
              <a:rPr lang="es-CO" sz="2400" dirty="0" smtClean="0"/>
              <a:t>de medición </a:t>
            </a:r>
            <a:r>
              <a:rPr lang="es-CO" sz="2400" dirty="0"/>
              <a:t>para una adecuada toma de decisiones en procesos que </a:t>
            </a:r>
            <a:r>
              <a:rPr lang="es-CO" sz="2400" dirty="0" smtClean="0"/>
              <a:t>usen dicho </a:t>
            </a:r>
            <a:r>
              <a:rPr lang="es-CO" sz="2400" dirty="0"/>
              <a:t>resultado.</a:t>
            </a:r>
            <a:endParaRPr lang="es-CO" sz="2400" dirty="0" smtClean="0"/>
          </a:p>
          <a:p>
            <a:pPr marL="0" indent="0" algn="just">
              <a:buNone/>
            </a:pPr>
            <a:r>
              <a:rPr lang="es-CO" sz="2400" dirty="0"/>
              <a:t>A ese nivel de duda del resultado de medición se le llama incertidumbre</a:t>
            </a:r>
            <a:r>
              <a:rPr lang="es-CO" sz="2400" dirty="0" smtClean="0"/>
              <a:t>.</a:t>
            </a:r>
          </a:p>
          <a:p>
            <a:pPr marL="0" indent="0" algn="just">
              <a:buNone/>
            </a:pPr>
            <a:r>
              <a:rPr lang="es-CO" sz="2400" dirty="0"/>
              <a:t>El JCGM (el principal comité de instituciones dedicadas a la metrología y </a:t>
            </a:r>
            <a:r>
              <a:rPr lang="es-CO" sz="2400" dirty="0" err="1"/>
              <a:t>laciencia</a:t>
            </a:r>
            <a:r>
              <a:rPr lang="es-CO" sz="2400" dirty="0"/>
              <a:t>) ha establecido dos maneras para reportar la incertidumbre. Ambas están relacionadas con la variabilidad o dispersión de una distribución </a:t>
            </a:r>
            <a:r>
              <a:rPr lang="es-CO" sz="2400" dirty="0" smtClean="0"/>
              <a:t>de probabilidad </a:t>
            </a:r>
            <a:r>
              <a:rPr lang="es-CO" sz="2400" dirty="0"/>
              <a:t>estimada del resultado de </a:t>
            </a:r>
            <a:r>
              <a:rPr lang="es-CO" sz="2400" dirty="0" smtClean="0"/>
              <a:t>medición.</a:t>
            </a:r>
          </a:p>
          <a:p>
            <a:pPr marL="0" indent="0" algn="just">
              <a:buNone/>
            </a:pPr>
            <a:endParaRPr lang="es-CO" sz="2400" dirty="0"/>
          </a:p>
          <a:p>
            <a:pPr marL="0" indent="0" algn="just">
              <a:buNone/>
            </a:pPr>
            <a:endParaRPr lang="es-CO" sz="2400" dirty="0" smtClean="0"/>
          </a:p>
          <a:p>
            <a:pPr marL="0" indent="0" algn="just">
              <a:buNone/>
            </a:pPr>
            <a:endParaRPr lang="es-CO" sz="2400" dirty="0"/>
          </a:p>
          <a:p>
            <a:pPr marL="0" indent="0" algn="just">
              <a:buNone/>
            </a:pPr>
            <a:endParaRPr lang="es-ES" sz="2400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5782" y="4085303"/>
            <a:ext cx="3347883" cy="210194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2670" y="4140760"/>
            <a:ext cx="4055807" cy="1991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163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663438"/>
            <a:ext cx="10593976" cy="627018"/>
          </a:xfrm>
        </p:spPr>
        <p:txBody>
          <a:bodyPr>
            <a:normAutofit fontScale="90000"/>
          </a:bodyPr>
          <a:lstStyle/>
          <a:p>
            <a:r>
              <a:rPr lang="es-CO" b="1" dirty="0"/>
              <a:t> </a:t>
            </a:r>
            <a:r>
              <a:rPr lang="es-CO" b="1" dirty="0" smtClean="0"/>
              <a:t>              </a:t>
            </a:r>
            <a:r>
              <a:rPr lang="es-CO" b="1" dirty="0"/>
              <a:t>I</a:t>
            </a:r>
            <a:r>
              <a:rPr lang="es-CO" b="1" dirty="0" smtClean="0"/>
              <a:t>ncertidumbre </a:t>
            </a:r>
            <a:r>
              <a:rPr lang="es-CO" b="1" dirty="0" smtClean="0"/>
              <a:t>    </a:t>
            </a:r>
            <a:r>
              <a:rPr lang="es-CO" dirty="0"/>
              <a:t/>
            </a:r>
            <a:br>
              <a:rPr lang="es-CO" dirty="0"/>
            </a:br>
            <a:endParaRPr lang="es-ES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9622" y="5427617"/>
            <a:ext cx="1284515" cy="1284515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008909" y="1080655"/>
            <a:ext cx="9337763" cy="4989219"/>
          </a:xfrm>
        </p:spPr>
        <p:txBody>
          <a:bodyPr/>
          <a:lstStyle/>
          <a:p>
            <a:pPr marL="0" indent="0">
              <a:buNone/>
            </a:pPr>
            <a:r>
              <a:rPr lang="es-CO" dirty="0"/>
              <a:t>Incertidumbre estándar o combinada</a:t>
            </a:r>
          </a:p>
          <a:p>
            <a:pPr marL="0" indent="0">
              <a:buNone/>
            </a:pPr>
            <a:r>
              <a:rPr lang="es-CO" dirty="0"/>
              <a:t>La incertidumbre estándar se representa por los símbolos 𝑢𝐶 o  𝑢𝐶(𝑦), y es igual a la desviación estándar de la distribución de  probabilidad estimada del resultado de </a:t>
            </a:r>
            <a:r>
              <a:rPr lang="es-CO" dirty="0" smtClean="0"/>
              <a:t>medición.</a:t>
            </a:r>
          </a:p>
          <a:p>
            <a:pPr marL="0" indent="0">
              <a:buNone/>
            </a:pPr>
            <a:r>
              <a:rPr lang="es-CO" dirty="0"/>
              <a:t>La incertidumbre estándar se representa por los símbolos 𝑢𝐶 o </a:t>
            </a:r>
          </a:p>
          <a:p>
            <a:pPr marL="0" indent="0">
              <a:buNone/>
            </a:pPr>
            <a:r>
              <a:rPr lang="es-CO" dirty="0"/>
              <a:t>𝑢𝐶(𝑦), y es igual a la desviación estándar de la distribución de </a:t>
            </a:r>
          </a:p>
          <a:p>
            <a:pPr marL="0" indent="0">
              <a:buNone/>
            </a:pPr>
            <a:r>
              <a:rPr lang="es-CO" dirty="0"/>
              <a:t>probabilidad estimada del resultado de medición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8909" y="4469674"/>
            <a:ext cx="8478319" cy="1842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882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482533" y="0"/>
            <a:ext cx="9446622" cy="976128"/>
          </a:xfrm>
        </p:spPr>
        <p:txBody>
          <a:bodyPr>
            <a:normAutofit fontScale="90000"/>
          </a:bodyPr>
          <a:lstStyle/>
          <a:p>
            <a:r>
              <a:rPr lang="es-CO" dirty="0"/>
              <a:t/>
            </a:r>
            <a:br>
              <a:rPr lang="es-CO" dirty="0"/>
            </a:br>
            <a:r>
              <a:rPr lang="es-CO" b="1" dirty="0" smtClean="0"/>
              <a:t>Presentaciones de la incertidumbre </a:t>
            </a:r>
            <a:endParaRPr lang="es-ES" b="1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3962" y="5185731"/>
            <a:ext cx="1153053" cy="1153053"/>
          </a:xfrm>
          <a:prstGeom prst="rect">
            <a:avLst/>
          </a:prstGeom>
        </p:spPr>
      </p:pic>
      <p:sp>
        <p:nvSpPr>
          <p:cNvPr id="5" name="Marcador de contenido 4"/>
          <p:cNvSpPr>
            <a:spLocks noGrp="1"/>
          </p:cNvSpPr>
          <p:nvPr>
            <p:ph idx="1"/>
          </p:nvPr>
        </p:nvSpPr>
        <p:spPr>
          <a:xfrm>
            <a:off x="2202874" y="1401097"/>
            <a:ext cx="8894618" cy="5290648"/>
          </a:xfrm>
        </p:spPr>
        <p:txBody>
          <a:bodyPr/>
          <a:lstStyle/>
          <a:p>
            <a:pPr marL="0" indent="0">
              <a:buNone/>
            </a:pPr>
            <a:r>
              <a:rPr lang="es-CO" dirty="0" smtClean="0"/>
              <a:t> </a:t>
            </a:r>
            <a:r>
              <a:rPr lang="es-CO" dirty="0"/>
              <a:t>Supongamos se han llevado a cabo </a:t>
            </a:r>
          </a:p>
          <a:p>
            <a:pPr marL="0" indent="0">
              <a:buNone/>
            </a:pPr>
            <a:r>
              <a:rPr lang="es-CO" dirty="0"/>
              <a:t>dos procesos de medición diferentes </a:t>
            </a:r>
          </a:p>
          <a:p>
            <a:pPr marL="0" indent="0">
              <a:buNone/>
            </a:pPr>
            <a:r>
              <a:rPr lang="es-CO" dirty="0"/>
              <a:t>para determinar la longitud de una </a:t>
            </a:r>
          </a:p>
          <a:p>
            <a:pPr marL="0" indent="0">
              <a:buNone/>
            </a:pPr>
            <a:r>
              <a:rPr lang="es-CO" dirty="0"/>
              <a:t>barra de acero, y que el primero arroja </a:t>
            </a:r>
          </a:p>
          <a:p>
            <a:pPr marL="0" indent="0">
              <a:buNone/>
            </a:pPr>
            <a:r>
              <a:rPr lang="es-CO" dirty="0"/>
              <a:t>un resultado de 505,99 mm con una </a:t>
            </a:r>
          </a:p>
          <a:p>
            <a:pPr marL="0" indent="0">
              <a:buNone/>
            </a:pPr>
            <a:r>
              <a:rPr lang="es-CO" dirty="0"/>
              <a:t>incertidumbre estándar de 0,07, y el </a:t>
            </a:r>
          </a:p>
          <a:p>
            <a:pPr marL="0" indent="0">
              <a:buNone/>
            </a:pPr>
            <a:r>
              <a:rPr lang="es-CO" dirty="0"/>
              <a:t>segundo un resultado de 505,98 mm </a:t>
            </a:r>
          </a:p>
          <a:p>
            <a:pPr marL="0" indent="0">
              <a:buNone/>
            </a:pPr>
            <a:r>
              <a:rPr lang="es-CO" dirty="0"/>
              <a:t>con una 𝑢(𝑦) de 0,24</a:t>
            </a:r>
            <a:endParaRPr lang="es-E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3665" y="2031352"/>
            <a:ext cx="3524250" cy="252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008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29690" y="208372"/>
            <a:ext cx="9627326" cy="888908"/>
          </a:xfrm>
        </p:spPr>
        <p:txBody>
          <a:bodyPr>
            <a:normAutofit/>
          </a:bodyPr>
          <a:lstStyle/>
          <a:p>
            <a:r>
              <a:rPr lang="es-CO" sz="4000" b="1" dirty="0" smtClean="0"/>
              <a:t>Presentación de la incertidumbre</a:t>
            </a:r>
            <a:endParaRPr lang="es-ES" sz="4000" b="1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3820" y="5525589"/>
            <a:ext cx="813196" cy="813196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763486" y="1268360"/>
            <a:ext cx="9480334" cy="490860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O" dirty="0" smtClean="0"/>
              <a:t>Incertidumbre expandida y factor de cobertura</a:t>
            </a:r>
          </a:p>
          <a:p>
            <a:pPr marL="0" indent="0" algn="just">
              <a:buNone/>
            </a:pPr>
            <a:r>
              <a:rPr lang="es-CO" dirty="0"/>
              <a:t>La incertidumbre expandida 𝑈 es la mitad de la longitud de un intervalo </a:t>
            </a:r>
            <a:r>
              <a:rPr lang="es-CO" dirty="0" smtClean="0"/>
              <a:t>de cobertura </a:t>
            </a:r>
            <a:r>
              <a:rPr lang="es-CO" dirty="0"/>
              <a:t>sobre el resultado de medición, con un porcentaje de </a:t>
            </a:r>
            <a:r>
              <a:rPr lang="es-CO" dirty="0" smtClean="0"/>
              <a:t>cobertura determinado </a:t>
            </a:r>
            <a:r>
              <a:rPr lang="es-CO" dirty="0"/>
              <a:t>(por ejemplo, 95 %).</a:t>
            </a:r>
          </a:p>
          <a:p>
            <a:pPr marL="0" indent="0" algn="just">
              <a:buNone/>
            </a:pPr>
            <a:r>
              <a:rPr lang="es-CO" dirty="0"/>
              <a:t>El intervalo de cobertura es un rango de valores en el que se tiene un ‘</a:t>
            </a:r>
            <a:r>
              <a:rPr lang="es-CO" dirty="0" smtClean="0"/>
              <a:t>nivel de </a:t>
            </a:r>
            <a:r>
              <a:rPr lang="es-CO" dirty="0"/>
              <a:t>confianza’ predefinido de que se encuentra el valor del mensurando</a:t>
            </a:r>
            <a:r>
              <a:rPr lang="es-CO" dirty="0" smtClean="0"/>
              <a:t>. 𝑈 </a:t>
            </a:r>
            <a:r>
              <a:rPr lang="es-CO" dirty="0"/>
              <a:t>= 𝑘 ) 𝑐𝑜𝑣𝑢𝐶(</a:t>
            </a:r>
            <a:r>
              <a:rPr lang="es-CO" dirty="0" smtClean="0"/>
              <a:t>𝑦𝑘𝑐𝑜𝑣 </a:t>
            </a:r>
            <a:r>
              <a:rPr lang="es-CO" dirty="0"/>
              <a:t>depende de la distribución de probabilidad asignada al resultado </a:t>
            </a:r>
            <a:r>
              <a:rPr lang="es-CO" dirty="0" smtClean="0"/>
              <a:t>de medición</a:t>
            </a:r>
            <a:r>
              <a:rPr lang="es-CO" dirty="0"/>
              <a:t>.</a:t>
            </a:r>
            <a:endParaRPr lang="es-CO" dirty="0" smtClean="0"/>
          </a:p>
          <a:p>
            <a:pPr marL="0" indent="0" algn="just">
              <a:buNone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65595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3800" y="5825355"/>
            <a:ext cx="703216" cy="703216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4426832"/>
              </p:ext>
            </p:extLst>
          </p:nvPr>
        </p:nvGraphicFramePr>
        <p:xfrm>
          <a:off x="2326140" y="256792"/>
          <a:ext cx="7800975" cy="540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464527" y="429994"/>
            <a:ext cx="9592489" cy="807020"/>
          </a:xfrm>
        </p:spPr>
        <p:txBody>
          <a:bodyPr>
            <a:normAutofit fontScale="90000"/>
          </a:bodyPr>
          <a:lstStyle/>
          <a:p>
            <a:r>
              <a:rPr lang="es-CO" sz="4000" dirty="0"/>
              <a:t> </a:t>
            </a:r>
            <a:r>
              <a:rPr lang="es-CO" sz="4000" dirty="0" smtClean="0"/>
              <a:t/>
            </a:r>
            <a:br>
              <a:rPr lang="es-CO" sz="4000" dirty="0" smtClean="0"/>
            </a:br>
            <a:r>
              <a:rPr lang="es-CO" sz="4000" b="1" dirty="0" smtClean="0"/>
              <a:t>Presentación de la incertidumbre </a:t>
            </a: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998617" y="1084217"/>
            <a:ext cx="9355183" cy="50927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/>
              <a:t>En la medición de la longitud de la barra de acero, tomemos el </a:t>
            </a:r>
            <a:r>
              <a:rPr lang="es-CO" dirty="0" smtClean="0"/>
              <a:t>resultado 595,99 </a:t>
            </a:r>
            <a:r>
              <a:rPr lang="es-CO" dirty="0"/>
              <a:t>mm con incertidumbre estándar de 0,07. Si la distribución </a:t>
            </a:r>
            <a:r>
              <a:rPr lang="es-CO" dirty="0" smtClean="0"/>
              <a:t>de probabilidad </a:t>
            </a:r>
            <a:r>
              <a:rPr lang="es-CO" dirty="0"/>
              <a:t>del resultado de medición es normal y queremos reportar </a:t>
            </a:r>
            <a:r>
              <a:rPr lang="es-CO" dirty="0" smtClean="0"/>
              <a:t>la incertidumbre </a:t>
            </a:r>
            <a:r>
              <a:rPr lang="es-CO" dirty="0"/>
              <a:t>para un 95% de cobertura (en este caso, 𝑘 es 1,96):</a:t>
            </a:r>
          </a:p>
          <a:p>
            <a:pPr marL="0" indent="0">
              <a:buNone/>
            </a:pPr>
            <a:r>
              <a:rPr lang="es-CO" dirty="0"/>
              <a:t>𝑈 = 1,96 ∗ 0,07 = 0,1372 ≅ 0,14</a:t>
            </a:r>
          </a:p>
          <a:p>
            <a:pPr marL="0" indent="0">
              <a:buNone/>
            </a:pPr>
            <a:r>
              <a:rPr lang="es-CO" dirty="0"/>
              <a:t>Esto indica que un intervalo que contenga al 95% de los resultados </a:t>
            </a:r>
            <a:r>
              <a:rPr lang="es-CO" dirty="0" smtClean="0"/>
              <a:t>de medición </a:t>
            </a:r>
            <a:r>
              <a:rPr lang="es-CO" dirty="0"/>
              <a:t>tendrá una amplitud de 0,28 mm (0,14 * 2, porque 𝑈 es la mitad </a:t>
            </a:r>
            <a:r>
              <a:rPr lang="es-CO" dirty="0" smtClean="0"/>
              <a:t>de la </a:t>
            </a:r>
            <a:r>
              <a:rPr lang="es-CO" dirty="0"/>
              <a:t>longitud del intervalo).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631076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74290274"/>
              </p:ext>
            </p:extLst>
          </p:nvPr>
        </p:nvGraphicFramePr>
        <p:xfrm>
          <a:off x="2326140" y="328565"/>
          <a:ext cx="7800975" cy="540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326140" y="328565"/>
            <a:ext cx="9771016" cy="1098360"/>
          </a:xfrm>
        </p:spPr>
        <p:txBody>
          <a:bodyPr>
            <a:normAutofit fontScale="90000"/>
          </a:bodyPr>
          <a:lstStyle/>
          <a:p>
            <a:r>
              <a:rPr lang="es-CO" sz="4000" dirty="0"/>
              <a:t> </a:t>
            </a:r>
            <a:r>
              <a:rPr lang="es-CO" sz="4000" dirty="0" smtClean="0"/>
              <a:t/>
            </a:r>
            <a:br>
              <a:rPr lang="es-CO" sz="4000" dirty="0" smtClean="0"/>
            </a:br>
            <a:r>
              <a:rPr lang="es-CO" sz="4000" dirty="0" smtClean="0"/>
              <a:t>      </a:t>
            </a:r>
            <a:r>
              <a:rPr lang="es-CO" sz="4000" b="1" dirty="0" smtClean="0"/>
              <a:t>Presentación</a:t>
            </a:r>
            <a:r>
              <a:rPr lang="es-CO" sz="4000" b="1" dirty="0" smtClean="0"/>
              <a:t> de la incertidumbre</a:t>
            </a:r>
            <a:r>
              <a:rPr lang="es-CO" sz="4000" b="1" dirty="0" smtClean="0"/>
              <a:t> 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sp>
        <p:nvSpPr>
          <p:cNvPr id="2" name="Marcador de contenido 1"/>
          <p:cNvSpPr>
            <a:spLocks noGrp="1"/>
          </p:cNvSpPr>
          <p:nvPr>
            <p:ph idx="1"/>
          </p:nvPr>
        </p:nvSpPr>
        <p:spPr>
          <a:xfrm>
            <a:off x="1944469" y="868607"/>
            <a:ext cx="9269993" cy="530835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O" dirty="0"/>
              <a:t>Si se desea reportar una incertidumbre expandida del 99%, entonces </a:t>
            </a:r>
            <a:r>
              <a:rPr lang="es-CO" dirty="0" smtClean="0"/>
              <a:t>el factor </a:t>
            </a:r>
            <a:r>
              <a:rPr lang="es-CO" dirty="0"/>
              <a:t>de cobertura vale 2,576 y la incertidumbre expandida es:</a:t>
            </a:r>
          </a:p>
          <a:p>
            <a:pPr marL="0" indent="0">
              <a:buNone/>
            </a:pPr>
            <a:r>
              <a:rPr lang="es-CO" dirty="0"/>
              <a:t>𝑈 = 2,576 ∗ 0,07 = 0,18032 ≅ 0,18</a:t>
            </a:r>
          </a:p>
          <a:p>
            <a:pPr marL="0" indent="0" algn="just">
              <a:buNone/>
            </a:pPr>
            <a:r>
              <a:rPr lang="es-CO" dirty="0"/>
              <a:t>De modo que 𝑈 = 0,18 para un nivel de cobertura del 99%, y un intervalo </a:t>
            </a:r>
            <a:r>
              <a:rPr lang="es-CO" dirty="0" smtClean="0"/>
              <a:t>en el </a:t>
            </a:r>
            <a:r>
              <a:rPr lang="es-CO" dirty="0"/>
              <a:t>que cae el 99% de los resultados de medición tendrá una longitud de </a:t>
            </a:r>
            <a:r>
              <a:rPr lang="es-CO" dirty="0" smtClean="0"/>
              <a:t>0,36 mm. Ambos </a:t>
            </a:r>
            <a:r>
              <a:rPr lang="es-CO" dirty="0"/>
              <a:t>cálculos de incertidumbre expandida son válidos, así como </a:t>
            </a:r>
            <a:r>
              <a:rPr lang="es-CO" dirty="0" smtClean="0"/>
              <a:t>otros cálculos </a:t>
            </a:r>
            <a:r>
              <a:rPr lang="es-CO" dirty="0"/>
              <a:t>con niveles de cobertura distintos, pero en cualquier caso </a:t>
            </a:r>
            <a:r>
              <a:rPr lang="es-CO" dirty="0" smtClean="0"/>
              <a:t>debe indicarse </a:t>
            </a:r>
            <a:r>
              <a:rPr lang="es-CO" dirty="0"/>
              <a:t>con qué nivel de cobertura se calculó la incertidumbre expandida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36549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4026" y="5475795"/>
            <a:ext cx="862990" cy="862990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4426832"/>
              </p:ext>
            </p:extLst>
          </p:nvPr>
        </p:nvGraphicFramePr>
        <p:xfrm>
          <a:off x="2326140" y="256792"/>
          <a:ext cx="7800975" cy="540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464527" y="429994"/>
            <a:ext cx="9771016" cy="807020"/>
          </a:xfrm>
        </p:spPr>
        <p:txBody>
          <a:bodyPr>
            <a:normAutofit fontScale="90000"/>
          </a:bodyPr>
          <a:lstStyle/>
          <a:p>
            <a:r>
              <a:rPr lang="es-CO" sz="4000" dirty="0"/>
              <a:t> </a:t>
            </a:r>
            <a:br>
              <a:rPr lang="es-CO" sz="4000" dirty="0"/>
            </a:br>
            <a:r>
              <a:rPr lang="es-CO" b="1" dirty="0" smtClean="0"/>
              <a:t>Resultado de la medición 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sp>
        <p:nvSpPr>
          <p:cNvPr id="2" name="Marcador de contenido 1"/>
          <p:cNvSpPr>
            <a:spLocks noGrp="1"/>
          </p:cNvSpPr>
          <p:nvPr>
            <p:ph idx="1"/>
          </p:nvPr>
        </p:nvSpPr>
        <p:spPr>
          <a:xfrm>
            <a:off x="2074395" y="833504"/>
            <a:ext cx="9551126" cy="5206927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es-CO" dirty="0"/>
              <a:t>Para determinar con cuántas cifras significativas debe reportarse el resultado de medición, hay que fijarse en la incertidumbre estimada del resultado de medición; teniendo en cuenta que la incertidumbre representa duda sobre el valor, no tiene sentido conservar muchas cifras después de las primeras que ya son </a:t>
            </a:r>
            <a:r>
              <a:rPr lang="es-CO" dirty="0" smtClean="0"/>
              <a:t>dudosas.</a:t>
            </a:r>
          </a:p>
          <a:p>
            <a:pPr marL="0" indent="0">
              <a:buNone/>
            </a:pPr>
            <a:r>
              <a:rPr lang="es-CO" dirty="0"/>
              <a:t>Si en una medición de volumen de líquido calculáramos 50,231 litros, y </a:t>
            </a:r>
            <a:r>
              <a:rPr lang="es-CO" dirty="0" smtClean="0"/>
              <a:t>la estimación </a:t>
            </a:r>
            <a:r>
              <a:rPr lang="es-CO" dirty="0"/>
              <a:t>de la incertidumbre arrojara una incertidumbre expandida (99 </a:t>
            </a:r>
            <a:r>
              <a:rPr lang="es-CO" dirty="0" smtClean="0"/>
              <a:t>%) de </a:t>
            </a:r>
            <a:r>
              <a:rPr lang="es-CO" dirty="0"/>
              <a:t>1,1 litro, no sería relevante reportar los mililitros de la medición.</a:t>
            </a:r>
          </a:p>
          <a:p>
            <a:pPr marL="0" indent="0">
              <a:buNone/>
            </a:pPr>
            <a:r>
              <a:rPr lang="es-CO" dirty="0"/>
              <a:t>No resulta coherente escribir 50,231 L, pues la incertidumbre indica que </a:t>
            </a:r>
            <a:r>
              <a:rPr lang="es-CO" dirty="0" smtClean="0"/>
              <a:t>el resultado </a:t>
            </a:r>
            <a:r>
              <a:rPr lang="es-CO" dirty="0"/>
              <a:t>está en algún valor entre 49,1 L y 51,3 L, con un 99 % </a:t>
            </a:r>
            <a:r>
              <a:rPr lang="es-CO" dirty="0" smtClean="0"/>
              <a:t>de cobertura. Lo </a:t>
            </a:r>
            <a:r>
              <a:rPr lang="es-CO" dirty="0"/>
              <a:t>correcto sería, entonces, reportar el resultado como “50,2 L, con </a:t>
            </a:r>
            <a:r>
              <a:rPr lang="es-CO" dirty="0" smtClean="0"/>
              <a:t>una incertidumbre expandida (99 %) de 1,1 L”.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438991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826726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4426832"/>
              </p:ext>
            </p:extLst>
          </p:nvPr>
        </p:nvGraphicFramePr>
        <p:xfrm>
          <a:off x="2326140" y="256792"/>
          <a:ext cx="7800975" cy="540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420984" y="683734"/>
            <a:ext cx="9771016" cy="807020"/>
          </a:xfrm>
        </p:spPr>
        <p:txBody>
          <a:bodyPr>
            <a:normAutofit fontScale="90000"/>
          </a:bodyPr>
          <a:lstStyle/>
          <a:p>
            <a:r>
              <a:rPr lang="es-CO" sz="4000" dirty="0"/>
              <a:t> </a:t>
            </a:r>
            <a:br>
              <a:rPr lang="es-CO" sz="4000" dirty="0"/>
            </a:br>
            <a:r>
              <a:rPr lang="es-CO" sz="4000" b="1" dirty="0" smtClean="0"/>
              <a:t>Reporte de resultado de la medición 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sp>
        <p:nvSpPr>
          <p:cNvPr id="2" name="Marcador de contenido 1"/>
          <p:cNvSpPr>
            <a:spLocks noGrp="1"/>
          </p:cNvSpPr>
          <p:nvPr>
            <p:ph idx="1"/>
          </p:nvPr>
        </p:nvSpPr>
        <p:spPr>
          <a:xfrm>
            <a:off x="2005781" y="1091382"/>
            <a:ext cx="9348018" cy="508558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O" b="1" dirty="0"/>
              <a:t>Se deben conservar una o dos cifras significativas en la incertidumbre, y ajustar </a:t>
            </a:r>
            <a:r>
              <a:rPr lang="es-CO" b="1" dirty="0" smtClean="0"/>
              <a:t>de </a:t>
            </a:r>
            <a:r>
              <a:rPr lang="es-CO" b="1" dirty="0"/>
              <a:t>manera acorde el resultado de la medición</a:t>
            </a:r>
            <a:r>
              <a:rPr lang="es-CO" b="1" dirty="0" smtClean="0"/>
              <a:t>.</a:t>
            </a:r>
          </a:p>
          <a:p>
            <a:pPr marL="0" indent="0" algn="just">
              <a:buNone/>
            </a:pPr>
            <a:r>
              <a:rPr lang="es-CO" dirty="0"/>
              <a:t>Es recomendable, por generalidad, reportar siempre dos cifras significativas de la incertidumbre, y para el resultado de la medición anotar </a:t>
            </a:r>
            <a:r>
              <a:rPr lang="es-CO" dirty="0" smtClean="0"/>
              <a:t>cifras significativas </a:t>
            </a:r>
            <a:r>
              <a:rPr lang="es-CO" dirty="0"/>
              <a:t>hasta el orden de magnitud más bajo de la incertidumbre </a:t>
            </a:r>
            <a:r>
              <a:rPr lang="es-CO" dirty="0" smtClean="0"/>
              <a:t>estimada.</a:t>
            </a:r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5781" y="4011560"/>
            <a:ext cx="8121334" cy="1198623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0984" y="5412657"/>
            <a:ext cx="7247707" cy="1228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135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667000" y="156873"/>
            <a:ext cx="8721436" cy="1325563"/>
          </a:xfrm>
        </p:spPr>
        <p:txBody>
          <a:bodyPr>
            <a:normAutofit fontScale="90000"/>
          </a:bodyPr>
          <a:lstStyle/>
          <a:p>
            <a:r>
              <a:rPr lang="es-CO" b="1" dirty="0" smtClean="0"/>
              <a:t>Métodos de estimación de incertidumbre</a:t>
            </a:r>
            <a:r>
              <a:rPr lang="es-CO" b="1" dirty="0" smtClean="0"/>
              <a:t/>
            </a:r>
            <a:br>
              <a:rPr lang="es-CO" b="1" dirty="0" smtClean="0"/>
            </a:br>
            <a:r>
              <a:rPr lang="es-CO" b="1" dirty="0" smtClean="0"/>
              <a:t> </a:t>
            </a:r>
            <a:endParaRPr lang="es-ES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022764" y="803564"/>
            <a:ext cx="9331035" cy="53734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O" dirty="0"/>
              <a:t>Se deben conservar una o dos cifras significativas en la incertidumbre, y ajustar  de manera acorde el resultado de la medición.  Existen dos métodos ampliamente aceptados para estimar la incertidumbre  de las mediciones, ambos publicados por el JCGM</a:t>
            </a:r>
            <a:r>
              <a:rPr lang="es-CO" dirty="0" smtClean="0"/>
              <a:t>: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endParaRPr lang="es-CO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3798" y="5635567"/>
            <a:ext cx="703217" cy="70321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9618" y="3068327"/>
            <a:ext cx="9077325" cy="298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3119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41418" y="365125"/>
            <a:ext cx="10091472" cy="1325563"/>
          </a:xfrm>
        </p:spPr>
        <p:txBody>
          <a:bodyPr/>
          <a:lstStyle/>
          <a:p>
            <a:r>
              <a:rPr lang="es-CO" b="1" dirty="0" smtClean="0"/>
              <a:t>Proceso de estimación de la incertidumbre </a:t>
            </a:r>
            <a:endParaRPr lang="es-ES" b="1" dirty="0"/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55019" y="1764506"/>
            <a:ext cx="8896350" cy="401955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9780" y="5431549"/>
            <a:ext cx="907235" cy="907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9684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72144" y="365125"/>
            <a:ext cx="9784872" cy="1325563"/>
          </a:xfrm>
        </p:spPr>
        <p:txBody>
          <a:bodyPr/>
          <a:lstStyle/>
          <a:p>
            <a:r>
              <a:rPr lang="es-CO" b="1" dirty="0" smtClean="0"/>
              <a:t>Proceso de estimación de la incertidumbre</a:t>
            </a:r>
            <a:endParaRPr lang="es-ES" b="1" dirty="0"/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85784" y="1553779"/>
            <a:ext cx="7629525" cy="7239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2317" y="6145468"/>
            <a:ext cx="694699" cy="54727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8069" y="2148963"/>
            <a:ext cx="3009900" cy="4953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04694" y="2148963"/>
            <a:ext cx="5848350" cy="381952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37969" y="2272788"/>
            <a:ext cx="381000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5643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21526" y="277091"/>
            <a:ext cx="9778629" cy="1413597"/>
          </a:xfrm>
        </p:spPr>
        <p:txBody>
          <a:bodyPr/>
          <a:lstStyle/>
          <a:p>
            <a:r>
              <a:rPr lang="es-CO" b="1" dirty="0"/>
              <a:t>Proceso de estimación de la incertidumbre</a:t>
            </a:r>
            <a:endParaRPr lang="es-ES" b="1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4462" y="5496231"/>
            <a:ext cx="842554" cy="842554"/>
          </a:xfrm>
          <a:prstGeom prst="rect">
            <a:avLst/>
          </a:prstGeom>
        </p:spPr>
      </p:pic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020452" y="2699006"/>
            <a:ext cx="2981325" cy="37147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2312" y="1545047"/>
            <a:ext cx="5772150" cy="3590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4552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74491" y="108052"/>
            <a:ext cx="10618838" cy="1325563"/>
          </a:xfrm>
        </p:spPr>
        <p:txBody>
          <a:bodyPr/>
          <a:lstStyle/>
          <a:p>
            <a:r>
              <a:rPr lang="es-CO" b="1" dirty="0"/>
              <a:t>Proceso de estimación de la incertidumbre</a:t>
            </a:r>
            <a:endParaRPr lang="es-ES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620982" y="1579418"/>
            <a:ext cx="9732818" cy="4613564"/>
          </a:xfrm>
        </p:spPr>
        <p:txBody>
          <a:bodyPr/>
          <a:lstStyle/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1724" y="4653677"/>
            <a:ext cx="5792121" cy="143336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6897329" y="1433615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dirty="0"/>
              <a:t>El siguiente paso es ejecutar la medición.</a:t>
            </a:r>
          </a:p>
          <a:p>
            <a:r>
              <a:rPr lang="es-ES" sz="2000" dirty="0"/>
              <a:t>Es importante realizar las mediciones en</a:t>
            </a:r>
          </a:p>
          <a:p>
            <a:r>
              <a:rPr lang="es-ES" sz="2000" dirty="0"/>
              <a:t>múltiples ocasiones (hacer varias réplicas),</a:t>
            </a:r>
          </a:p>
          <a:p>
            <a:r>
              <a:rPr lang="es-ES" sz="2000" dirty="0"/>
              <a:t>si es posible. De otro modo, no se puede</a:t>
            </a:r>
          </a:p>
          <a:p>
            <a:r>
              <a:rPr lang="es-ES" sz="2000" dirty="0"/>
              <a:t>estimar la incertidumbre de las mediciones</a:t>
            </a:r>
          </a:p>
          <a:p>
            <a:r>
              <a:rPr lang="es-ES" sz="2000" dirty="0"/>
              <a:t>en condiciones de </a:t>
            </a:r>
            <a:r>
              <a:rPr lang="es-ES" sz="2000" dirty="0" smtClean="0"/>
              <a:t>receptibilidad. </a:t>
            </a:r>
            <a:r>
              <a:rPr lang="es-ES" sz="2000" dirty="0"/>
              <a:t>Además,</a:t>
            </a:r>
          </a:p>
          <a:p>
            <a:r>
              <a:rPr lang="es-ES" sz="2000" dirty="0"/>
              <a:t>es más difícil detectar errores crasos en el</a:t>
            </a:r>
          </a:p>
          <a:p>
            <a:r>
              <a:rPr lang="es-ES" sz="2000" dirty="0"/>
              <a:t>proceso de medición.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4423" y="2400358"/>
            <a:ext cx="5672906" cy="716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3899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960510" cy="1114136"/>
          </a:xfrm>
        </p:spPr>
        <p:txBody>
          <a:bodyPr/>
          <a:lstStyle/>
          <a:p>
            <a:r>
              <a:rPr lang="es-CO" b="1" dirty="0"/>
              <a:t>      </a:t>
            </a:r>
            <a:r>
              <a:rPr lang="es-CO" b="1" dirty="0" smtClean="0"/>
              <a:t>     Proceso </a:t>
            </a:r>
            <a:r>
              <a:rPr lang="es-CO" b="1" dirty="0"/>
              <a:t>de estimación de la incertidumbre</a:t>
            </a:r>
            <a:endParaRPr lang="es-ES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898073" y="1479261"/>
            <a:ext cx="9455727" cy="4351338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s-CO" dirty="0"/>
              <a:t>La siguiente etapa consiste en determinar</a:t>
            </a:r>
          </a:p>
          <a:p>
            <a:pPr marL="0" indent="0" algn="just">
              <a:buNone/>
            </a:pPr>
            <a:r>
              <a:rPr lang="es-CO" dirty="0"/>
              <a:t>cómo representar adecuadamente las fuentes</a:t>
            </a:r>
          </a:p>
          <a:p>
            <a:pPr marL="0" indent="0" algn="just">
              <a:buNone/>
            </a:pPr>
            <a:r>
              <a:rPr lang="es-CO" dirty="0"/>
              <a:t>de variabilidad que afectan a las magnitudes</a:t>
            </a:r>
          </a:p>
          <a:p>
            <a:pPr marL="0" indent="0" algn="just">
              <a:buNone/>
            </a:pPr>
            <a:r>
              <a:rPr lang="es-CO" dirty="0"/>
              <a:t>de entrada por medio de distribuciones de</a:t>
            </a:r>
          </a:p>
          <a:p>
            <a:pPr marL="0" indent="0" algn="just">
              <a:buNone/>
            </a:pPr>
            <a:r>
              <a:rPr lang="es-CO" dirty="0"/>
              <a:t>probabilidad, y cuantificar los parámetros de</a:t>
            </a:r>
          </a:p>
          <a:p>
            <a:pPr marL="0" indent="0" algn="just">
              <a:buNone/>
            </a:pPr>
            <a:r>
              <a:rPr lang="es-CO" dirty="0"/>
              <a:t>esas distribuciones.</a:t>
            </a:r>
          </a:p>
          <a:p>
            <a:pPr marL="0" indent="0" algn="just">
              <a:buNone/>
            </a:pPr>
            <a:r>
              <a:rPr lang="es-CO" dirty="0"/>
              <a:t>La asignación de distribuciones puede</a:t>
            </a:r>
          </a:p>
          <a:p>
            <a:pPr marL="0" indent="0" algn="just">
              <a:buNone/>
            </a:pPr>
            <a:r>
              <a:rPr lang="es-CO" dirty="0"/>
              <a:t>basarse en evidencia experimental, o en otro</a:t>
            </a:r>
          </a:p>
          <a:p>
            <a:pPr marL="0" indent="0" algn="just">
              <a:buNone/>
            </a:pPr>
            <a:r>
              <a:rPr lang="es-CO" dirty="0"/>
              <a:t>tipo de consideraciones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1198" y="2300749"/>
            <a:ext cx="3304358" cy="1002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4529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75262" y="338240"/>
            <a:ext cx="9816737" cy="1325563"/>
          </a:xfrm>
        </p:spPr>
        <p:txBody>
          <a:bodyPr/>
          <a:lstStyle/>
          <a:p>
            <a:r>
              <a:rPr lang="es-CO" b="1" dirty="0"/>
              <a:t>Proceso de estimación de </a:t>
            </a:r>
            <a:r>
              <a:rPr lang="es-CO" b="1" dirty="0" smtClean="0"/>
              <a:t>la  incertidumbre</a:t>
            </a:r>
            <a:endParaRPr lang="es-ES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717964" y="1537854"/>
            <a:ext cx="9635835" cy="511232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es-CO" dirty="0" smtClean="0"/>
          </a:p>
          <a:p>
            <a:pPr marL="0" indent="0" algn="just">
              <a:buNone/>
            </a:pPr>
            <a:endParaRPr lang="es-CO" dirty="0" smtClean="0"/>
          </a:p>
          <a:p>
            <a:pPr marL="0" indent="0" algn="just">
              <a:buNone/>
            </a:pPr>
            <a:r>
              <a:rPr lang="es-CO" dirty="0" smtClean="0"/>
              <a:t>La </a:t>
            </a:r>
            <a:r>
              <a:rPr lang="es-CO" dirty="0"/>
              <a:t>determinación del resultado consiste </a:t>
            </a:r>
            <a:r>
              <a:rPr lang="es-CO" dirty="0" smtClean="0"/>
              <a:t>en evaluar </a:t>
            </a:r>
            <a:r>
              <a:rPr lang="es-CO" dirty="0"/>
              <a:t>el modelo de medición en </a:t>
            </a:r>
            <a:r>
              <a:rPr lang="es-CO" dirty="0" smtClean="0"/>
              <a:t>los valores </a:t>
            </a:r>
            <a:r>
              <a:rPr lang="es-CO" dirty="0"/>
              <a:t>estimados de las magnitudes </a:t>
            </a:r>
            <a:r>
              <a:rPr lang="es-CO" dirty="0" smtClean="0"/>
              <a:t>de entrada</a:t>
            </a:r>
            <a:r>
              <a:rPr lang="es-CO" dirty="0"/>
              <a:t>.</a:t>
            </a:r>
          </a:p>
          <a:p>
            <a:pPr marL="0" indent="0" algn="just">
              <a:buNone/>
            </a:pPr>
            <a:r>
              <a:rPr lang="es-CO" dirty="0"/>
              <a:t>𝑌 </a:t>
            </a:r>
            <a:r>
              <a:rPr lang="es-CO" dirty="0" smtClean="0"/>
              <a:t>=</a:t>
            </a:r>
            <a:r>
              <a:rPr lang="es-ES" dirty="0"/>
              <a:t>𝑓(𝑋 ) 1, 𝑋2, … </a:t>
            </a:r>
            <a:r>
              <a:rPr lang="es-ES" dirty="0" smtClean="0"/>
              <a:t>, </a:t>
            </a:r>
          </a:p>
          <a:p>
            <a:pPr marL="0" indent="0" algn="just">
              <a:buNone/>
            </a:pPr>
            <a:r>
              <a:rPr lang="es-CO" dirty="0"/>
              <a:t>La incertidumbre estándar 𝑢(𝑦) del mensurando 𝑌 </a:t>
            </a:r>
            <a:r>
              <a:rPr lang="es-CO" dirty="0" smtClean="0"/>
              <a:t>se estima </a:t>
            </a:r>
            <a:r>
              <a:rPr lang="es-CO" dirty="0"/>
              <a:t>a partir de las incertidumbres 𝑢(𝑥𝑖) de </a:t>
            </a:r>
            <a:r>
              <a:rPr lang="es-CO" dirty="0" smtClean="0"/>
              <a:t>las magnitudes </a:t>
            </a:r>
            <a:r>
              <a:rPr lang="es-CO" dirty="0"/>
              <a:t>de entrada 𝑋𝑖 y del modelo de </a:t>
            </a:r>
            <a:r>
              <a:rPr lang="es-CO" dirty="0" smtClean="0"/>
              <a:t>medición 𝑓</a:t>
            </a:r>
            <a:r>
              <a:rPr lang="es-CO" dirty="0"/>
              <a:t>(𝑋1,𝑋2, … , 𝑋𝑁) con la siguiente expresión:</a:t>
            </a:r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9278" y="5787191"/>
            <a:ext cx="862990" cy="86299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5951" y="1742868"/>
            <a:ext cx="3714750" cy="602126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90884" y="5282381"/>
            <a:ext cx="6248400" cy="12192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52946" y="3461256"/>
            <a:ext cx="3724275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7144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69127" y="212725"/>
            <a:ext cx="9687889" cy="1186585"/>
          </a:xfrm>
        </p:spPr>
        <p:txBody>
          <a:bodyPr>
            <a:normAutofit fontScale="90000"/>
          </a:bodyPr>
          <a:lstStyle/>
          <a:p>
            <a:r>
              <a:rPr lang="es-CO" b="1" dirty="0" smtClean="0"/>
              <a:t>Proceso de estimación de incertidumbre método GUM</a:t>
            </a:r>
            <a:endParaRPr lang="es-ES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606335" y="2125511"/>
            <a:ext cx="9608127" cy="4029510"/>
          </a:xfrm>
        </p:spPr>
        <p:txBody>
          <a:bodyPr/>
          <a:lstStyle/>
          <a:p>
            <a:pPr marL="0" indent="0" algn="just">
              <a:buNone/>
            </a:pPr>
            <a:r>
              <a:rPr lang="es-CO" dirty="0"/>
              <a:t>A las derivadas parciales del modelo de medición</a:t>
            </a:r>
          </a:p>
          <a:p>
            <a:pPr marL="0" indent="0" algn="just">
              <a:buNone/>
            </a:pPr>
            <a:r>
              <a:rPr lang="es-CO" dirty="0"/>
              <a:t>respecto a cada magnitud de entrada se les conoce</a:t>
            </a:r>
          </a:p>
          <a:p>
            <a:pPr marL="0" indent="0" algn="just">
              <a:buNone/>
            </a:pPr>
            <a:r>
              <a:rPr lang="es-CO" dirty="0"/>
              <a:t>como “coeficientes de sensibilidad”, debido a que</a:t>
            </a:r>
          </a:p>
          <a:p>
            <a:pPr marL="0" indent="0" algn="just">
              <a:buNone/>
            </a:pPr>
            <a:r>
              <a:rPr lang="es-CO" dirty="0"/>
              <a:t>representan la tasa de cambio del mensurando respecto</a:t>
            </a:r>
          </a:p>
          <a:p>
            <a:pPr marL="0" indent="0" algn="just">
              <a:buNone/>
            </a:pPr>
            <a:r>
              <a:rPr lang="es-CO" dirty="0"/>
              <a:t>a un cambio unitario en la magnitud de entrada.</a:t>
            </a:r>
          </a:p>
          <a:p>
            <a:pPr marL="0" indent="0" algn="just">
              <a:buNone/>
            </a:pPr>
            <a:r>
              <a:rPr lang="es-CO" dirty="0"/>
              <a:t>𝑌 = 𝑓(𝑋 ) Modelo de medición: 1,𝑋2, … , 𝑋𝑁</a:t>
            </a:r>
          </a:p>
          <a:p>
            <a:pPr marL="0" indent="0" algn="just">
              <a:buNone/>
            </a:pPr>
            <a:r>
              <a:rPr lang="es-CO" dirty="0"/>
              <a:t>Derivada parcial respecto a 𝑋i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5672" y="1399310"/>
            <a:ext cx="3762375" cy="726202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7919" y="5378384"/>
            <a:ext cx="3143250" cy="12192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70909" y="5742712"/>
            <a:ext cx="3416271" cy="854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1728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52256" y="365125"/>
            <a:ext cx="9604760" cy="1325563"/>
          </a:xfrm>
        </p:spPr>
        <p:txBody>
          <a:bodyPr/>
          <a:lstStyle/>
          <a:p>
            <a:r>
              <a:rPr lang="es-CO" b="1" dirty="0"/>
              <a:t>Proceso de estimación de incertidumbre método GUM</a:t>
            </a:r>
            <a:endParaRPr lang="es-ES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219200" y="1690688"/>
            <a:ext cx="10837816" cy="448627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O" dirty="0"/>
              <a:t>La incertidumbre expandida 𝑈 representa la mitad de </a:t>
            </a:r>
            <a:r>
              <a:rPr lang="es-CO" dirty="0" smtClean="0"/>
              <a:t>la longitud </a:t>
            </a:r>
            <a:r>
              <a:rPr lang="es-CO" dirty="0"/>
              <a:t>de un intervalo de cobertura, </a:t>
            </a:r>
            <a:r>
              <a:rPr lang="es-CO" dirty="0" smtClean="0"/>
              <a:t>dispuesto simétricamente </a:t>
            </a:r>
            <a:r>
              <a:rPr lang="es-CO" dirty="0"/>
              <a:t>alrededor del resultado de la </a:t>
            </a:r>
            <a:r>
              <a:rPr lang="es-CO" dirty="0" smtClean="0"/>
              <a:t>medición, que </a:t>
            </a:r>
            <a:r>
              <a:rPr lang="es-CO" dirty="0"/>
              <a:t>cuenta con un nivel de cobertura determinado (que</a:t>
            </a:r>
          </a:p>
          <a:p>
            <a:pPr marL="0" indent="0" algn="just">
              <a:buNone/>
            </a:pPr>
            <a:r>
              <a:rPr lang="es-CO" dirty="0"/>
              <a:t>es la probabilidad, en porcentaje, de que el valor </a:t>
            </a:r>
            <a:r>
              <a:rPr lang="es-CO" dirty="0" smtClean="0"/>
              <a:t>del mensurando </a:t>
            </a:r>
            <a:r>
              <a:rPr lang="es-CO" dirty="0"/>
              <a:t>esté incluido en el intervalo</a:t>
            </a:r>
            <a:r>
              <a:rPr lang="es-CO" dirty="0" smtClean="0"/>
              <a:t>). Hay </a:t>
            </a:r>
            <a:r>
              <a:rPr lang="es-CO" dirty="0"/>
              <a:t>dos maneras de determinar el factor de </a:t>
            </a:r>
          </a:p>
          <a:p>
            <a:pPr marL="0" indent="0" algn="just">
              <a:buNone/>
            </a:pPr>
            <a:r>
              <a:rPr lang="es-CO" dirty="0"/>
              <a:t>cobertura en el método GUM, de acuerdo al </a:t>
            </a:r>
            <a:r>
              <a:rPr lang="es-CO" dirty="0" smtClean="0"/>
              <a:t> modelado </a:t>
            </a:r>
            <a:r>
              <a:rPr lang="es-CO" dirty="0"/>
              <a:t>de la distribución del resultado: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6111" y="4767263"/>
            <a:ext cx="6066175" cy="14097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2286" y="5207145"/>
            <a:ext cx="2447925" cy="89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6072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660072" y="0"/>
            <a:ext cx="9396943" cy="1325563"/>
          </a:xfrm>
        </p:spPr>
        <p:txBody>
          <a:bodyPr/>
          <a:lstStyle/>
          <a:p>
            <a:r>
              <a:rPr lang="es-CO" b="1" dirty="0" smtClean="0"/>
              <a:t>Proceso </a:t>
            </a:r>
            <a:r>
              <a:rPr lang="es-CO" b="1" dirty="0"/>
              <a:t>de estimación de incertidumbre método GUM</a:t>
            </a:r>
            <a:endParaRPr lang="es-ES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745672" y="1261197"/>
            <a:ext cx="9899072" cy="534742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Se </a:t>
            </a:r>
            <a:r>
              <a:rPr lang="es-CO" dirty="0"/>
              <a:t>considera una primera aproximación válida.</a:t>
            </a:r>
          </a:p>
          <a:p>
            <a:pPr marL="0" indent="0">
              <a:buNone/>
            </a:pPr>
            <a:r>
              <a:rPr lang="es-CO" dirty="0"/>
              <a:t>El factor de cobertura corresponde a los valores</a:t>
            </a:r>
          </a:p>
          <a:p>
            <a:pPr marL="0" indent="0">
              <a:buNone/>
            </a:pPr>
            <a:r>
              <a:rPr lang="es-CO" dirty="0"/>
              <a:t>críticos de la distribución con 𝛼/2 de significancia,</a:t>
            </a:r>
          </a:p>
          <a:p>
            <a:pPr marL="0" indent="0">
              <a:buNone/>
            </a:pPr>
            <a:r>
              <a:rPr lang="es-CO" dirty="0"/>
              <a:t>donde 100 1 − 𝛼 % es el nivel de cobertura deseado.</a:t>
            </a:r>
          </a:p>
          <a:p>
            <a:pPr marL="0" indent="0">
              <a:buNone/>
            </a:pPr>
            <a:r>
              <a:rPr lang="es-CO" dirty="0"/>
              <a:t>Basándose en esto, se utilizan los siguientes valores</a:t>
            </a:r>
          </a:p>
          <a:p>
            <a:pPr marL="0" indent="0">
              <a:buNone/>
            </a:pPr>
            <a:r>
              <a:rPr lang="es-CO" dirty="0"/>
              <a:t>como factor de cobertura en esta aproximación:</a:t>
            </a:r>
          </a:p>
          <a:p>
            <a:pPr marL="0" indent="0">
              <a:buNone/>
            </a:pPr>
            <a:r>
              <a:rPr lang="es-CO" dirty="0"/>
              <a:t>• 𝑘 = 2 para 95 % de cobertura.</a:t>
            </a:r>
          </a:p>
          <a:p>
            <a:pPr marL="0" indent="0">
              <a:buNone/>
            </a:pPr>
            <a:r>
              <a:rPr lang="es-CO" dirty="0"/>
              <a:t>• 𝑘 = 3 para 99 % de cobertura.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2234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GRACIAS….. | Imágenes de gracias, Mensajes de agradecimiento, Imagenes de  agradecimien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8525" y="1489810"/>
            <a:ext cx="6502892" cy="4006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133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22772</TotalTime>
  <Words>1359</Words>
  <Application>Microsoft Office PowerPoint</Application>
  <PresentationFormat>Panorámica</PresentationFormat>
  <Paragraphs>110</Paragraphs>
  <Slides>21</Slides>
  <Notes>4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Tema de Office</vt:lpstr>
      <vt:lpstr>ESTIMACION DE LA INSERTIDUMBRE </vt:lpstr>
      <vt:lpstr>Presentación de PowerPoint</vt:lpstr>
      <vt:lpstr>Incertidumbre</vt:lpstr>
      <vt:lpstr>               Incertidumbre      </vt:lpstr>
      <vt:lpstr> Presentaciones de la incertidumbre </vt:lpstr>
      <vt:lpstr>Presentación de la incertidumbre</vt:lpstr>
      <vt:lpstr>  Presentación de la incertidumbre  </vt:lpstr>
      <vt:lpstr>        Presentación de la incertidumbre   </vt:lpstr>
      <vt:lpstr>  Resultado de la medición   </vt:lpstr>
      <vt:lpstr>  Reporte de resultado de la medición   </vt:lpstr>
      <vt:lpstr>Métodos de estimación de incertidumbre  </vt:lpstr>
      <vt:lpstr>Proceso de estimación de la incertidumbre </vt:lpstr>
      <vt:lpstr>Proceso de estimación de la incertidumbre</vt:lpstr>
      <vt:lpstr>Proceso de estimación de la incertidumbre</vt:lpstr>
      <vt:lpstr>Proceso de estimación de la incertidumbre</vt:lpstr>
      <vt:lpstr>           Proceso de estimación de la incertidumbre</vt:lpstr>
      <vt:lpstr>Proceso de estimación de la  incertidumbre</vt:lpstr>
      <vt:lpstr>Proceso de estimación de incertidumbre método GUM</vt:lpstr>
      <vt:lpstr>Proceso de estimación de incertidumbre método GUM</vt:lpstr>
      <vt:lpstr>Proceso de estimación de incertidumbre método GUM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Eliecer Garzon</cp:lastModifiedBy>
  <cp:revision>1579</cp:revision>
  <dcterms:created xsi:type="dcterms:W3CDTF">2020-02-18T12:47:10Z</dcterms:created>
  <dcterms:modified xsi:type="dcterms:W3CDTF">2022-08-30T19:46:12Z</dcterms:modified>
</cp:coreProperties>
</file>