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0" r:id="rId3"/>
    <p:sldId id="271" r:id="rId4"/>
    <p:sldId id="258" r:id="rId5"/>
    <p:sldId id="259" r:id="rId6"/>
    <p:sldId id="260" r:id="rId7"/>
    <p:sldId id="261" r:id="rId8"/>
    <p:sldId id="262" r:id="rId9"/>
    <p:sldId id="268" r:id="rId10"/>
    <p:sldId id="263" r:id="rId11"/>
    <p:sldId id="264" r:id="rId12"/>
    <p:sldId id="265" r:id="rId13"/>
    <p:sldId id="266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59" autoAdjust="0"/>
    <p:restoredTop sz="94660"/>
  </p:normalViewPr>
  <p:slideViewPr>
    <p:cSldViewPr snapToGrid="0">
      <p:cViewPr varScale="1">
        <p:scale>
          <a:sx n="70" d="100"/>
          <a:sy n="70" d="100"/>
        </p:scale>
        <p:origin x="5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9/4/2020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38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9/4/2020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381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9/4/2020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701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9/4/2020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468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9/4/2020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867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9/4/2020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054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9/4/2020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61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9/4/2020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674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9/4/2020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870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9/4/2020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597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9/4/2020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80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85E363-87F4-4E25-BFFD-0F3C1B9EEDFD}" type="datetimeFigureOut">
              <a:rPr lang="en-US" smtClean="0"/>
              <a:t>9/4/2020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492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png"/><Relationship Id="rId7" Type="http://schemas.openxmlformats.org/officeDocument/2006/relationships/image" Target="../media/image23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Relationship Id="rId9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4"/>
          <p:cNvSpPr txBox="1"/>
          <p:nvPr/>
        </p:nvSpPr>
        <p:spPr>
          <a:xfrm>
            <a:off x="8940800" y="5806890"/>
            <a:ext cx="2558739" cy="4360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3360"/>
              </a:lnSpc>
            </a:pPr>
            <a:r>
              <a:rPr lang="es-CO" sz="2000" dirty="0">
                <a:solidFill>
                  <a:schemeClr val="bg1"/>
                </a:solidFill>
                <a:latin typeface="Franklin Gothic Book" panose="020B0503020102020204" pitchFamily="34" charset="0"/>
              </a:rPr>
              <a:t>2020 El Año del Hacer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4D489585-8460-8342-BF27-0FD94520388B}"/>
              </a:ext>
            </a:extLst>
          </p:cNvPr>
          <p:cNvSpPr txBox="1"/>
          <p:nvPr/>
        </p:nvSpPr>
        <p:spPr>
          <a:xfrm>
            <a:off x="1839596" y="2541214"/>
            <a:ext cx="8506147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5500" u="sng" dirty="0" smtClean="0">
                <a:latin typeface="Arial Hebrew Light" pitchFamily="2" charset="-79"/>
                <a:cs typeface="Arial Hebrew Light" pitchFamily="2" charset="-79"/>
              </a:rPr>
              <a:t>QUE HACER EN CASO DE ACCIDENTE DE TRÁNSITO</a:t>
            </a:r>
            <a:endParaRPr lang="es-SE" sz="5500" u="sng" dirty="0">
              <a:latin typeface="Arial Hebrew Light" pitchFamily="2" charset="-79"/>
              <a:cs typeface="Arial Hebrew Light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83293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Toma de datos - Toma de datos - Krama GO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3020" y="4410579"/>
            <a:ext cx="2115402" cy="2115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102377" y="249002"/>
            <a:ext cx="9042779" cy="1325563"/>
          </a:xfrm>
        </p:spPr>
        <p:txBody>
          <a:bodyPr>
            <a:normAutofit fontScale="90000"/>
          </a:bodyPr>
          <a:lstStyle/>
          <a:p>
            <a:r>
              <a:rPr lang="es-CO" sz="6000" i="1" u="sng" dirty="0">
                <a:solidFill>
                  <a:srgbClr val="FF0000"/>
                </a:solidFill>
                <a:latin typeface="Broadway" panose="04040905080B02020502" pitchFamily="82" charset="0"/>
              </a:rPr>
              <a:t>PARA</a:t>
            </a:r>
            <a:r>
              <a:rPr lang="es-CO" dirty="0" smtClean="0"/>
              <a:t> </a:t>
            </a:r>
            <a:r>
              <a:rPr lang="es-CO" sz="6000" i="1" u="sng" dirty="0">
                <a:solidFill>
                  <a:srgbClr val="FF0000"/>
                </a:solidFill>
                <a:latin typeface="Broadway" panose="04040905080B02020502" pitchFamily="82" charset="0"/>
              </a:rPr>
              <a:t>LOS VEHÍCULOS EN GENERAL</a:t>
            </a:r>
            <a:endParaRPr lang="es-CO" sz="6000" i="1" u="sng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5912962" y="3621621"/>
            <a:ext cx="510789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b="1" dirty="0">
                <a:solidFill>
                  <a:schemeClr val="accent1"/>
                </a:solidFill>
              </a:rPr>
              <a:t>4</a:t>
            </a:r>
            <a:r>
              <a:rPr lang="es-CO" sz="2000" b="1" dirty="0">
                <a:solidFill>
                  <a:schemeClr val="accent1"/>
                </a:solidFill>
              </a:rPr>
              <a:t>. </a:t>
            </a:r>
            <a:r>
              <a:rPr lang="es-CO" sz="2000" b="1" dirty="0">
                <a:solidFill>
                  <a:schemeClr val="accent1"/>
                </a:solidFill>
              </a:rPr>
              <a:t>Toma todos los datos posibles de los terceros involucrados, esto es necesario al momento de hacer los trámites con la aseguradora</a:t>
            </a:r>
            <a:r>
              <a:rPr lang="es-CO" b="1" dirty="0">
                <a:solidFill>
                  <a:schemeClr val="accent1"/>
                </a:solidFill>
              </a:rPr>
              <a:t>.</a:t>
            </a:r>
          </a:p>
        </p:txBody>
      </p:sp>
      <p:pic>
        <p:nvPicPr>
          <p:cNvPr id="1026" name="Picture 2" descr="https://2.bp.blogspot.com/-tdT3ceIjFiQ/WdEtlnHt8EI/AAAAAAAAoeA/ZRMinPI3I_AEYYUwzVIC7v21N8Vmsw2xgCLcBGAs/s400/mantener%2Bla%2Bcalm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715" y="1782400"/>
            <a:ext cx="3518248" cy="1720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1098431" y="3528866"/>
            <a:ext cx="400789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 algn="just">
              <a:buAutoNum type="arabicPeriod"/>
            </a:pPr>
            <a:r>
              <a:rPr lang="es-CO" sz="2000" b="1" dirty="0">
                <a:solidFill>
                  <a:srgbClr val="92D050"/>
                </a:solidFill>
              </a:rPr>
              <a:t>Mantén la calma, revisa que los ocupantes del vehículo se encuentren bien y si hay o no terceros involucrados.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1201003" y="5083516"/>
            <a:ext cx="38379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2000" b="1" dirty="0">
                <a:solidFill>
                  <a:schemeClr val="accent4"/>
                </a:solidFill>
              </a:rPr>
              <a:t>2. A pesar del mal momento nunca abandones el lugar, a menos que tu estado de salud lo requiera.</a:t>
            </a:r>
          </a:p>
        </p:txBody>
      </p:sp>
      <p:sp>
        <p:nvSpPr>
          <p:cNvPr id="6" name="Rectángulo 5"/>
          <p:cNvSpPr/>
          <p:nvPr/>
        </p:nvSpPr>
        <p:spPr>
          <a:xfrm>
            <a:off x="5892775" y="1870890"/>
            <a:ext cx="5148264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2000" b="1" dirty="0">
                <a:solidFill>
                  <a:srgbClr val="FF0000"/>
                </a:solidFill>
              </a:rPr>
              <a:t>3. Si hay personas heridas solicita inmediatamente asistencia médica, de policía, tránsito y aseguradora</a:t>
            </a:r>
            <a:r>
              <a:rPr lang="es-CO" sz="2000" b="1" dirty="0" smtClean="0">
                <a:solidFill>
                  <a:srgbClr val="FF0000"/>
                </a:solidFill>
              </a:rPr>
              <a:t>.</a:t>
            </a:r>
          </a:p>
          <a:p>
            <a:pPr algn="ctr"/>
            <a:r>
              <a:rPr lang="es-CO" i="1" u="sng" dirty="0">
                <a:solidFill>
                  <a:srgbClr val="FF0000"/>
                </a:solidFill>
                <a:latin typeface="Bodoni MT Black" panose="02070A03080606020203" pitchFamily="18" charset="0"/>
              </a:rPr>
              <a:t>LINEAS DE EMERGENCIA NACIONAL   </a:t>
            </a:r>
            <a:r>
              <a:rPr lang="es-CO" i="1" u="sng" dirty="0" smtClean="0">
                <a:solidFill>
                  <a:srgbClr val="FF0000"/>
                </a:solidFill>
                <a:latin typeface="Bodoni MT Black" panose="02070A03080606020203" pitchFamily="18" charset="0"/>
              </a:rPr>
              <a:t>123</a:t>
            </a:r>
            <a:endParaRPr lang="es-CO" b="1" dirty="0"/>
          </a:p>
          <a:p>
            <a:pPr algn="just"/>
            <a:endParaRPr lang="es-CO" b="1" dirty="0"/>
          </a:p>
        </p:txBody>
      </p:sp>
      <p:sp>
        <p:nvSpPr>
          <p:cNvPr id="8" name="Marcador de contenido 4"/>
          <p:cNvSpPr txBox="1">
            <a:spLocks/>
          </p:cNvSpPr>
          <p:nvPr/>
        </p:nvSpPr>
        <p:spPr>
          <a:xfrm>
            <a:off x="5323567" y="3711000"/>
            <a:ext cx="6054668" cy="76347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s-CO" dirty="0">
              <a:solidFill>
                <a:srgbClr val="FF0000"/>
              </a:solidFill>
              <a:latin typeface="Bodoni MT Black" panose="02070A030806060202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5014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Emoticon Zipping Ilustración Vectorial Ilustraciones Vectoriales, Clip Art  Vectorizado Libre De Derechos. Image 91681156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66" r="7500" b="9492"/>
          <a:stretch/>
        </p:blipFill>
        <p:spPr bwMode="auto">
          <a:xfrm>
            <a:off x="8175932" y="1998773"/>
            <a:ext cx="2946992" cy="2419447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02506" y="365125"/>
            <a:ext cx="8351293" cy="1325563"/>
          </a:xfrm>
        </p:spPr>
        <p:txBody>
          <a:bodyPr/>
          <a:lstStyle/>
          <a:p>
            <a:r>
              <a:rPr lang="es-CO" i="1" u="sng" dirty="0">
                <a:solidFill>
                  <a:srgbClr val="FF0000"/>
                </a:solidFill>
                <a:latin typeface="Broadway" panose="04040905080B02020502" pitchFamily="82" charset="0"/>
              </a:rPr>
              <a:t>PARA</a:t>
            </a:r>
            <a:r>
              <a:rPr lang="es-CO" dirty="0"/>
              <a:t> </a:t>
            </a:r>
            <a:r>
              <a:rPr lang="es-CO" i="1" u="sng" dirty="0">
                <a:solidFill>
                  <a:srgbClr val="FF0000"/>
                </a:solidFill>
                <a:latin typeface="Broadway" panose="04040905080B02020502" pitchFamily="82" charset="0"/>
              </a:rPr>
              <a:t>LOS VEHÍCULOS EN GENERAL</a:t>
            </a:r>
            <a:endParaRPr lang="es-CO" dirty="0"/>
          </a:p>
        </p:txBody>
      </p:sp>
      <p:sp>
        <p:nvSpPr>
          <p:cNvPr id="3" name="Rectángulo 2"/>
          <p:cNvSpPr/>
          <p:nvPr/>
        </p:nvSpPr>
        <p:spPr>
          <a:xfrm>
            <a:off x="6199841" y="1659812"/>
            <a:ext cx="556169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2000" b="1" dirty="0">
                <a:solidFill>
                  <a:srgbClr val="FF0000"/>
                </a:solidFill>
              </a:rPr>
              <a:t>7</a:t>
            </a:r>
            <a:r>
              <a:rPr lang="es-CO" sz="2000" b="1" dirty="0">
                <a:solidFill>
                  <a:srgbClr val="FF0000"/>
                </a:solidFill>
              </a:rPr>
              <a:t>. </a:t>
            </a:r>
            <a:r>
              <a:rPr lang="es-CO" sz="2000" b="1" dirty="0">
                <a:solidFill>
                  <a:srgbClr val="FF0000"/>
                </a:solidFill>
              </a:rPr>
              <a:t>Evita dar explicaciones o llegar a acuerdos con personas que no sean policías, agentes de tránsito, médicos o bomberos</a:t>
            </a:r>
            <a:r>
              <a:rPr lang="es-CO" sz="2000" b="1" dirty="0" smtClean="0">
                <a:solidFill>
                  <a:srgbClr val="FF0000"/>
                </a:solidFill>
              </a:rPr>
              <a:t>.</a:t>
            </a:r>
            <a:endParaRPr lang="es-CO" sz="2000" b="1" dirty="0">
              <a:solidFill>
                <a:srgbClr val="FF0000"/>
              </a:solidFill>
            </a:endParaRPr>
          </a:p>
        </p:txBody>
      </p:sp>
      <p:pic>
        <p:nvPicPr>
          <p:cNvPr id="2050" name="Picture 2" descr="Qué información necesita la aseguradora para emitir un seguro de auto? | II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6907" y="2719388"/>
            <a:ext cx="3482010" cy="173738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1150744" y="1827472"/>
            <a:ext cx="39794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2000" b="1" dirty="0">
                <a:solidFill>
                  <a:srgbClr val="92D050"/>
                </a:solidFill>
              </a:rPr>
              <a:t>5. </a:t>
            </a:r>
            <a:r>
              <a:rPr lang="es-CO" sz="2000" b="1" dirty="0">
                <a:solidFill>
                  <a:srgbClr val="92D050"/>
                </a:solidFill>
              </a:rPr>
              <a:t>Procura que hayan testigos y toma sus datos, es posible que necesites su testimonio</a:t>
            </a:r>
            <a:r>
              <a:rPr lang="es-CO" sz="2000" b="1" dirty="0" smtClean="0">
                <a:solidFill>
                  <a:srgbClr val="92D050"/>
                </a:solidFill>
              </a:rPr>
              <a:t>.</a:t>
            </a:r>
          </a:p>
          <a:p>
            <a:pPr algn="just"/>
            <a:endParaRPr lang="es-CO" sz="2000" b="1" dirty="0">
              <a:solidFill>
                <a:srgbClr val="92D050"/>
              </a:solidFill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575336" y="4679053"/>
            <a:ext cx="441757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2000" b="1" dirty="0">
                <a:solidFill>
                  <a:schemeClr val="accent4"/>
                </a:solidFill>
              </a:rPr>
              <a:t>6. Toma fotografías de los hechos donde se vean los vehículos involucrados en el accidente y sus placas.</a:t>
            </a:r>
            <a:endParaRPr lang="es-CO" sz="2000" b="1" dirty="0">
              <a:solidFill>
                <a:schemeClr val="accent4"/>
              </a:solidFill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5776414" y="3970162"/>
            <a:ext cx="6096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s-CO" sz="2000" b="1" dirty="0" smtClean="0">
                <a:solidFill>
                  <a:schemeClr val="accent1"/>
                </a:solidFill>
              </a:rPr>
              <a:t>8. Recuerda </a:t>
            </a:r>
            <a:r>
              <a:rPr lang="es-CO" sz="2000" b="1" dirty="0">
                <a:solidFill>
                  <a:schemeClr val="accent1"/>
                </a:solidFill>
              </a:rPr>
              <a:t>realizar la denuncia con tu compañía aseguradora dentro de las 72 horas de lo sucedido, después de que haya transcurrido este tiempo será mucho más difícil que ésta asuma </a:t>
            </a:r>
            <a:r>
              <a:rPr lang="es-CO" sz="2000" b="1" dirty="0" smtClean="0">
                <a:solidFill>
                  <a:schemeClr val="accent1"/>
                </a:solidFill>
              </a:rPr>
              <a:t>responsabilidades.</a:t>
            </a:r>
            <a:endParaRPr lang="es-CO" sz="2000" b="1" dirty="0">
              <a:solidFill>
                <a:schemeClr val="accent1"/>
              </a:solidFill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1951630" y="5812917"/>
            <a:ext cx="858444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b="1" dirty="0" smtClean="0">
                <a:solidFill>
                  <a:srgbClr val="777777"/>
                </a:solidFill>
                <a:latin typeface="Arial" panose="020B0604020202020204" pitchFamily="34" charset="0"/>
              </a:rPr>
              <a:t>9. </a:t>
            </a:r>
            <a:r>
              <a:rPr lang="es-CO" b="1" dirty="0">
                <a:solidFill>
                  <a:srgbClr val="777777"/>
                </a:solidFill>
                <a:latin typeface="Arial" panose="020B0604020202020204" pitchFamily="34" charset="0"/>
              </a:rPr>
              <a:t>En caso de que no hayan </a:t>
            </a:r>
            <a:r>
              <a:rPr lang="es-CO" b="1" dirty="0" smtClean="0">
                <a:solidFill>
                  <a:srgbClr val="777777"/>
                </a:solidFill>
                <a:latin typeface="Arial" panose="020B0604020202020204" pitchFamily="34" charset="0"/>
              </a:rPr>
              <a:t>lesionados, </a:t>
            </a:r>
            <a:r>
              <a:rPr lang="es-CO" b="1" dirty="0">
                <a:solidFill>
                  <a:srgbClr val="777777"/>
                </a:solidFill>
                <a:latin typeface="Arial" panose="020B0604020202020204" pitchFamily="34" charset="0"/>
              </a:rPr>
              <a:t>confirma que la posición final de los vehículos no se haya alterado, no los muevas a menos de que las autoridades competentes lo exijan.</a:t>
            </a:r>
            <a:endParaRPr lang="es-CO" b="1" dirty="0">
              <a:solidFill>
                <a:srgbClr val="777777"/>
              </a:solidFill>
              <a:latin typeface="Lato"/>
            </a:endParaRPr>
          </a:p>
        </p:txBody>
      </p:sp>
    </p:spTree>
    <p:extLst>
      <p:ext uri="{BB962C8B-B14F-4D97-AF65-F5344CB8AC3E}">
        <p14:creationId xmlns:p14="http://schemas.microsoft.com/office/powerpoint/2010/main" val="781501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 descr="ᐈ Accidentes de transito para dibujar imágenes de stock, fotos accidente |  descargar en Depositphotos®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99" t="5055" r="6982" b="4525"/>
          <a:stretch/>
        </p:blipFill>
        <p:spPr bwMode="auto">
          <a:xfrm>
            <a:off x="6168787" y="2429186"/>
            <a:ext cx="4948571" cy="3203809"/>
          </a:xfrm>
          <a:prstGeom prst="ellipse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TextBox 4"/>
          <p:cNvSpPr txBox="1"/>
          <p:nvPr/>
        </p:nvSpPr>
        <p:spPr>
          <a:xfrm>
            <a:off x="8940800" y="5806890"/>
            <a:ext cx="2558739" cy="4360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3360"/>
              </a:lnSpc>
            </a:pPr>
            <a:r>
              <a:rPr lang="es-CO" sz="2000" dirty="0">
                <a:solidFill>
                  <a:schemeClr val="bg1"/>
                </a:solidFill>
                <a:latin typeface="Franklin Gothic Book" panose="020B0503020102020204" pitchFamily="34" charset="0"/>
              </a:rPr>
              <a:t>2020 El Año del Hacer</a:t>
            </a:r>
          </a:p>
        </p:txBody>
      </p:sp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2906973" y="147083"/>
            <a:ext cx="7124310" cy="1777574"/>
          </a:xfrm>
        </p:spPr>
        <p:txBody>
          <a:bodyPr>
            <a:normAutofit/>
          </a:bodyPr>
          <a:lstStyle/>
          <a:p>
            <a:r>
              <a:rPr lang="es-CO" sz="32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VEHÍCULOS INSEPET</a:t>
            </a:r>
            <a:br>
              <a:rPr lang="es-CO" sz="3200" dirty="0" smtClean="0">
                <a:solidFill>
                  <a:srgbClr val="FF0000"/>
                </a:solidFill>
                <a:latin typeface="Broadway" panose="04040905080B02020502" pitchFamily="82" charset="0"/>
              </a:rPr>
            </a:br>
            <a:r>
              <a:rPr lang="es-CO" sz="32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1. </a:t>
            </a:r>
            <a:r>
              <a:rPr lang="es-CO" sz="3200" i="1" u="sng" dirty="0" smtClean="0">
                <a:solidFill>
                  <a:srgbClr val="FF0000"/>
                </a:solidFill>
                <a:latin typeface="Broadway" panose="04040905080B02020502" pitchFamily="82" charset="0"/>
              </a:rPr>
              <a:t>REPORTAR EL ACCIDENTE</a:t>
            </a:r>
            <a:endParaRPr lang="es-CO" sz="3200" i="1" u="sng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Marcador de contenido 5"/>
          <p:cNvSpPr txBox="1">
            <a:spLocks/>
          </p:cNvSpPr>
          <p:nvPr/>
        </p:nvSpPr>
        <p:spPr>
          <a:xfrm>
            <a:off x="1228299" y="2255294"/>
            <a:ext cx="5622877" cy="35515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CO" sz="5400" dirty="0" smtClean="0"/>
              <a:t>Como ocurrió?</a:t>
            </a:r>
          </a:p>
          <a:p>
            <a:r>
              <a:rPr lang="es-CO" sz="5400" dirty="0" smtClean="0"/>
              <a:t>Cuando?</a:t>
            </a:r>
          </a:p>
          <a:p>
            <a:r>
              <a:rPr lang="es-CO" sz="5400" dirty="0" smtClean="0"/>
              <a:t>Donde?</a:t>
            </a:r>
            <a:endParaRPr lang="es-CO" sz="5400" dirty="0"/>
          </a:p>
          <a:p>
            <a:r>
              <a:rPr lang="es-CO" sz="5400" dirty="0" smtClean="0"/>
              <a:t>Porque?</a:t>
            </a:r>
          </a:p>
        </p:txBody>
      </p:sp>
    </p:spTree>
    <p:extLst>
      <p:ext uri="{BB962C8B-B14F-4D97-AF65-F5344CB8AC3E}">
        <p14:creationId xmlns:p14="http://schemas.microsoft.com/office/powerpoint/2010/main" val="3921525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4"/>
          <p:cNvSpPr txBox="1"/>
          <p:nvPr/>
        </p:nvSpPr>
        <p:spPr>
          <a:xfrm>
            <a:off x="8940800" y="5806890"/>
            <a:ext cx="2558739" cy="4360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3360"/>
              </a:lnSpc>
            </a:pPr>
            <a:r>
              <a:rPr lang="es-CO" sz="2000" dirty="0">
                <a:solidFill>
                  <a:schemeClr val="bg1"/>
                </a:solidFill>
                <a:latin typeface="Franklin Gothic Book" panose="020B0503020102020204" pitchFamily="34" charset="0"/>
              </a:rPr>
              <a:t>2020 El Año del Hacer</a:t>
            </a:r>
          </a:p>
        </p:txBody>
      </p:sp>
      <p:sp>
        <p:nvSpPr>
          <p:cNvPr id="4" name="Marcador de contenido 5"/>
          <p:cNvSpPr txBox="1">
            <a:spLocks/>
          </p:cNvSpPr>
          <p:nvPr/>
        </p:nvSpPr>
        <p:spPr>
          <a:xfrm>
            <a:off x="1428807" y="1901328"/>
            <a:ext cx="9838720" cy="3626016"/>
          </a:xfrm>
          <a:prstGeom prst="rect">
            <a:avLst/>
          </a:prstGeom>
        </p:spPr>
        <p:txBody>
          <a:bodyPr>
            <a:normAutofit fontScale="6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s-CO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es-CO" sz="8600" i="1" u="sng" dirty="0" smtClean="0"/>
              <a:t>¿A QUIEN?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s-CO" sz="5400" dirty="0" smtClean="0"/>
              <a:t>JEFE INMEDIATO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s-CO" sz="5400" dirty="0" smtClean="0"/>
              <a:t>COORDINADOR DE VEHÍCULOS 	 	</a:t>
            </a:r>
            <a:r>
              <a:rPr lang="es-CO" sz="5400" dirty="0" smtClean="0">
                <a:solidFill>
                  <a:schemeClr val="accent4"/>
                </a:solidFill>
              </a:rPr>
              <a:t>317 3761263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s-CO" sz="5400" dirty="0" smtClean="0"/>
              <a:t>GESTIÓN HUMANA                         		</a:t>
            </a:r>
            <a:r>
              <a:rPr lang="es-CO" sz="5400" dirty="0" smtClean="0">
                <a:solidFill>
                  <a:schemeClr val="accent4"/>
                </a:solidFill>
              </a:rPr>
              <a:t>313 8915270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s-CO" sz="5400" dirty="0" smtClean="0"/>
              <a:t>SST  							</a:t>
            </a:r>
            <a:r>
              <a:rPr lang="es-CO" sz="5400" dirty="0" smtClean="0">
                <a:solidFill>
                  <a:schemeClr val="accent4"/>
                </a:solidFill>
              </a:rPr>
              <a:t>3115472125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s-CO" sz="5400" dirty="0" smtClean="0"/>
              <a:t>ASEGURADORA					</a:t>
            </a:r>
            <a:r>
              <a:rPr lang="es-CO" sz="5400" dirty="0" smtClean="0">
                <a:solidFill>
                  <a:schemeClr val="accent4"/>
                </a:solidFill>
              </a:rPr>
              <a:t># 224</a:t>
            </a:r>
            <a:endParaRPr lang="es-CO" sz="5400" dirty="0">
              <a:solidFill>
                <a:schemeClr val="accent4"/>
              </a:solidFill>
            </a:endParaRPr>
          </a:p>
        </p:txBody>
      </p:sp>
      <p:sp>
        <p:nvSpPr>
          <p:cNvPr id="5" name="Título 4"/>
          <p:cNvSpPr txBox="1">
            <a:spLocks/>
          </p:cNvSpPr>
          <p:nvPr/>
        </p:nvSpPr>
        <p:spPr>
          <a:xfrm>
            <a:off x="2963433" y="315794"/>
            <a:ext cx="7233492" cy="1777574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O" sz="6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1. </a:t>
            </a:r>
            <a:r>
              <a:rPr lang="es-CO" sz="6000" i="1" u="sng" dirty="0" smtClean="0">
                <a:solidFill>
                  <a:srgbClr val="FF0000"/>
                </a:solidFill>
                <a:latin typeface="Broadway" panose="04040905080B02020502" pitchFamily="82" charset="0"/>
              </a:rPr>
              <a:t>REPORTAR EL ACCIDENTE</a:t>
            </a:r>
            <a:endParaRPr lang="es-CO" sz="6000" i="1" u="sng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498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4"/>
          <p:cNvSpPr txBox="1"/>
          <p:nvPr/>
        </p:nvSpPr>
        <p:spPr>
          <a:xfrm>
            <a:off x="8940800" y="5806890"/>
            <a:ext cx="2558739" cy="4360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3360"/>
              </a:lnSpc>
            </a:pPr>
            <a:r>
              <a:rPr lang="es-CO" sz="2000" dirty="0">
                <a:solidFill>
                  <a:schemeClr val="bg1"/>
                </a:solidFill>
                <a:latin typeface="Franklin Gothic Book" panose="020B0503020102020204" pitchFamily="34" charset="0"/>
              </a:rPr>
              <a:t>2020 El Año del Hacer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4D489585-8460-8342-BF27-0FD94520388B}"/>
              </a:ext>
            </a:extLst>
          </p:cNvPr>
          <p:cNvSpPr txBox="1"/>
          <p:nvPr/>
        </p:nvSpPr>
        <p:spPr>
          <a:xfrm>
            <a:off x="2366335" y="1217381"/>
            <a:ext cx="91332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s-CO" sz="6000" dirty="0">
                <a:solidFill>
                  <a:srgbClr val="FF0000"/>
                </a:solidFill>
                <a:latin typeface="Broadway" panose="04040905080B02020502" pitchFamily="82" charset="0"/>
                <a:ea typeface="+mj-ea"/>
                <a:cs typeface="+mj-cs"/>
              </a:rPr>
              <a:t>2. REGISTRAR DATOS</a:t>
            </a:r>
            <a:endParaRPr lang="es-SE" sz="6000" dirty="0">
              <a:solidFill>
                <a:srgbClr val="FF0000"/>
              </a:solidFill>
              <a:latin typeface="Broadway" panose="04040905080B02020502" pitchFamily="82" charset="0"/>
              <a:ea typeface="+mj-ea"/>
              <a:cs typeface="+mj-cs"/>
            </a:endParaRPr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668740" y="2506663"/>
            <a:ext cx="8405799" cy="3300228"/>
          </a:xfrm>
        </p:spPr>
        <p:txBody>
          <a:bodyPr>
            <a:noAutofit/>
          </a:bodyPr>
          <a:lstStyle/>
          <a:p>
            <a:r>
              <a:rPr lang="es-CO" sz="4000" dirty="0" smtClean="0"/>
              <a:t>FOTOS</a:t>
            </a:r>
          </a:p>
          <a:p>
            <a:r>
              <a:rPr lang="es-CO" sz="4000" dirty="0" smtClean="0"/>
              <a:t>PLACAS DE VEHÍCULOS INVOLUCRADOS</a:t>
            </a:r>
          </a:p>
          <a:p>
            <a:r>
              <a:rPr lang="es-CO" sz="4000" dirty="0" smtClean="0"/>
              <a:t>RECIBIR INSTRUCCIONES DE: COORDINADOR DE VEHÍCULOS, SSTA, ASEGURADORA</a:t>
            </a:r>
          </a:p>
          <a:p>
            <a:endParaRPr lang="es-CO" sz="4000" dirty="0"/>
          </a:p>
          <a:p>
            <a:endParaRPr lang="es-CO" sz="4000" dirty="0"/>
          </a:p>
        </p:txBody>
      </p:sp>
      <p:sp>
        <p:nvSpPr>
          <p:cNvPr id="19" name="Marcador de contenido 3"/>
          <p:cNvSpPr>
            <a:spLocks noGrp="1"/>
          </p:cNvSpPr>
          <p:nvPr/>
        </p:nvSpPr>
        <p:spPr>
          <a:xfrm>
            <a:off x="5369877" y="6394768"/>
            <a:ext cx="2490470" cy="54546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/>
          <a:p>
            <a:pPr marL="342900" lvl="0" indent="-342900">
              <a:lnSpc>
                <a:spcPct val="90000"/>
              </a:lnSpc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endParaRPr lang="es-CO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" name="Picture 2" descr="La Policía Nacional aseguró que durante el 2018 se desmantelaron cuatro fábricas de placas falsas.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8596" y="2270132"/>
            <a:ext cx="2738865" cy="1355030"/>
          </a:xfrm>
          <a:prstGeom prst="rect">
            <a:avLst/>
          </a:prstGeom>
          <a:noFill/>
          <a:extLst/>
        </p:spPr>
      </p:pic>
      <p:pic>
        <p:nvPicPr>
          <p:cNvPr id="21" name="Imagen 20" descr="Hombres hablando por teléfono | Vector Gratis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4539" y="3328640"/>
            <a:ext cx="2291260" cy="198759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23032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4"/>
          <p:cNvSpPr txBox="1"/>
          <p:nvPr/>
        </p:nvSpPr>
        <p:spPr>
          <a:xfrm>
            <a:off x="8940800" y="5806890"/>
            <a:ext cx="2558739" cy="4360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3360"/>
              </a:lnSpc>
            </a:pPr>
            <a:r>
              <a:rPr lang="es-CO" sz="2000" dirty="0">
                <a:solidFill>
                  <a:schemeClr val="bg1"/>
                </a:solidFill>
                <a:latin typeface="Franklin Gothic Book" panose="020B0503020102020204" pitchFamily="34" charset="0"/>
              </a:rPr>
              <a:t>2020 El Año del Hacer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4D489585-8460-8342-BF27-0FD94520388B}"/>
              </a:ext>
            </a:extLst>
          </p:cNvPr>
          <p:cNvSpPr txBox="1"/>
          <p:nvPr/>
        </p:nvSpPr>
        <p:spPr>
          <a:xfrm>
            <a:off x="2483893" y="548640"/>
            <a:ext cx="105497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6000" i="1" u="sng" dirty="0">
                <a:solidFill>
                  <a:srgbClr val="FF0000"/>
                </a:solidFill>
                <a:latin typeface="Broadway" panose="04040905080B02020502" pitchFamily="82" charset="0"/>
                <a:ea typeface="+mj-ea"/>
                <a:cs typeface="+mj-cs"/>
              </a:rPr>
              <a:t>3. COMUNICACIÓN CON LA ASEGURADORA</a:t>
            </a:r>
            <a:endParaRPr lang="es-SE" sz="6000" i="1" u="sng" dirty="0">
              <a:solidFill>
                <a:srgbClr val="FF0000"/>
              </a:solidFill>
              <a:latin typeface="Broadway" panose="04040905080B02020502" pitchFamily="82" charset="0"/>
              <a:ea typeface="+mj-ea"/>
              <a:cs typeface="+mj-cs"/>
            </a:endParaRPr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2047164" y="2988859"/>
            <a:ext cx="9306636" cy="318810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s-CO" sz="4800" dirty="0" smtClean="0"/>
              <a:t>ASESORÍA JURÍDICA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s-CO" sz="4800" dirty="0" smtClean="0"/>
              <a:t>SERVICIO DE GRÚA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s-CO" sz="4800" dirty="0" smtClean="0"/>
              <a:t>AMBULACIA EN CASO DE LESIONES </a:t>
            </a:r>
            <a:endParaRPr lang="es-CO" sz="4800" dirty="0"/>
          </a:p>
        </p:txBody>
      </p:sp>
    </p:spTree>
    <p:extLst>
      <p:ext uri="{BB962C8B-B14F-4D97-AF65-F5344CB8AC3E}">
        <p14:creationId xmlns:p14="http://schemas.microsoft.com/office/powerpoint/2010/main" val="3028224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redondeado 3"/>
          <p:cNvSpPr/>
          <p:nvPr/>
        </p:nvSpPr>
        <p:spPr>
          <a:xfrm>
            <a:off x="887104" y="4147377"/>
            <a:ext cx="10440538" cy="134325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2"/>
          <a:srcRect l="32728" t="37452" r="46189" b="39040"/>
          <a:stretch/>
        </p:blipFill>
        <p:spPr>
          <a:xfrm>
            <a:off x="8338783" y="1598509"/>
            <a:ext cx="3305841" cy="2072319"/>
          </a:xfrm>
          <a:prstGeom prst="rect">
            <a:avLst/>
          </a:prstGeom>
        </p:spPr>
      </p:pic>
      <p:sp>
        <p:nvSpPr>
          <p:cNvPr id="9" name="TextBox 4"/>
          <p:cNvSpPr txBox="1"/>
          <p:nvPr/>
        </p:nvSpPr>
        <p:spPr>
          <a:xfrm>
            <a:off x="8940800" y="5806890"/>
            <a:ext cx="2558739" cy="4360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3360"/>
              </a:lnSpc>
            </a:pPr>
            <a:r>
              <a:rPr lang="es-CO" sz="2000" dirty="0">
                <a:solidFill>
                  <a:schemeClr val="bg1"/>
                </a:solidFill>
                <a:latin typeface="Franklin Gothic Book" panose="020B0503020102020204" pitchFamily="34" charset="0"/>
              </a:rPr>
              <a:t>2020 El Año del Hacer</a:t>
            </a: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3207222" y="866027"/>
            <a:ext cx="8120420" cy="668741"/>
          </a:xfrm>
        </p:spPr>
        <p:txBody>
          <a:bodyPr>
            <a:noAutofit/>
          </a:bodyPr>
          <a:lstStyle/>
          <a:p>
            <a:r>
              <a:rPr lang="es-CO" i="1" u="sng" dirty="0">
                <a:solidFill>
                  <a:srgbClr val="FF0000"/>
                </a:solidFill>
                <a:latin typeface="Broadway" panose="04040905080B02020502" pitchFamily="82" charset="0"/>
              </a:rPr>
              <a:t>INFORMACIÓN</a:t>
            </a:r>
            <a:r>
              <a:rPr lang="es-CO" u="sng" dirty="0">
                <a:latin typeface="Arial Hebrew Light" pitchFamily="2" charset="-79"/>
                <a:cs typeface="Arial Hebrew Light" pitchFamily="2" charset="-79"/>
              </a:rPr>
              <a:t> </a:t>
            </a:r>
            <a:r>
              <a:rPr lang="es-CO" i="1" u="sng" dirty="0">
                <a:solidFill>
                  <a:srgbClr val="FF0000"/>
                </a:solidFill>
                <a:latin typeface="Broadway" panose="04040905080B02020502" pitchFamily="82" charset="0"/>
              </a:rPr>
              <a:t>ADICIONAL</a:t>
            </a:r>
            <a:r>
              <a:rPr lang="es-SE" u="sng" dirty="0">
                <a:latin typeface="Arial Hebrew Light" pitchFamily="2" charset="-79"/>
                <a:cs typeface="Arial Hebrew Light" pitchFamily="2" charset="-79"/>
              </a:rPr>
              <a:t/>
            </a:r>
            <a:br>
              <a:rPr lang="es-SE" u="sng" dirty="0">
                <a:latin typeface="Arial Hebrew Light" pitchFamily="2" charset="-79"/>
                <a:cs typeface="Arial Hebrew Light" pitchFamily="2" charset="-79"/>
              </a:rPr>
            </a:br>
            <a:endParaRPr lang="es-CO" dirty="0"/>
          </a:p>
        </p:txBody>
      </p:sp>
      <p:sp>
        <p:nvSpPr>
          <p:cNvPr id="5" name="Marcador de contenido 4"/>
          <p:cNvSpPr>
            <a:spLocks noGrp="1"/>
          </p:cNvSpPr>
          <p:nvPr>
            <p:ph sz="half" idx="2"/>
          </p:nvPr>
        </p:nvSpPr>
        <p:spPr>
          <a:xfrm>
            <a:off x="2328908" y="3478560"/>
            <a:ext cx="6611892" cy="512017"/>
          </a:xfrm>
        </p:spPr>
        <p:txBody>
          <a:bodyPr/>
          <a:lstStyle/>
          <a:p>
            <a:r>
              <a:rPr lang="es-CO" dirty="0" smtClean="0"/>
              <a:t>LINEAS DE EMERGENCIA NACIONAL   123</a:t>
            </a:r>
          </a:p>
          <a:p>
            <a:pPr marL="0" indent="0">
              <a:buNone/>
            </a:pPr>
            <a:endParaRPr lang="es-CO" dirty="0"/>
          </a:p>
        </p:txBody>
      </p:sp>
      <p:sp>
        <p:nvSpPr>
          <p:cNvPr id="7" name="Marcador de contenido 6"/>
          <p:cNvSpPr>
            <a:spLocks noGrp="1"/>
          </p:cNvSpPr>
          <p:nvPr>
            <p:ph sz="quarter" idx="4"/>
          </p:nvPr>
        </p:nvSpPr>
        <p:spPr>
          <a:xfrm>
            <a:off x="1883392" y="1402819"/>
            <a:ext cx="6455391" cy="2207766"/>
          </a:xfrm>
        </p:spPr>
        <p:txBody>
          <a:bodyPr>
            <a:normAutofit/>
          </a:bodyPr>
          <a:lstStyle/>
          <a:p>
            <a:r>
              <a:rPr lang="es-CO" b="1" dirty="0" smtClean="0">
                <a:solidFill>
                  <a:schemeClr val="accent6"/>
                </a:solidFill>
              </a:rPr>
              <a:t>ARL COLMENA: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s-CO" b="1" dirty="0" smtClean="0">
                <a:solidFill>
                  <a:schemeClr val="accent6"/>
                </a:solidFill>
              </a:rPr>
              <a:t>BOGOTÁ:             		4010447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s-CO" b="1" dirty="0" smtClean="0">
                <a:solidFill>
                  <a:schemeClr val="accent6"/>
                </a:solidFill>
              </a:rPr>
              <a:t>MEDELLÍN:			4441246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s-CO" b="1" dirty="0" smtClean="0">
                <a:solidFill>
                  <a:schemeClr val="accent6"/>
                </a:solidFill>
              </a:rPr>
              <a:t>CALI:				4036400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s-CO" b="1" dirty="0" smtClean="0">
                <a:solidFill>
                  <a:schemeClr val="accent6"/>
                </a:solidFill>
              </a:rPr>
              <a:t>BARRANQUILLA:		3537559</a:t>
            </a:r>
          </a:p>
          <a:p>
            <a:endParaRPr lang="es-CO" dirty="0"/>
          </a:p>
        </p:txBody>
      </p:sp>
      <p:sp>
        <p:nvSpPr>
          <p:cNvPr id="2" name="Rectángulo 1"/>
          <p:cNvSpPr/>
          <p:nvPr/>
        </p:nvSpPr>
        <p:spPr>
          <a:xfrm>
            <a:off x="900753" y="4147377"/>
            <a:ext cx="10426889" cy="26776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es-CO" sz="2400" i="1" u="sng" dirty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Recuerda que al conducir debes ser precavido, no ingerir bebidas alcohólicas, dormir las horas necesarias para no tener micro sueños mientras conduces tu vehículo y respetar los límites de velocidad, las señales y normas de tránsito</a:t>
            </a:r>
            <a:r>
              <a:rPr lang="es-CO" sz="2400" i="1" u="sng" dirty="0" smtClean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.</a:t>
            </a:r>
          </a:p>
          <a:p>
            <a:pPr algn="just"/>
            <a:endParaRPr lang="es-CO" sz="2400" i="1" u="sng" dirty="0">
              <a:solidFill>
                <a:schemeClr val="bg1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ctr"/>
            <a:r>
              <a:rPr lang="es-CO" sz="2400" i="1" u="sng" dirty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Acatando todos estos puntos puedes hacer la diferencia, recuerda que la prevención de accidentes y responsabilidad vial es un tema que nos compete a todos.</a:t>
            </a:r>
            <a:endParaRPr lang="es-CO" sz="2400" i="1" u="sng" dirty="0">
              <a:solidFill>
                <a:schemeClr val="bg1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29087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6"/>
          <p:cNvSpPr>
            <a:spLocks noGrp="1"/>
          </p:cNvSpPr>
          <p:nvPr>
            <p:ph type="title"/>
          </p:nvPr>
        </p:nvSpPr>
        <p:spPr>
          <a:xfrm>
            <a:off x="3008194" y="474307"/>
            <a:ext cx="6681716" cy="1325563"/>
          </a:xfrm>
        </p:spPr>
        <p:txBody>
          <a:bodyPr>
            <a:noAutofit/>
          </a:bodyPr>
          <a:lstStyle/>
          <a:p>
            <a:r>
              <a:rPr lang="es-CO" sz="6000" i="1" dirty="0">
                <a:solidFill>
                  <a:srgbClr val="FF0000"/>
                </a:solidFill>
                <a:latin typeface="Broadway" panose="04040905080B02020502" pitchFamily="82" charset="0"/>
              </a:rPr>
              <a:t>RECEPCIÓN</a:t>
            </a:r>
            <a:r>
              <a:rPr lang="es-CO" sz="60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anose="04040905080B02020502" pitchFamily="82" charset="0"/>
              </a:rPr>
              <a:t> </a:t>
            </a:r>
            <a:r>
              <a:rPr lang="es-CO" sz="6000" i="1" dirty="0">
                <a:solidFill>
                  <a:srgbClr val="FF0000"/>
                </a:solidFill>
                <a:latin typeface="Broadway" panose="04040905080B02020502" pitchFamily="82" charset="0"/>
              </a:rPr>
              <a:t>DE</a:t>
            </a:r>
            <a:r>
              <a:rPr lang="es-CO" sz="6000" i="1" u="sng" dirty="0">
                <a:solidFill>
                  <a:srgbClr val="FF0000"/>
                </a:solidFill>
                <a:latin typeface="Broadway" panose="04040905080B02020502" pitchFamily="82" charset="0"/>
              </a:rPr>
              <a:t> </a:t>
            </a:r>
            <a:r>
              <a:rPr lang="es-CO" sz="6000" i="1" dirty="0">
                <a:solidFill>
                  <a:srgbClr val="FF0000"/>
                </a:solidFill>
                <a:latin typeface="Broadway" panose="04040905080B02020502" pitchFamily="82" charset="0"/>
              </a:rPr>
              <a:t>VEHÍCULOS</a:t>
            </a:r>
          </a:p>
        </p:txBody>
      </p:sp>
      <p:graphicFrame>
        <p:nvGraphicFramePr>
          <p:cNvPr id="8" name="Tab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6621792"/>
              </p:ext>
            </p:extLst>
          </p:nvPr>
        </p:nvGraphicFramePr>
        <p:xfrm>
          <a:off x="1419367" y="2092444"/>
          <a:ext cx="9635320" cy="391096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635320">
                  <a:extLst>
                    <a:ext uri="{9D8B030D-6E8A-4147-A177-3AD203B41FA5}">
                      <a16:colId xmlns:a16="http://schemas.microsoft.com/office/drawing/2014/main" val="504396386"/>
                    </a:ext>
                  </a:extLst>
                </a:gridCol>
              </a:tblGrid>
              <a:tr h="3639616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u="none" strike="noStrike" dirty="0">
                          <a:effectLst/>
                        </a:rPr>
                        <a:t>Aclaramos que en caso de siniestro (accidente de tránsito) o toda multa que sea generada por  violación de las normas de transito,  por documentos vencidos (</a:t>
                      </a:r>
                      <a:r>
                        <a:rPr lang="es-CO" sz="1600" u="none" strike="noStrike" dirty="0" err="1">
                          <a:effectLst/>
                        </a:rPr>
                        <a:t>soat</a:t>
                      </a:r>
                      <a:r>
                        <a:rPr lang="es-CO" sz="1600" u="none" strike="noStrike" dirty="0">
                          <a:effectLst/>
                        </a:rPr>
                        <a:t>, revisión tecno mecánica),   sin  haber avisado con 15 días anticipación la responsabilidad  será asumida  por quien conduzca en ese momento  el vehículo, así mismo será responsable del inventario del vehículo.</a:t>
                      </a:r>
                      <a:br>
                        <a:rPr lang="es-CO" sz="1600" u="none" strike="noStrike" dirty="0">
                          <a:effectLst/>
                        </a:rPr>
                      </a:br>
                      <a:r>
                        <a:rPr lang="es-CO" sz="1600" u="none" strike="noStrike" dirty="0">
                          <a:effectLst/>
                        </a:rPr>
                        <a:t/>
                      </a:r>
                      <a:br>
                        <a:rPr lang="es-CO" sz="1600" u="none" strike="noStrike" dirty="0">
                          <a:effectLst/>
                        </a:rPr>
                      </a:br>
                      <a:r>
                        <a:rPr lang="es-CO" sz="1600" u="none" strike="noStrike" dirty="0">
                          <a:effectLst/>
                        </a:rPr>
                        <a:t>La persona que recibe el vehículo,  se hace  responsable de estos elementos y  autoriza se le descuente de su salario mensual y/o liquidación a través de este </a:t>
                      </a:r>
                      <a:r>
                        <a:rPr lang="es-CO" sz="1600" u="none" strike="noStrike" dirty="0" smtClean="0">
                          <a:effectLst/>
                        </a:rPr>
                        <a:t>documento, </a:t>
                      </a:r>
                      <a:r>
                        <a:rPr lang="es-CO" sz="1600" u="none" strike="noStrike" dirty="0">
                          <a:effectLst/>
                        </a:rPr>
                        <a:t>el valor comercial vigente del  elemento,  en el evento de una pérdida, daño, o cualquier  evento que no permita el correcto funcionamiento y uso del elemento, como consecuencia de la violación de las normas de tránsito y/o por impudencia o descuido propio del responsable del vehículo.</a:t>
                      </a:r>
                      <a:br>
                        <a:rPr lang="es-CO" sz="1600" u="none" strike="noStrike" dirty="0">
                          <a:effectLst/>
                        </a:rPr>
                      </a:br>
                      <a:r>
                        <a:rPr lang="es-CO" sz="1600" u="none" strike="noStrike" dirty="0">
                          <a:effectLst/>
                        </a:rPr>
                        <a:t>  </a:t>
                      </a:r>
                      <a:br>
                        <a:rPr lang="es-CO" sz="1600" u="none" strike="noStrike" dirty="0">
                          <a:effectLst/>
                        </a:rPr>
                      </a:br>
                      <a:r>
                        <a:rPr lang="es-CO" sz="1600" u="none" strike="noStrike" dirty="0">
                          <a:effectLst/>
                        </a:rPr>
                        <a:t>De igual forma me hago responsable de entregarlo en buenas condiciones, funcionando y con sus elementos relacionados, mismos que recibí, y autorizo los descuentos o pagos de mi salario mensual y/o liquidación, que se generen por mal funcionamiento, avería y/o daños en el momento de la entrega , al momento de cambio del mismo o retiro de la compañía,  </a:t>
                      </a:r>
                      <a:r>
                        <a:rPr lang="es-CO" sz="1600" u="none" strike="noStrike" dirty="0" smtClean="0">
                          <a:effectLst/>
                        </a:rPr>
                        <a:t>como </a:t>
                      </a:r>
                      <a:r>
                        <a:rPr lang="es-CO" sz="1600" u="none" strike="noStrike" dirty="0">
                          <a:effectLst/>
                        </a:rPr>
                        <a:t>consecuencia de la violación de las normas de tránsito y/o por impudencia o descuido propio del responsable del vehículo, o por no haber reportado el daño o falla en su momento.</a:t>
                      </a:r>
                      <a:endParaRPr lang="es-CO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496189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497230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674961" y="365125"/>
            <a:ext cx="9239535" cy="1325563"/>
          </a:xfrm>
        </p:spPr>
        <p:txBody>
          <a:bodyPr>
            <a:normAutofit/>
          </a:bodyPr>
          <a:lstStyle/>
          <a:p>
            <a:r>
              <a:rPr lang="es-CO" sz="4000" dirty="0" smtClean="0">
                <a:solidFill>
                  <a:srgbClr val="FF0000"/>
                </a:solidFill>
                <a:latin typeface="Bodoni MT Black" panose="02070A03080606020203" pitchFamily="18" charset="0"/>
              </a:rPr>
              <a:t>REVISIÓN PRE-OPERACIONAL</a:t>
            </a:r>
            <a:endParaRPr lang="es-CO" sz="4000" dirty="0">
              <a:solidFill>
                <a:srgbClr val="FF0000"/>
              </a:solidFill>
              <a:latin typeface="Bodoni MT Black" panose="02070A03080606020203" pitchFamily="18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/>
          <a:srcRect l="1679" t="26259" r="5596" b="42771"/>
          <a:stretch/>
        </p:blipFill>
        <p:spPr>
          <a:xfrm>
            <a:off x="1385248" y="2152889"/>
            <a:ext cx="9621672" cy="1806785"/>
          </a:xfrm>
          <a:prstGeom prst="rect">
            <a:avLst/>
          </a:prstGeom>
        </p:spPr>
      </p:pic>
      <p:sp>
        <p:nvSpPr>
          <p:cNvPr id="3" name="Rectángulo redondeado 2"/>
          <p:cNvSpPr/>
          <p:nvPr/>
        </p:nvSpPr>
        <p:spPr>
          <a:xfrm>
            <a:off x="2483893" y="4421875"/>
            <a:ext cx="7424382" cy="140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 smtClean="0"/>
              <a:t>PRESIÓN DE AIRE LLANTAS: ENTRE 36 Y 38 PSI</a:t>
            </a:r>
          </a:p>
          <a:p>
            <a:pPr algn="ctr"/>
            <a:r>
              <a:rPr lang="es-CO" dirty="0" smtClean="0"/>
              <a:t>LABRADO: EL LABRADO MINÍMO ES DE 2 mm</a:t>
            </a:r>
          </a:p>
          <a:p>
            <a:pPr algn="ctr"/>
            <a:r>
              <a:rPr lang="es-CO" dirty="0" smtClean="0"/>
              <a:t>PERNOS: QUE SE ENCUENTREN COMPLETOS  (4 POR RUEDA) Y SE ENCUENTREN AJUSTADOS.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1010335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/>
          <p:cNvSpPr/>
          <p:nvPr/>
        </p:nvSpPr>
        <p:spPr>
          <a:xfrm>
            <a:off x="964921" y="4449405"/>
            <a:ext cx="4752382" cy="22434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24835" y="365125"/>
            <a:ext cx="9043689" cy="1325563"/>
          </a:xfrm>
        </p:spPr>
        <p:txBody>
          <a:bodyPr>
            <a:normAutofit/>
          </a:bodyPr>
          <a:lstStyle/>
          <a:p>
            <a:r>
              <a:rPr lang="es-CO" sz="4000" dirty="0">
                <a:solidFill>
                  <a:srgbClr val="FF0000"/>
                </a:solidFill>
                <a:latin typeface="Bodoni MT Black" panose="02070A03080606020203" pitchFamily="18" charset="0"/>
              </a:rPr>
              <a:t>REVISIÓN PRE-OPERACIONAL</a:t>
            </a:r>
            <a:endParaRPr lang="es-CO" sz="4000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/>
          <a:srcRect l="1739" t="36479" r="69725" b="40907"/>
          <a:stretch/>
        </p:blipFill>
        <p:spPr>
          <a:xfrm>
            <a:off x="964921" y="2417134"/>
            <a:ext cx="4223532" cy="1881911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62" b="13294"/>
          <a:stretch/>
        </p:blipFill>
        <p:spPr>
          <a:xfrm>
            <a:off x="1358276" y="4823540"/>
            <a:ext cx="1552717" cy="1323832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443" b="13954"/>
          <a:stretch/>
        </p:blipFill>
        <p:spPr>
          <a:xfrm>
            <a:off x="3610157" y="4809891"/>
            <a:ext cx="1552718" cy="1337481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1490146" y="4440559"/>
            <a:ext cx="35211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dirty="0" smtClean="0"/>
              <a:t>DEPÓSITO LÍQUIDO FRENOS</a:t>
            </a:r>
            <a:endParaRPr lang="es-CO" dirty="0"/>
          </a:p>
        </p:txBody>
      </p:sp>
      <p:sp>
        <p:nvSpPr>
          <p:cNvPr id="12" name="CuadroTexto 11"/>
          <p:cNvSpPr txBox="1"/>
          <p:nvPr/>
        </p:nvSpPr>
        <p:spPr>
          <a:xfrm>
            <a:off x="1478801" y="6127002"/>
            <a:ext cx="13116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O" dirty="0"/>
          </a:p>
        </p:txBody>
      </p:sp>
      <p:sp>
        <p:nvSpPr>
          <p:cNvPr id="13" name="CuadroTexto 12"/>
          <p:cNvSpPr txBox="1"/>
          <p:nvPr/>
        </p:nvSpPr>
        <p:spPr>
          <a:xfrm>
            <a:off x="1478801" y="6256451"/>
            <a:ext cx="1311666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O" dirty="0" smtClean="0"/>
              <a:t>KANGOO</a:t>
            </a:r>
            <a:endParaRPr lang="es-CO" dirty="0"/>
          </a:p>
        </p:txBody>
      </p:sp>
      <p:sp>
        <p:nvSpPr>
          <p:cNvPr id="14" name="CuadroTexto 13"/>
          <p:cNvSpPr txBox="1"/>
          <p:nvPr/>
        </p:nvSpPr>
        <p:spPr>
          <a:xfrm>
            <a:off x="3699602" y="6234295"/>
            <a:ext cx="1311666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O" dirty="0" smtClean="0"/>
              <a:t>FIORINO</a:t>
            </a:r>
            <a:endParaRPr lang="es-CO" dirty="0"/>
          </a:p>
        </p:txBody>
      </p:sp>
      <p:pic>
        <p:nvPicPr>
          <p:cNvPr id="3076" name="Picture 4" descr="LUCES ALTAS/LUCES DE DIA DRL/ CAMBIAR | Foro de Autos Hond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528" y="2567840"/>
            <a:ext cx="5325997" cy="3164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89138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2"/>
          <a:srcRect l="4511" t="36334" r="66958" b="31390"/>
          <a:stretch/>
        </p:blipFill>
        <p:spPr>
          <a:xfrm>
            <a:off x="1187356" y="2483892"/>
            <a:ext cx="3835021" cy="2439188"/>
          </a:xfrm>
          <a:prstGeom prst="rect">
            <a:avLst/>
          </a:prstGeom>
        </p:spPr>
      </p:pic>
      <p:sp>
        <p:nvSpPr>
          <p:cNvPr id="2" name="AutoShape 2" descr="El testigo del aceite nos evita averías graves | Autolab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4102" name="Picture 6" descr="No se apaga el testigo de la batería del coche: todo lo que necesitas saber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28" t="7550" r="2376" b="18826"/>
          <a:stretch/>
        </p:blipFill>
        <p:spPr bwMode="auto">
          <a:xfrm>
            <a:off x="6153482" y="2082314"/>
            <a:ext cx="3630304" cy="177420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s://1.bp.blogspot.com/-6jSYjOYhf6Y/W_DHpauPKjI/AAAAAAAAEIQ/42M_UBmqJcIY1TnJ5vLPOCwGUytjR0YNQCLcBGAs/s1600/nivel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724" y="4070728"/>
            <a:ext cx="4762500" cy="2609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ítulo 1"/>
          <p:cNvSpPr>
            <a:spLocks noGrp="1"/>
          </p:cNvSpPr>
          <p:nvPr>
            <p:ph type="title"/>
          </p:nvPr>
        </p:nvSpPr>
        <p:spPr>
          <a:xfrm>
            <a:off x="2838449" y="365125"/>
            <a:ext cx="8884977" cy="1325563"/>
          </a:xfrm>
        </p:spPr>
        <p:txBody>
          <a:bodyPr>
            <a:normAutofit/>
          </a:bodyPr>
          <a:lstStyle/>
          <a:p>
            <a:r>
              <a:rPr lang="es-CO" sz="4000" dirty="0">
                <a:solidFill>
                  <a:srgbClr val="FF0000"/>
                </a:solidFill>
                <a:latin typeface="Bodoni MT Black" panose="02070A03080606020203" pitchFamily="18" charset="0"/>
              </a:rPr>
              <a:t>REVISIÓN PRE-OPERACIONAL</a:t>
            </a:r>
            <a:endParaRPr lang="es-CO" sz="4000" dirty="0"/>
          </a:p>
        </p:txBody>
      </p:sp>
    </p:spTree>
    <p:extLst>
      <p:ext uri="{BB962C8B-B14F-4D97-AF65-F5344CB8AC3E}">
        <p14:creationId xmlns:p14="http://schemas.microsoft.com/office/powerpoint/2010/main" val="29059051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2519" t="46408" r="64439" b="8443"/>
          <a:stretch/>
        </p:blipFill>
        <p:spPr>
          <a:xfrm>
            <a:off x="6173485" y="1690688"/>
            <a:ext cx="4299044" cy="3302759"/>
          </a:xfrm>
          <a:prstGeom prst="rect">
            <a:avLst/>
          </a:prstGeom>
          <a:ln>
            <a:solidFill>
              <a:schemeClr val="accent3"/>
            </a:solidFill>
          </a:ln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/>
          <a:srcRect l="4300" t="44051" r="66958" b="22948"/>
          <a:stretch/>
        </p:blipFill>
        <p:spPr>
          <a:xfrm>
            <a:off x="1193043" y="2152620"/>
            <a:ext cx="3747448" cy="2306471"/>
          </a:xfrm>
          <a:prstGeom prst="rect">
            <a:avLst/>
          </a:prstGeom>
        </p:spPr>
      </p:pic>
      <p:pic>
        <p:nvPicPr>
          <p:cNvPr id="5122" name="Picture 2" descr="https://www.latercera.com/resizer/EnlIXkll1UTMft6jGwOeKQ3tZ9E=/900x600/smart/cloudfront-us-east-1.images.arcpublishing.com/copesa/JAZYGGWKQNDYRESNU6Q77YZCEI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260" y="5086068"/>
            <a:ext cx="1337480" cy="891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Extintor Multipropósito Abc x20lb - EASY Colombi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5087" y="4921023"/>
            <a:ext cx="1379678" cy="1379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6" descr="Que debe de tener un kit de carretera?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5130" name="Picture 10" descr="Gato Tipo Tijera 1.5 Toneladas - EASY Colombi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419" y="4921023"/>
            <a:ext cx="1659577" cy="165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12" descr="Que debe de tener un kit de carretera?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5134" name="Picture 14" descr="Nuevos 2 Conos Y 1 Taco De Kit De Carretera - $ 6.990 en Mercado Libre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65" r="28023" b="42020"/>
          <a:stretch/>
        </p:blipFill>
        <p:spPr bwMode="auto">
          <a:xfrm>
            <a:off x="5649043" y="5230518"/>
            <a:ext cx="1246496" cy="1040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AutoShape 16" descr="Que debe de tener un kit de carretera?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5138" name="Picture 18" descr="Amazon.com: Pair of Roadblocks UC1700 Impact-Absorbing Urethane Industrial  Wheel Chock, Orange, 8.5&quot; Length x 7.5&quot; Width x 6.25&quot; Height: Automotive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2182" y="5183758"/>
            <a:ext cx="1434721" cy="1116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ítulo 1"/>
          <p:cNvSpPr>
            <a:spLocks noGrp="1"/>
          </p:cNvSpPr>
          <p:nvPr>
            <p:ph type="title"/>
          </p:nvPr>
        </p:nvSpPr>
        <p:spPr>
          <a:xfrm>
            <a:off x="2634018" y="365125"/>
            <a:ext cx="8925636" cy="1325563"/>
          </a:xfrm>
        </p:spPr>
        <p:txBody>
          <a:bodyPr>
            <a:normAutofit/>
          </a:bodyPr>
          <a:lstStyle/>
          <a:p>
            <a:r>
              <a:rPr lang="es-CO" sz="4000" dirty="0">
                <a:solidFill>
                  <a:srgbClr val="FF0000"/>
                </a:solidFill>
                <a:latin typeface="Bodoni MT Black" panose="02070A03080606020203" pitchFamily="18" charset="0"/>
              </a:rPr>
              <a:t>REVISIÓN PRE-OPERACIONAL</a:t>
            </a:r>
            <a:endParaRPr lang="es-CO" sz="4000" dirty="0"/>
          </a:p>
        </p:txBody>
      </p:sp>
      <p:pic>
        <p:nvPicPr>
          <p:cNvPr id="5140" name="Picture 20" descr="Chaleco reflectivo Ref. P1003 – Fabrica y comercializadora de dotaciones  industriales.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842"/>
          <a:stretch/>
        </p:blipFill>
        <p:spPr bwMode="auto">
          <a:xfrm>
            <a:off x="9942795" y="5122392"/>
            <a:ext cx="1111892" cy="1210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693163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997</TotalTime>
  <Words>527</Words>
  <Application>Microsoft Office PowerPoint</Application>
  <PresentationFormat>Panorámica</PresentationFormat>
  <Paragraphs>62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26" baseType="lpstr">
      <vt:lpstr>Andalus</vt:lpstr>
      <vt:lpstr>Arial</vt:lpstr>
      <vt:lpstr>Arial Hebrew Light</vt:lpstr>
      <vt:lpstr>Bodoni MT Black</vt:lpstr>
      <vt:lpstr>Broadway</vt:lpstr>
      <vt:lpstr>Calibri</vt:lpstr>
      <vt:lpstr>Calibri Light</vt:lpstr>
      <vt:lpstr>Cambria</vt:lpstr>
      <vt:lpstr>Franklin Gothic Book</vt:lpstr>
      <vt:lpstr>Lato</vt:lpstr>
      <vt:lpstr>Times New Roman</vt:lpstr>
      <vt:lpstr>Wingdings</vt:lpstr>
      <vt:lpstr>Tema de Office</vt:lpstr>
      <vt:lpstr>Presentación de PowerPoint</vt:lpstr>
      <vt:lpstr>PARA LOS VEHÍCULOS EN GENERAL</vt:lpstr>
      <vt:lpstr>PARA LOS VEHÍCULOS EN GENERAL</vt:lpstr>
      <vt:lpstr>VEHÍCULOS INSEPET 1. REPORTAR EL ACCIDENTE</vt:lpstr>
      <vt:lpstr>Presentación de PowerPoint</vt:lpstr>
      <vt:lpstr>Presentación de PowerPoint</vt:lpstr>
      <vt:lpstr>Presentación de PowerPoint</vt:lpstr>
      <vt:lpstr>INFORMACIÓN ADICIONAL </vt:lpstr>
      <vt:lpstr>RECEPCIÓN DE VEHÍCULOS</vt:lpstr>
      <vt:lpstr>REVISIÓN PRE-OPERACIONAL</vt:lpstr>
      <vt:lpstr>REVISIÓN PRE-OPERACIONAL</vt:lpstr>
      <vt:lpstr>REVISIÓN PRE-OPERACIONAL</vt:lpstr>
      <vt:lpstr>REVISIÓN PRE-OPERACIONAL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Diseño</dc:creator>
  <cp:lastModifiedBy>Kevin Ballesteros</cp:lastModifiedBy>
  <cp:revision>53</cp:revision>
  <dcterms:created xsi:type="dcterms:W3CDTF">2020-02-18T12:47:10Z</dcterms:created>
  <dcterms:modified xsi:type="dcterms:W3CDTF">2020-09-04T17:29:04Z</dcterms:modified>
</cp:coreProperties>
</file>