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5" d="100"/>
          <a:sy n="75" d="100"/>
        </p:scale>
        <p:origin x="54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a:p>
        </p:txBody>
      </p:sp>
      <p:sp>
        <p:nvSpPr>
          <p:cNvPr id="4" name="Marcador de fecha 3"/>
          <p:cNvSpPr>
            <a:spLocks noGrp="1"/>
          </p:cNvSpPr>
          <p:nvPr>
            <p:ph type="dt" sz="half" idx="10"/>
          </p:nvPr>
        </p:nvSpPr>
        <p:spPr/>
        <p:txBody>
          <a:bodyPr/>
          <a:lstStyle/>
          <a:p>
            <a:fld id="{AD31A30C-D8B9-47F0-9CFA-A16EC88FC71F}" type="datetimeFigureOut">
              <a:rPr lang="en-US" smtClean="0"/>
              <a:t>4/23/2019</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BE5AF84F-D1D8-47FF-B327-7F63C14A8FBE}" type="slidenum">
              <a:rPr lang="en-US" smtClean="0"/>
              <a:t>‹Nº›</a:t>
            </a:fld>
            <a:endParaRPr lang="en-US"/>
          </a:p>
        </p:txBody>
      </p:sp>
    </p:spTree>
    <p:extLst>
      <p:ext uri="{BB962C8B-B14F-4D97-AF65-F5344CB8AC3E}">
        <p14:creationId xmlns:p14="http://schemas.microsoft.com/office/powerpoint/2010/main" val="1826288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AD31A30C-D8B9-47F0-9CFA-A16EC88FC71F}" type="datetimeFigureOut">
              <a:rPr lang="en-US" smtClean="0"/>
              <a:t>4/23/2019</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BE5AF84F-D1D8-47FF-B327-7F63C14A8FBE}" type="slidenum">
              <a:rPr lang="en-US" smtClean="0"/>
              <a:t>‹Nº›</a:t>
            </a:fld>
            <a:endParaRPr lang="en-US"/>
          </a:p>
        </p:txBody>
      </p:sp>
    </p:spTree>
    <p:extLst>
      <p:ext uri="{BB962C8B-B14F-4D97-AF65-F5344CB8AC3E}">
        <p14:creationId xmlns:p14="http://schemas.microsoft.com/office/powerpoint/2010/main" val="2397980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D31A30C-D8B9-47F0-9CFA-A16EC88FC71F}" type="datetimeFigureOut">
              <a:rPr lang="en-US" smtClean="0"/>
              <a:t>4/23/2019</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BE5AF84F-D1D8-47FF-B327-7F63C14A8FBE}" type="slidenum">
              <a:rPr lang="en-US" smtClean="0"/>
              <a:t>‹Nº›</a:t>
            </a:fld>
            <a:endParaRPr lang="en-US"/>
          </a:p>
        </p:txBody>
      </p:sp>
    </p:spTree>
    <p:extLst>
      <p:ext uri="{BB962C8B-B14F-4D97-AF65-F5344CB8AC3E}">
        <p14:creationId xmlns:p14="http://schemas.microsoft.com/office/powerpoint/2010/main" val="3866843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fecha 4"/>
          <p:cNvSpPr>
            <a:spLocks noGrp="1"/>
          </p:cNvSpPr>
          <p:nvPr>
            <p:ph type="dt" sz="half" idx="10"/>
          </p:nvPr>
        </p:nvSpPr>
        <p:spPr/>
        <p:txBody>
          <a:bodyPr/>
          <a:lstStyle/>
          <a:p>
            <a:fld id="{AD31A30C-D8B9-47F0-9CFA-A16EC88FC71F}" type="datetimeFigureOut">
              <a:rPr lang="en-US" smtClean="0"/>
              <a:t>4/23/2019</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BE5AF84F-D1D8-47FF-B327-7F63C14A8FBE}" type="slidenum">
              <a:rPr lang="en-US" smtClean="0"/>
              <a:t>‹Nº›</a:t>
            </a:fld>
            <a:endParaRPr lang="en-US"/>
          </a:p>
        </p:txBody>
      </p:sp>
    </p:spTree>
    <p:extLst>
      <p:ext uri="{BB962C8B-B14F-4D97-AF65-F5344CB8AC3E}">
        <p14:creationId xmlns:p14="http://schemas.microsoft.com/office/powerpoint/2010/main" val="2217103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Marcador de fecha 6"/>
          <p:cNvSpPr>
            <a:spLocks noGrp="1"/>
          </p:cNvSpPr>
          <p:nvPr>
            <p:ph type="dt" sz="half" idx="10"/>
          </p:nvPr>
        </p:nvSpPr>
        <p:spPr/>
        <p:txBody>
          <a:bodyPr/>
          <a:lstStyle/>
          <a:p>
            <a:fld id="{AD31A30C-D8B9-47F0-9CFA-A16EC88FC71F}" type="datetimeFigureOut">
              <a:rPr lang="en-US" smtClean="0"/>
              <a:t>4/23/2019</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BE5AF84F-D1D8-47FF-B327-7F63C14A8FBE}" type="slidenum">
              <a:rPr lang="en-US" smtClean="0"/>
              <a:t>‹Nº›</a:t>
            </a:fld>
            <a:endParaRPr lang="en-US"/>
          </a:p>
        </p:txBody>
      </p:sp>
    </p:spTree>
    <p:extLst>
      <p:ext uri="{BB962C8B-B14F-4D97-AF65-F5344CB8AC3E}">
        <p14:creationId xmlns:p14="http://schemas.microsoft.com/office/powerpoint/2010/main" val="567864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fecha 2"/>
          <p:cNvSpPr>
            <a:spLocks noGrp="1"/>
          </p:cNvSpPr>
          <p:nvPr>
            <p:ph type="dt" sz="half" idx="10"/>
          </p:nvPr>
        </p:nvSpPr>
        <p:spPr/>
        <p:txBody>
          <a:bodyPr/>
          <a:lstStyle/>
          <a:p>
            <a:fld id="{AD31A30C-D8B9-47F0-9CFA-A16EC88FC71F}" type="datetimeFigureOut">
              <a:rPr lang="en-US" smtClean="0"/>
              <a:t>4/23/2019</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BE5AF84F-D1D8-47FF-B327-7F63C14A8FBE}" type="slidenum">
              <a:rPr lang="en-US" smtClean="0"/>
              <a:t>‹Nº›</a:t>
            </a:fld>
            <a:endParaRPr lang="en-US"/>
          </a:p>
        </p:txBody>
      </p:sp>
    </p:spTree>
    <p:extLst>
      <p:ext uri="{BB962C8B-B14F-4D97-AF65-F5344CB8AC3E}">
        <p14:creationId xmlns:p14="http://schemas.microsoft.com/office/powerpoint/2010/main" val="2275205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D31A30C-D8B9-47F0-9CFA-A16EC88FC71F}" type="datetimeFigureOut">
              <a:rPr lang="en-US" smtClean="0"/>
              <a:t>4/23/2019</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BE5AF84F-D1D8-47FF-B327-7F63C14A8FBE}" type="slidenum">
              <a:rPr lang="en-US" smtClean="0"/>
              <a:t>‹Nº›</a:t>
            </a:fld>
            <a:endParaRPr lang="en-US"/>
          </a:p>
        </p:txBody>
      </p:sp>
    </p:spTree>
    <p:extLst>
      <p:ext uri="{BB962C8B-B14F-4D97-AF65-F5344CB8AC3E}">
        <p14:creationId xmlns:p14="http://schemas.microsoft.com/office/powerpoint/2010/main" val="3455001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D31A30C-D8B9-47F0-9CFA-A16EC88FC71F}" type="datetimeFigureOut">
              <a:rPr lang="en-US" smtClean="0"/>
              <a:t>4/23/2019</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BE5AF84F-D1D8-47FF-B327-7F63C14A8FBE}" type="slidenum">
              <a:rPr lang="en-US" smtClean="0"/>
              <a:t>‹Nº›</a:t>
            </a:fld>
            <a:endParaRPr lang="en-US"/>
          </a:p>
        </p:txBody>
      </p:sp>
    </p:spTree>
    <p:extLst>
      <p:ext uri="{BB962C8B-B14F-4D97-AF65-F5344CB8AC3E}">
        <p14:creationId xmlns:p14="http://schemas.microsoft.com/office/powerpoint/2010/main" val="1700703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D31A30C-D8B9-47F0-9CFA-A16EC88FC71F}" type="datetimeFigureOut">
              <a:rPr lang="en-US" smtClean="0"/>
              <a:t>4/23/2019</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BE5AF84F-D1D8-47FF-B327-7F63C14A8FBE}" type="slidenum">
              <a:rPr lang="en-US" smtClean="0"/>
              <a:t>‹Nº›</a:t>
            </a:fld>
            <a:endParaRPr lang="en-US"/>
          </a:p>
        </p:txBody>
      </p:sp>
    </p:spTree>
    <p:extLst>
      <p:ext uri="{BB962C8B-B14F-4D97-AF65-F5344CB8AC3E}">
        <p14:creationId xmlns:p14="http://schemas.microsoft.com/office/powerpoint/2010/main" val="3636493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AD31A30C-D8B9-47F0-9CFA-A16EC88FC71F}" type="datetimeFigureOut">
              <a:rPr lang="en-US" smtClean="0"/>
              <a:t>4/23/2019</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BE5AF84F-D1D8-47FF-B327-7F63C14A8FBE}" type="slidenum">
              <a:rPr lang="en-US" smtClean="0"/>
              <a:t>‹Nº›</a:t>
            </a:fld>
            <a:endParaRPr lang="en-US"/>
          </a:p>
        </p:txBody>
      </p:sp>
    </p:spTree>
    <p:extLst>
      <p:ext uri="{BB962C8B-B14F-4D97-AF65-F5344CB8AC3E}">
        <p14:creationId xmlns:p14="http://schemas.microsoft.com/office/powerpoint/2010/main" val="2064007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10"/>
          </p:nvPr>
        </p:nvSpPr>
        <p:spPr/>
        <p:txBody>
          <a:bodyPr/>
          <a:lstStyle/>
          <a:p>
            <a:fld id="{AD31A30C-D8B9-47F0-9CFA-A16EC88FC71F}" type="datetimeFigureOut">
              <a:rPr lang="en-US" smtClean="0"/>
              <a:t>4/23/2019</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BE5AF84F-D1D8-47FF-B327-7F63C14A8FBE}" type="slidenum">
              <a:rPr lang="en-US" smtClean="0"/>
              <a:t>‹Nº›</a:t>
            </a:fld>
            <a:endParaRPr lang="en-US"/>
          </a:p>
        </p:txBody>
      </p:sp>
    </p:spTree>
    <p:extLst>
      <p:ext uri="{BB962C8B-B14F-4D97-AF65-F5344CB8AC3E}">
        <p14:creationId xmlns:p14="http://schemas.microsoft.com/office/powerpoint/2010/main" val="1964770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31A30C-D8B9-47F0-9CFA-A16EC88FC71F}" type="datetimeFigureOut">
              <a:rPr lang="en-US" smtClean="0"/>
              <a:t>4/23/2019</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5AF84F-D1D8-47FF-B327-7F63C14A8FBE}" type="slidenum">
              <a:rPr lang="en-US" smtClean="0"/>
              <a:t>‹Nº›</a:t>
            </a:fld>
            <a:endParaRPr lang="en-US"/>
          </a:p>
        </p:txBody>
      </p:sp>
    </p:spTree>
    <p:extLst>
      <p:ext uri="{BB962C8B-B14F-4D97-AF65-F5344CB8AC3E}">
        <p14:creationId xmlns:p14="http://schemas.microsoft.com/office/powerpoint/2010/main" val="34240339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90537" y="2974796"/>
            <a:ext cx="2026924" cy="2028837"/>
          </a:xfrm>
          <a:prstGeom prst="rect">
            <a:avLst/>
          </a:prstGeom>
        </p:spPr>
      </p:pic>
      <p:sp>
        <p:nvSpPr>
          <p:cNvPr id="5" name="Rectángulo 4"/>
          <p:cNvSpPr/>
          <p:nvPr/>
        </p:nvSpPr>
        <p:spPr>
          <a:xfrm>
            <a:off x="1962050" y="832083"/>
            <a:ext cx="8169267" cy="837686"/>
          </a:xfrm>
          <a:prstGeom prst="rect">
            <a:avLst/>
          </a:prstGeom>
          <a:noFill/>
        </p:spPr>
        <p:txBody>
          <a:bodyPr wrap="none" lIns="82953" tIns="41476" rIns="82953" bIns="41476">
            <a:spAutoFit/>
            <a:scene3d>
              <a:camera prst="orthographicFront"/>
              <a:lightRig rig="harsh" dir="t"/>
            </a:scene3d>
            <a:sp3d extrusionH="57150" prstMaterial="matte">
              <a:bevelT w="63500" h="12700" prst="angle"/>
              <a:contourClr>
                <a:schemeClr val="bg1">
                  <a:lumMod val="65000"/>
                </a:schemeClr>
              </a:contourClr>
            </a:sp3d>
          </a:bodyPr>
          <a:lstStyle/>
          <a:p>
            <a:pPr algn="ctr"/>
            <a:r>
              <a:rPr lang="es-ES" sz="4899" b="1" dirty="0" smtClean="0">
                <a:ln/>
                <a:solidFill>
                  <a:schemeClr val="accent3"/>
                </a:solidFill>
              </a:rPr>
              <a:t>Requisitos y Recomendaciones</a:t>
            </a:r>
            <a:endParaRPr lang="es-ES" sz="4899" b="1" dirty="0">
              <a:ln/>
              <a:solidFill>
                <a:schemeClr val="accent3"/>
              </a:solidFill>
            </a:endParaRP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9721" y="2037397"/>
            <a:ext cx="6763922" cy="4215543"/>
          </a:xfrm>
          <a:prstGeom prst="rect">
            <a:avLst/>
          </a:prstGeom>
        </p:spPr>
      </p:pic>
    </p:spTree>
    <p:extLst>
      <p:ext uri="{BB962C8B-B14F-4D97-AF65-F5344CB8AC3E}">
        <p14:creationId xmlns:p14="http://schemas.microsoft.com/office/powerpoint/2010/main" val="3388940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126500" y="177800"/>
            <a:ext cx="6938162" cy="699315"/>
          </a:xfrm>
          <a:prstGeom prst="rect">
            <a:avLst/>
          </a:prstGeom>
          <a:noFill/>
        </p:spPr>
        <p:txBody>
          <a:bodyPr wrap="none" lIns="82953" tIns="41476" rIns="82953" bIns="41476">
            <a:spAutoFit/>
            <a:scene3d>
              <a:camera prst="orthographicFront"/>
              <a:lightRig rig="harsh" dir="t"/>
            </a:scene3d>
            <a:sp3d extrusionH="57150" prstMaterial="matte">
              <a:bevelT w="63500" h="12700" prst="angle"/>
              <a:contourClr>
                <a:schemeClr val="bg1">
                  <a:lumMod val="65000"/>
                </a:schemeClr>
              </a:contourClr>
            </a:sp3d>
          </a:bodyPr>
          <a:lstStyle/>
          <a:p>
            <a:pPr algn="ctr"/>
            <a:r>
              <a:rPr lang="es-ES" sz="4000" b="1" dirty="0" smtClean="0">
                <a:ln/>
                <a:solidFill>
                  <a:schemeClr val="accent3"/>
                </a:solidFill>
              </a:rPr>
              <a:t>Requisitos para realizar el Aforo</a:t>
            </a:r>
            <a:endParaRPr lang="es-ES" sz="4000" b="1" dirty="0">
              <a:ln/>
              <a:solidFill>
                <a:schemeClr val="accent3"/>
              </a:solidFill>
            </a:endParaRPr>
          </a:p>
        </p:txBody>
      </p:sp>
      <p:sp>
        <p:nvSpPr>
          <p:cNvPr id="2" name="CuadroTexto 1"/>
          <p:cNvSpPr txBox="1"/>
          <p:nvPr/>
        </p:nvSpPr>
        <p:spPr>
          <a:xfrm>
            <a:off x="330200" y="1333500"/>
            <a:ext cx="10947400" cy="4801314"/>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s-ES" dirty="0" smtClean="0"/>
              <a:t>Para realizar el Aforo de tanque, la EDS debe cumplir con los siguientes requisitos:</a:t>
            </a:r>
          </a:p>
          <a:p>
            <a:endParaRPr lang="es-ES" dirty="0"/>
          </a:p>
          <a:p>
            <a:pPr marL="285750" indent="-285750">
              <a:buFont typeface="Arial" panose="020B0604020202020204" pitchFamily="34" charset="0"/>
              <a:buChar char="•"/>
            </a:pPr>
            <a:r>
              <a:rPr lang="es-ES" dirty="0" smtClean="0"/>
              <a:t>Tener el tanque completamente vacío o con un máximo de 200 galones como remanente para efectuar trasiego</a:t>
            </a:r>
          </a:p>
          <a:p>
            <a:pPr marL="285750" indent="-285750">
              <a:buFont typeface="Arial" panose="020B0604020202020204" pitchFamily="34" charset="0"/>
              <a:buChar char="•"/>
            </a:pPr>
            <a:r>
              <a:rPr lang="es-ES" dirty="0" smtClean="0"/>
              <a:t>El tanque a aforar debe contar con al menos 2 bocas o accesos al tanque de 4 pulgadas de diámetro. Una de las bocas para instalar la sonda y la otra para realizar el descargue del combustible al tanque</a:t>
            </a:r>
          </a:p>
          <a:p>
            <a:pPr marL="285750" indent="-285750">
              <a:buFont typeface="Arial" panose="020B0604020202020204" pitchFamily="34" charset="0"/>
              <a:buChar char="•"/>
            </a:pPr>
            <a:r>
              <a:rPr lang="es-ES" dirty="0" smtClean="0"/>
              <a:t>Durante el tiempo del aforo, la eds no podrá dispensar del tanque que esta siendo aforado</a:t>
            </a:r>
          </a:p>
          <a:p>
            <a:pPr marL="285750" indent="-285750">
              <a:buFont typeface="Arial" panose="020B0604020202020204" pitchFamily="34" charset="0"/>
              <a:buChar char="•"/>
            </a:pPr>
            <a:r>
              <a:rPr lang="es-ES" dirty="0" smtClean="0"/>
              <a:t>La EDS debe contar con el combustible suficiente para llenar el tanque a aforar y además debe contar con los recipientes necesarios para almacenar temporalmente el combustible con el que se va a aforar</a:t>
            </a:r>
          </a:p>
          <a:p>
            <a:pPr marL="285750" indent="-285750">
              <a:buFont typeface="Arial" panose="020B0604020202020204" pitchFamily="34" charset="0"/>
              <a:buChar char="•"/>
            </a:pPr>
            <a:r>
              <a:rPr lang="es-ES" dirty="0" smtClean="0"/>
              <a:t>Para el aforo con </a:t>
            </a:r>
            <a:r>
              <a:rPr lang="es-ES" dirty="0" err="1" smtClean="0"/>
              <a:t>refueler</a:t>
            </a:r>
            <a:r>
              <a:rPr lang="es-ES" dirty="0" smtClean="0"/>
              <a:t> la capacidad máxima de almacenamiento del </a:t>
            </a:r>
            <a:r>
              <a:rPr lang="es-ES" dirty="0" err="1" smtClean="0"/>
              <a:t>refueler</a:t>
            </a:r>
            <a:r>
              <a:rPr lang="es-ES" dirty="0" smtClean="0"/>
              <a:t> para efectos de </a:t>
            </a:r>
            <a:r>
              <a:rPr lang="es-ES" dirty="0" err="1" smtClean="0"/>
              <a:t>traseigo</a:t>
            </a:r>
            <a:r>
              <a:rPr lang="es-ES" dirty="0" smtClean="0"/>
              <a:t> es de 1000 galones, si el trasiego fuese de mayor volumen la EDS deberá suministrar los recientes para almacenamiento. En Aforo con equipo portátil no se cuenta con almacenamiento suministrado por Insepet</a:t>
            </a:r>
          </a:p>
          <a:p>
            <a:pPr marL="285750" indent="-285750">
              <a:buFont typeface="Arial" panose="020B0604020202020204" pitchFamily="34" charset="0"/>
              <a:buChar char="•"/>
            </a:pPr>
            <a:r>
              <a:rPr lang="es-ES" dirty="0" smtClean="0"/>
              <a:t>El tiempo de inactividad del tanque mientras se afora depende de varios factores como:</a:t>
            </a:r>
          </a:p>
          <a:p>
            <a:pPr marL="742950" lvl="1" indent="-285750">
              <a:buFont typeface="Arial" panose="020B0604020202020204" pitchFamily="34" charset="0"/>
              <a:buChar char="•"/>
            </a:pPr>
            <a:r>
              <a:rPr lang="es-ES" dirty="0" smtClean="0"/>
              <a:t>Disponibilidad de la totalidad de combustible para aforar</a:t>
            </a:r>
          </a:p>
          <a:p>
            <a:pPr marL="742950" lvl="1" indent="-285750">
              <a:buFont typeface="Arial" panose="020B0604020202020204" pitchFamily="34" charset="0"/>
              <a:buChar char="•"/>
            </a:pPr>
            <a:r>
              <a:rPr lang="es-ES" dirty="0" smtClean="0"/>
              <a:t>Cantidad de combustible a trasegar</a:t>
            </a:r>
          </a:p>
          <a:p>
            <a:pPr marL="742950" lvl="1" indent="-285750">
              <a:buFont typeface="Arial" panose="020B0604020202020204" pitchFamily="34" charset="0"/>
              <a:buChar char="•"/>
            </a:pPr>
            <a:r>
              <a:rPr lang="es-ES" dirty="0" smtClean="0"/>
              <a:t>El descargue se hace a una rata aproximada de 30 a 33 GPM, es decir para un tanque de ejemplo 5.000 galones solo el descargue (sin contar tiempos de alistamientos, trasiegos esperas por camiones </a:t>
            </a:r>
            <a:r>
              <a:rPr lang="es-ES" dirty="0" err="1" smtClean="0"/>
              <a:t>etc</a:t>
            </a:r>
            <a:r>
              <a:rPr lang="es-ES" dirty="0" smtClean="0"/>
              <a:t>) tardaría aproximadamente 2 Horas 40 minutos.</a:t>
            </a:r>
            <a:endParaRPr lang="en-US" dirty="0"/>
          </a:p>
        </p:txBody>
      </p:sp>
    </p:spTree>
    <p:extLst>
      <p:ext uri="{BB962C8B-B14F-4D97-AF65-F5344CB8AC3E}">
        <p14:creationId xmlns:p14="http://schemas.microsoft.com/office/powerpoint/2010/main" val="30187979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330200" y="241300"/>
            <a:ext cx="4030380" cy="699315"/>
          </a:xfrm>
          <a:prstGeom prst="rect">
            <a:avLst/>
          </a:prstGeom>
          <a:noFill/>
        </p:spPr>
        <p:txBody>
          <a:bodyPr wrap="none" lIns="82953" tIns="41476" rIns="82953" bIns="41476">
            <a:spAutoFit/>
            <a:scene3d>
              <a:camera prst="orthographicFront"/>
              <a:lightRig rig="harsh" dir="t"/>
            </a:scene3d>
            <a:sp3d extrusionH="57150" prstMaterial="matte">
              <a:bevelT w="63500" h="12700" prst="angle"/>
              <a:contourClr>
                <a:schemeClr val="bg1">
                  <a:lumMod val="65000"/>
                </a:schemeClr>
              </a:contourClr>
            </a:sp3d>
          </a:bodyPr>
          <a:lstStyle/>
          <a:p>
            <a:pPr algn="ctr"/>
            <a:r>
              <a:rPr lang="es-ES" sz="4000" b="1" dirty="0" smtClean="0">
                <a:ln/>
                <a:solidFill>
                  <a:schemeClr val="accent3"/>
                </a:solidFill>
              </a:rPr>
              <a:t>Recomendaciones</a:t>
            </a:r>
            <a:endParaRPr lang="es-ES" sz="4000" b="1" dirty="0">
              <a:ln/>
              <a:solidFill>
                <a:schemeClr val="accent3"/>
              </a:solidFill>
            </a:endParaRPr>
          </a:p>
        </p:txBody>
      </p:sp>
      <p:sp>
        <p:nvSpPr>
          <p:cNvPr id="2" name="CuadroTexto 1"/>
          <p:cNvSpPr txBox="1"/>
          <p:nvPr/>
        </p:nvSpPr>
        <p:spPr>
          <a:xfrm>
            <a:off x="330200" y="1333500"/>
            <a:ext cx="10947400" cy="3693319"/>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s-ES" dirty="0" smtClean="0"/>
              <a:t>Al aforar tenga en cuenta las siguientes recomendaciones:</a:t>
            </a:r>
          </a:p>
          <a:p>
            <a:endParaRPr lang="es-ES" dirty="0"/>
          </a:p>
          <a:p>
            <a:pPr marL="285750" indent="-285750">
              <a:buFont typeface="Arial" panose="020B0604020202020204" pitchFamily="34" charset="0"/>
              <a:buChar char="•"/>
            </a:pPr>
            <a:r>
              <a:rPr lang="es-ES" dirty="0" smtClean="0"/>
              <a:t>En lo posible insertar la sonda por la boca o acceso que usa actualmente la eds para medir el combustible en el tanque, la medición que hace la EDS podrá ser de forma manual o electrónica mediante una sonda de consola de control de inventarios. Si la EDS cuenta con sonda de control de inventarios Se recomienda encarecidamente aforar por la misma boca donde se encuentre instalada la sonda.</a:t>
            </a:r>
          </a:p>
          <a:p>
            <a:pPr marL="285750" indent="-285750">
              <a:buFont typeface="Arial" panose="020B0604020202020204" pitchFamily="34" charset="0"/>
              <a:buChar char="•"/>
            </a:pPr>
            <a:r>
              <a:rPr lang="es-ES" dirty="0" smtClean="0"/>
              <a:t>Si la estación de servicio posee consola Veeder-Root y el aforo fue realizado por la misma boca donde se encuentra la sonda, </a:t>
            </a:r>
            <a:r>
              <a:rPr lang="es-ES" sz="2000" b="1" i="1" u="sng" dirty="0" smtClean="0">
                <a:solidFill>
                  <a:schemeClr val="bg1"/>
                </a:solidFill>
              </a:rPr>
              <a:t>NO INGRESAR INCLINACION EN LA CONFIGURACION DE LA CONSOLA</a:t>
            </a:r>
            <a:r>
              <a:rPr lang="es-ES" dirty="0" smtClean="0"/>
              <a:t>.</a:t>
            </a:r>
            <a:r>
              <a:rPr lang="en-US" dirty="0" smtClean="0"/>
              <a:t> </a:t>
            </a:r>
            <a:r>
              <a:rPr lang="en-US" dirty="0" err="1" smtClean="0"/>
              <a:t>Agregar</a:t>
            </a:r>
            <a:r>
              <a:rPr lang="en-US" dirty="0" smtClean="0"/>
              <a:t> </a:t>
            </a:r>
            <a:r>
              <a:rPr lang="en-US" dirty="0" err="1" smtClean="0"/>
              <a:t>inclinacion</a:t>
            </a:r>
            <a:r>
              <a:rPr lang="en-US" dirty="0" smtClean="0"/>
              <a:t> </a:t>
            </a:r>
            <a:r>
              <a:rPr lang="en-US" dirty="0" err="1" smtClean="0"/>
              <a:t>en</a:t>
            </a:r>
            <a:r>
              <a:rPr lang="en-US" dirty="0" smtClean="0"/>
              <a:t> la </a:t>
            </a:r>
            <a:r>
              <a:rPr lang="en-US" dirty="0" err="1" smtClean="0"/>
              <a:t>consola</a:t>
            </a:r>
            <a:r>
              <a:rPr lang="en-US" dirty="0" smtClean="0"/>
              <a:t> a un </a:t>
            </a:r>
            <a:r>
              <a:rPr lang="en-US" dirty="0" err="1" smtClean="0"/>
              <a:t>tanque</a:t>
            </a:r>
            <a:r>
              <a:rPr lang="en-US" dirty="0" smtClean="0"/>
              <a:t> que </a:t>
            </a:r>
            <a:r>
              <a:rPr lang="en-US" dirty="0" err="1" smtClean="0"/>
              <a:t>fue</a:t>
            </a:r>
            <a:r>
              <a:rPr lang="en-US" dirty="0" smtClean="0"/>
              <a:t> </a:t>
            </a:r>
            <a:r>
              <a:rPr lang="en-US" dirty="0" err="1" smtClean="0"/>
              <a:t>aforado</a:t>
            </a:r>
            <a:r>
              <a:rPr lang="en-US" dirty="0" smtClean="0"/>
              <a:t> </a:t>
            </a:r>
            <a:r>
              <a:rPr lang="en-US" dirty="0" err="1" smtClean="0"/>
              <a:t>por</a:t>
            </a:r>
            <a:r>
              <a:rPr lang="en-US" dirty="0" smtClean="0"/>
              <a:t> la </a:t>
            </a:r>
            <a:r>
              <a:rPr lang="en-US" dirty="0" err="1" smtClean="0"/>
              <a:t>misma</a:t>
            </a:r>
            <a:r>
              <a:rPr lang="en-US" dirty="0" smtClean="0"/>
              <a:t> </a:t>
            </a:r>
            <a:r>
              <a:rPr lang="en-US" dirty="0" err="1" smtClean="0"/>
              <a:t>boca</a:t>
            </a:r>
            <a:r>
              <a:rPr lang="en-US" dirty="0" smtClean="0"/>
              <a:t> de la </a:t>
            </a:r>
            <a:r>
              <a:rPr lang="en-US" dirty="0" err="1" smtClean="0"/>
              <a:t>sonda</a:t>
            </a:r>
            <a:r>
              <a:rPr lang="en-US" dirty="0" smtClean="0"/>
              <a:t>, </a:t>
            </a:r>
            <a:r>
              <a:rPr lang="en-US" dirty="0" err="1" smtClean="0"/>
              <a:t>implicaria</a:t>
            </a:r>
            <a:r>
              <a:rPr lang="en-US" dirty="0" smtClean="0"/>
              <a:t> </a:t>
            </a:r>
            <a:r>
              <a:rPr lang="en-US" dirty="0" err="1" smtClean="0"/>
              <a:t>diferencias</a:t>
            </a:r>
            <a:r>
              <a:rPr lang="en-US" dirty="0" smtClean="0"/>
              <a:t> </a:t>
            </a:r>
            <a:r>
              <a:rPr lang="en-US" dirty="0" err="1" smtClean="0"/>
              <a:t>en</a:t>
            </a:r>
            <a:r>
              <a:rPr lang="en-US" dirty="0" smtClean="0"/>
              <a:t> las medias que </a:t>
            </a:r>
            <a:r>
              <a:rPr lang="en-US" dirty="0" err="1" smtClean="0"/>
              <a:t>toma</a:t>
            </a:r>
            <a:r>
              <a:rPr lang="en-US" dirty="0" smtClean="0"/>
              <a:t> la </a:t>
            </a:r>
            <a:r>
              <a:rPr lang="en-US" dirty="0" err="1" smtClean="0"/>
              <a:t>sonda</a:t>
            </a:r>
            <a:r>
              <a:rPr lang="en-US" dirty="0" smtClean="0"/>
              <a:t> y no </a:t>
            </a:r>
            <a:r>
              <a:rPr lang="en-US" dirty="0" err="1" smtClean="0"/>
              <a:t>coincidirian</a:t>
            </a:r>
            <a:r>
              <a:rPr lang="en-US" dirty="0" smtClean="0"/>
              <a:t> con la table de </a:t>
            </a:r>
            <a:r>
              <a:rPr lang="en-US" dirty="0" err="1" smtClean="0"/>
              <a:t>aforo</a:t>
            </a:r>
            <a:r>
              <a:rPr lang="en-US" dirty="0" smtClean="0"/>
              <a:t>.</a:t>
            </a:r>
          </a:p>
          <a:p>
            <a:pPr marL="285750" indent="-285750">
              <a:buFont typeface="Arial" panose="020B0604020202020204" pitchFamily="34" charset="0"/>
              <a:buChar char="•"/>
            </a:pPr>
            <a:r>
              <a:rPr lang="es-ES" dirty="0" smtClean="0"/>
              <a:t>El mejor punto del tanque para efectuar mediciones ya sea de forma manual o electrónica es su punto medio</a:t>
            </a:r>
          </a:p>
          <a:p>
            <a:pPr marL="285750" indent="-285750">
              <a:buFont typeface="Arial" panose="020B0604020202020204" pitchFamily="34" charset="0"/>
              <a:buChar char="•"/>
            </a:pPr>
            <a:r>
              <a:rPr lang="es-ES" dirty="0" smtClean="0"/>
              <a:t>Al ingresar la tabla de aforo en una consola Veeder-Root, haga la medición física del diámetro del tanque de la manera que se explico en este curos en su primer parte y actualícelo en la consola de ser necesario. </a:t>
            </a:r>
          </a:p>
        </p:txBody>
      </p:sp>
    </p:spTree>
    <p:extLst>
      <p:ext uri="{BB962C8B-B14F-4D97-AF65-F5344CB8AC3E}">
        <p14:creationId xmlns:p14="http://schemas.microsoft.com/office/powerpoint/2010/main" val="429449676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TotalTime>
  <Words>468</Words>
  <Application>Microsoft Office PowerPoint</Application>
  <PresentationFormat>Panorámica</PresentationFormat>
  <Paragraphs>20</Paragraphs>
  <Slides>3</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3</vt:i4>
      </vt:variant>
    </vt:vector>
  </HeadingPairs>
  <TitlesOfParts>
    <vt:vector size="7" baseType="lpstr">
      <vt:lpstr>Arial</vt:lpstr>
      <vt:lpstr>Calibri</vt:lpstr>
      <vt:lpstr>Calibri Light</vt:lpstr>
      <vt:lpstr>Tema de Office</vt:lpstr>
      <vt:lpstr>Presentación de PowerPoint</vt:lpstr>
      <vt:lpstr>Presentación de PowerPoint</vt:lpstr>
      <vt:lpstr>Presentación de PowerPoint</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Alexander Insepet</dc:creator>
  <cp:lastModifiedBy>Alexander Insepet</cp:lastModifiedBy>
  <cp:revision>26</cp:revision>
  <dcterms:created xsi:type="dcterms:W3CDTF">2018-06-13T01:57:34Z</dcterms:created>
  <dcterms:modified xsi:type="dcterms:W3CDTF">2019-04-24T00:31:36Z</dcterms:modified>
</cp:coreProperties>
</file>