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1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1" r:id="rId4"/>
    <p:sldId id="265" r:id="rId5"/>
    <p:sldId id="262" r:id="rId6"/>
    <p:sldId id="264" r:id="rId7"/>
    <p:sldId id="263" r:id="rId8"/>
    <p:sldId id="267" r:id="rId9"/>
    <p:sldId id="270" r:id="rId10"/>
    <p:sldId id="272" r:id="rId11"/>
    <p:sldId id="273" r:id="rId12"/>
    <p:sldId id="275" r:id="rId13"/>
    <p:sldId id="276" r:id="rId14"/>
    <p:sldId id="277" r:id="rId15"/>
    <p:sldId id="278" r:id="rId16"/>
    <p:sldId id="279" r:id="rId17"/>
    <p:sldId id="281" r:id="rId18"/>
    <p:sldId id="280" r:id="rId19"/>
    <p:sldId id="282" r:id="rId20"/>
    <p:sldId id="284" r:id="rId21"/>
    <p:sldId id="285" r:id="rId22"/>
    <p:sldId id="286" r:id="rId23"/>
    <p:sldId id="288" r:id="rId24"/>
    <p:sldId id="291" r:id="rId25"/>
    <p:sldId id="287" r:id="rId26"/>
    <p:sldId id="292" r:id="rId27"/>
    <p:sldId id="289" r:id="rId28"/>
    <p:sldId id="290" r:id="rId29"/>
    <p:sldId id="294" r:id="rId30"/>
    <p:sldId id="295" r:id="rId31"/>
    <p:sldId id="298" r:id="rId32"/>
    <p:sldId id="299" r:id="rId33"/>
    <p:sldId id="300" r:id="rId34"/>
    <p:sldId id="301" r:id="rId35"/>
    <p:sldId id="306" r:id="rId36"/>
    <p:sldId id="27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2021\EVALUACION%2019%20JULIO%202021\Resumen%20Prueba%20tecnica%20%2019%20julio%2020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ES%202021\RESUMEN%20EVALUACION%20COMERCIAL%20OCTUBRE%202021.xlsx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1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COMERCIALES\TEST%20COMERCIAL%202022\General%20Test%20Comercial%20FEBERO%20202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b="1"/>
              <a:t>Prueba</a:t>
            </a:r>
            <a:r>
              <a:rPr lang="es-ES" b="1" baseline="0"/>
              <a:t> Tecnica Segundo Trimestre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15"/>
      <c:rotY val="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602563642858431"/>
          <c:y val="0.17171296296296298"/>
          <c:w val="0.85341885389326333"/>
          <c:h val="0.72088764946048411"/>
        </c:manualLayout>
      </c:layout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extLst>
          <c:ext xmlns:c15="http://schemas.microsoft.com/office/drawing/2012/chart" uri="{02D57815-91ED-43cb-92C2-25804820EDAC}">
            <c15:filteredPieSeries>
              <c15:ser>
                <c:idx val="0"/>
                <c:order val="0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6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>
                    <c:ext xmlns:c16="http://schemas.microsoft.com/office/drawing/2014/chart" uri="{C3380CC4-5D6E-409C-BE32-E72D297353CC}">
                      <c16:uniqueId val="{00000008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>
                    <c:ext uri="{CE6537A1-D6FC-4f65-9D91-7224C49458BB}"/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Overview!$B$8:$B$9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4000-42EC-8A13-929011E7C3B3}"/>
                  </c:ext>
                </c:extLst>
              </c15:ser>
            </c15:filteredPieSeries>
            <c15:filteredPieSeries>
              <c15:ser>
                <c:idx val="2"/>
                <c:order val="1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B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0D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Overview!$D$8:$D$9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4000-42EC-8A13-929011E7C3B3}"/>
                  </c:ext>
                </c:extLst>
              </c15:ser>
            </c15:filteredPieSeries>
            <c15:filteredPieSeries>
              <c15:ser>
                <c:idx val="3"/>
                <c:order val="2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0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2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Overview!$E$8:$E$9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4000-42EC-8A13-929011E7C3B3}"/>
                  </c:ext>
                </c:extLst>
              </c15:ser>
            </c15:filteredPieSeries>
            <c15:filteredPieSeries>
              <c15:ser>
                <c:idx val="4"/>
                <c:order val="3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5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7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Overview!$F$8:$F$9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8-4000-42EC-8A13-929011E7C3B3}"/>
                  </c:ext>
                </c:extLst>
              </c15:ser>
            </c15:filteredPieSeries>
            <c15:filteredPieSeries>
              <c15:ser>
                <c:idx val="5"/>
                <c:order val="4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A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C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Overview!$G$8:$G$9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D-4000-42EC-8A13-929011E7C3B3}"/>
                  </c:ext>
                </c:extLst>
              </c15:ser>
            </c15:filteredPieSeries>
            <c15:filteredPieSeries>
              <c15:ser>
                <c:idx val="6"/>
                <c:order val="5"/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1F-4000-42EC-8A13-929011E7C3B3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  <a:sp3d/>
                  </c:spPr>
                  <c:extLst xmlns:c15="http://schemas.microsoft.com/office/drawing/2012/chart">
                    <c:ext xmlns:c16="http://schemas.microsoft.com/office/drawing/2014/chart" uri="{C3380CC4-5D6E-409C-BE32-E72D297353CC}">
                      <c16:uniqueId val="{00000021-4000-42EC-8A13-929011E7C3B3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s-CO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Overview!$A$8:$A$9</c15:sqref>
                        </c15:formulaRef>
                      </c:ext>
                    </c:extLst>
                    <c:strCache>
                      <c:ptCount val="2"/>
                      <c:pt idx="0">
                        <c:v>Total correct answers (%)</c:v>
                      </c:pt>
                      <c:pt idx="1">
                        <c:v>Total incorrect answers (%)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Overview!$H$8:$H$9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22-4000-42EC-8A13-929011E7C3B3}"/>
                  </c:ext>
                </c:extLst>
              </c15:ser>
            </c15:filteredPieSeries>
          </c:ext>
        </c:extLst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899849803283581"/>
          <c:y val="0.8172306662430181"/>
          <c:w val="0.7568417659729072"/>
          <c:h val="0.15625109361329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 dirty="0"/>
              <a:t>rendimiento</a:t>
            </a:r>
            <a:r>
              <a:rPr lang="es-ES" baseline="0" dirty="0"/>
              <a:t> de </a:t>
            </a:r>
            <a:r>
              <a:rPr lang="es-ES" baseline="0" dirty="0" smtClean="0"/>
              <a:t>14,75 %</a:t>
            </a:r>
            <a:endParaRPr lang="es-ES" dirty="0"/>
          </a:p>
        </c:rich>
      </c:tx>
      <c:layout>
        <c:manualLayout>
          <c:xMode val="edge"/>
          <c:yMode val="edge"/>
          <c:x val="0.42282195912196929"/>
          <c:y val="3.321470937129299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159064234192138E-2"/>
          <c:y val="0.23211739102007267"/>
          <c:w val="0.82252556778378483"/>
          <c:h val="0.65215904951382853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9460784313725492E-2"/>
          <c:y val="0.2968784025671703"/>
          <c:w val="0.82107843137254899"/>
          <c:h val="0.65373436094339799"/>
        </c:manualLayout>
      </c:layout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0.0644</cdr:x>
      <cdr:y>0.09638</cdr:y>
    </cdr:from>
    <cdr:to>
      <cdr:x>0.93504</cdr:x>
      <cdr:y>0.58117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25442" y="470006"/>
          <a:ext cx="3047619" cy="2364070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</cdr:x>
      <cdr:y>0.61545</cdr:y>
    </cdr:from>
    <cdr:to>
      <cdr:x>0.95226</cdr:x>
      <cdr:y>0.74434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/>
        <a:stretch xmlns:a="http://schemas.openxmlformats.org/drawingml/2006/main">
          <a:fillRect/>
        </a:stretch>
      </cdr:blipFill>
      <cdr:spPr>
        <a:xfrm xmlns:a="http://schemas.openxmlformats.org/drawingml/2006/main">
          <a:off x="0" y="3001225"/>
          <a:ext cx="3333333" cy="628571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7" Type="http://schemas.openxmlformats.org/officeDocument/2006/relationships/image" Target="../media/image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755" y="365125"/>
            <a:ext cx="7929154" cy="1325563"/>
          </a:xfrm>
        </p:spPr>
        <p:txBody>
          <a:bodyPr/>
          <a:lstStyle/>
          <a:p>
            <a:r>
              <a:rPr lang="es-ES" b="1" dirty="0" smtClean="0"/>
              <a:t>Conceptos claves para la medición de fluidos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80160" y="1778103"/>
            <a:ext cx="1041327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b="1" dirty="0" smtClean="0"/>
              <a:t>Contenido</a:t>
            </a:r>
          </a:p>
          <a:p>
            <a:pPr marL="0" indent="0">
              <a:buNone/>
            </a:pPr>
            <a:r>
              <a:rPr lang="es-MX" dirty="0"/>
              <a:t>1.Caudal</a:t>
            </a:r>
          </a:p>
          <a:p>
            <a:pPr marL="0" indent="0">
              <a:buNone/>
            </a:pPr>
            <a:r>
              <a:rPr lang="es-MX" dirty="0"/>
              <a:t>2.Generalidades de mecánica de fluidos</a:t>
            </a:r>
          </a:p>
          <a:p>
            <a:pPr marL="0" indent="0">
              <a:buNone/>
            </a:pPr>
            <a:r>
              <a:rPr lang="es-MX" dirty="0"/>
              <a:t>3.Ecuaciones de continuidad y de Bernoulli</a:t>
            </a:r>
          </a:p>
          <a:p>
            <a:pPr marL="0" indent="0">
              <a:buNone/>
            </a:pPr>
            <a:r>
              <a:rPr lang="es-MX" dirty="0"/>
              <a:t>4.Elementos que afectan la simetría del flujo</a:t>
            </a:r>
          </a:p>
          <a:p>
            <a:pPr marL="0" indent="0">
              <a:buNone/>
            </a:pPr>
            <a:r>
              <a:rPr lang="es-MX" dirty="0"/>
              <a:t>5.Parámetros de desempeño de los medidores</a:t>
            </a:r>
            <a:endParaRPr lang="es-ES" dirty="0" smtClean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199" y="107002"/>
            <a:ext cx="10515600" cy="1325563"/>
          </a:xfrm>
        </p:spPr>
        <p:txBody>
          <a:bodyPr/>
          <a:lstStyle/>
          <a:p>
            <a:r>
              <a:rPr lang="es-ES" dirty="0" smtClean="0"/>
              <a:t>            </a:t>
            </a:r>
            <a:r>
              <a:rPr lang="es-ES" dirty="0" smtClean="0"/>
              <a:t>                     </a:t>
            </a:r>
            <a:r>
              <a:rPr lang="es-ES" b="1" dirty="0" smtClean="0"/>
              <a:t>1.Caudal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672046" y="1436914"/>
            <a:ext cx="9681753" cy="4740049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/>
              <a:t>La medición de flujo está asociada al balance de procesos, y es esencial en todas </a:t>
            </a:r>
            <a:r>
              <a:rPr lang="es-MX" dirty="0" smtClean="0"/>
              <a:t>las etapas </a:t>
            </a:r>
            <a:r>
              <a:rPr lang="es-MX" dirty="0"/>
              <a:t>de manipulación de los fluidos, incluyendo la producción, el procesamiento, </a:t>
            </a:r>
            <a:r>
              <a:rPr lang="es-MX" dirty="0" smtClean="0"/>
              <a:t>la distribución </a:t>
            </a:r>
            <a:r>
              <a:rPr lang="es-MX" dirty="0"/>
              <a:t>de los productos y de las </a:t>
            </a:r>
            <a:r>
              <a:rPr lang="es-MX" dirty="0" smtClean="0"/>
              <a:t>utilidades.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9421022"/>
              </p:ext>
            </p:extLst>
          </p:nvPr>
        </p:nvGraphicFramePr>
        <p:xfrm>
          <a:off x="1181304" y="3040947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644" y="3193188"/>
            <a:ext cx="6429375" cy="32670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7019" y="3036598"/>
            <a:ext cx="207645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dirty="0"/>
              <a:t>Transferencia de custodia y demás transacciones comerciales</a:t>
            </a:r>
          </a:p>
          <a:p>
            <a:pPr algn="just"/>
            <a:r>
              <a:rPr lang="es-MX" dirty="0"/>
              <a:t>Control y optimización de procesos en la </a:t>
            </a:r>
            <a:r>
              <a:rPr lang="es-MX" dirty="0" smtClean="0"/>
              <a:t>industria</a:t>
            </a:r>
          </a:p>
          <a:p>
            <a:pPr algn="just"/>
            <a:r>
              <a:rPr lang="es-MX" dirty="0" smtClean="0"/>
              <a:t>Medición </a:t>
            </a:r>
            <a:r>
              <a:rPr lang="es-MX" dirty="0"/>
              <a:t>fiscal de gas y petróleo</a:t>
            </a:r>
          </a:p>
          <a:p>
            <a:pPr algn="just"/>
            <a:r>
              <a:rPr lang="es-MX" dirty="0"/>
              <a:t>Control de calidad, confiabilidad y seguridad de productos y procesos</a:t>
            </a:r>
          </a:p>
          <a:p>
            <a:pPr algn="just"/>
            <a:r>
              <a:rPr lang="es-MX" dirty="0"/>
              <a:t>Protección de los derechos del consumidor y del vendedor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3180478"/>
              </p:ext>
            </p:extLst>
          </p:nvPr>
        </p:nvGraphicFramePr>
        <p:xfrm>
          <a:off x="1384663" y="4037428"/>
          <a:ext cx="8116525" cy="2301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ctángulo 2"/>
          <p:cNvSpPr/>
          <p:nvPr/>
        </p:nvSpPr>
        <p:spPr>
          <a:xfrm>
            <a:off x="2547869" y="386102"/>
            <a:ext cx="85039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>
                <a:latin typeface="+mj-lt"/>
              </a:rPr>
              <a:t>Importancia de la medición de flujos  </a:t>
            </a:r>
            <a:endParaRPr lang="es-ES" sz="4400" dirty="0">
              <a:latin typeface="+mj-lt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1015209"/>
              </p:ext>
            </p:extLst>
          </p:nvPr>
        </p:nvGraphicFramePr>
        <p:xfrm>
          <a:off x="1943100" y="2680649"/>
          <a:ext cx="7558088" cy="3358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3100" y="4359714"/>
            <a:ext cx="2498756" cy="165678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6607" y="4201934"/>
            <a:ext cx="2326405" cy="193549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77763" y="4250669"/>
            <a:ext cx="2195125" cy="194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6797763"/>
              </p:ext>
            </p:extLst>
          </p:nvPr>
        </p:nvGraphicFramePr>
        <p:xfrm>
          <a:off x="2443706" y="436143"/>
          <a:ext cx="7800975" cy="896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9741555"/>
              </p:ext>
            </p:extLst>
          </p:nvPr>
        </p:nvGraphicFramePr>
        <p:xfrm>
          <a:off x="-842963" y="3949473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4990646"/>
              </p:ext>
            </p:extLst>
          </p:nvPr>
        </p:nvGraphicFramePr>
        <p:xfrm>
          <a:off x="1119188" y="3250361"/>
          <a:ext cx="6581775" cy="2676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</a:t>
            </a:r>
            <a:r>
              <a:rPr lang="es-ES" sz="3200" b="1" dirty="0" smtClean="0"/>
              <a:t> </a:t>
            </a:r>
            <a:r>
              <a:rPr lang="es-ES" b="1" dirty="0" smtClean="0"/>
              <a:t>Importancia de la medición de flujo </a:t>
            </a: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449978" y="1332410"/>
            <a:ext cx="10075272" cy="51030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   </a:t>
            </a:r>
            <a:r>
              <a:rPr lang="es-MX" dirty="0"/>
              <a:t>Cuando el producto de una empresa es entregado por tubería, la </a:t>
            </a:r>
            <a:r>
              <a:rPr lang="es-MX" dirty="0" smtClean="0"/>
              <a:t>medición de </a:t>
            </a:r>
            <a:r>
              <a:rPr lang="es-MX" dirty="0"/>
              <a:t>caudal es la “caja registradora” de la </a:t>
            </a:r>
            <a:r>
              <a:rPr lang="es-MX" dirty="0" smtClean="0"/>
              <a:t>empresa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MX" dirty="0"/>
              <a:t>El mercado mundial de medidores de caudal tiene un valor superior a </a:t>
            </a:r>
            <a:r>
              <a:rPr lang="es-MX" dirty="0" smtClean="0"/>
              <a:t>2000 M </a:t>
            </a:r>
            <a:r>
              <a:rPr lang="es-MX" dirty="0" smtClean="0"/>
              <a:t>USD </a:t>
            </a:r>
            <a:r>
              <a:rPr lang="es-MX" dirty="0"/>
              <a:t>al año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7671" y="2302664"/>
            <a:ext cx="2679653" cy="189539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3444" y="2299694"/>
            <a:ext cx="2136618" cy="211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2812372"/>
              </p:ext>
            </p:extLst>
          </p:nvPr>
        </p:nvGraphicFramePr>
        <p:xfrm>
          <a:off x="7610215" y="936466"/>
          <a:ext cx="3500438" cy="48765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1800" b="1" dirty="0"/>
              <a:t> </a:t>
            </a:r>
            <a:r>
              <a:rPr lang="es-ES" sz="1800" b="1" dirty="0" smtClean="0"/>
              <a:t>                               </a:t>
            </a:r>
            <a:r>
              <a:rPr lang="es-ES" b="1" dirty="0" smtClean="0"/>
              <a:t>Importancia </a:t>
            </a:r>
            <a:r>
              <a:rPr lang="es-ES" b="1" dirty="0"/>
              <a:t>de la medición de flujo </a:t>
            </a:r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1885121" y="1594873"/>
            <a:ext cx="4843463" cy="435133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  <a:defRPr/>
            </a:pPr>
            <a:r>
              <a:rPr lang="es-MX" sz="2600" dirty="0"/>
              <a:t>El flujo de muchos insumos y </a:t>
            </a:r>
            <a:r>
              <a:rPr lang="es-MX" sz="2600" dirty="0" smtClean="0"/>
              <a:t>productos económicamente importantes </a:t>
            </a:r>
            <a:r>
              <a:rPr lang="es-MX" sz="2600" dirty="0"/>
              <a:t>( gas natural, petróleo y sus </a:t>
            </a:r>
            <a:r>
              <a:rPr lang="es-MX" sz="2600" dirty="0" smtClean="0"/>
              <a:t>derivados, productos </a:t>
            </a:r>
            <a:r>
              <a:rPr lang="es-MX" sz="2600" dirty="0"/>
              <a:t>químicos, </a:t>
            </a:r>
            <a:r>
              <a:rPr lang="es-MX" sz="2600" dirty="0" err="1"/>
              <a:t>etc</a:t>
            </a:r>
            <a:r>
              <a:rPr lang="es-MX" sz="2600" dirty="0"/>
              <a:t> ocurre a través de </a:t>
            </a:r>
            <a:r>
              <a:rPr lang="es-MX" sz="2600" dirty="0" smtClean="0"/>
              <a:t>tuberías.</a:t>
            </a:r>
          </a:p>
          <a:p>
            <a:pPr marL="0" indent="0" algn="just">
              <a:buNone/>
              <a:defRPr/>
            </a:pPr>
            <a:r>
              <a:rPr lang="es-MX" sz="2600" dirty="0"/>
              <a:t>La forma más comúnmente utilizada para el transporte de un fluido </a:t>
            </a:r>
            <a:r>
              <a:rPr lang="es-MX" sz="2600" dirty="0" smtClean="0"/>
              <a:t>es a </a:t>
            </a:r>
            <a:r>
              <a:rPr lang="es-MX" sz="2600" dirty="0"/>
              <a:t>través de una tubería de sección </a:t>
            </a:r>
            <a:r>
              <a:rPr lang="es-MX" sz="2600" dirty="0" smtClean="0"/>
              <a:t>circular El </a:t>
            </a:r>
            <a:r>
              <a:rPr lang="es-MX" sz="2600" dirty="0"/>
              <a:t>perfil circular ofrece la mayor resistencia estructural (sin </a:t>
            </a:r>
            <a:r>
              <a:rPr lang="es-MX" sz="2600" dirty="0" smtClean="0"/>
              <a:t>puntos críticos </a:t>
            </a:r>
            <a:r>
              <a:rPr lang="es-MX" sz="2600" dirty="0"/>
              <a:t>en la superficie) y provee la mayor área transversal por </a:t>
            </a:r>
            <a:r>
              <a:rPr lang="es-MX" sz="2600" dirty="0" smtClean="0"/>
              <a:t>unidad de </a:t>
            </a:r>
            <a:r>
              <a:rPr lang="es-MX" sz="2600" dirty="0"/>
              <a:t>superficie de pared.</a:t>
            </a:r>
            <a:endParaRPr lang="es-CO" sz="2600" dirty="0"/>
          </a:p>
        </p:txBody>
      </p:sp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85963" y="1675923"/>
            <a:ext cx="7729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2184749"/>
              </p:ext>
            </p:extLst>
          </p:nvPr>
        </p:nvGraphicFramePr>
        <p:xfrm>
          <a:off x="3479075" y="2674558"/>
          <a:ext cx="5181600" cy="2695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255140" y="100227"/>
            <a:ext cx="8967787" cy="1325563"/>
          </a:xfrm>
        </p:spPr>
        <p:txBody>
          <a:bodyPr>
            <a:normAutofit/>
          </a:bodyPr>
          <a:lstStyle/>
          <a:p>
            <a:pPr algn="ctr"/>
            <a:r>
              <a:rPr lang="es-ES" b="1" dirty="0" smtClean="0"/>
              <a:t>Caudal </a:t>
            </a:r>
            <a:endParaRPr lang="es-ES" b="1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985963" y="1175658"/>
            <a:ext cx="9506143" cy="4940794"/>
          </a:xfrm>
        </p:spPr>
        <p:txBody>
          <a:bodyPr/>
          <a:lstStyle/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113" y="1590675"/>
            <a:ext cx="8592230" cy="474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4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012242" y="143056"/>
            <a:ext cx="10515600" cy="1325563"/>
          </a:xfrm>
        </p:spPr>
        <p:txBody>
          <a:bodyPr>
            <a:normAutofit/>
          </a:bodyPr>
          <a:lstStyle/>
          <a:p>
            <a:r>
              <a:rPr lang="es-ES" sz="3200" dirty="0" smtClean="0">
                <a:latin typeface="+mn-lt"/>
              </a:rPr>
              <a:t>                </a:t>
            </a:r>
            <a:r>
              <a:rPr lang="es-ES" dirty="0" smtClean="0">
                <a:latin typeface="+mn-lt"/>
              </a:rPr>
              <a:t>Caudal</a:t>
            </a:r>
            <a:endParaRPr lang="es-ES" dirty="0">
              <a:latin typeface="+mn-lt"/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580606" y="1345474"/>
            <a:ext cx="9773193" cy="470131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 El </a:t>
            </a:r>
            <a:r>
              <a:rPr lang="es-MX" dirty="0"/>
              <a:t>caudal es una magnitud derivada que representa un fenómeno</a:t>
            </a:r>
          </a:p>
          <a:p>
            <a:pPr marL="0" indent="0" algn="just">
              <a:buNone/>
            </a:pPr>
            <a:r>
              <a:rPr lang="es-MX" dirty="0"/>
              <a:t>dinámico Como el volumen de una mezcla particular es función</a:t>
            </a:r>
          </a:p>
          <a:p>
            <a:pPr marL="0" indent="0" algn="just">
              <a:buNone/>
            </a:pPr>
            <a:r>
              <a:rPr lang="es-MX" dirty="0"/>
              <a:t>de P y T, por convención se reportan los valores a unas mismas</a:t>
            </a:r>
          </a:p>
          <a:p>
            <a:pPr marL="0" indent="0" algn="just">
              <a:buNone/>
            </a:pPr>
            <a:r>
              <a:rPr lang="es-MX" dirty="0"/>
              <a:t>condiciones de P y T, llamadas </a:t>
            </a:r>
            <a:r>
              <a:rPr lang="es-MX" dirty="0" smtClean="0"/>
              <a:t>condiciones </a:t>
            </a:r>
            <a:r>
              <a:rPr lang="es-MX" dirty="0"/>
              <a:t>de </a:t>
            </a:r>
            <a:r>
              <a:rPr lang="es-MX" dirty="0" smtClean="0"/>
              <a:t>referencia.</a:t>
            </a:r>
          </a:p>
          <a:p>
            <a:pPr marL="0" indent="0" algn="just">
              <a:buNone/>
            </a:pPr>
            <a:endParaRPr lang="es-MX" dirty="0" smtClean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4012" y="3435531"/>
            <a:ext cx="5069941" cy="280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06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928814" y="1541418"/>
            <a:ext cx="844309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>
              <a:latin typeface="+mj-lt"/>
            </a:endParaRPr>
          </a:p>
          <a:p>
            <a:pPr algn="just"/>
            <a:endParaRPr lang="es-ES" b="1" dirty="0" smtClean="0">
              <a:latin typeface="+mj-lt"/>
            </a:endParaRPr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8696" y="365125"/>
            <a:ext cx="8715103" cy="1325563"/>
          </a:xfrm>
        </p:spPr>
        <p:txBody>
          <a:bodyPr>
            <a:normAutofit/>
          </a:bodyPr>
          <a:lstStyle/>
          <a:p>
            <a:r>
              <a:rPr lang="es-ES" b="1" dirty="0" smtClean="0"/>
              <a:t>La complejidad de la medición del caudal </a:t>
            </a:r>
            <a:endParaRPr lang="es-ES" b="1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528354" y="1690687"/>
            <a:ext cx="9825446" cy="4486275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El </a:t>
            </a:r>
            <a:r>
              <a:rPr lang="es-MX" dirty="0"/>
              <a:t>caudal es un el valor medido </a:t>
            </a:r>
            <a:r>
              <a:rPr lang="es-MX" dirty="0" smtClean="0"/>
              <a:t>puede depender</a:t>
            </a:r>
            <a:r>
              <a:rPr lang="es-MX" dirty="0"/>
              <a:t>, de acuerdo con la </a:t>
            </a:r>
            <a:r>
              <a:rPr lang="es-MX" dirty="0" smtClean="0"/>
              <a:t>tecnología, de </a:t>
            </a:r>
            <a:r>
              <a:rPr lang="es-MX" dirty="0"/>
              <a:t>propiedades como viscosidad, compresibilidad, </a:t>
            </a:r>
            <a:r>
              <a:rPr lang="es-MX" dirty="0" smtClean="0"/>
              <a:t>conductividad térmica </a:t>
            </a:r>
            <a:r>
              <a:rPr lang="es-MX" dirty="0"/>
              <a:t>o conductividad eléctrica, además de los factores de </a:t>
            </a:r>
            <a:r>
              <a:rPr lang="es-MX" dirty="0" smtClean="0"/>
              <a:t>los que </a:t>
            </a:r>
            <a:r>
              <a:rPr lang="es-MX" dirty="0"/>
              <a:t>depende el volumen ( T y composición)</a:t>
            </a: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354" y="3536221"/>
            <a:ext cx="2905085" cy="196001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5452" y="3566424"/>
            <a:ext cx="3173886" cy="223348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9798" y="3393596"/>
            <a:ext cx="2069968" cy="224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1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6594" y="4653677"/>
            <a:ext cx="1685108" cy="168510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71335" y="195943"/>
            <a:ext cx="8582465" cy="705395"/>
          </a:xfrm>
        </p:spPr>
        <p:txBody>
          <a:bodyPr>
            <a:noAutofit/>
          </a:bodyPr>
          <a:lstStyle/>
          <a:p>
            <a:r>
              <a:rPr lang="es-ES" b="1" dirty="0"/>
              <a:t>La complejidad de la medición del caudal </a:t>
            </a:r>
            <a:endParaRPr lang="es-ES" b="1" dirty="0">
              <a:latin typeface="+mn-lt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74076"/>
            <a:ext cx="10515600" cy="5002887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          </a:t>
            </a:r>
            <a:r>
              <a:rPr lang="es-MX" dirty="0"/>
              <a:t> </a:t>
            </a:r>
            <a:r>
              <a:rPr lang="es-MX" dirty="0" smtClean="0"/>
              <a:t>   El </a:t>
            </a:r>
            <a:r>
              <a:rPr lang="es-MX" dirty="0"/>
              <a:t>caudal es una magnitud dinámica.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799" y="2060116"/>
            <a:ext cx="2897109" cy="14576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4993" y="2060116"/>
            <a:ext cx="3259248" cy="15662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3799" y="4018951"/>
            <a:ext cx="2897109" cy="165678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2920" y="3922651"/>
            <a:ext cx="4511321" cy="190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31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5118" y="644826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4" name="Rectángulo 3"/>
          <p:cNvSpPr/>
          <p:nvPr/>
        </p:nvSpPr>
        <p:spPr>
          <a:xfrm>
            <a:off x="1894114" y="1528354"/>
            <a:ext cx="83994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  <a:p>
            <a:pPr algn="just"/>
            <a:endParaRPr lang="es-ES" b="1" dirty="0" smtClean="0"/>
          </a:p>
          <a:p>
            <a:pPr algn="just"/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2471738" y="365125"/>
            <a:ext cx="8882062" cy="1325563"/>
          </a:xfrm>
        </p:spPr>
        <p:txBody>
          <a:bodyPr>
            <a:normAutofit/>
          </a:bodyPr>
          <a:lstStyle/>
          <a:p>
            <a:r>
              <a:rPr lang="es-ES" b="1" dirty="0"/>
              <a:t>La complejidad de la medición del caudal 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2026311" y="5046977"/>
            <a:ext cx="18473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MX" sz="2400" dirty="0" smtClean="0"/>
          </a:p>
          <a:p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358538" y="1825625"/>
            <a:ext cx="8712925" cy="47449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 smtClean="0"/>
              <a:t>Pueden </a:t>
            </a:r>
            <a:r>
              <a:rPr lang="es-MX" dirty="0"/>
              <a:t>presentarse una gran variedad de condiciones de </a:t>
            </a:r>
            <a:r>
              <a:rPr lang="es-MX" dirty="0" smtClean="0"/>
              <a:t>operación, dependiendo </a:t>
            </a:r>
            <a:r>
              <a:rPr lang="es-MX" dirty="0"/>
              <a:t>del </a:t>
            </a:r>
            <a:r>
              <a:rPr lang="es-MX" dirty="0" smtClean="0"/>
              <a:t>proceso:</a:t>
            </a: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1.Temperaturas </a:t>
            </a:r>
            <a:r>
              <a:rPr lang="es-ES" dirty="0"/>
              <a:t>0 C a 800 C</a:t>
            </a:r>
            <a:r>
              <a:rPr lang="es-ES" dirty="0" smtClean="0"/>
              <a:t>)</a:t>
            </a:r>
          </a:p>
          <a:p>
            <a:pPr marL="0" indent="0">
              <a:buNone/>
            </a:pPr>
            <a:r>
              <a:rPr lang="es-ES" dirty="0" smtClean="0"/>
              <a:t>2.Presión </a:t>
            </a:r>
            <a:r>
              <a:rPr lang="es-ES" dirty="0"/>
              <a:t>(alto vacío hasta más de 800</a:t>
            </a:r>
          </a:p>
          <a:p>
            <a:pPr marL="0" indent="0">
              <a:buNone/>
            </a:pPr>
            <a:r>
              <a:rPr lang="es-ES" dirty="0" smtClean="0"/>
              <a:t>atmósferas)</a:t>
            </a:r>
          </a:p>
          <a:p>
            <a:pPr marL="0" indent="0">
              <a:buNone/>
            </a:pPr>
            <a:r>
              <a:rPr lang="es-ES" dirty="0" smtClean="0"/>
              <a:t>3.Diámetros </a:t>
            </a:r>
            <a:r>
              <a:rPr lang="es-ES" dirty="0"/>
              <a:t>de tuberías (</a:t>
            </a:r>
            <a:r>
              <a:rPr lang="es-ES" dirty="0" smtClean="0"/>
              <a:t>010 </a:t>
            </a:r>
            <a:r>
              <a:rPr lang="es-ES" dirty="0"/>
              <a:t>mm a 10 m)</a:t>
            </a:r>
          </a:p>
          <a:p>
            <a:pPr marL="0" indent="0">
              <a:buNone/>
            </a:pPr>
            <a:r>
              <a:rPr lang="es-ES" dirty="0" smtClean="0"/>
              <a:t>4.Sustancias </a:t>
            </a:r>
            <a:r>
              <a:rPr lang="es-ES" dirty="0"/>
              <a:t>agua, gas na </a:t>
            </a:r>
            <a:r>
              <a:rPr lang="es-ES" dirty="0" err="1"/>
              <a:t>tural</a:t>
            </a:r>
            <a:r>
              <a:rPr lang="es-ES" dirty="0"/>
              <a:t>, derivados</a:t>
            </a:r>
          </a:p>
          <a:p>
            <a:pPr marL="0" indent="0">
              <a:buNone/>
            </a:pPr>
            <a:r>
              <a:rPr lang="es-ES" dirty="0"/>
              <a:t>de petróleo, ácidos, residuos industriales,</a:t>
            </a:r>
          </a:p>
          <a:p>
            <a:pPr marL="0" indent="0">
              <a:buNone/>
            </a:pPr>
            <a:r>
              <a:rPr lang="es-ES" dirty="0"/>
              <a:t>líquidos criogénicos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0148" y="2204884"/>
            <a:ext cx="2651760" cy="206419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148" y="4470100"/>
            <a:ext cx="2612571" cy="210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3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0" y="5049354"/>
            <a:ext cx="9844086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marR="952500" lvl="1" indent="-285750" algn="just">
              <a:lnSpc>
                <a:spcPct val="107000"/>
              </a:lnSpc>
              <a:spcAft>
                <a:spcPts val="800"/>
              </a:spcAft>
              <a:tabLst>
                <a:tab pos="914400" algn="l"/>
              </a:tabLst>
            </a:pPr>
            <a:r>
              <a:rPr lang="es-ES" sz="2800" dirty="0" smtClean="0">
                <a:solidFill>
                  <a:srgbClr val="52565B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es-E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505755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</a:t>
            </a:r>
            <a:r>
              <a:rPr lang="es-ES" b="1" dirty="0"/>
              <a:t>La complejidad de la medición del caudal </a:t>
            </a:r>
            <a:endParaRPr lang="es-ES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50868" y="1123406"/>
            <a:ext cx="9302931" cy="5053557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/>
              <a:t>El caudal depende fuertemente del tipo de flujo y de la</a:t>
            </a:r>
          </a:p>
          <a:p>
            <a:pPr marL="0" indent="0" algn="just">
              <a:buNone/>
            </a:pPr>
            <a:r>
              <a:rPr lang="es-MX" dirty="0"/>
              <a:t>instalación</a:t>
            </a:r>
            <a:r>
              <a:rPr lang="es-MX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868" y="2378797"/>
            <a:ext cx="3463166" cy="29370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5268" y="2378797"/>
            <a:ext cx="4313762" cy="285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815737" y="816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 2. Mecánica de fluidos </a:t>
            </a: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1815737" y="1280160"/>
            <a:ext cx="10029259" cy="48968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MX" dirty="0"/>
              <a:t>Campo de la ingeniería que trata del comportamiento de los</a:t>
            </a:r>
          </a:p>
          <a:p>
            <a:pPr marL="0" indent="0">
              <a:buNone/>
            </a:pPr>
            <a:r>
              <a:rPr lang="es-MX" dirty="0"/>
              <a:t>fluidos tanto en su estado estático como en movimiento Su</a:t>
            </a:r>
          </a:p>
          <a:p>
            <a:pPr marL="0" indent="0">
              <a:buNone/>
            </a:pPr>
            <a:r>
              <a:rPr lang="es-MX" dirty="0"/>
              <a:t>desarrollo se ha fundamentado en</a:t>
            </a:r>
          </a:p>
          <a:p>
            <a:pPr marL="0" indent="0">
              <a:buNone/>
            </a:pPr>
            <a:r>
              <a:rPr lang="es-MX" dirty="0"/>
              <a:t>•Comprensión de las propiedades de los fluidos</a:t>
            </a:r>
          </a:p>
          <a:p>
            <a:pPr marL="0" indent="0">
              <a:buNone/>
            </a:pPr>
            <a:r>
              <a:rPr lang="es-MX" dirty="0"/>
              <a:t>•Aplicación de las leyes fundamentales de la mecánica</a:t>
            </a:r>
          </a:p>
          <a:p>
            <a:pPr marL="0" indent="0">
              <a:buNone/>
            </a:pPr>
            <a:r>
              <a:rPr lang="es-MX" dirty="0"/>
              <a:t>•Experimentación </a:t>
            </a:r>
            <a:r>
              <a:rPr lang="es-MX" dirty="0" smtClean="0"/>
              <a:t>metódica</a:t>
            </a:r>
          </a:p>
          <a:p>
            <a:pPr marL="0" indent="0">
              <a:buNone/>
            </a:pPr>
            <a:r>
              <a:rPr lang="es-MX" b="1" dirty="0"/>
              <a:t>Fluido</a:t>
            </a:r>
            <a:r>
              <a:rPr lang="es-MX" dirty="0"/>
              <a:t>: sustancia que se</a:t>
            </a:r>
          </a:p>
          <a:p>
            <a:pPr marL="0" indent="0">
              <a:buNone/>
            </a:pPr>
            <a:r>
              <a:rPr lang="es-MX" dirty="0"/>
              <a:t>deforma continuamente cuando</a:t>
            </a:r>
          </a:p>
          <a:p>
            <a:pPr marL="0" indent="0">
              <a:buNone/>
            </a:pPr>
            <a:r>
              <a:rPr lang="es-MX" dirty="0"/>
              <a:t>se somete a un esfuerzo de</a:t>
            </a:r>
          </a:p>
          <a:p>
            <a:pPr marL="0" indent="0">
              <a:buNone/>
            </a:pPr>
            <a:r>
              <a:rPr lang="es-MX" dirty="0"/>
              <a:t>cizallamiento o fuerza externa</a:t>
            </a:r>
            <a:r>
              <a:rPr lang="es-MX" dirty="0" smtClean="0"/>
              <a:t>.  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0366" y="3728561"/>
            <a:ext cx="3277270" cy="194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86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055767" y="1685331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838199" y="360063"/>
            <a:ext cx="10515600" cy="684165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              </a:t>
            </a:r>
            <a:r>
              <a:rPr lang="es-ES" sz="4900" b="1" dirty="0" smtClean="0"/>
              <a:t>Regímenes de flujo</a:t>
            </a:r>
            <a:endParaRPr lang="es-ES" sz="4900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2055767" y="1149532"/>
            <a:ext cx="9298032" cy="5538652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•El flujo de un fluido puede clasificarse de diferentes maneras</a:t>
            </a:r>
          </a:p>
          <a:p>
            <a:pPr marL="0" indent="0">
              <a:buNone/>
            </a:pPr>
            <a:r>
              <a:rPr lang="es-MX" dirty="0"/>
              <a:t>•Para cada tipo de régimen de flujo, hay hipótesis simplificadoras </a:t>
            </a:r>
            <a:r>
              <a:rPr lang="es-MX" dirty="0" smtClean="0"/>
              <a:t>que conducen </a:t>
            </a:r>
            <a:r>
              <a:rPr lang="es-MX" dirty="0"/>
              <a:t>a ecuaciones que permiten su análisis Las </a:t>
            </a:r>
            <a:r>
              <a:rPr lang="es-MX" dirty="0" smtClean="0"/>
              <a:t>hipótesis simplificadoras </a:t>
            </a:r>
            <a:r>
              <a:rPr lang="es-MX" dirty="0"/>
              <a:t>son suposiciones respecto al comportamiento </a:t>
            </a:r>
            <a:r>
              <a:rPr lang="es-MX" dirty="0" smtClean="0"/>
              <a:t>de propiedades </a:t>
            </a:r>
            <a:r>
              <a:rPr lang="es-MX" dirty="0"/>
              <a:t>del fluido como viscosidad, densidad, </a:t>
            </a:r>
            <a:r>
              <a:rPr lang="es-MX" dirty="0" smtClean="0"/>
              <a:t>compresibilidad, temperatura</a:t>
            </a:r>
            <a:r>
              <a:rPr lang="es-MX" dirty="0"/>
              <a:t>, presión, o energía en sus diferentes </a:t>
            </a:r>
            <a:r>
              <a:rPr lang="es-MX" dirty="0" smtClean="0"/>
              <a:t>formas.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207" y="3997366"/>
            <a:ext cx="3480110" cy="234141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4503" y="3983703"/>
            <a:ext cx="2790987" cy="236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07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885950" y="1150590"/>
            <a:ext cx="84859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sz="2400" dirty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  <a:p>
            <a:pPr algn="just"/>
            <a:endParaRPr lang="es-ES" sz="2400" dirty="0"/>
          </a:p>
          <a:p>
            <a:pPr algn="just"/>
            <a:endParaRPr lang="es-ES" sz="2400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838200" y="89571"/>
            <a:ext cx="10515600" cy="1601118"/>
          </a:xfrm>
        </p:spPr>
        <p:txBody>
          <a:bodyPr/>
          <a:lstStyle/>
          <a:p>
            <a:r>
              <a:rPr lang="es-ES" b="1" dirty="0" smtClean="0"/>
              <a:t>                           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1606730" y="1440392"/>
            <a:ext cx="9747069" cy="4736571"/>
          </a:xfrm>
        </p:spPr>
        <p:txBody>
          <a:bodyPr/>
          <a:lstStyle/>
          <a:p>
            <a:pPr marL="0" indent="0">
              <a:buNone/>
            </a:pPr>
            <a:r>
              <a:rPr lang="es-MX" dirty="0"/>
              <a:t>Un flujo en régimen permanente es aquel que ocurre cuando todas </a:t>
            </a:r>
            <a:r>
              <a:rPr lang="es-MX" dirty="0" smtClean="0"/>
              <a:t>las condiciones</a:t>
            </a:r>
            <a:r>
              <a:rPr lang="es-MX" dirty="0"/>
              <a:t>, en cualquier punto, son constantes en el </a:t>
            </a:r>
            <a:r>
              <a:rPr lang="es-MX" dirty="0" smtClean="0"/>
              <a:t>tiempo En </a:t>
            </a:r>
            <a:r>
              <a:rPr lang="es-MX" dirty="0"/>
              <a:t>un flujo en régimen no permanente o transitorio, las condiciones </a:t>
            </a:r>
            <a:r>
              <a:rPr lang="es-MX" dirty="0" smtClean="0"/>
              <a:t>varían en </a:t>
            </a:r>
            <a:r>
              <a:rPr lang="es-MX" dirty="0"/>
              <a:t>relación al tiempo y en cada sección de la </a:t>
            </a:r>
            <a:r>
              <a:rPr lang="es-MX" dirty="0" smtClean="0"/>
              <a:t>tubería.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3159629" y="236248"/>
            <a:ext cx="479564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/>
              <a:t> </a:t>
            </a:r>
            <a:r>
              <a:rPr lang="es-ES" sz="4400" dirty="0"/>
              <a:t>Regímenes de flujo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1202" y="3808677"/>
            <a:ext cx="5015454" cy="229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2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1971675" y="1650665"/>
            <a:ext cx="878681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223665"/>
            <a:ext cx="10515600" cy="1427000"/>
          </a:xfrm>
        </p:spPr>
        <p:txBody>
          <a:bodyPr/>
          <a:lstStyle/>
          <a:p>
            <a:r>
              <a:rPr lang="es-ES" b="1" dirty="0" smtClean="0"/>
              <a:t>                            Numero de Reynolds</a:t>
            </a:r>
            <a:endParaRPr lang="es-ES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66998" y="1790095"/>
            <a:ext cx="8804910" cy="1362075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376363" y="3439413"/>
            <a:ext cx="917012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/>
              <a:t>El numerador es la medida de la capacidad del fluido de </a:t>
            </a:r>
            <a:r>
              <a:rPr lang="es-ES" sz="3200" dirty="0" smtClean="0"/>
              <a:t>producir fuerzas </a:t>
            </a:r>
            <a:r>
              <a:rPr lang="es-ES" sz="3200" dirty="0"/>
              <a:t>dinámicas</a:t>
            </a:r>
          </a:p>
          <a:p>
            <a:r>
              <a:rPr lang="es-ES" sz="3200" dirty="0" smtClean="0"/>
              <a:t>El denominador </a:t>
            </a:r>
            <a:r>
              <a:rPr lang="es-ES" sz="3200" dirty="0"/>
              <a:t>es la medida de su capacidad de </a:t>
            </a:r>
            <a:r>
              <a:rPr lang="es-ES" sz="3200" dirty="0" smtClean="0"/>
              <a:t>producir fuerzas viscosas</a:t>
            </a:r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935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                       Numero </a:t>
            </a:r>
            <a:r>
              <a:rPr lang="es-ES" b="1" dirty="0"/>
              <a:t>de Reynolds</a:t>
            </a:r>
            <a:endParaRPr lang="es-ES" dirty="0"/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16682" y="4653677"/>
            <a:ext cx="4591050" cy="11715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531" y="1650665"/>
            <a:ext cx="3676650" cy="26479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6019" y="1670677"/>
            <a:ext cx="384810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70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125583" y="0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    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2112917" y="1071154"/>
            <a:ext cx="9436656" cy="5267631"/>
          </a:xfrm>
        </p:spPr>
        <p:txBody>
          <a:bodyPr/>
          <a:lstStyle/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3769" y="1440392"/>
            <a:ext cx="5826035" cy="3903469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3708481" y="155602"/>
            <a:ext cx="50678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/>
              <a:t>Numero de Reynolds</a:t>
            </a:r>
            <a:endParaRPr lang="es-ES" sz="44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5917" y="2542919"/>
            <a:ext cx="2028825" cy="116205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4998" y="2739312"/>
            <a:ext cx="2314575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7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1400" y="-157097"/>
            <a:ext cx="10312400" cy="1847785"/>
          </a:xfrm>
        </p:spPr>
        <p:txBody>
          <a:bodyPr/>
          <a:lstStyle/>
          <a:p>
            <a:r>
              <a:rPr lang="es-ES" b="1" dirty="0" smtClean="0"/>
              <a:t>            Flujo laminar y Flujo turbulento </a:t>
            </a: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0" y="1227909"/>
            <a:ext cx="9381309" cy="52809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         </a:t>
            </a:r>
            <a:endParaRPr lang="es-MX" dirty="0"/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1091" y="1157829"/>
            <a:ext cx="7942217" cy="266912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1091" y="3879866"/>
            <a:ext cx="7785463" cy="2681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6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1473590" y="8169"/>
            <a:ext cx="10515600" cy="1325563"/>
          </a:xfrm>
        </p:spPr>
        <p:txBody>
          <a:bodyPr/>
          <a:lstStyle/>
          <a:p>
            <a:r>
              <a:rPr lang="es-ES" b="1" dirty="0" smtClean="0"/>
              <a:t>        Fluido comprensible e Incompresible</a:t>
            </a:r>
            <a:endParaRPr lang="es-ES" dirty="0"/>
          </a:p>
        </p:txBody>
      </p:sp>
      <p:sp>
        <p:nvSpPr>
          <p:cNvPr id="9" name="Marcador de contenido 8"/>
          <p:cNvSpPr>
            <a:spLocks noGrp="1"/>
          </p:cNvSpPr>
          <p:nvPr>
            <p:ph idx="1"/>
          </p:nvPr>
        </p:nvSpPr>
        <p:spPr>
          <a:xfrm>
            <a:off x="2011093" y="1129750"/>
            <a:ext cx="9938824" cy="50093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“Compresibilidad "se </a:t>
            </a:r>
            <a:r>
              <a:rPr lang="es-MX" dirty="0"/>
              <a:t>refiere al cambio de volumen de un fluido,</a:t>
            </a:r>
          </a:p>
          <a:p>
            <a:pPr marL="0" indent="0" algn="just">
              <a:buNone/>
            </a:pPr>
            <a:r>
              <a:rPr lang="es-MX" dirty="0"/>
              <a:t>consecuencia de un cambio de </a:t>
            </a:r>
            <a:r>
              <a:rPr lang="es-MX" dirty="0" smtClean="0"/>
              <a:t>presión.</a:t>
            </a:r>
            <a:endParaRPr lang="es-MX" dirty="0"/>
          </a:p>
          <a:p>
            <a:pPr marL="0" indent="0" algn="just">
              <a:buNone/>
            </a:pPr>
            <a:r>
              <a:rPr lang="es-MX" dirty="0"/>
              <a:t>Los gases tienen una compresibilidad muy alta, y los líquidos suelen </a:t>
            </a:r>
            <a:r>
              <a:rPr lang="es-MX" dirty="0" smtClean="0"/>
              <a:t>ser poco </a:t>
            </a:r>
            <a:r>
              <a:rPr lang="es-MX" dirty="0"/>
              <a:t>compresibles Por esto, una simplificación común en </a:t>
            </a:r>
            <a:r>
              <a:rPr lang="es-MX" dirty="0" smtClean="0"/>
              <a:t>ciertas aplicaciones </a:t>
            </a:r>
            <a:r>
              <a:rPr lang="es-MX" dirty="0"/>
              <a:t>es modelar a los líquidos como “fluidos incompresibles</a:t>
            </a:r>
            <a:r>
              <a:rPr lang="es-MX" dirty="0" smtClean="0"/>
              <a:t>”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1026" name="Picture 2" descr="https://grupoautocontrol.com/wp-content/uploads/2017/10/compresibilida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17" y="3714236"/>
            <a:ext cx="8096563" cy="278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39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1077350" y="37905"/>
            <a:ext cx="10515600" cy="1150815"/>
          </a:xfrm>
        </p:spPr>
        <p:txBody>
          <a:bodyPr/>
          <a:lstStyle/>
          <a:p>
            <a:r>
              <a:rPr lang="es-ES" b="1" dirty="0" smtClean="0"/>
              <a:t>             </a:t>
            </a:r>
            <a:r>
              <a:rPr lang="es-ES" b="1" dirty="0"/>
              <a:t> </a:t>
            </a:r>
            <a:r>
              <a:rPr lang="es-ES" b="1" dirty="0" smtClean="0"/>
              <a:t>        Flujo Heterogéneo </a:t>
            </a:r>
            <a:endParaRPr lang="es-ES" dirty="0"/>
          </a:p>
        </p:txBody>
      </p:sp>
      <p:sp>
        <p:nvSpPr>
          <p:cNvPr id="8" name="Marcador de contenido 7"/>
          <p:cNvSpPr>
            <a:spLocks noGrp="1"/>
          </p:cNvSpPr>
          <p:nvPr>
            <p:ph idx="1"/>
          </p:nvPr>
        </p:nvSpPr>
        <p:spPr>
          <a:xfrm>
            <a:off x="2233749" y="1026942"/>
            <a:ext cx="9246659" cy="5311843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Cuando </a:t>
            </a:r>
            <a:r>
              <a:rPr lang="es-MX" dirty="0"/>
              <a:t>las propiedades no son uniformes en un fluido, se dice que el </a:t>
            </a:r>
            <a:r>
              <a:rPr lang="es-MX" dirty="0" smtClean="0"/>
              <a:t>flujo es </a:t>
            </a:r>
            <a:r>
              <a:rPr lang="es-MX" dirty="0"/>
              <a:t>heterogéneo Puede deberse a la existencia de varias fases y/o </a:t>
            </a:r>
            <a:r>
              <a:rPr lang="es-MX" dirty="0" smtClean="0"/>
              <a:t>a imperfección </a:t>
            </a:r>
            <a:r>
              <a:rPr lang="es-MX" dirty="0"/>
              <a:t>en el mezclado de los componentes</a:t>
            </a:r>
            <a:r>
              <a:rPr lang="es-MX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332" y="2677414"/>
            <a:ext cx="4092166" cy="382056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058" y="2836605"/>
            <a:ext cx="4010297" cy="366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69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10" name="Título 9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50664"/>
          </a:xfrm>
        </p:spPr>
        <p:txBody>
          <a:bodyPr/>
          <a:lstStyle/>
          <a:p>
            <a:r>
              <a:rPr lang="es-ES" b="1" dirty="0" smtClean="0"/>
              <a:t>                       Flujo interno y externo </a:t>
            </a:r>
            <a:endParaRPr lang="es-ES" dirty="0"/>
          </a:p>
        </p:txBody>
      </p:sp>
      <p:sp>
        <p:nvSpPr>
          <p:cNvPr id="11" name="Marcador de contenido 10"/>
          <p:cNvSpPr>
            <a:spLocks noGrp="1"/>
          </p:cNvSpPr>
          <p:nvPr>
            <p:ph idx="1"/>
          </p:nvPr>
        </p:nvSpPr>
        <p:spPr>
          <a:xfrm>
            <a:off x="5512525" y="3301330"/>
            <a:ext cx="5841273" cy="28756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b="1" dirty="0" smtClean="0"/>
              <a:t>                                              </a:t>
            </a:r>
          </a:p>
          <a:p>
            <a:pPr marL="0" indent="0">
              <a:buNone/>
            </a:pPr>
            <a:endParaRPr lang="es-ES" b="1" dirty="0"/>
          </a:p>
          <a:p>
            <a:pPr marL="0" indent="0">
              <a:buNone/>
            </a:pPr>
            <a:endParaRPr lang="es-ES" b="1" dirty="0" smtClean="0"/>
          </a:p>
          <a:p>
            <a:pPr marL="0" indent="0">
              <a:buNone/>
            </a:pP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925" y="1571624"/>
            <a:ext cx="9066983" cy="460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75403" y="670951"/>
            <a:ext cx="3129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/>
              <a:t> </a:t>
            </a:r>
            <a:endParaRPr lang="es-ES" sz="4400" dirty="0"/>
          </a:p>
        </p:txBody>
      </p:sp>
      <p:sp>
        <p:nvSpPr>
          <p:cNvPr id="3" name="Rectángulo 2"/>
          <p:cNvSpPr/>
          <p:nvPr/>
        </p:nvSpPr>
        <p:spPr>
          <a:xfrm>
            <a:off x="2112917" y="1650665"/>
            <a:ext cx="748828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698862" y="101263"/>
            <a:ext cx="10515600" cy="929103"/>
          </a:xfrm>
        </p:spPr>
        <p:txBody>
          <a:bodyPr/>
          <a:lstStyle/>
          <a:p>
            <a:r>
              <a:rPr lang="es-ES" b="1" dirty="0" smtClean="0"/>
              <a:t>              Ecuaciones de continuidad y Bernoulli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idx="1"/>
          </p:nvPr>
        </p:nvSpPr>
        <p:spPr>
          <a:xfrm>
            <a:off x="1737360" y="1294228"/>
            <a:ext cx="9616440" cy="48827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/>
              <a:t>Esta ecuación se desarrolla a partir de un balance de masa en</a:t>
            </a:r>
          </a:p>
          <a:p>
            <a:pPr marL="0" indent="0">
              <a:buNone/>
            </a:pPr>
            <a:r>
              <a:rPr lang="es-MX" dirty="0"/>
              <a:t>un volumen de </a:t>
            </a:r>
            <a:r>
              <a:rPr lang="es-MX" dirty="0" smtClean="0"/>
              <a:t>control </a:t>
            </a:r>
            <a:r>
              <a:rPr lang="es-MX" dirty="0"/>
              <a:t>fijo en el espacio.</a:t>
            </a: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8617" y="2567157"/>
            <a:ext cx="7602583" cy="360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8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58353" y="-195943"/>
            <a:ext cx="10515599" cy="1325563"/>
          </a:xfrm>
        </p:spPr>
        <p:txBody>
          <a:bodyPr/>
          <a:lstStyle/>
          <a:p>
            <a:r>
              <a:rPr lang="es-ES" b="1" dirty="0" smtClean="0"/>
              <a:t>                      Ecuación de Bernoulli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351315" y="836023"/>
            <a:ext cx="9353006" cy="5502762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      </a:t>
            </a:r>
          </a:p>
          <a:p>
            <a:r>
              <a:rPr lang="es-MX" dirty="0" smtClean="0"/>
              <a:t>La </a:t>
            </a:r>
            <a:r>
              <a:rPr lang="es-MX" dirty="0"/>
              <a:t>ecuación de Bernoulli es un caso particular de la ecuación de cantidad de movimiento de Euler.</a:t>
            </a:r>
          </a:p>
          <a:p>
            <a:r>
              <a:rPr lang="es-MX" dirty="0"/>
              <a:t>La forma general de la ecuación de movimiento de fluidos es</a:t>
            </a:r>
            <a:r>
              <a:rPr lang="es-MX" dirty="0" smtClean="0"/>
              <a:t>: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7258" y="2873829"/>
            <a:ext cx="7680959" cy="310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83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20522" y="-169817"/>
            <a:ext cx="10524475" cy="937351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        </a:t>
            </a:r>
            <a:r>
              <a:rPr lang="es-MX" b="1" dirty="0"/>
              <a:t/>
            </a:r>
            <a:br>
              <a:rPr lang="es-MX" b="1" dirty="0"/>
            </a:br>
            <a:r>
              <a:rPr lang="es-MX" b="1" dirty="0" smtClean="0"/>
              <a:t>              Ecuación de Bernoulli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76549" y="1175657"/>
            <a:ext cx="10068448" cy="46094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Para el caso de movimiento de un fluido no viscoso en estado</a:t>
            </a:r>
          </a:p>
          <a:p>
            <a:pPr marL="0" indent="0" algn="just">
              <a:buNone/>
            </a:pPr>
            <a:r>
              <a:rPr lang="es-MX" dirty="0"/>
              <a:t>estacionario entre dos puntos 1 y 2 en la misma línea de</a:t>
            </a:r>
          </a:p>
          <a:p>
            <a:pPr marL="0" indent="0" algn="just">
              <a:buNone/>
            </a:pPr>
            <a:r>
              <a:rPr lang="es-MX" dirty="0"/>
              <a:t>corriente, la ecuación de movimiento se puede expresar de la</a:t>
            </a:r>
          </a:p>
          <a:p>
            <a:pPr marL="0" indent="0" algn="just">
              <a:buNone/>
            </a:pPr>
            <a:r>
              <a:rPr lang="es-MX" dirty="0"/>
              <a:t>siguiente manera</a:t>
            </a:r>
            <a:r>
              <a:rPr lang="es-MX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7516" y="3357155"/>
            <a:ext cx="8353425" cy="257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24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9721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 </a:t>
            </a:r>
            <a:r>
              <a:rPr lang="es-ES" b="1" dirty="0"/>
              <a:t> </a:t>
            </a:r>
            <a:r>
              <a:rPr lang="es-ES" b="1" dirty="0" smtClean="0"/>
              <a:t> Elementos que afectan la simetría del flujo 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14538" y="1214846"/>
            <a:ext cx="9339261" cy="5394960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Efecto curva</a:t>
            </a:r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Desarrollo del perfil e velocidad en tramos rectos.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9965" y="1657486"/>
            <a:ext cx="4200525" cy="115728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9965" y="4243252"/>
            <a:ext cx="6089674" cy="181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3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05242" y="171451"/>
            <a:ext cx="10686758" cy="1115701"/>
          </a:xfrm>
        </p:spPr>
        <p:txBody>
          <a:bodyPr/>
          <a:lstStyle/>
          <a:p>
            <a:r>
              <a:rPr lang="es-ES" b="1" dirty="0" smtClean="0"/>
              <a:t>       Elementos </a:t>
            </a:r>
            <a:r>
              <a:rPr lang="es-ES" b="1" dirty="0"/>
              <a:t>que afectan la simetría del flujo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05242" y="1448973"/>
            <a:ext cx="9532871" cy="47279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Asimetría en el perfil de la velocidad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5242" y="1978771"/>
            <a:ext cx="6481471" cy="205993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5242" y="4200526"/>
            <a:ext cx="7986713" cy="245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71738" y="195943"/>
            <a:ext cx="9458325" cy="950530"/>
          </a:xfrm>
        </p:spPr>
        <p:txBody>
          <a:bodyPr>
            <a:normAutofit fontScale="90000"/>
          </a:bodyPr>
          <a:lstStyle/>
          <a:p>
            <a:r>
              <a:rPr lang="es-ES" b="1" dirty="0"/>
              <a:t>Elementos que afectan la simetría del flujo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13206" y="1146473"/>
            <a:ext cx="9440594" cy="5030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dirty="0"/>
              <a:t>En las aplicaciones prácticas, las tuberías presentan cambios de sección </a:t>
            </a:r>
            <a:r>
              <a:rPr lang="es-MX" dirty="0" smtClean="0"/>
              <a:t>y de </a:t>
            </a:r>
            <a:r>
              <a:rPr lang="es-MX" dirty="0"/>
              <a:t>dirección En estos casos, el perfil de velocidades puede </a:t>
            </a:r>
            <a:r>
              <a:rPr lang="es-MX" dirty="0" smtClean="0"/>
              <a:t>distorsionarse debido </a:t>
            </a:r>
            <a:r>
              <a:rPr lang="es-MX" dirty="0"/>
              <a:t>a la presencia de singularidades corriente arriba</a:t>
            </a:r>
            <a:r>
              <a:rPr lang="es-MX" dirty="0" smtClean="0"/>
              <a:t>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MX" dirty="0"/>
              <a:t>Perfiles asimétricos a 5 y a 20 diámetros corriente abajo de una misma curva en </a:t>
            </a:r>
            <a:r>
              <a:rPr lang="es-MX" dirty="0" smtClean="0"/>
              <a:t>una tubería </a:t>
            </a:r>
            <a:r>
              <a:rPr lang="es-MX" dirty="0"/>
              <a:t>de 75 mm de diámetro.</a:t>
            </a: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3206" y="2814638"/>
            <a:ext cx="8953499" cy="167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87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950656" y="339634"/>
            <a:ext cx="11106359" cy="854665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             </a:t>
            </a:r>
            <a:r>
              <a:rPr lang="es-ES" b="1" dirty="0" smtClean="0"/>
              <a:t>Parámetros de desempeño de los medidores  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785938" y="1392702"/>
            <a:ext cx="9821080" cy="51126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 smtClean="0"/>
              <a:t>Resolución </a:t>
            </a:r>
          </a:p>
          <a:p>
            <a:pPr marL="0" indent="0">
              <a:buNone/>
            </a:pPr>
            <a:r>
              <a:rPr lang="es-ES" dirty="0" smtClean="0"/>
              <a:t>Mínima variación de la magnitud medida que da lugar a una variación perceptible de la indicación correspondiente.</a:t>
            </a:r>
            <a:br>
              <a:rPr lang="es-ES" dirty="0" smtClean="0"/>
            </a:b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38" y="3014663"/>
            <a:ext cx="3986212" cy="28860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9413" y="3014663"/>
            <a:ext cx="2957512" cy="276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347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38646" y="509451"/>
            <a:ext cx="10515600" cy="814718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Coeficiente de descarga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45772" y="1655808"/>
            <a:ext cx="1035884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dirty="0"/>
              <a:t>Relación entre un caudal teórico o ideal, y el caudal real a través </a:t>
            </a:r>
          </a:p>
          <a:p>
            <a:pPr marL="0" indent="0" algn="just">
              <a:buNone/>
            </a:pPr>
            <a:r>
              <a:rPr lang="es-ES" dirty="0"/>
              <a:t>de ciertos dispositivos</a:t>
            </a:r>
            <a:r>
              <a:rPr lang="es-ES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566" y="2978331"/>
            <a:ext cx="7293429" cy="302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4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82189" y="678635"/>
            <a:ext cx="11009811" cy="444772"/>
          </a:xfrm>
        </p:spPr>
        <p:txBody>
          <a:bodyPr>
            <a:normAutofit fontScale="90000"/>
          </a:bodyPr>
          <a:lstStyle/>
          <a:p>
            <a:r>
              <a:rPr lang="es-ES" b="1" dirty="0" smtClean="0"/>
              <a:t>           Meter Factor</a:t>
            </a: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98170" y="1319349"/>
            <a:ext cx="9655629" cy="4657363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Un factor de corrección de medidor, usado en la industria de los</a:t>
            </a:r>
          </a:p>
          <a:p>
            <a:pPr marL="0" indent="0">
              <a:buNone/>
            </a:pPr>
            <a:r>
              <a:rPr lang="es-ES" dirty="0"/>
              <a:t>hidrocarburos. Se determina comparando el volumen total</a:t>
            </a:r>
          </a:p>
          <a:p>
            <a:pPr marL="0" indent="0">
              <a:buNone/>
            </a:pPr>
            <a:r>
              <a:rPr lang="es-ES" dirty="0"/>
              <a:t>reportado por el medidor contra la indicación dada por un patrón</a:t>
            </a:r>
          </a:p>
          <a:p>
            <a:pPr marL="0" indent="0">
              <a:buNone/>
            </a:pPr>
            <a:r>
              <a:rPr lang="es-ES" dirty="0"/>
              <a:t>de </a:t>
            </a:r>
            <a:r>
              <a:rPr lang="es-ES" dirty="0" smtClean="0"/>
              <a:t>volumen.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170" y="3258264"/>
            <a:ext cx="7981405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187" y="339634"/>
            <a:ext cx="11558451" cy="1075819"/>
          </a:xfrm>
        </p:spPr>
        <p:txBody>
          <a:bodyPr>
            <a:normAutofit/>
          </a:bodyPr>
          <a:lstStyle/>
          <a:p>
            <a:r>
              <a:rPr lang="es-ES" b="1" dirty="0" smtClean="0"/>
              <a:t>           </a:t>
            </a:r>
            <a:r>
              <a:rPr lang="es-ES" b="1" dirty="0"/>
              <a:t> </a:t>
            </a:r>
            <a:r>
              <a:rPr lang="es-ES" b="1" dirty="0" smtClean="0"/>
              <a:t>        K   factor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28800" y="1139483"/>
            <a:ext cx="9525000" cy="5199302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/>
              <a:t>Factor que se utiliza con algunos medidores con salida de</a:t>
            </a:r>
          </a:p>
          <a:p>
            <a:pPr marL="0" indent="0" algn="just">
              <a:buNone/>
            </a:pPr>
            <a:r>
              <a:rPr lang="es-ES" dirty="0"/>
              <a:t>indicación digital, para señalar cuántos pulsos equivalen a una</a:t>
            </a:r>
          </a:p>
          <a:p>
            <a:pPr marL="0" indent="0" algn="just">
              <a:buNone/>
            </a:pPr>
            <a:r>
              <a:rPr lang="es-ES" dirty="0"/>
              <a:t>unidad de volumen</a:t>
            </a:r>
            <a:r>
              <a:rPr lang="es-ES" dirty="0" smtClean="0"/>
              <a:t>.</a:t>
            </a:r>
          </a:p>
          <a:p>
            <a:pPr marL="0" indent="0" algn="just">
              <a:buNone/>
            </a:pPr>
            <a:endParaRPr lang="es-MX" dirty="0" smtClean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197" y="3300139"/>
            <a:ext cx="8239125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05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Error de Medición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45474" y="1690688"/>
            <a:ext cx="10008326" cy="4486275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Error</a:t>
            </a:r>
          </a:p>
          <a:p>
            <a:pPr marL="0" indent="0">
              <a:buNone/>
            </a:pPr>
            <a:r>
              <a:rPr lang="es-ES" dirty="0"/>
              <a:t>Diferencia entre un valor medido de una magnitud y un valor de </a:t>
            </a:r>
            <a:r>
              <a:rPr lang="es-ES" dirty="0" smtClean="0"/>
              <a:t>referencia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266394"/>
            <a:ext cx="8677275" cy="26765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653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Rango o Intervalo de medición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63486" y="1580606"/>
            <a:ext cx="9590314" cy="4596357"/>
          </a:xfrm>
        </p:spPr>
        <p:txBody>
          <a:bodyPr/>
          <a:lstStyle/>
          <a:p>
            <a:pPr marL="0" indent="0">
              <a:buNone/>
            </a:pPr>
            <a:r>
              <a:rPr lang="es-ES" b="1" dirty="0"/>
              <a:t>Intervalo de medición</a:t>
            </a:r>
          </a:p>
          <a:p>
            <a:pPr marL="0" indent="0" algn="just">
              <a:buNone/>
            </a:pPr>
            <a:r>
              <a:rPr lang="es-ES" dirty="0"/>
              <a:t>Conjunto de los valores de magnitudes de una misma naturaleza</a:t>
            </a:r>
          </a:p>
          <a:p>
            <a:pPr marL="0" indent="0" algn="just">
              <a:buNone/>
            </a:pPr>
            <a:r>
              <a:rPr lang="es-ES" dirty="0"/>
              <a:t>que un instrumento o sistema de medida dado puede medir con</a:t>
            </a:r>
          </a:p>
          <a:p>
            <a:pPr marL="0" indent="0" algn="just">
              <a:buNone/>
            </a:pPr>
            <a:r>
              <a:rPr lang="es-ES" dirty="0"/>
              <a:t>una incertidumbre instrumental especificada, en unas</a:t>
            </a:r>
          </a:p>
          <a:p>
            <a:pPr marL="0" indent="0" algn="just">
              <a:buNone/>
            </a:pPr>
            <a:r>
              <a:rPr lang="es-ES" dirty="0"/>
              <a:t>condiciones determinadas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486" y="4324299"/>
            <a:ext cx="8391525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5254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Relación Máximo Mínimo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89611" y="1489165"/>
            <a:ext cx="9564189" cy="4648609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Del inglés rangeability, es la relación entre los valores máximo y mínimo </a:t>
            </a:r>
            <a:r>
              <a:rPr lang="es-ES" dirty="0" smtClean="0"/>
              <a:t>de la </a:t>
            </a:r>
            <a:r>
              <a:rPr lang="es-ES" dirty="0"/>
              <a:t>magnitud que puede medir un medidor, con una </a:t>
            </a:r>
            <a:r>
              <a:rPr lang="es-ES" dirty="0" smtClean="0"/>
              <a:t>incertidumbre instrumental </a:t>
            </a:r>
            <a:r>
              <a:rPr lang="es-ES" dirty="0"/>
              <a:t>especificada. En inglés también puede encontrarse el </a:t>
            </a:r>
            <a:r>
              <a:rPr lang="es-ES" dirty="0" smtClean="0"/>
              <a:t>término relacionado </a:t>
            </a:r>
            <a:r>
              <a:rPr lang="es-ES" dirty="0"/>
              <a:t>turndown, que presenta como proporción ese valor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1669" y="3700462"/>
            <a:ext cx="467677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703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161"/>
          </a:xfrm>
        </p:spPr>
        <p:txBody>
          <a:bodyPr/>
          <a:lstStyle/>
          <a:p>
            <a:r>
              <a:rPr lang="es-ES" dirty="0" smtClean="0"/>
              <a:t>                               Linealidad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15736" y="1306286"/>
            <a:ext cx="9538063" cy="4870677"/>
          </a:xfrm>
        </p:spPr>
        <p:txBody>
          <a:bodyPr/>
          <a:lstStyle/>
          <a:p>
            <a:pPr marL="0" indent="0">
              <a:buNone/>
            </a:pPr>
            <a:r>
              <a:rPr lang="es-ES" dirty="0"/>
              <a:t>Se utiliza para referirse a la región de valores de la magnitud</a:t>
            </a:r>
          </a:p>
          <a:p>
            <a:pPr marL="0" indent="0">
              <a:buNone/>
            </a:pPr>
            <a:r>
              <a:rPr lang="es-ES" dirty="0"/>
              <a:t>donde un equipo, instrumento o proceso de medición tiene una</a:t>
            </a:r>
          </a:p>
          <a:p>
            <a:pPr marL="0" indent="0">
              <a:buNone/>
            </a:pPr>
            <a:r>
              <a:rPr lang="es-ES" dirty="0"/>
              <a:t>relación lineal entre el valor de la magnitud y la señal o</a:t>
            </a:r>
          </a:p>
          <a:p>
            <a:pPr marL="0" indent="0">
              <a:buNone/>
            </a:pPr>
            <a:r>
              <a:rPr lang="es-ES" dirty="0"/>
              <a:t>indicación del equipo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19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983" y="3633787"/>
            <a:ext cx="76581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168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9890</TotalTime>
  <Words>1300</Words>
  <Application>Microsoft Office PowerPoint</Application>
  <PresentationFormat>Panorámica</PresentationFormat>
  <Paragraphs>301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Tema de Office</vt:lpstr>
      <vt:lpstr>Conceptos claves para la medición de fluidos </vt:lpstr>
      <vt:lpstr>                                 1.Caudal</vt:lpstr>
      <vt:lpstr>Presentación de PowerPoint</vt:lpstr>
      <vt:lpstr>             Importancia de la medición de flujo </vt:lpstr>
      <vt:lpstr>                                Importancia de la medición de flujo </vt:lpstr>
      <vt:lpstr>Caudal </vt:lpstr>
      <vt:lpstr>                Caudal</vt:lpstr>
      <vt:lpstr>La complejidad de la medición del caudal </vt:lpstr>
      <vt:lpstr>La complejidad de la medición del caudal </vt:lpstr>
      <vt:lpstr>La complejidad de la medición del caudal </vt:lpstr>
      <vt:lpstr>        La complejidad de la medición del caudal </vt:lpstr>
      <vt:lpstr>             2. Mecánica de fluidos </vt:lpstr>
      <vt:lpstr>                            Regímenes de flujo</vt:lpstr>
      <vt:lpstr>                           </vt:lpstr>
      <vt:lpstr>                            Numero de Reynolds</vt:lpstr>
      <vt:lpstr>                       Numero de Reynolds</vt:lpstr>
      <vt:lpstr>            </vt:lpstr>
      <vt:lpstr>            Flujo laminar y Flujo turbulento </vt:lpstr>
      <vt:lpstr>        Fluido comprensible e Incompresible</vt:lpstr>
      <vt:lpstr>                      Flujo Heterogéneo </vt:lpstr>
      <vt:lpstr>                       Flujo interno y externo </vt:lpstr>
      <vt:lpstr>              Ecuaciones de continuidad y Bernoulli</vt:lpstr>
      <vt:lpstr>                      Ecuación de Bernoulli</vt:lpstr>
      <vt:lpstr>                                   Ecuación de Bernoulli</vt:lpstr>
      <vt:lpstr>              Elementos que afectan la simetría del flujo </vt:lpstr>
      <vt:lpstr>       Elementos que afectan la simetría del flujo</vt:lpstr>
      <vt:lpstr>Elementos que afectan la simetría del flujo</vt:lpstr>
      <vt:lpstr>             Parámetros de desempeño de los medidores  </vt:lpstr>
      <vt:lpstr>          Coeficiente de descarga </vt:lpstr>
      <vt:lpstr>           Meter Factor</vt:lpstr>
      <vt:lpstr>                    K   factor</vt:lpstr>
      <vt:lpstr>             Error de Medición</vt:lpstr>
      <vt:lpstr>             Rango o Intervalo de medición</vt:lpstr>
      <vt:lpstr>            Relación Máximo Mínimo</vt:lpstr>
      <vt:lpstr>                               Linealidad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Administrador</cp:lastModifiedBy>
  <cp:revision>681</cp:revision>
  <dcterms:created xsi:type="dcterms:W3CDTF">2020-02-18T12:47:10Z</dcterms:created>
  <dcterms:modified xsi:type="dcterms:W3CDTF">2022-08-04T15:56:29Z</dcterms:modified>
</cp:coreProperties>
</file>