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1" r:id="rId3"/>
    <p:sldId id="259" r:id="rId4"/>
    <p:sldId id="296" r:id="rId5"/>
    <p:sldId id="301" r:id="rId6"/>
    <p:sldId id="302" r:id="rId7"/>
    <p:sldId id="265" r:id="rId8"/>
    <p:sldId id="303" r:id="rId9"/>
    <p:sldId id="310" r:id="rId10"/>
    <p:sldId id="27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73" d="100"/>
          <a:sy n="73" d="100"/>
        </p:scale>
        <p:origin x="58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2350" y="146191"/>
            <a:ext cx="8752112" cy="1029468"/>
          </a:xfrm>
        </p:spPr>
        <p:txBody>
          <a:bodyPr>
            <a:normAutofit/>
          </a:bodyPr>
          <a:lstStyle/>
          <a:p>
            <a:r>
              <a:rPr lang="es-CO" b="1" dirty="0" smtClean="0"/>
              <a:t>Finalidad de la medición dinámica </a:t>
            </a:r>
            <a:endParaRPr lang="es-ES" b="1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959429" y="992777"/>
            <a:ext cx="9394370" cy="5346008"/>
          </a:xfrm>
        </p:spPr>
        <p:txBody>
          <a:bodyPr/>
          <a:lstStyle/>
          <a:p>
            <a:pPr marL="0" indent="0" algn="just">
              <a:buNone/>
            </a:pPr>
            <a:r>
              <a:rPr lang="es-CO" dirty="0"/>
              <a:t>Determinación del crudo a condiciones estándar, sin agua ni sedimentos, </a:t>
            </a:r>
            <a:r>
              <a:rPr lang="es-CO" dirty="0" smtClean="0"/>
              <a:t> que </a:t>
            </a:r>
            <a:r>
              <a:rPr lang="es-CO" dirty="0"/>
              <a:t>ha pasado por un medidor durante un intervalo de tiempo determinado</a:t>
            </a:r>
            <a:r>
              <a:rPr lang="es-CO" dirty="0" smtClean="0"/>
              <a:t>.</a:t>
            </a:r>
          </a:p>
          <a:p>
            <a:pPr marL="0" indent="0" algn="just">
              <a:buNone/>
            </a:pPr>
            <a:endParaRPr lang="es-CO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2021" y="2815199"/>
            <a:ext cx="5210175" cy="298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325189" y="273316"/>
            <a:ext cx="1007146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400" dirty="0">
                <a:latin typeface="+mj-lt"/>
              </a:rPr>
              <a:t> </a:t>
            </a:r>
            <a:r>
              <a:rPr lang="es-CO" sz="4400" b="1" dirty="0" smtClean="0">
                <a:latin typeface="+mj-lt"/>
              </a:rPr>
              <a:t>Normatividad aplicable</a:t>
            </a:r>
            <a:endParaRPr lang="es-CO" sz="4400" b="1" dirty="0">
              <a:latin typeface="+mj-lt"/>
            </a:endParaRP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1943100" y="1097066"/>
            <a:ext cx="9556440" cy="4807345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en-US" dirty="0"/>
              <a:t>➢ API MPMS 11.1 – Temperature and Pressure Volume Correction Factors</a:t>
            </a:r>
          </a:p>
          <a:p>
            <a:pPr marL="0" indent="0" algn="just">
              <a:buNone/>
            </a:pPr>
            <a:r>
              <a:rPr lang="en-US" dirty="0"/>
              <a:t>for Generalized Crude Oils, Refined Products, and Lubricating Oils</a:t>
            </a:r>
          </a:p>
          <a:p>
            <a:pPr marL="0" indent="0" algn="just">
              <a:buNone/>
            </a:pPr>
            <a:r>
              <a:rPr lang="en-US" dirty="0"/>
              <a:t>➢ API MPMS 12.2.1 – Calculation of Petroleum Quantities Using Dynamic</a:t>
            </a:r>
          </a:p>
          <a:p>
            <a:pPr marL="0" indent="0" algn="just">
              <a:buNone/>
            </a:pPr>
            <a:r>
              <a:rPr lang="en-US" dirty="0"/>
              <a:t>Measurement Methods and Volumetric Correction Factors, Part 1-</a:t>
            </a:r>
          </a:p>
          <a:p>
            <a:pPr marL="0" indent="0" algn="just">
              <a:buNone/>
            </a:pPr>
            <a:r>
              <a:rPr lang="en-US" dirty="0"/>
              <a:t>Introduction</a:t>
            </a:r>
          </a:p>
          <a:p>
            <a:pPr marL="0" indent="0" algn="just">
              <a:buNone/>
            </a:pPr>
            <a:r>
              <a:rPr lang="en-US" dirty="0"/>
              <a:t>➢ API MPMS 12.2.2 – Calculation of Petroleum Quantities Using Dynamic</a:t>
            </a:r>
          </a:p>
          <a:p>
            <a:pPr marL="0" indent="0" algn="just">
              <a:buNone/>
            </a:pPr>
            <a:r>
              <a:rPr lang="en-US" dirty="0"/>
              <a:t>Measurement Methods and Volumetric Correction Factors, Part 2-</a:t>
            </a:r>
          </a:p>
          <a:p>
            <a:pPr marL="0" indent="0" algn="just">
              <a:buNone/>
            </a:pPr>
            <a:r>
              <a:rPr lang="en-US" dirty="0"/>
              <a:t>Measurement Tickets</a:t>
            </a:r>
          </a:p>
          <a:p>
            <a:pPr marL="0" indent="0" algn="just">
              <a:buNone/>
            </a:pPr>
            <a:r>
              <a:rPr lang="en-US" dirty="0"/>
              <a:t>➢ API MPMS 12.2.3 – Calculation of Petroleum Quantities Using Dynamic</a:t>
            </a:r>
          </a:p>
          <a:p>
            <a:pPr marL="0" indent="0" algn="just">
              <a:buNone/>
            </a:pPr>
            <a:r>
              <a:rPr lang="en-US" dirty="0"/>
              <a:t>Measurement Methods and Volumetric Correction Factors, Part 3-Proving</a:t>
            </a:r>
          </a:p>
          <a:p>
            <a:pPr marL="0" indent="0" algn="just">
              <a:buNone/>
            </a:pPr>
            <a:r>
              <a:rPr lang="en-US" dirty="0"/>
              <a:t>Reports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35281" y="115259"/>
            <a:ext cx="8964259" cy="890801"/>
          </a:xfrm>
        </p:spPr>
        <p:txBody>
          <a:bodyPr>
            <a:normAutofit/>
          </a:bodyPr>
          <a:lstStyle/>
          <a:p>
            <a:r>
              <a:rPr lang="es-CO" b="1" dirty="0" smtClean="0"/>
              <a:t>Volumen estándar neto</a:t>
            </a:r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24743" y="653143"/>
            <a:ext cx="8190411" cy="55517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s-CO" sz="2400" dirty="0"/>
          </a:p>
          <a:p>
            <a:pPr marL="0" indent="0" algn="just">
              <a:buNone/>
            </a:pPr>
            <a:r>
              <a:rPr lang="es-CO" sz="2400" dirty="0"/>
              <a:t>• NSV (Volumen estándar neto): cantidad de hidrocarburos líquidos a temperatura </a:t>
            </a:r>
            <a:r>
              <a:rPr lang="es-CO" sz="2400" dirty="0" smtClean="0"/>
              <a:t>y presión </a:t>
            </a:r>
            <a:r>
              <a:rPr lang="es-CO" sz="2400" dirty="0"/>
              <a:t>estándar luego de la deducción del contenido de agua y de </a:t>
            </a:r>
            <a:r>
              <a:rPr lang="es-CO" sz="2400" dirty="0" smtClean="0"/>
              <a:t>sedimentos suspendidos </a:t>
            </a:r>
            <a:r>
              <a:rPr lang="es-CO" sz="2400" dirty="0"/>
              <a:t>en el hidrocarburo.</a:t>
            </a:r>
          </a:p>
          <a:p>
            <a:pPr marL="0" indent="0" algn="just">
              <a:buNone/>
            </a:pPr>
            <a:r>
              <a:rPr lang="es-CO" sz="2400" dirty="0"/>
              <a:t>• CSW (Factor de corrección de sedimento y agua): factor que representa la deducción </a:t>
            </a:r>
            <a:r>
              <a:rPr lang="es-CO" sz="2400" dirty="0" smtClean="0"/>
              <a:t>del contenido </a:t>
            </a:r>
            <a:r>
              <a:rPr lang="es-CO" sz="2400" dirty="0"/>
              <a:t>de agua y sedimentos suspendidos en el hidrocarburo líquido.</a:t>
            </a:r>
          </a:p>
          <a:p>
            <a:pPr marL="0" indent="0" algn="just">
              <a:buNone/>
            </a:pPr>
            <a:r>
              <a:rPr lang="es-CO" sz="2400" dirty="0"/>
              <a:t>• GSV (Volumen bruto estándar): cantidad de hidrocarburo líquido que ha pasado por el</a:t>
            </a:r>
          </a:p>
          <a:p>
            <a:pPr marL="0" indent="0" algn="just">
              <a:buNone/>
            </a:pPr>
            <a:r>
              <a:rPr lang="es-CO" sz="2400" dirty="0"/>
              <a:t>medidor a condiciones de temperatura y presión estándar, antes de descontar </a:t>
            </a:r>
            <a:r>
              <a:rPr lang="es-CO" sz="2400" dirty="0" smtClean="0"/>
              <a:t>la cantidad </a:t>
            </a:r>
            <a:r>
              <a:rPr lang="es-CO" sz="2400" dirty="0"/>
              <a:t>de agua y sedimentos suspendidos en el hidrocarburo.</a:t>
            </a:r>
            <a:endParaRPr lang="es-ES" sz="2400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9285" y="5348559"/>
            <a:ext cx="3333750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2959" y="313509"/>
            <a:ext cx="10659291" cy="653142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                </a:t>
            </a:r>
            <a:r>
              <a:rPr lang="es-CO" b="1" dirty="0" smtClean="0"/>
              <a:t>Volumen estándar neto    </a:t>
            </a:r>
            <a:r>
              <a:rPr lang="es-CO" dirty="0"/>
              <a:t/>
            </a:r>
            <a:br>
              <a:rPr lang="es-CO" dirty="0"/>
            </a:br>
            <a:endParaRPr lang="es-ES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972492" y="966651"/>
            <a:ext cx="9407434" cy="518595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sz="2000" dirty="0"/>
              <a:t>• IV (Volumen indicado): volumen que ha pasado por el medidor durante el periodo de</a:t>
            </a:r>
          </a:p>
          <a:p>
            <a:pPr marL="0" indent="0" algn="just">
              <a:buNone/>
            </a:pPr>
            <a:r>
              <a:rPr lang="es-CO" sz="2000" dirty="0"/>
              <a:t>tiempo según sus propias indicaciones, antes de aplicar las correcciones por presión,</a:t>
            </a:r>
          </a:p>
          <a:p>
            <a:pPr marL="0" indent="0" algn="just">
              <a:buNone/>
            </a:pPr>
            <a:r>
              <a:rPr lang="es-CO" sz="2000" dirty="0"/>
              <a:t>temperatura y contenido de agua y sedimentos en el hidrocarburo.</a:t>
            </a:r>
          </a:p>
          <a:p>
            <a:pPr marL="0" indent="0" algn="just">
              <a:buNone/>
            </a:pPr>
            <a:r>
              <a:rPr lang="es-CO" sz="2000" dirty="0"/>
              <a:t>• MF (meter factor): factor de calibración del medidor.</a:t>
            </a:r>
          </a:p>
          <a:p>
            <a:pPr marL="0" indent="0" algn="just">
              <a:buNone/>
            </a:pPr>
            <a:r>
              <a:rPr lang="es-CO" sz="2000" dirty="0"/>
              <a:t>• CTL (Factor de corrección por temperatura en el líquido): corrección del volumen del</a:t>
            </a:r>
          </a:p>
          <a:p>
            <a:pPr marL="0" indent="0" algn="just">
              <a:buNone/>
            </a:pPr>
            <a:r>
              <a:rPr lang="es-CO" sz="2000" dirty="0"/>
              <a:t>hidrocarburo líquido por efecto de la temperatura.</a:t>
            </a:r>
          </a:p>
          <a:p>
            <a:pPr marL="0" indent="0" algn="just">
              <a:buNone/>
            </a:pPr>
            <a:r>
              <a:rPr lang="es-CO" sz="2000" dirty="0"/>
              <a:t>• CPL (Factor de corrección por presión en el líquido): corrección del volumen por</a:t>
            </a:r>
          </a:p>
          <a:p>
            <a:pPr marL="0" indent="0" algn="just">
              <a:buNone/>
            </a:pPr>
            <a:r>
              <a:rPr lang="es-CO" sz="2000" dirty="0"/>
              <a:t>compresibilidad del líquido</a:t>
            </a:r>
            <a:r>
              <a:rPr lang="es-CO" sz="2000" dirty="0" smtClean="0"/>
              <a:t>.</a:t>
            </a:r>
          </a:p>
          <a:p>
            <a:pPr marL="0" indent="0" algn="just">
              <a:buNone/>
            </a:pPr>
            <a:endParaRPr lang="es-ES" sz="2000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622" y="5427617"/>
            <a:ext cx="1284515" cy="128451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4672" y="4346394"/>
            <a:ext cx="7781925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88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662642" y="91440"/>
            <a:ext cx="9446622" cy="600891"/>
          </a:xfrm>
        </p:spPr>
        <p:txBody>
          <a:bodyPr>
            <a:normAutofit fontScale="90000"/>
          </a:bodyPr>
          <a:lstStyle/>
          <a:p>
            <a:r>
              <a:rPr lang="es-CO" dirty="0"/>
              <a:t/>
            </a:r>
            <a:br>
              <a:rPr lang="es-CO" dirty="0"/>
            </a:br>
            <a:r>
              <a:rPr lang="es-CO" dirty="0" smtClean="0"/>
              <a:t>          </a:t>
            </a:r>
            <a:r>
              <a:rPr lang="es-CO" b="1" dirty="0" smtClean="0"/>
              <a:t>V</a:t>
            </a:r>
            <a:r>
              <a:rPr lang="es-CO" b="1" dirty="0" smtClean="0"/>
              <a:t>olumen estándar neto</a:t>
            </a:r>
            <a:endParaRPr lang="es-ES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7930" y="5489699"/>
            <a:ext cx="849085" cy="849085"/>
          </a:xfrm>
          <a:prstGeom prst="rect">
            <a:avLst/>
          </a:prstGeom>
        </p:spPr>
      </p:pic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580601" y="113836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• IIV (Volumen indicado inicial): volumen indicado por el medidor al inicio de </a:t>
            </a:r>
            <a:r>
              <a:rPr lang="es-CO" dirty="0" smtClean="0"/>
              <a:t>la entrega</a:t>
            </a:r>
            <a:r>
              <a:rPr lang="es-CO" dirty="0"/>
              <a:t>.</a:t>
            </a:r>
          </a:p>
          <a:p>
            <a:pPr marL="0" indent="0">
              <a:buNone/>
            </a:pPr>
            <a:r>
              <a:rPr lang="es-CO" dirty="0"/>
              <a:t>• FIV (Volumen indicado final): volumen indicado por el medidor al final de </a:t>
            </a:r>
            <a:r>
              <a:rPr lang="es-CO" dirty="0" smtClean="0"/>
              <a:t>la entrega</a:t>
            </a:r>
            <a:r>
              <a:rPr lang="es-CO" dirty="0"/>
              <a:t>.</a:t>
            </a:r>
          </a:p>
          <a:p>
            <a:pPr marL="0" indent="0">
              <a:buNone/>
            </a:pPr>
            <a:r>
              <a:rPr lang="es-CO" dirty="0"/>
              <a:t>• F: factor de compresibilidad del líquido en el medidor a condiciones normales </a:t>
            </a:r>
            <a:r>
              <a:rPr lang="es-CO" dirty="0" smtClean="0"/>
              <a:t>de operación.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1328" y="3983083"/>
            <a:ext cx="8905875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0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29690" y="208372"/>
            <a:ext cx="9627326" cy="888908"/>
          </a:xfrm>
        </p:spPr>
        <p:txBody>
          <a:bodyPr>
            <a:normAutofit/>
          </a:bodyPr>
          <a:lstStyle/>
          <a:p>
            <a:r>
              <a:rPr lang="es-CO" sz="4000" b="1" dirty="0" smtClean="0"/>
              <a:t>Volumen estándar neto </a:t>
            </a:r>
            <a:endParaRPr lang="es-ES" sz="4000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3820" y="5525589"/>
            <a:ext cx="813196" cy="813196"/>
          </a:xfrm>
          <a:prstGeom prst="rect">
            <a:avLst/>
          </a:prstGeom>
        </p:spPr>
      </p:pic>
      <p:pic>
        <p:nvPicPr>
          <p:cNvPr id="7" name="Marcador de contenido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12124" y="1022203"/>
            <a:ext cx="8477797" cy="531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95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592489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/>
              <a:t>Volumen estándar neto 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pic>
        <p:nvPicPr>
          <p:cNvPr id="2" name="Marcador de contenido 1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256947" y="970036"/>
            <a:ext cx="8045768" cy="5368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 smtClean="0"/>
              <a:t>Volumen estándar neto</a:t>
            </a:r>
            <a:r>
              <a:rPr lang="es-CO" sz="4000" b="1" dirty="0" smtClean="0"/>
              <a:t>  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679575" y="1206500"/>
            <a:ext cx="9496425" cy="473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54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/>
              <a:t/>
            </a:r>
            <a:br>
              <a:rPr lang="es-CO" sz="4000" dirty="0"/>
            </a:br>
            <a:r>
              <a:rPr lang="es-CO" sz="4000" b="1" dirty="0" smtClean="0"/>
              <a:t>Volumen estándar neto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046671" y="970036"/>
            <a:ext cx="8256043" cy="5368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899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19459</TotalTime>
  <Words>391</Words>
  <Application>Microsoft Office PowerPoint</Application>
  <PresentationFormat>Panorámica</PresentationFormat>
  <Paragraphs>42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de Office</vt:lpstr>
      <vt:lpstr>Finalidad de la medición dinámica </vt:lpstr>
      <vt:lpstr>Presentación de PowerPoint</vt:lpstr>
      <vt:lpstr>Volumen estándar neto</vt:lpstr>
      <vt:lpstr>                Volumen estándar neto     </vt:lpstr>
      <vt:lpstr>           Volumen estándar neto</vt:lpstr>
      <vt:lpstr>Volumen estándar neto </vt:lpstr>
      <vt:lpstr>  Volumen estándar neto   </vt:lpstr>
      <vt:lpstr>  Volumen estándar neto    </vt:lpstr>
      <vt:lpstr>  Volumen estándar neto 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Eliecer Garzon</cp:lastModifiedBy>
  <cp:revision>1307</cp:revision>
  <dcterms:created xsi:type="dcterms:W3CDTF">2020-02-18T12:47:10Z</dcterms:created>
  <dcterms:modified xsi:type="dcterms:W3CDTF">2022-08-17T15:26:10Z</dcterms:modified>
</cp:coreProperties>
</file>