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1" r:id="rId2"/>
    <p:sldId id="270" r:id="rId3"/>
    <p:sldId id="272" r:id="rId4"/>
    <p:sldId id="271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FF9900"/>
    <a:srgbClr val="66FF99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58" autoAdjust="0"/>
    <p:restoredTop sz="94660"/>
  </p:normalViewPr>
  <p:slideViewPr>
    <p:cSldViewPr snapToGrid="0">
      <p:cViewPr varScale="1">
        <p:scale>
          <a:sx n="70" d="100"/>
          <a:sy n="70" d="100"/>
        </p:scale>
        <p:origin x="54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7EB67-28C2-45EC-89A0-75EEFA730351}" type="datetimeFigureOut">
              <a:rPr lang="es-CO" smtClean="0"/>
              <a:t>04/06/2020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0349CA-29B3-49D6-BD6C-177FAD6F432B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75277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7F3CBF-D8EC-4ACB-B957-C9BAFD5F2809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32527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64776" y="4624477"/>
            <a:ext cx="7192370" cy="1388534"/>
          </a:xfrm>
        </p:spPr>
        <p:txBody>
          <a:bodyPr>
            <a:normAutofit fontScale="70000" lnSpcReduction="20000"/>
          </a:bodyPr>
          <a:lstStyle/>
          <a:p>
            <a:pPr lvl="0" algn="l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s-CO" altLang="es-CO" sz="2400" dirty="0" smtClean="0"/>
          </a:p>
          <a:p>
            <a:pPr lvl="0" algn="l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s-CO" altLang="es-CO" sz="2400" dirty="0" smtClean="0">
                <a:solidFill>
                  <a:srgbClr val="2E75B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lang="es-CO" altLang="es-CO" sz="4700" dirty="0" smtClean="0">
                <a:solidFill>
                  <a:srgbClr val="2E75B6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</a:t>
            </a:r>
            <a:r>
              <a:rPr lang="es-CO" altLang="es-CO" sz="4700" dirty="0" smtClean="0">
                <a:solidFill>
                  <a:srgbClr val="2E75B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Ñ</a:t>
            </a:r>
            <a:r>
              <a:rPr lang="es-CO" altLang="es-CO" sz="4700" dirty="0" smtClean="0">
                <a:solidFill>
                  <a:srgbClr val="2E75B6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ALES DE TRANSITO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s-CO" altLang="es-CO" sz="4700" dirty="0" smtClean="0">
                <a:solidFill>
                  <a:srgbClr val="2E75B6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Preventivas</a:t>
            </a:r>
          </a:p>
          <a:p>
            <a:pPr algn="l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s-CO" altLang="es-CO" sz="2400" dirty="0" smtClean="0">
              <a:solidFill>
                <a:srgbClr val="2E75B6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 defTabSz="91440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s-CO" altLang="es-CO" sz="2400" dirty="0" smtClean="0">
                <a:solidFill>
                  <a:srgbClr val="2E75B6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endParaRPr lang="es-CO" altLang="es-CO" sz="2800" dirty="0">
              <a:latin typeface="Arial" panose="020B060402020202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O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4069720"/>
            <a:ext cx="11264622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O" altLang="es-CO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	</a:t>
            </a:r>
            <a:r>
              <a:rPr kumimoji="0" lang="es-CO" altLang="es-CO" sz="1100" b="0" i="0" u="none" strike="noStrike" cap="none" normalizeH="0" baseline="0" dirty="0" smtClean="0">
                <a:ln>
                  <a:noFill/>
                </a:ln>
                <a:solidFill>
                  <a:srgbClr val="2E75B6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					</a:t>
            </a:r>
            <a:endParaRPr kumimoji="0" lang="es-CO" altLang="es-CO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Imagen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34" t="35672" r="22887" b="25137"/>
          <a:stretch>
            <a:fillRect/>
          </a:stretch>
        </p:blipFill>
        <p:spPr bwMode="auto">
          <a:xfrm>
            <a:off x="3144982" y="940426"/>
            <a:ext cx="8732114" cy="3481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4408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33767" y="931459"/>
            <a:ext cx="7506270" cy="842749"/>
          </a:xfrm>
        </p:spPr>
        <p:txBody>
          <a:bodyPr/>
          <a:lstStyle/>
          <a:p>
            <a:r>
              <a:rPr lang="es-CO" b="1" dirty="0">
                <a:ln w="10160">
                  <a:solidFill>
                    <a:srgbClr val="FFC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SEÑALES PREVENTIVAS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92323" y="1937983"/>
            <a:ext cx="8147714" cy="3452884"/>
          </a:xfrm>
          <a:noFill/>
          <a:ln>
            <a:noFill/>
            <a:prstDash val="dash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s-CO" dirty="0">
                <a:latin typeface="Comic Sans MS" panose="030F0702030302020204" pitchFamily="66" charset="0"/>
              </a:rPr>
              <a:t>Las señales preventivas tienen como propósito advertir a los usuarios de la vía la existencia y naturaleza de riesgos y/o situaciones imprevistas presentes en la vía o en sus zonas adyacentes, ya sea en forma permanente o temporal. </a:t>
            </a:r>
            <a:endParaRPr lang="es-CO" dirty="0" smtClean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s-CO" dirty="0" smtClean="0">
                <a:latin typeface="Comic Sans MS" panose="030F0702030302020204" pitchFamily="66" charset="0"/>
              </a:rPr>
              <a:t>Estas </a:t>
            </a:r>
            <a:r>
              <a:rPr lang="es-CO" dirty="0">
                <a:latin typeface="Comic Sans MS" panose="030F0702030302020204" pitchFamily="66" charset="0"/>
              </a:rPr>
              <a:t>señales ayudan a que los conductores tomen las precauciones del caso, ya sea reduciendo la velocidad o realizando maniobras necesarias para su propia seguridad, la del resto de los vehículos y la de los peatones. </a:t>
            </a:r>
          </a:p>
        </p:txBody>
      </p:sp>
    </p:spTree>
    <p:extLst>
      <p:ext uri="{BB962C8B-B14F-4D97-AF65-F5344CB8AC3E}">
        <p14:creationId xmlns:p14="http://schemas.microsoft.com/office/powerpoint/2010/main" val="381443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34018" y="685800"/>
            <a:ext cx="8869006" cy="760863"/>
          </a:xfrm>
        </p:spPr>
        <p:txBody>
          <a:bodyPr>
            <a:normAutofit fontScale="90000"/>
          </a:bodyPr>
          <a:lstStyle/>
          <a:p>
            <a:r>
              <a:rPr lang="es-CO" b="1" dirty="0">
                <a:ln w="10160">
                  <a:solidFill>
                    <a:srgbClr val="FFC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mic Sans MS" panose="030F0702030302020204" pitchFamily="66" charset="0"/>
              </a:rPr>
              <a:t>SEÑALES PREVENTIVAS: Colores</a:t>
            </a:r>
          </a:p>
        </p:txBody>
      </p:sp>
      <p:sp>
        <p:nvSpPr>
          <p:cNvPr id="5" name="Rectángulo 4"/>
          <p:cNvSpPr/>
          <p:nvPr/>
        </p:nvSpPr>
        <p:spPr>
          <a:xfrm>
            <a:off x="2085943" y="1542198"/>
            <a:ext cx="7904218" cy="2825086"/>
          </a:xfrm>
          <a:prstGeom prst="rect">
            <a:avLst/>
          </a:prstGeom>
          <a:noFill/>
          <a:ln>
            <a:noFill/>
            <a:prstDash val="dash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algn="just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</a:pPr>
            <a:r>
              <a:rPr lang="es-CO" sz="2400" dirty="0">
                <a:solidFill>
                  <a:schemeClr val="dk1"/>
                </a:solidFill>
                <a:latin typeface="Comic Sans MS" panose="030F0702030302020204" pitchFamily="66" charset="0"/>
              </a:rPr>
              <a:t>Los colores utilizados en estas señales son el amarillo para el fondo y el negro para orlas, símbolos, letras y/o números. Las excepciones a esta regla son</a:t>
            </a:r>
            <a:r>
              <a:rPr lang="es-CO" sz="24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:</a:t>
            </a:r>
            <a:endParaRPr lang="es-CO" sz="2400" dirty="0">
              <a:solidFill>
                <a:schemeClr val="dk1"/>
              </a:solidFill>
              <a:latin typeface="Comic Sans MS" panose="030F0702030302020204" pitchFamily="66" charset="0"/>
            </a:endParaRPr>
          </a:p>
          <a:p>
            <a:pPr algn="just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</a:pPr>
            <a:r>
              <a:rPr lang="es-CO" sz="24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●Semáforo </a:t>
            </a:r>
            <a:r>
              <a:rPr lang="es-CO" sz="2400" dirty="0">
                <a:solidFill>
                  <a:schemeClr val="dk1"/>
                </a:solidFill>
                <a:latin typeface="Comic Sans MS" panose="030F0702030302020204" pitchFamily="66" charset="0"/>
              </a:rPr>
              <a:t>(amarillo, negro, rojo y verde) </a:t>
            </a:r>
          </a:p>
          <a:p>
            <a:pPr algn="just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</a:pPr>
            <a:r>
              <a:rPr lang="es-CO" sz="24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●Prevención </a:t>
            </a:r>
            <a:r>
              <a:rPr lang="es-CO" sz="2400" dirty="0">
                <a:solidFill>
                  <a:schemeClr val="dk1"/>
                </a:solidFill>
                <a:latin typeface="Comic Sans MS" panose="030F0702030302020204" pitchFamily="66" charset="0"/>
              </a:rPr>
              <a:t>de pare (amarillo, negro, rojo y blanco) </a:t>
            </a:r>
          </a:p>
          <a:p>
            <a:pPr algn="just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</a:pPr>
            <a:r>
              <a:rPr lang="es-CO" sz="24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●Prevención </a:t>
            </a:r>
            <a:r>
              <a:rPr lang="es-CO" sz="2400" dirty="0">
                <a:solidFill>
                  <a:schemeClr val="dk1"/>
                </a:solidFill>
                <a:latin typeface="Comic Sans MS" panose="030F0702030302020204" pitchFamily="66" charset="0"/>
              </a:rPr>
              <a:t>de ceda el paso (amarillo, negro, rojo y blanco) </a:t>
            </a:r>
          </a:p>
          <a:p>
            <a:pPr algn="just" defTabSz="457200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</a:pPr>
            <a:r>
              <a:rPr lang="es-CO" sz="2400" dirty="0" smtClean="0">
                <a:solidFill>
                  <a:schemeClr val="dk1"/>
                </a:solidFill>
                <a:latin typeface="Comic Sans MS" panose="030F0702030302020204" pitchFamily="66" charset="0"/>
              </a:rPr>
              <a:t>●Paso </a:t>
            </a:r>
            <a:r>
              <a:rPr lang="es-CO" sz="2400" dirty="0">
                <a:solidFill>
                  <a:schemeClr val="dk1"/>
                </a:solidFill>
                <a:latin typeface="Comic Sans MS" panose="030F0702030302020204" pitchFamily="66" charset="0"/>
              </a:rPr>
              <a:t>a nivel (blanco y negro) </a:t>
            </a:r>
          </a:p>
        </p:txBody>
      </p:sp>
    </p:spTree>
    <p:extLst>
      <p:ext uri="{BB962C8B-B14F-4D97-AF65-F5344CB8AC3E}">
        <p14:creationId xmlns:p14="http://schemas.microsoft.com/office/powerpoint/2010/main" val="25783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30054" y="685800"/>
            <a:ext cx="8172970" cy="883693"/>
          </a:xfrm>
        </p:spPr>
        <p:txBody>
          <a:bodyPr>
            <a:normAutofit/>
          </a:bodyPr>
          <a:lstStyle/>
          <a:p>
            <a:r>
              <a:rPr lang="es-CO" dirty="0"/>
              <a:t>Características</a:t>
            </a:r>
            <a:endParaRPr lang="es-CO" b="1" dirty="0">
              <a:ln w="10160">
                <a:solidFill>
                  <a:srgbClr val="FFC000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87857" y="1787857"/>
            <a:ext cx="8717251" cy="1782656"/>
          </a:xfrm>
          <a:noFill/>
          <a:ln>
            <a:noFill/>
            <a:prstDash val="dash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indent="0" algn="just">
              <a:buNone/>
            </a:pPr>
            <a:r>
              <a:rPr lang="es-CO" sz="2000" dirty="0">
                <a:latin typeface="Comic Sans MS" panose="030F0702030302020204" pitchFamily="66" charset="0"/>
              </a:rPr>
              <a:t>Se utiliza el cuadrado con diagonal vertical (rombo). Las excepciones de aplicación de esta forma son las señales </a:t>
            </a:r>
            <a:r>
              <a:rPr lang="es-CO" sz="2000" u="sng" dirty="0">
                <a:latin typeface="Comic Sans MS" panose="030F0702030302020204" pitchFamily="66" charset="0"/>
              </a:rPr>
              <a:t>ZONA ESCOLAR</a:t>
            </a:r>
            <a:r>
              <a:rPr lang="es-CO" sz="2000" dirty="0">
                <a:latin typeface="Comic Sans MS" panose="030F0702030302020204" pitchFamily="66" charset="0"/>
              </a:rPr>
              <a:t>, </a:t>
            </a:r>
            <a:r>
              <a:rPr lang="es-CO" sz="2000" u="sng" dirty="0">
                <a:latin typeface="Comic Sans MS" panose="030F0702030302020204" pitchFamily="66" charset="0"/>
              </a:rPr>
              <a:t>PROXIMIDAD A CRUCE ESCOLAR</a:t>
            </a:r>
            <a:r>
              <a:rPr lang="es-CO" sz="2000" dirty="0">
                <a:latin typeface="Comic Sans MS" panose="030F0702030302020204" pitchFamily="66" charset="0"/>
              </a:rPr>
              <a:t>, </a:t>
            </a:r>
            <a:r>
              <a:rPr lang="es-CO" sz="2000" u="sng" dirty="0">
                <a:latin typeface="Comic Sans MS" panose="030F0702030302020204" pitchFamily="66" charset="0"/>
              </a:rPr>
              <a:t>UBICACIÓN DE CRUCE ESCOLAR</a:t>
            </a:r>
            <a:r>
              <a:rPr lang="es-CO" sz="2000" dirty="0">
                <a:latin typeface="Comic Sans MS" panose="030F0702030302020204" pitchFamily="66" charset="0"/>
              </a:rPr>
              <a:t>, </a:t>
            </a:r>
            <a:r>
              <a:rPr lang="es-CO" sz="2000" u="sng" dirty="0">
                <a:latin typeface="Comic Sans MS" panose="030F0702030302020204" pitchFamily="66" charset="0"/>
              </a:rPr>
              <a:t>DELINEADOR DE CURVA HORIZONTAL </a:t>
            </a:r>
            <a:r>
              <a:rPr lang="es-CO" sz="2000" dirty="0">
                <a:latin typeface="Comic Sans MS" panose="030F0702030302020204" pitchFamily="66" charset="0"/>
              </a:rPr>
              <a:t>y </a:t>
            </a:r>
            <a:r>
              <a:rPr lang="es-CO" sz="2000" u="sng" dirty="0">
                <a:latin typeface="Comic Sans MS" panose="030F0702030302020204" pitchFamily="66" charset="0"/>
              </a:rPr>
              <a:t>PASO A NIVEL </a:t>
            </a:r>
            <a:r>
              <a:rPr lang="es-CO" sz="2000" dirty="0">
                <a:latin typeface="Comic Sans MS" panose="030F0702030302020204" pitchFamily="66" charset="0"/>
              </a:rPr>
              <a:t>cuya forma es la conocida cruz de San Andrés.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0840" t="59655" r="36433" b="24487"/>
          <a:stretch/>
        </p:blipFill>
        <p:spPr>
          <a:xfrm>
            <a:off x="2101755" y="3788877"/>
            <a:ext cx="6750347" cy="183903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0623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3130" t="31437" r="52939" b="45980"/>
          <a:stretch/>
        </p:blipFill>
        <p:spPr>
          <a:xfrm>
            <a:off x="3785548" y="349210"/>
            <a:ext cx="1678675" cy="1529932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729551" y="2244060"/>
            <a:ext cx="379067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Se empleará esta señal para advertir al conductor la proximidad al cruce de dos vías. Esta señal </a:t>
            </a:r>
            <a:r>
              <a:rPr lang="es-CO" sz="1400" dirty="0" smtClean="0">
                <a:latin typeface="ErasBkBT"/>
              </a:rPr>
              <a:t>deberá complementarse </a:t>
            </a:r>
            <a:r>
              <a:rPr lang="es-CO" sz="1400" dirty="0">
                <a:latin typeface="ErasBkBT"/>
              </a:rPr>
              <a:t>con las señales SR-01 - Pare o SR-02 - Ceda el paso y SR-30 - Velocidad máxima.</a:t>
            </a:r>
            <a:endParaRPr lang="es-CO" sz="1400" dirty="0"/>
          </a:p>
        </p:txBody>
      </p:sp>
      <p:sp>
        <p:nvSpPr>
          <p:cNvPr id="6" name="Rectángulo 5"/>
          <p:cNvSpPr/>
          <p:nvPr/>
        </p:nvSpPr>
        <p:spPr>
          <a:xfrm>
            <a:off x="2729551" y="1599936"/>
            <a:ext cx="13503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200" b="1" dirty="0" smtClean="0">
                <a:latin typeface="ErasBkBT,Bold"/>
              </a:rPr>
              <a:t>INTERSECCIÓN </a:t>
            </a:r>
            <a:r>
              <a:rPr lang="es-CO" sz="1200" b="1" dirty="0">
                <a:latin typeface="ErasBkBT,Bold"/>
              </a:rPr>
              <a:t>DE VÍAS</a:t>
            </a:r>
            <a:endParaRPr lang="es-CO" sz="12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l="18463" t="40252" r="67482" b="35121"/>
          <a:stretch/>
        </p:blipFill>
        <p:spPr>
          <a:xfrm>
            <a:off x="7677235" y="3726938"/>
            <a:ext cx="1828799" cy="180150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/>
          <a:srcRect l="47672" t="40252" r="38217" b="35121"/>
          <a:stretch/>
        </p:blipFill>
        <p:spPr>
          <a:xfrm>
            <a:off x="9741089" y="3725864"/>
            <a:ext cx="1835994" cy="1801504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8170644" y="1369103"/>
            <a:ext cx="24884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200" b="1" dirty="0" smtClean="0">
                <a:latin typeface="ErasBkBT,Bold"/>
              </a:rPr>
              <a:t>VÍA </a:t>
            </a:r>
            <a:r>
              <a:rPr lang="es-CO" sz="1200" b="1" dirty="0">
                <a:latin typeface="ErasBkBT,Bold"/>
              </a:rPr>
              <a:t>LATERAL IZQUIERDA y</a:t>
            </a:r>
            <a:r>
              <a:rPr lang="es-CO" sz="1200" b="1" dirty="0" smtClean="0">
                <a:latin typeface="ErasBkBT,Bold"/>
              </a:rPr>
              <a:t> </a:t>
            </a:r>
            <a:r>
              <a:rPr lang="es-CO" sz="1200" b="1" dirty="0">
                <a:latin typeface="ErasBkBT,Bold"/>
              </a:rPr>
              <a:t>VÍA LATERAL DERECHA</a:t>
            </a:r>
            <a:endParaRPr lang="es-CO" sz="1200" dirty="0"/>
          </a:p>
        </p:txBody>
      </p:sp>
      <p:sp>
        <p:nvSpPr>
          <p:cNvPr id="10" name="Rectángulo 9"/>
          <p:cNvSpPr/>
          <p:nvPr/>
        </p:nvSpPr>
        <p:spPr>
          <a:xfrm>
            <a:off x="7523698" y="2307876"/>
            <a:ext cx="423345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Estas señales se emplearán para advertir al conductor la proximidad a un empalme o desvío por el </a:t>
            </a:r>
            <a:r>
              <a:rPr lang="es-CO" sz="1400" dirty="0" smtClean="0">
                <a:latin typeface="ErasBkBT"/>
              </a:rPr>
              <a:t>lado izquierdo </a:t>
            </a:r>
            <a:r>
              <a:rPr lang="es-CO" sz="1400" dirty="0">
                <a:latin typeface="ErasBkBT"/>
              </a:rPr>
              <a:t>o derecho, de la calzada, en la que hay tránsito en los dos sentidos, formando un </a:t>
            </a:r>
            <a:r>
              <a:rPr lang="es-CO" sz="1400" dirty="0" smtClean="0">
                <a:latin typeface="ErasBkBT"/>
              </a:rPr>
              <a:t>ángulo aproximado </a:t>
            </a:r>
            <a:r>
              <a:rPr lang="es-CO" sz="1400" dirty="0">
                <a:latin typeface="ErasBkBT"/>
              </a:rPr>
              <a:t>de 90º.</a:t>
            </a:r>
            <a:endParaRPr lang="es-CO" sz="1400" dirty="0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4"/>
          <a:srcRect l="32413" t="43237" r="53426" b="32695"/>
          <a:stretch/>
        </p:blipFill>
        <p:spPr>
          <a:xfrm>
            <a:off x="1050875" y="3983323"/>
            <a:ext cx="1842448" cy="1760562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2142885" y="3844823"/>
            <a:ext cx="18085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BIFURCACIÓN EN “T”</a:t>
            </a:r>
            <a:endParaRPr lang="es-CO" sz="1200" dirty="0"/>
          </a:p>
        </p:txBody>
      </p:sp>
      <p:sp>
        <p:nvSpPr>
          <p:cNvPr id="13" name="Rectángulo 12"/>
          <p:cNvSpPr/>
          <p:nvPr/>
        </p:nvSpPr>
        <p:spPr>
          <a:xfrm>
            <a:off x="2902794" y="4358915"/>
            <a:ext cx="371637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de una bifurcación de vías en forma de “</a:t>
            </a:r>
            <a:r>
              <a:rPr lang="es-CO" sz="1400" dirty="0" smtClean="0">
                <a:latin typeface="ErasBkBT"/>
              </a:rPr>
              <a:t>T” no </a:t>
            </a:r>
            <a:r>
              <a:rPr lang="es-CO" sz="1400" dirty="0">
                <a:latin typeface="ErasBkBT"/>
              </a:rPr>
              <a:t>canalizada, en la cual se puedan </a:t>
            </a:r>
            <a:r>
              <a:rPr lang="es-CO" sz="1400" dirty="0" smtClean="0">
                <a:latin typeface="ErasBkBT"/>
              </a:rPr>
              <a:t>efectuar </a:t>
            </a:r>
            <a:r>
              <a:rPr lang="es-CO" sz="1400" dirty="0">
                <a:latin typeface="ErasBkBT"/>
              </a:rPr>
              <a:t>todos los giros y sin que sea necesario que el ángulo </a:t>
            </a:r>
            <a:r>
              <a:rPr lang="es-CO" sz="1400" dirty="0" smtClean="0">
                <a:latin typeface="ErasBkBT"/>
              </a:rPr>
              <a:t>que forman </a:t>
            </a:r>
            <a:r>
              <a:rPr lang="es-CO" sz="1400" dirty="0">
                <a:latin typeface="ErasBkBT"/>
              </a:rPr>
              <a:t>las vías sea de 90º.</a:t>
            </a:r>
          </a:p>
        </p:txBody>
      </p:sp>
    </p:spTree>
    <p:extLst>
      <p:ext uri="{BB962C8B-B14F-4D97-AF65-F5344CB8AC3E}">
        <p14:creationId xmlns:p14="http://schemas.microsoft.com/office/powerpoint/2010/main" val="4235894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6253" t="28614" r="58582" b="47862"/>
          <a:stretch/>
        </p:blipFill>
        <p:spPr>
          <a:xfrm>
            <a:off x="4021673" y="2046860"/>
            <a:ext cx="1596244" cy="1392073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761612" y="906987"/>
            <a:ext cx="345343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una bifurcación de vías en forma de “</a:t>
            </a:r>
            <a:r>
              <a:rPr lang="es-CO" sz="1400" dirty="0" smtClean="0">
                <a:latin typeface="ErasBkBT"/>
              </a:rPr>
              <a:t>Y” no </a:t>
            </a:r>
            <a:r>
              <a:rPr lang="es-CO" sz="1400" dirty="0">
                <a:latin typeface="ErasBkBT"/>
              </a:rPr>
              <a:t>canalizada, en la cual hay giro a uno y otro lado.</a:t>
            </a:r>
            <a:endParaRPr lang="es-CO" sz="1400" dirty="0"/>
          </a:p>
        </p:txBody>
      </p:sp>
      <p:sp>
        <p:nvSpPr>
          <p:cNvPr id="6" name="Rectángulo 5"/>
          <p:cNvSpPr/>
          <p:nvPr/>
        </p:nvSpPr>
        <p:spPr>
          <a:xfrm>
            <a:off x="3266573" y="614662"/>
            <a:ext cx="18165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BIFURCACIÓN EN “Y”</a:t>
            </a:r>
            <a:endParaRPr lang="es-CO" sz="12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l="41644" t="31856" r="44825" b="41838"/>
          <a:stretch/>
        </p:blipFill>
        <p:spPr>
          <a:xfrm>
            <a:off x="9444250" y="1410395"/>
            <a:ext cx="1548294" cy="169232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/>
          <a:srcRect l="12693" t="31856" r="73671" b="41838"/>
          <a:stretch/>
        </p:blipFill>
        <p:spPr>
          <a:xfrm>
            <a:off x="7427028" y="1287565"/>
            <a:ext cx="1673545" cy="1815152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8048402" y="841837"/>
            <a:ext cx="22245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200" b="1" dirty="0">
                <a:latin typeface="ErasBkBT,Bold"/>
              </a:rPr>
              <a:t>BIFURCACIÓN IZQUIERDA Y </a:t>
            </a:r>
            <a:r>
              <a:rPr lang="es-CO" sz="1200" b="1" dirty="0" smtClean="0">
                <a:latin typeface="ErasBkBT,Bold"/>
              </a:rPr>
              <a:t>BIFURCACIÓN </a:t>
            </a:r>
            <a:r>
              <a:rPr lang="es-CO" sz="1200" b="1" dirty="0">
                <a:latin typeface="ErasBkBT,Bold"/>
              </a:rPr>
              <a:t>DERECHA</a:t>
            </a:r>
            <a:endParaRPr lang="es-CO" sz="1200" dirty="0"/>
          </a:p>
        </p:txBody>
      </p:sp>
      <p:sp>
        <p:nvSpPr>
          <p:cNvPr id="10" name="Rectángulo 9"/>
          <p:cNvSpPr/>
          <p:nvPr/>
        </p:nvSpPr>
        <p:spPr>
          <a:xfrm>
            <a:off x="7152973" y="3102717"/>
            <a:ext cx="38395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Estas señales se emplearán para advertir al conductor la proximidad a una bifurcación de la vía por </a:t>
            </a:r>
            <a:r>
              <a:rPr lang="es-CO" sz="1400" dirty="0" smtClean="0">
                <a:latin typeface="ErasBkBT"/>
              </a:rPr>
              <a:t>el costado </a:t>
            </a:r>
            <a:r>
              <a:rPr lang="es-CO" sz="1400" dirty="0">
                <a:latin typeface="ErasBkBT"/>
              </a:rPr>
              <a:t>izquierdo o derecho de la misma.</a:t>
            </a:r>
            <a:endParaRPr lang="es-CO" sz="1400" dirty="0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4"/>
          <a:srcRect l="48654" t="17273" r="37815" b="59592"/>
          <a:stretch/>
        </p:blipFill>
        <p:spPr>
          <a:xfrm>
            <a:off x="2255622" y="4225471"/>
            <a:ext cx="1760560" cy="169232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4"/>
          <a:srcRect l="17920" t="17273" r="67177" b="59592"/>
          <a:stretch/>
        </p:blipFill>
        <p:spPr>
          <a:xfrm>
            <a:off x="357058" y="4197907"/>
            <a:ext cx="1939096" cy="1692323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3973862" y="4038445"/>
            <a:ext cx="33099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400" b="1" dirty="0">
                <a:latin typeface="ErasBkBT,Bold"/>
              </a:rPr>
              <a:t>BIFURCACIÓN ESCALONADA (IZQUIERDA-DERECHA) Y </a:t>
            </a:r>
            <a:r>
              <a:rPr lang="es-CO" sz="1400" b="1" dirty="0" smtClean="0">
                <a:latin typeface="ErasBkBT,Bold"/>
              </a:rPr>
              <a:t> BIFURCACIÓN ESCALONADA </a:t>
            </a:r>
            <a:r>
              <a:rPr lang="es-CO" sz="1400" b="1" dirty="0">
                <a:latin typeface="ErasBkBT,Bold"/>
              </a:rPr>
              <a:t>(DERECHA-IZQUIERDA)</a:t>
            </a:r>
            <a:endParaRPr lang="es-CO" sz="1400" dirty="0"/>
          </a:p>
        </p:txBody>
      </p:sp>
      <p:sp>
        <p:nvSpPr>
          <p:cNvPr id="16" name="Rectángulo 15"/>
          <p:cNvSpPr/>
          <p:nvPr/>
        </p:nvSpPr>
        <p:spPr>
          <a:xfrm>
            <a:off x="3965857" y="4979013"/>
            <a:ext cx="63071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Estas señales se emplearán para advertir al conductor la proximidad a dos intersecciones, a uno y </a:t>
            </a:r>
            <a:r>
              <a:rPr lang="es-CO" sz="1400" dirty="0" smtClean="0">
                <a:latin typeface="ErasBkBT"/>
              </a:rPr>
              <a:t>otro lado </a:t>
            </a:r>
            <a:r>
              <a:rPr lang="es-CO" sz="1400" dirty="0">
                <a:latin typeface="ErasBkBT"/>
              </a:rPr>
              <a:t>de la vía siendo primero la intersección por el costado izquierdo (SP-18) o derecho (SP-19) y </a:t>
            </a:r>
            <a:r>
              <a:rPr lang="es-CO" sz="1400" dirty="0" smtClean="0">
                <a:latin typeface="ErasBkBT"/>
              </a:rPr>
              <a:t>cuya distancia </a:t>
            </a:r>
            <a:r>
              <a:rPr lang="es-CO" sz="1400" dirty="0">
                <a:latin typeface="ErasBkBT"/>
              </a:rPr>
              <a:t>de escalonamiento es menor a 50 m en zona urbana y 100 m en zona rural.</a:t>
            </a:r>
            <a:endParaRPr lang="es-CO" sz="1400" dirty="0"/>
          </a:p>
        </p:txBody>
      </p:sp>
    </p:spTree>
    <p:extLst>
      <p:ext uri="{BB962C8B-B14F-4D97-AF65-F5344CB8AC3E}">
        <p14:creationId xmlns:p14="http://schemas.microsoft.com/office/powerpoint/2010/main" val="4173414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3951" t="65748" r="52518" b="10744"/>
          <a:stretch/>
        </p:blipFill>
        <p:spPr>
          <a:xfrm>
            <a:off x="3264769" y="948091"/>
            <a:ext cx="1760539" cy="1719657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755936" y="2390749"/>
            <a:ext cx="98604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200" b="1" dirty="0" smtClean="0">
                <a:latin typeface="ErasBkBT,Bold"/>
              </a:rPr>
              <a:t>GLORIETA</a:t>
            </a:r>
            <a:endParaRPr lang="es-CO" sz="1200" b="1" dirty="0">
              <a:latin typeface="ErasBkBT,Bold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1381357" y="2689532"/>
            <a:ext cx="454199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 smtClean="0">
                <a:latin typeface="ErasBkBT"/>
              </a:rPr>
              <a:t>Esta </a:t>
            </a:r>
            <a:r>
              <a:rPr lang="es-CO" sz="1400" dirty="0">
                <a:latin typeface="ErasBkBT"/>
              </a:rPr>
              <a:t>señal se empleará para advertir al conductor la proximidad a una intersección de tipo rotatorio, en </a:t>
            </a:r>
            <a:r>
              <a:rPr lang="es-CO" sz="1400" dirty="0" smtClean="0">
                <a:latin typeface="ErasBkBT"/>
              </a:rPr>
              <a:t>la cual </a:t>
            </a:r>
            <a:r>
              <a:rPr lang="es-CO" sz="1400" dirty="0">
                <a:latin typeface="ErasBkBT"/>
              </a:rPr>
              <a:t>la prelación está definida para los vehículos que circulan en la glorieta.</a:t>
            </a:r>
            <a:endParaRPr lang="es-CO" sz="14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l="48986" t="31670" r="36749" b="43890"/>
          <a:stretch/>
        </p:blipFill>
        <p:spPr>
          <a:xfrm>
            <a:off x="9043773" y="3940401"/>
            <a:ext cx="1856094" cy="178785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/>
          <a:srcRect l="18252" t="31670" r="67081" b="43890"/>
          <a:stretch/>
        </p:blipFill>
        <p:spPr>
          <a:xfrm>
            <a:off x="6925117" y="3940401"/>
            <a:ext cx="1908401" cy="1787858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1381357" y="4372665"/>
            <a:ext cx="36257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200" b="1" dirty="0">
                <a:latin typeface="ErasBkBT,Bold"/>
              </a:rPr>
              <a:t>INCORPORACIÓN DE TRÁNSITO (IZQUIERDA) Y </a:t>
            </a:r>
            <a:r>
              <a:rPr lang="es-CO" sz="1200" b="1" dirty="0" smtClean="0">
                <a:latin typeface="ErasBkBT,Bold"/>
              </a:rPr>
              <a:t>INCORPORACIÓN </a:t>
            </a:r>
            <a:r>
              <a:rPr lang="es-CO" sz="1200" b="1" dirty="0">
                <a:latin typeface="ErasBkBT,Bold"/>
              </a:rPr>
              <a:t>DE </a:t>
            </a:r>
            <a:r>
              <a:rPr lang="es-CO" sz="1200" b="1" dirty="0" smtClean="0">
                <a:latin typeface="ErasBkBT,Bold"/>
              </a:rPr>
              <a:t>TRÁNSITO (DERECHA</a:t>
            </a:r>
            <a:r>
              <a:rPr lang="es-CO" sz="1200" b="1" dirty="0">
                <a:latin typeface="ErasBkBT,Bold"/>
              </a:rPr>
              <a:t>)</a:t>
            </a:r>
            <a:endParaRPr lang="es-CO" sz="1200" dirty="0"/>
          </a:p>
        </p:txBody>
      </p:sp>
      <p:sp>
        <p:nvSpPr>
          <p:cNvPr id="10" name="Rectángulo 9"/>
          <p:cNvSpPr/>
          <p:nvPr/>
        </p:nvSpPr>
        <p:spPr>
          <a:xfrm>
            <a:off x="678498" y="4989595"/>
            <a:ext cx="614149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Estas señales se emplearán para advertir al conductor la proximidad a una intersección oblicua en la cual </a:t>
            </a:r>
            <a:r>
              <a:rPr lang="es-CO" sz="1400" dirty="0" smtClean="0">
                <a:latin typeface="ErasBkBT"/>
              </a:rPr>
              <a:t>se presenta </a:t>
            </a:r>
            <a:r>
              <a:rPr lang="es-CO" sz="1400" dirty="0">
                <a:latin typeface="ErasBkBT"/>
              </a:rPr>
              <a:t>una incorporación de tránsito por la izquierda o por la derecha de la vía.</a:t>
            </a:r>
            <a:endParaRPr lang="es-CO" sz="1400" dirty="0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4"/>
          <a:srcRect l="26312" t="26414" r="58793" b="49705"/>
          <a:stretch/>
        </p:blipFill>
        <p:spPr>
          <a:xfrm>
            <a:off x="8919955" y="528786"/>
            <a:ext cx="1937982" cy="1746913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7342150" y="1875853"/>
            <a:ext cx="10743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SEMÁFORO</a:t>
            </a:r>
            <a:endParaRPr lang="es-CO" sz="1200" dirty="0"/>
          </a:p>
        </p:txBody>
      </p:sp>
      <p:sp>
        <p:nvSpPr>
          <p:cNvPr id="14" name="Rectángulo 13"/>
          <p:cNvSpPr/>
          <p:nvPr/>
        </p:nvSpPr>
        <p:spPr>
          <a:xfrm>
            <a:off x="7090134" y="2294213"/>
            <a:ext cx="43578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una intersección regulada </a:t>
            </a:r>
            <a:r>
              <a:rPr lang="es-CO" sz="1400" dirty="0" smtClean="0">
                <a:latin typeface="ErasBkBT"/>
              </a:rPr>
              <a:t>por semáforos</a:t>
            </a:r>
            <a:r>
              <a:rPr lang="es-CO" sz="1400" dirty="0">
                <a:latin typeface="ErasBkBT"/>
              </a:rPr>
              <a:t>, donde no es común encontrar este tipo de dispositivos de regulación del tránsito.</a:t>
            </a:r>
            <a:endParaRPr lang="es-CO" sz="1400" dirty="0"/>
          </a:p>
        </p:txBody>
      </p:sp>
    </p:spTree>
    <p:extLst>
      <p:ext uri="{BB962C8B-B14F-4D97-AF65-F5344CB8AC3E}">
        <p14:creationId xmlns:p14="http://schemas.microsoft.com/office/powerpoint/2010/main" val="5791144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7483" t="60028" r="58881" b="14785"/>
          <a:stretch/>
        </p:blipFill>
        <p:spPr>
          <a:xfrm>
            <a:off x="838200" y="2051142"/>
            <a:ext cx="1774200" cy="1842479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559366" y="1396929"/>
            <a:ext cx="173156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SUPERFICIE RIZADA</a:t>
            </a:r>
            <a:endParaRPr lang="es-CO" sz="1200" dirty="0"/>
          </a:p>
        </p:txBody>
      </p:sp>
      <p:sp>
        <p:nvSpPr>
          <p:cNvPr id="6" name="Rectángulo 5"/>
          <p:cNvSpPr/>
          <p:nvPr/>
        </p:nvSpPr>
        <p:spPr>
          <a:xfrm>
            <a:off x="2532265" y="1721924"/>
            <a:ext cx="36048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de irregularidades sucesivas en </a:t>
            </a:r>
            <a:r>
              <a:rPr lang="es-CO" sz="1400" dirty="0" smtClean="0">
                <a:latin typeface="ErasBkBT"/>
              </a:rPr>
              <a:t>la superficie </a:t>
            </a:r>
            <a:r>
              <a:rPr lang="es-CO" sz="1400" dirty="0">
                <a:latin typeface="ErasBkBT"/>
              </a:rPr>
              <a:t>de la vía, las cuales pueden causar daños o desplazamientos peligrosos o incontrolables </a:t>
            </a:r>
            <a:r>
              <a:rPr lang="es-CO" sz="1400" dirty="0" smtClean="0">
                <a:latin typeface="ErasBkBT"/>
              </a:rPr>
              <a:t>del vehículo</a:t>
            </a:r>
            <a:r>
              <a:rPr lang="es-CO" sz="1400" dirty="0">
                <a:latin typeface="ErasBkBT"/>
              </a:rPr>
              <a:t>. Debe removerse cuando cesen las condiciones que obligaron a instalarla.</a:t>
            </a:r>
            <a:endParaRPr lang="es-CO" sz="14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l="27588" t="26446" r="59196" b="49860"/>
          <a:stretch/>
        </p:blipFill>
        <p:spPr>
          <a:xfrm>
            <a:off x="865491" y="4292234"/>
            <a:ext cx="1719618" cy="1733266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1946673" y="4292234"/>
            <a:ext cx="906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RESALTO</a:t>
            </a:r>
            <a:endParaRPr lang="es-CO" sz="1200" dirty="0"/>
          </a:p>
        </p:txBody>
      </p:sp>
      <p:sp>
        <p:nvSpPr>
          <p:cNvPr id="9" name="Rectángulo 8"/>
          <p:cNvSpPr/>
          <p:nvPr/>
        </p:nvSpPr>
        <p:spPr>
          <a:xfrm>
            <a:off x="2559366" y="4619736"/>
            <a:ext cx="343200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una protuberancia transversal en la</a:t>
            </a:r>
          </a:p>
          <a:p>
            <a:pPr algn="just"/>
            <a:r>
              <a:rPr lang="es-CO" sz="1400" dirty="0">
                <a:latin typeface="ErasBkBT"/>
              </a:rPr>
              <a:t>superficie de la vía, que puede causar daños o desplazamientos peligrosos o incontrolables del vehículo</a:t>
            </a:r>
            <a:r>
              <a:rPr lang="es-CO" sz="1400" dirty="0" smtClean="0">
                <a:latin typeface="ErasBkBT"/>
              </a:rPr>
              <a:t>. Debe </a:t>
            </a:r>
            <a:r>
              <a:rPr lang="es-CO" sz="1400" dirty="0">
                <a:latin typeface="ErasBkBT"/>
              </a:rPr>
              <a:t>removerse una vez cesen las condiciones que obligaron a instalarla.</a:t>
            </a:r>
            <a:endParaRPr lang="es-CO" sz="1400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/>
          <a:srcRect l="33672" t="29617" r="53426" b="47062"/>
          <a:stretch/>
        </p:blipFill>
        <p:spPr>
          <a:xfrm>
            <a:off x="6237028" y="539456"/>
            <a:ext cx="1678674" cy="1705970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7376616" y="570729"/>
            <a:ext cx="109036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DEPRESIÓN</a:t>
            </a:r>
            <a:endParaRPr lang="es-CO" sz="1200" dirty="0"/>
          </a:p>
        </p:txBody>
      </p:sp>
      <p:sp>
        <p:nvSpPr>
          <p:cNvPr id="12" name="Rectángulo 11"/>
          <p:cNvSpPr/>
          <p:nvPr/>
        </p:nvSpPr>
        <p:spPr>
          <a:xfrm>
            <a:off x="7852830" y="847728"/>
            <a:ext cx="350747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 hundimiento brusco en la </a:t>
            </a:r>
            <a:r>
              <a:rPr lang="es-CO" sz="1400" dirty="0" smtClean="0">
                <a:latin typeface="ErasBkBT"/>
              </a:rPr>
              <a:t>superficie de </a:t>
            </a:r>
            <a:r>
              <a:rPr lang="es-CO" sz="1400" dirty="0">
                <a:latin typeface="ErasBkBT"/>
              </a:rPr>
              <a:t>la vía, que puede causar daños o desplazamientos peligrosos o incontrolables del vehículo. </a:t>
            </a:r>
            <a:r>
              <a:rPr lang="es-CO" sz="1400" dirty="0" smtClean="0">
                <a:latin typeface="ErasBkBT"/>
              </a:rPr>
              <a:t>Debe removerse </a:t>
            </a:r>
            <a:r>
              <a:rPr lang="es-CO" sz="1400" dirty="0">
                <a:latin typeface="ErasBkBT"/>
              </a:rPr>
              <a:t>cuando cesen las condiciones que obligaron a instalarla.</a:t>
            </a:r>
            <a:endParaRPr lang="es-CO" sz="1400" dirty="0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5"/>
          <a:srcRect l="32623" t="30364" r="53217" b="45009"/>
          <a:stretch/>
        </p:blipFill>
        <p:spPr>
          <a:xfrm>
            <a:off x="6446874" y="3529980"/>
            <a:ext cx="1842448" cy="1801506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8289328" y="3732720"/>
            <a:ext cx="340056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 sector de la vía con una </a:t>
            </a:r>
            <a:r>
              <a:rPr lang="es-CO" sz="1400" dirty="0" smtClean="0">
                <a:latin typeface="ErasBkBT"/>
              </a:rPr>
              <a:t>pendiente fuerte </a:t>
            </a:r>
            <a:r>
              <a:rPr lang="es-CO" sz="1400" dirty="0">
                <a:latin typeface="ErasBkBT"/>
              </a:rPr>
              <a:t>de descenso que pueda incrementar, hasta condiciones peligrosas, la velocidad del vehículo si no </a:t>
            </a:r>
            <a:r>
              <a:rPr lang="es-CO" sz="1400" dirty="0" smtClean="0">
                <a:latin typeface="ErasBkBT"/>
              </a:rPr>
              <a:t>se toman </a:t>
            </a:r>
            <a:r>
              <a:rPr lang="es-CO" sz="1400" dirty="0">
                <a:latin typeface="ErasBkBT"/>
              </a:rPr>
              <a:t>las precauciones necesarias. En el evento de presentarse un descenso prolongado, esta </a:t>
            </a:r>
            <a:r>
              <a:rPr lang="es-CO" sz="1400" dirty="0" smtClean="0">
                <a:latin typeface="ErasBkBT"/>
              </a:rPr>
              <a:t>señal deberá </a:t>
            </a:r>
            <a:r>
              <a:rPr lang="es-CO" sz="1400" dirty="0">
                <a:latin typeface="ErasBkBT"/>
              </a:rPr>
              <a:t>repetirse cada tres (3) kilómetros, aproximadamente.</a:t>
            </a:r>
            <a:endParaRPr lang="es-CO" sz="1400" dirty="0"/>
          </a:p>
        </p:txBody>
      </p:sp>
      <p:sp>
        <p:nvSpPr>
          <p:cNvPr id="15" name="Rectángulo 14"/>
          <p:cNvSpPr/>
          <p:nvPr/>
        </p:nvSpPr>
        <p:spPr>
          <a:xfrm>
            <a:off x="7604709" y="3455721"/>
            <a:ext cx="20072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DESCENSO PELIGROSO</a:t>
            </a:r>
            <a:endParaRPr lang="es-CO" sz="1200" dirty="0"/>
          </a:p>
        </p:txBody>
      </p:sp>
    </p:spTree>
    <p:extLst>
      <p:ext uri="{BB962C8B-B14F-4D97-AF65-F5344CB8AC3E}">
        <p14:creationId xmlns:p14="http://schemas.microsoft.com/office/powerpoint/2010/main" val="2416459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27693" t="21782" r="58252" b="54524"/>
          <a:stretch/>
        </p:blipFill>
        <p:spPr>
          <a:xfrm>
            <a:off x="1033066" y="2094930"/>
            <a:ext cx="1828800" cy="1733266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2667346" y="1372582"/>
            <a:ext cx="328307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REDUCCIÓN SIMÉTRICA DE LA CALZADA</a:t>
            </a:r>
            <a:endParaRPr lang="es-CO" sz="1200" dirty="0"/>
          </a:p>
        </p:txBody>
      </p:sp>
      <p:sp>
        <p:nvSpPr>
          <p:cNvPr id="8" name="Rectángulo 7"/>
          <p:cNvSpPr/>
          <p:nvPr/>
        </p:nvSpPr>
        <p:spPr>
          <a:xfrm>
            <a:off x="2728019" y="2087012"/>
            <a:ext cx="316173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una reducción en el ancho de la </a:t>
            </a:r>
            <a:r>
              <a:rPr lang="es-CO" sz="1400" dirty="0" smtClean="0">
                <a:latin typeface="ErasBkBT"/>
              </a:rPr>
              <a:t>calzada conservando </a:t>
            </a:r>
            <a:r>
              <a:rPr lang="es-CO" sz="1400" dirty="0">
                <a:latin typeface="ErasBkBT"/>
              </a:rPr>
              <a:t>el mismo eje; esta reducción puede ser del número de carriles o simplemente de </a:t>
            </a:r>
            <a:r>
              <a:rPr lang="es-CO" sz="1400" dirty="0" smtClean="0">
                <a:latin typeface="ErasBkBT"/>
              </a:rPr>
              <a:t>las dimensiones </a:t>
            </a:r>
            <a:r>
              <a:rPr lang="es-CO" sz="1400" dirty="0">
                <a:latin typeface="ErasBkBT"/>
              </a:rPr>
              <a:t>de la calzada.</a:t>
            </a:r>
            <a:endParaRPr lang="es-CO" sz="1400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/>
          <a:srcRect l="42378" t="70662" r="44301" b="5644"/>
          <a:stretch/>
        </p:blipFill>
        <p:spPr>
          <a:xfrm>
            <a:off x="7423115" y="4327517"/>
            <a:ext cx="1733265" cy="173326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/>
          <a:srcRect l="26941" t="20258" r="58164" b="56981"/>
          <a:stretch/>
        </p:blipFill>
        <p:spPr>
          <a:xfrm>
            <a:off x="6351765" y="1571201"/>
            <a:ext cx="1937982" cy="166502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/>
          <a:srcRect l="12693" t="70662" r="74317" b="5644"/>
          <a:stretch/>
        </p:blipFill>
        <p:spPr>
          <a:xfrm>
            <a:off x="9450429" y="4327516"/>
            <a:ext cx="1690048" cy="1733265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8289747" y="1875494"/>
            <a:ext cx="28507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conductor, en forma anticipada, de la presencia de una </a:t>
            </a:r>
            <a:r>
              <a:rPr lang="es-CO" sz="1400" dirty="0" smtClean="0">
                <a:latin typeface="ErasBkBT"/>
              </a:rPr>
              <a:t>señal reglamentaria</a:t>
            </a:r>
            <a:endParaRPr lang="es-CO" sz="1400" dirty="0"/>
          </a:p>
        </p:txBody>
      </p:sp>
      <p:sp>
        <p:nvSpPr>
          <p:cNvPr id="13" name="Rectángulo 12"/>
          <p:cNvSpPr/>
          <p:nvPr/>
        </p:nvSpPr>
        <p:spPr>
          <a:xfrm>
            <a:off x="1676771" y="4273546"/>
            <a:ext cx="33293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200" b="1" dirty="0">
                <a:latin typeface="ErasBkBT,Bold"/>
              </a:rPr>
              <a:t>REDUCCIÓN ASIMÉTRICA DE LA CALZADA (IZQUIERDA) Y </a:t>
            </a:r>
            <a:r>
              <a:rPr lang="es-CO" sz="1200" b="1" dirty="0" smtClean="0">
                <a:latin typeface="ErasBkBT,Bold"/>
              </a:rPr>
              <a:t>REDUCCIÓN</a:t>
            </a:r>
            <a:endParaRPr lang="es-CO" sz="1200" b="1" dirty="0">
              <a:latin typeface="ErasBkBT,Bold"/>
            </a:endParaRPr>
          </a:p>
          <a:p>
            <a:r>
              <a:rPr lang="es-CO" sz="1200" b="1" dirty="0">
                <a:latin typeface="ErasBkBT,Bold"/>
              </a:rPr>
              <a:t>ASIMÉTRICA DE LA CALZADA (DERECHA)</a:t>
            </a:r>
            <a:endParaRPr lang="es-CO" sz="1200" dirty="0"/>
          </a:p>
        </p:txBody>
      </p:sp>
      <p:sp>
        <p:nvSpPr>
          <p:cNvPr id="14" name="Rectángulo 13"/>
          <p:cNvSpPr/>
          <p:nvPr/>
        </p:nvSpPr>
        <p:spPr>
          <a:xfrm>
            <a:off x="1033066" y="5106675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Estas señales se emplearán para advertir al conductor la proximidad a una reducción en el ancho de </a:t>
            </a:r>
            <a:r>
              <a:rPr lang="es-CO" sz="1400" dirty="0" smtClean="0">
                <a:latin typeface="ErasBkBT"/>
              </a:rPr>
              <a:t>la calzada </a:t>
            </a:r>
            <a:r>
              <a:rPr lang="es-CO" sz="1400" dirty="0">
                <a:latin typeface="ErasBkBT"/>
              </a:rPr>
              <a:t>con desplazamiento del eje a la izquierda o a la derecha; esta reducción puede ser del número </a:t>
            </a:r>
            <a:r>
              <a:rPr lang="es-CO" sz="1400" dirty="0" smtClean="0">
                <a:latin typeface="ErasBkBT"/>
              </a:rPr>
              <a:t>de carriles </a:t>
            </a:r>
            <a:r>
              <a:rPr lang="es-CO" sz="1400" dirty="0">
                <a:latin typeface="ErasBkBT"/>
              </a:rPr>
              <a:t>o simplemente de las dimensiones de la calzada.</a:t>
            </a:r>
            <a:endParaRPr lang="es-CO" sz="1400" dirty="0"/>
          </a:p>
        </p:txBody>
      </p:sp>
      <p:sp>
        <p:nvSpPr>
          <p:cNvPr id="15" name="Rectángulo 14"/>
          <p:cNvSpPr/>
          <p:nvPr/>
        </p:nvSpPr>
        <p:spPr>
          <a:xfrm>
            <a:off x="7630246" y="1372582"/>
            <a:ext cx="19157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PREVENCIÓN DE PARE</a:t>
            </a:r>
            <a:endParaRPr lang="es-CO" sz="1200" dirty="0"/>
          </a:p>
        </p:txBody>
      </p:sp>
    </p:spTree>
    <p:extLst>
      <p:ext uri="{BB962C8B-B14F-4D97-AF65-F5344CB8AC3E}">
        <p14:creationId xmlns:p14="http://schemas.microsoft.com/office/powerpoint/2010/main" val="2687577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/>
          <a:srcRect l="33252" t="63386" r="53322" b="13853"/>
          <a:stretch/>
        </p:blipFill>
        <p:spPr>
          <a:xfrm>
            <a:off x="361525" y="4162755"/>
            <a:ext cx="1746914" cy="16650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l="33130" t="25855" r="53129" b="51011"/>
          <a:stretch/>
        </p:blipFill>
        <p:spPr>
          <a:xfrm>
            <a:off x="1070529" y="1825822"/>
            <a:ext cx="1787857" cy="1692323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2108439" y="1349741"/>
            <a:ext cx="32294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ENSANCHE SIMÉTRICO DE LA CALZADA</a:t>
            </a:r>
            <a:endParaRPr lang="es-CO" sz="1200" dirty="0"/>
          </a:p>
        </p:txBody>
      </p:sp>
      <p:sp>
        <p:nvSpPr>
          <p:cNvPr id="10" name="Rectángulo 9"/>
          <p:cNvSpPr/>
          <p:nvPr/>
        </p:nvSpPr>
        <p:spPr>
          <a:xfrm>
            <a:off x="2871895" y="1745172"/>
            <a:ext cx="361210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una ampliación o ensanche en el </a:t>
            </a:r>
            <a:r>
              <a:rPr lang="es-CO" sz="1400" dirty="0" smtClean="0">
                <a:latin typeface="ErasBkBT"/>
              </a:rPr>
              <a:t>ancho de </a:t>
            </a:r>
            <a:r>
              <a:rPr lang="es-CO" sz="1400" dirty="0">
                <a:latin typeface="ErasBkBT"/>
              </a:rPr>
              <a:t>la calzada conservándose el mismo eje; este ensanche puede ser del número de carriles o </a:t>
            </a:r>
            <a:r>
              <a:rPr lang="es-CO" sz="1400" dirty="0" smtClean="0">
                <a:latin typeface="ErasBkBT"/>
              </a:rPr>
              <a:t>simplemente de </a:t>
            </a:r>
            <a:r>
              <a:rPr lang="es-CO" sz="1400" dirty="0">
                <a:latin typeface="ErasBkBT"/>
              </a:rPr>
              <a:t>las dimensiones de la calzada.</a:t>
            </a:r>
            <a:endParaRPr lang="es-CO" sz="1400" dirty="0"/>
          </a:p>
        </p:txBody>
      </p:sp>
      <p:sp>
        <p:nvSpPr>
          <p:cNvPr id="11" name="Rectángulo 10"/>
          <p:cNvSpPr/>
          <p:nvPr/>
        </p:nvSpPr>
        <p:spPr>
          <a:xfrm>
            <a:off x="1732128" y="4193308"/>
            <a:ext cx="26350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PREVENCIÓN DE CEDA EL PASO</a:t>
            </a:r>
            <a:endParaRPr lang="es-CO" sz="1200" dirty="0"/>
          </a:p>
        </p:txBody>
      </p:sp>
      <p:sp>
        <p:nvSpPr>
          <p:cNvPr id="12" name="Rectángulo 11"/>
          <p:cNvSpPr/>
          <p:nvPr/>
        </p:nvSpPr>
        <p:spPr>
          <a:xfrm>
            <a:off x="2108439" y="4562640"/>
            <a:ext cx="414223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conductor, en forma anticipada, de la presencia de una señal</a:t>
            </a:r>
          </a:p>
          <a:p>
            <a:pPr algn="just"/>
            <a:r>
              <a:rPr lang="es-CO" sz="1400" dirty="0">
                <a:latin typeface="ErasBkBT"/>
              </a:rPr>
              <a:t>reglamentaria SR-02 - Ceda el paso, cuando no es visible desde una distancia suficiente como </a:t>
            </a:r>
            <a:r>
              <a:rPr lang="es-CO" sz="1400" dirty="0" smtClean="0">
                <a:latin typeface="ErasBkBT"/>
              </a:rPr>
              <a:t>para permitirle </a:t>
            </a:r>
            <a:r>
              <a:rPr lang="es-CO" sz="1400" dirty="0">
                <a:latin typeface="ErasBkBT"/>
              </a:rPr>
              <a:t>disminuir la velocidad sin apuros.</a:t>
            </a:r>
            <a:endParaRPr lang="es-CO" sz="1400" dirty="0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3"/>
          <a:srcRect l="45840" t="26819" r="40524" b="49300"/>
          <a:stretch/>
        </p:blipFill>
        <p:spPr>
          <a:xfrm>
            <a:off x="9331153" y="952367"/>
            <a:ext cx="1774209" cy="174691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/>
          <a:srcRect l="18777" t="26819" r="66975" b="49300"/>
          <a:stretch/>
        </p:blipFill>
        <p:spPr>
          <a:xfrm>
            <a:off x="7369790" y="952366"/>
            <a:ext cx="1853821" cy="1746913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655890" y="2699279"/>
            <a:ext cx="33505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200" b="1" dirty="0">
                <a:latin typeface="ErasBkBT,Bold"/>
              </a:rPr>
              <a:t>ENSANCHE ASIMÉTRICO DE LA CALZADA (IZQUIERDA) Y </a:t>
            </a:r>
            <a:r>
              <a:rPr lang="es-CO" sz="1200" b="1" dirty="0" smtClean="0">
                <a:latin typeface="ErasBkBT,Bold"/>
              </a:rPr>
              <a:t>ENSANCHE</a:t>
            </a:r>
            <a:endParaRPr lang="es-CO" sz="1200" b="1" dirty="0">
              <a:latin typeface="ErasBkBT,Bold"/>
            </a:endParaRPr>
          </a:p>
          <a:p>
            <a:r>
              <a:rPr lang="es-CO" sz="1200" b="1" dirty="0">
                <a:latin typeface="ErasBkBT,Bold"/>
              </a:rPr>
              <a:t>ASIMÉTRICO DE LA CALZADA (DERECHA)</a:t>
            </a:r>
            <a:endParaRPr lang="es-CO" sz="1200" dirty="0"/>
          </a:p>
        </p:txBody>
      </p:sp>
      <p:sp>
        <p:nvSpPr>
          <p:cNvPr id="16" name="Rectángulo 15"/>
          <p:cNvSpPr/>
          <p:nvPr/>
        </p:nvSpPr>
        <p:spPr>
          <a:xfrm>
            <a:off x="7090007" y="3870142"/>
            <a:ext cx="44822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 ensanche o ampliación de la </a:t>
            </a:r>
            <a:r>
              <a:rPr lang="es-CO" sz="1400" dirty="0" smtClean="0">
                <a:latin typeface="ErasBkBT"/>
              </a:rPr>
              <a:t>calzada con </a:t>
            </a:r>
            <a:r>
              <a:rPr lang="es-CO" sz="1400" dirty="0">
                <a:latin typeface="ErasBkBT"/>
              </a:rPr>
              <a:t>desplazamiento del eje hacia la izquierda o a la derecha; este ensanche puede ser del número </a:t>
            </a:r>
            <a:r>
              <a:rPr lang="es-CO" sz="1400" dirty="0" smtClean="0">
                <a:latin typeface="ErasBkBT"/>
              </a:rPr>
              <a:t>de carriles </a:t>
            </a:r>
            <a:r>
              <a:rPr lang="es-CO" sz="1400" dirty="0">
                <a:latin typeface="ErasBkBT"/>
              </a:rPr>
              <a:t>o simplemente de las dimensiones de la calzada.</a:t>
            </a:r>
            <a:endParaRPr lang="es-CO" sz="1400" dirty="0"/>
          </a:p>
        </p:txBody>
      </p:sp>
    </p:spTree>
    <p:extLst>
      <p:ext uri="{BB962C8B-B14F-4D97-AF65-F5344CB8AC3E}">
        <p14:creationId xmlns:p14="http://schemas.microsoft.com/office/powerpoint/2010/main" val="15936417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/>
          <a:srcRect l="26644" t="68050" r="59091" b="7323"/>
          <a:stretch/>
        </p:blipFill>
        <p:spPr>
          <a:xfrm>
            <a:off x="245658" y="2456595"/>
            <a:ext cx="1856095" cy="180150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/>
          <a:srcRect l="27361" t="22497" r="59003" b="52689"/>
          <a:stretch/>
        </p:blipFill>
        <p:spPr>
          <a:xfrm>
            <a:off x="8748213" y="261241"/>
            <a:ext cx="1774209" cy="1815153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6426806" y="379324"/>
            <a:ext cx="162211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PUENTE ANGOSTO</a:t>
            </a:r>
            <a:endParaRPr lang="es-CO" sz="1200" dirty="0"/>
          </a:p>
        </p:txBody>
      </p:sp>
      <p:sp>
        <p:nvSpPr>
          <p:cNvPr id="9" name="Rectángulo 8"/>
          <p:cNvSpPr/>
          <p:nvPr/>
        </p:nvSpPr>
        <p:spPr>
          <a:xfrm>
            <a:off x="3480179" y="656323"/>
            <a:ext cx="4957397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 puente, alcantarilla u obra de </a:t>
            </a:r>
            <a:r>
              <a:rPr lang="es-CO" sz="1400" dirty="0" smtClean="0">
                <a:latin typeface="ErasBkBT"/>
              </a:rPr>
              <a:t>similares características</a:t>
            </a:r>
            <a:r>
              <a:rPr lang="es-CO" sz="1400" dirty="0">
                <a:latin typeface="ErasBkBT"/>
              </a:rPr>
              <a:t>, cuyo ancho es inferior al ancho de corona de la vía. Deberá complementarse con la </a:t>
            </a:r>
            <a:r>
              <a:rPr lang="es-CO" sz="1400" dirty="0" smtClean="0">
                <a:latin typeface="ErasBkBT"/>
              </a:rPr>
              <a:t>señal reglamentaria </a:t>
            </a:r>
            <a:r>
              <a:rPr lang="es-CO" sz="1400" dirty="0">
                <a:latin typeface="ErasBkBT"/>
              </a:rPr>
              <a:t>SR-33 - que indica el ancho máximo permitido, cuando éste sea inferior a tres cuartos </a:t>
            </a:r>
            <a:r>
              <a:rPr lang="es-CO" sz="1400" dirty="0" smtClean="0">
                <a:latin typeface="ErasBkBT"/>
              </a:rPr>
              <a:t>del ancho </a:t>
            </a:r>
            <a:r>
              <a:rPr lang="es-CO" sz="1400" dirty="0">
                <a:latin typeface="ErasBkBT"/>
              </a:rPr>
              <a:t>de la calzada.</a:t>
            </a:r>
            <a:endParaRPr lang="es-CO" sz="1400" dirty="0"/>
          </a:p>
        </p:txBody>
      </p:sp>
      <p:sp>
        <p:nvSpPr>
          <p:cNvPr id="10" name="Rectángulo 9"/>
          <p:cNvSpPr/>
          <p:nvPr/>
        </p:nvSpPr>
        <p:spPr>
          <a:xfrm>
            <a:off x="1651374" y="2456595"/>
            <a:ext cx="69762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TÚNEL</a:t>
            </a:r>
            <a:endParaRPr lang="es-CO" sz="1200" dirty="0"/>
          </a:p>
        </p:txBody>
      </p:sp>
      <p:sp>
        <p:nvSpPr>
          <p:cNvPr id="11" name="Rectángulo 10"/>
          <p:cNvSpPr/>
          <p:nvPr/>
        </p:nvSpPr>
        <p:spPr>
          <a:xfrm>
            <a:off x="2141406" y="2757183"/>
            <a:ext cx="334499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 túnel donde no es </a:t>
            </a:r>
            <a:r>
              <a:rPr lang="es-CO" sz="1400" dirty="0" smtClean="0">
                <a:latin typeface="ErasBkBT"/>
              </a:rPr>
              <a:t>permitido adelantar </a:t>
            </a:r>
            <a:r>
              <a:rPr lang="es-CO" sz="1400" dirty="0">
                <a:latin typeface="ErasBkBT"/>
              </a:rPr>
              <a:t>a otro vehículo.</a:t>
            </a:r>
            <a:endParaRPr lang="es-CO" sz="1400" dirty="0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3"/>
          <a:srcRect l="26749" t="38013" r="60139" b="38106"/>
          <a:stretch/>
        </p:blipFill>
        <p:spPr>
          <a:xfrm>
            <a:off x="5841242" y="2456594"/>
            <a:ext cx="1705970" cy="1746914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7229092" y="2456594"/>
            <a:ext cx="272933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PESO MÁXIMO TOTAL PERMITIDO</a:t>
            </a:r>
            <a:endParaRPr lang="es-CO" sz="1200" dirty="0"/>
          </a:p>
        </p:txBody>
      </p:sp>
      <p:sp>
        <p:nvSpPr>
          <p:cNvPr id="14" name="Rectángulo 13"/>
          <p:cNvSpPr/>
          <p:nvPr/>
        </p:nvSpPr>
        <p:spPr>
          <a:xfrm>
            <a:off x="7499442" y="2852997"/>
            <a:ext cx="427174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una estructura vial donde el peso</a:t>
            </a:r>
          </a:p>
          <a:p>
            <a:pPr algn="just"/>
            <a:r>
              <a:rPr lang="es-CO" sz="1400" dirty="0">
                <a:latin typeface="ErasBkBT"/>
              </a:rPr>
              <a:t>máximo está limitado al indicado en toneladas en la señal.</a:t>
            </a:r>
            <a:endParaRPr lang="es-CO" sz="1400" dirty="0"/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4"/>
          <a:srcRect l="32518" t="70476" r="53217" b="11240"/>
          <a:stretch/>
        </p:blipFill>
        <p:spPr>
          <a:xfrm>
            <a:off x="9635316" y="4708478"/>
            <a:ext cx="1856096" cy="133748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4"/>
          <a:srcRect l="33444" t="21005" r="53654" b="55115"/>
          <a:stretch/>
        </p:blipFill>
        <p:spPr>
          <a:xfrm>
            <a:off x="423078" y="4691401"/>
            <a:ext cx="1678675" cy="1746914"/>
          </a:xfrm>
          <a:prstGeom prst="rect">
            <a:avLst/>
          </a:prstGeom>
        </p:spPr>
      </p:pic>
      <p:sp>
        <p:nvSpPr>
          <p:cNvPr id="17" name="Rectángulo 16"/>
          <p:cNvSpPr/>
          <p:nvPr/>
        </p:nvSpPr>
        <p:spPr>
          <a:xfrm>
            <a:off x="1651374" y="4481523"/>
            <a:ext cx="27238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CIRCULACIÓN EN DOS SENTIDOS</a:t>
            </a:r>
            <a:endParaRPr lang="es-CO" sz="1200" dirty="0"/>
          </a:p>
        </p:txBody>
      </p:sp>
      <p:sp>
        <p:nvSpPr>
          <p:cNvPr id="18" name="Rectángulo 17"/>
          <p:cNvSpPr/>
          <p:nvPr/>
        </p:nvSpPr>
        <p:spPr>
          <a:xfrm>
            <a:off x="2138536" y="4837877"/>
            <a:ext cx="33478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que transita por una vía de un solo sentido, que </a:t>
            </a:r>
            <a:r>
              <a:rPr lang="es-CO" sz="1400" dirty="0" smtClean="0">
                <a:latin typeface="ErasBkBT"/>
              </a:rPr>
              <a:t>se aproxima </a:t>
            </a:r>
            <a:r>
              <a:rPr lang="es-CO" sz="1400" dirty="0">
                <a:latin typeface="ErasBkBT"/>
              </a:rPr>
              <a:t>a un tramo de la vía, sin separador central, en el cual la circulación se efectúa en los dos sentidos.</a:t>
            </a:r>
            <a:endParaRPr lang="es-CO" sz="1400" dirty="0"/>
          </a:p>
        </p:txBody>
      </p:sp>
      <p:sp>
        <p:nvSpPr>
          <p:cNvPr id="19" name="Rectángulo 18"/>
          <p:cNvSpPr/>
          <p:nvPr/>
        </p:nvSpPr>
        <p:spPr>
          <a:xfrm>
            <a:off x="7480871" y="4586157"/>
            <a:ext cx="191340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FLECHA DIRECCIONAL</a:t>
            </a:r>
            <a:endParaRPr lang="es-CO" sz="1200" dirty="0"/>
          </a:p>
        </p:txBody>
      </p:sp>
      <p:sp>
        <p:nvSpPr>
          <p:cNvPr id="20" name="Rectángulo 19"/>
          <p:cNvSpPr/>
          <p:nvPr/>
        </p:nvSpPr>
        <p:spPr>
          <a:xfrm>
            <a:off x="5878035" y="4863156"/>
            <a:ext cx="351624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 cambio repentino en la trayectoria </a:t>
            </a:r>
            <a:r>
              <a:rPr lang="es-CO" sz="1400" dirty="0" smtClean="0">
                <a:latin typeface="ErasBkBT"/>
              </a:rPr>
              <a:t>de circulación </a:t>
            </a:r>
            <a:r>
              <a:rPr lang="es-CO" sz="1400" dirty="0">
                <a:latin typeface="ErasBkBT"/>
              </a:rPr>
              <a:t>de la vía. Se usará especialmente cuando las condiciones de visibilidad no permiten percibir </a:t>
            </a:r>
            <a:r>
              <a:rPr lang="es-CO" sz="1400" dirty="0" smtClean="0">
                <a:latin typeface="ErasBkBT"/>
              </a:rPr>
              <a:t>con claridad </a:t>
            </a:r>
            <a:r>
              <a:rPr lang="es-CO" sz="1400" dirty="0">
                <a:latin typeface="ErasBkBT"/>
              </a:rPr>
              <a:t>el tramo siguiente de la vía.</a:t>
            </a:r>
            <a:endParaRPr lang="es-CO" sz="1400" dirty="0"/>
          </a:p>
        </p:txBody>
      </p:sp>
    </p:spTree>
    <p:extLst>
      <p:ext uri="{BB962C8B-B14F-4D97-AF65-F5344CB8AC3E}">
        <p14:creationId xmlns:p14="http://schemas.microsoft.com/office/powerpoint/2010/main" val="24300187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2833" t="27752" r="53846" b="48181"/>
          <a:stretch/>
        </p:blipFill>
        <p:spPr>
          <a:xfrm>
            <a:off x="3398292" y="407797"/>
            <a:ext cx="1733266" cy="1760562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567329" y="407797"/>
            <a:ext cx="33730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TRES CARRILES (UNO EN CONTRAFLUJO)</a:t>
            </a:r>
            <a:endParaRPr lang="es-CO" sz="1200" dirty="0"/>
          </a:p>
        </p:txBody>
      </p:sp>
      <p:sp>
        <p:nvSpPr>
          <p:cNvPr id="6" name="Rectángulo 5"/>
          <p:cNvSpPr/>
          <p:nvPr/>
        </p:nvSpPr>
        <p:spPr>
          <a:xfrm>
            <a:off x="5490949" y="811024"/>
            <a:ext cx="46356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 sector de vía que posee tres carriles</a:t>
            </a:r>
            <a:r>
              <a:rPr lang="es-CO" sz="1400" dirty="0" smtClean="0">
                <a:latin typeface="ErasBkBT"/>
              </a:rPr>
              <a:t>, de </a:t>
            </a:r>
            <a:r>
              <a:rPr lang="es-CO" sz="1400" dirty="0">
                <a:latin typeface="ErasBkBT"/>
              </a:rPr>
              <a:t>los cuales dos serán por la derecha, en el sentido en que se observa la señal y uno en el sentido opuesto.</a:t>
            </a:r>
            <a:endParaRPr lang="es-CO" sz="14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l="27797" t="58349" r="59091" b="18330"/>
          <a:stretch/>
        </p:blipFill>
        <p:spPr>
          <a:xfrm>
            <a:off x="702859" y="4490112"/>
            <a:ext cx="1705970" cy="170597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/>
          <a:srcRect l="26627" t="22123" r="59213" b="55488"/>
          <a:stretch/>
        </p:blipFill>
        <p:spPr>
          <a:xfrm>
            <a:off x="597023" y="2207668"/>
            <a:ext cx="1842448" cy="1637732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2497692" y="2168359"/>
            <a:ext cx="180119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ZONA DE DERRUMBE</a:t>
            </a:r>
            <a:endParaRPr lang="es-CO" sz="1200" dirty="0"/>
          </a:p>
        </p:txBody>
      </p:sp>
      <p:sp>
        <p:nvSpPr>
          <p:cNvPr id="10" name="Rectángulo 9"/>
          <p:cNvSpPr/>
          <p:nvPr/>
        </p:nvSpPr>
        <p:spPr>
          <a:xfrm>
            <a:off x="2426279" y="2543926"/>
            <a:ext cx="32511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 tramo de la vía en el cual es </a:t>
            </a:r>
            <a:r>
              <a:rPr lang="es-CO" sz="1400" dirty="0" smtClean="0">
                <a:latin typeface="ErasBkBT"/>
              </a:rPr>
              <a:t>frecuente que </a:t>
            </a:r>
            <a:r>
              <a:rPr lang="es-CO" sz="1400" dirty="0">
                <a:latin typeface="ErasBkBT"/>
              </a:rPr>
              <a:t>los taludes estén generando derrumbes o caída de piedras sobre la vía.</a:t>
            </a:r>
            <a:endParaRPr lang="es-CO" sz="1400" dirty="0"/>
          </a:p>
        </p:txBody>
      </p:sp>
      <p:sp>
        <p:nvSpPr>
          <p:cNvPr id="11" name="Rectángulo 10"/>
          <p:cNvSpPr/>
          <p:nvPr/>
        </p:nvSpPr>
        <p:spPr>
          <a:xfrm>
            <a:off x="1790131" y="4312092"/>
            <a:ext cx="340830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TRES CARRILES (DOS EN CONTRAFLUJO).</a:t>
            </a:r>
            <a:endParaRPr lang="es-CO" sz="1200" dirty="0"/>
          </a:p>
        </p:txBody>
      </p:sp>
      <p:sp>
        <p:nvSpPr>
          <p:cNvPr id="12" name="Rectángulo 11"/>
          <p:cNvSpPr/>
          <p:nvPr/>
        </p:nvSpPr>
        <p:spPr>
          <a:xfrm>
            <a:off x="2283725" y="4653923"/>
            <a:ext cx="349367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 sector de la vía que contiene </a:t>
            </a:r>
            <a:r>
              <a:rPr lang="es-CO" sz="1400" dirty="0" smtClean="0">
                <a:latin typeface="ErasBkBT"/>
              </a:rPr>
              <a:t>tres carriles</a:t>
            </a:r>
            <a:r>
              <a:rPr lang="es-CO" sz="1400" dirty="0">
                <a:latin typeface="ErasBkBT"/>
              </a:rPr>
              <a:t>, de los cuales uno será por la derecha, en el sentido en que se observa la señal y los otros dos en el</a:t>
            </a:r>
          </a:p>
          <a:p>
            <a:pPr algn="just"/>
            <a:r>
              <a:rPr lang="es-CO" sz="1400" dirty="0">
                <a:latin typeface="ErasBkBT"/>
              </a:rPr>
              <a:t>sentido opuesto (en contraflujo).</a:t>
            </a:r>
            <a:endParaRPr lang="es-CO" sz="1400" dirty="0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4"/>
          <a:srcRect l="27168" t="24580" r="59091" b="51540"/>
          <a:stretch/>
        </p:blipFill>
        <p:spPr>
          <a:xfrm>
            <a:off x="6026342" y="2207668"/>
            <a:ext cx="1787857" cy="1746914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7459211" y="2168358"/>
            <a:ext cx="21178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SUPERFICIE DESLIZANTE</a:t>
            </a:r>
            <a:endParaRPr lang="es-CO" sz="1200" dirty="0"/>
          </a:p>
        </p:txBody>
      </p:sp>
      <p:sp>
        <p:nvSpPr>
          <p:cNvPr id="15" name="Rectángulo 14"/>
          <p:cNvSpPr/>
          <p:nvPr/>
        </p:nvSpPr>
        <p:spPr>
          <a:xfrm>
            <a:off x="7708155" y="2436204"/>
            <a:ext cx="37696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 tramo de la vía en el cual el </a:t>
            </a:r>
            <a:r>
              <a:rPr lang="es-CO" sz="1400" dirty="0" smtClean="0">
                <a:latin typeface="ErasBkBT"/>
              </a:rPr>
              <a:t>material superficial </a:t>
            </a:r>
            <a:r>
              <a:rPr lang="es-CO" sz="1400" dirty="0">
                <a:latin typeface="ErasBkBT"/>
              </a:rPr>
              <a:t>está suelto o el pavimento es resbaladizo, especialmente en condiciones de humedad y </a:t>
            </a:r>
            <a:r>
              <a:rPr lang="es-CO" sz="1400" dirty="0" smtClean="0">
                <a:latin typeface="ErasBkBT"/>
              </a:rPr>
              <a:t>el vehículo </a:t>
            </a:r>
            <a:r>
              <a:rPr lang="es-CO" sz="1400" dirty="0">
                <a:latin typeface="ErasBkBT"/>
              </a:rPr>
              <a:t>puede deslizarse peligrosamente.</a:t>
            </a:r>
            <a:endParaRPr lang="es-CO" sz="1400" dirty="0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5"/>
          <a:srcRect l="32605" t="22311" r="53339" b="53436"/>
          <a:stretch/>
        </p:blipFill>
        <p:spPr>
          <a:xfrm>
            <a:off x="10084335" y="4421873"/>
            <a:ext cx="1828800" cy="1774210"/>
          </a:xfrm>
          <a:prstGeom prst="rect">
            <a:avLst/>
          </a:prstGeom>
        </p:spPr>
      </p:pic>
      <p:sp>
        <p:nvSpPr>
          <p:cNvPr id="18" name="Rectángulo 17"/>
          <p:cNvSpPr/>
          <p:nvPr/>
        </p:nvSpPr>
        <p:spPr>
          <a:xfrm>
            <a:off x="7103536" y="4312091"/>
            <a:ext cx="282923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MAQUINARIA AGRÍCOLA EN LA VÍA</a:t>
            </a:r>
            <a:endParaRPr lang="es-CO" sz="1200" dirty="0"/>
          </a:p>
        </p:txBody>
      </p:sp>
      <p:sp>
        <p:nvSpPr>
          <p:cNvPr id="19" name="Rectángulo 18"/>
          <p:cNvSpPr/>
          <p:nvPr/>
        </p:nvSpPr>
        <p:spPr>
          <a:xfrm>
            <a:off x="6195348" y="4589090"/>
            <a:ext cx="373742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 tramo de la vía </a:t>
            </a:r>
            <a:r>
              <a:rPr lang="es-CO" sz="1400" dirty="0" smtClean="0">
                <a:latin typeface="ErasBkBT"/>
              </a:rPr>
              <a:t>utilizado frecuentemente </a:t>
            </a:r>
            <a:r>
              <a:rPr lang="es-CO" sz="1400" dirty="0">
                <a:latin typeface="ErasBkBT"/>
              </a:rPr>
              <a:t>por maquinaria agrícola. Su colocación no debe entenderse como una autorización </a:t>
            </a:r>
            <a:r>
              <a:rPr lang="es-CO" sz="1400" dirty="0" smtClean="0">
                <a:latin typeface="ErasBkBT"/>
              </a:rPr>
              <a:t>tácita para </a:t>
            </a:r>
            <a:r>
              <a:rPr lang="es-CO" sz="1400" dirty="0">
                <a:latin typeface="ErasBkBT"/>
              </a:rPr>
              <a:t>el tránsito de esta clase de vehículos, sino como una advertencia de un posible riesgo.</a:t>
            </a:r>
            <a:endParaRPr lang="es-CO" sz="1400" dirty="0"/>
          </a:p>
        </p:txBody>
      </p:sp>
    </p:spTree>
    <p:extLst>
      <p:ext uri="{BB962C8B-B14F-4D97-AF65-F5344CB8AC3E}">
        <p14:creationId xmlns:p14="http://schemas.microsoft.com/office/powerpoint/2010/main" val="854708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3252" t="66185" r="53217" b="10308"/>
          <a:stretch/>
        </p:blipFill>
        <p:spPr>
          <a:xfrm>
            <a:off x="3384644" y="614147"/>
            <a:ext cx="1760562" cy="1719619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5145206" y="959093"/>
            <a:ext cx="6096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lugares frecuentados por peatones </a:t>
            </a:r>
            <a:r>
              <a:rPr lang="es-CO" sz="1400" dirty="0" smtClean="0">
                <a:latin typeface="ErasBkBT"/>
              </a:rPr>
              <a:t>que caminan </a:t>
            </a:r>
            <a:r>
              <a:rPr lang="es-CO" sz="1400" dirty="0">
                <a:latin typeface="ErasBkBT"/>
              </a:rPr>
              <a:t>sobre la calzada o la cruzan a nivel, en un sitio determinado.</a:t>
            </a:r>
            <a:endParaRPr lang="es-CO" sz="1400" dirty="0"/>
          </a:p>
        </p:txBody>
      </p:sp>
      <p:sp>
        <p:nvSpPr>
          <p:cNvPr id="6" name="Rectángulo 5"/>
          <p:cNvSpPr/>
          <p:nvPr/>
        </p:nvSpPr>
        <p:spPr>
          <a:xfrm>
            <a:off x="1974578" y="2351456"/>
            <a:ext cx="141006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ZONA ESCOLAR</a:t>
            </a:r>
            <a:endParaRPr lang="es-CO" sz="1200" dirty="0"/>
          </a:p>
        </p:txBody>
      </p:sp>
      <p:sp>
        <p:nvSpPr>
          <p:cNvPr id="7" name="Rectángulo 6"/>
          <p:cNvSpPr/>
          <p:nvPr/>
        </p:nvSpPr>
        <p:spPr>
          <a:xfrm>
            <a:off x="4603845" y="545825"/>
            <a:ext cx="183789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200" b="1" dirty="0">
                <a:latin typeface="ErasBkBT,Bold"/>
              </a:rPr>
              <a:t>PEATONES EN LA </a:t>
            </a:r>
            <a:r>
              <a:rPr lang="es-CO" sz="1200" b="1" dirty="0" smtClean="0">
                <a:latin typeface="ErasBkBT,Bold"/>
              </a:rPr>
              <a:t>VÍA</a:t>
            </a:r>
            <a:endParaRPr lang="es-CO" sz="1200" b="1" dirty="0">
              <a:latin typeface="ErasBkBT,Bold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/>
          <a:srcRect l="32623" t="32789" r="53741" b="42770"/>
          <a:stretch/>
        </p:blipFill>
        <p:spPr>
          <a:xfrm>
            <a:off x="341192" y="2610765"/>
            <a:ext cx="1774209" cy="1787857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2220034" y="2783440"/>
            <a:ext cx="33027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una zona de actividad escolar, en la </a:t>
            </a:r>
            <a:r>
              <a:rPr lang="es-CO" sz="1400" dirty="0" smtClean="0">
                <a:latin typeface="ErasBkBT"/>
              </a:rPr>
              <a:t>cual puede </a:t>
            </a:r>
            <a:r>
              <a:rPr lang="es-CO" sz="1400" dirty="0">
                <a:latin typeface="ErasBkBT"/>
              </a:rPr>
              <a:t>existir un cruce especial destinado a los escolares.</a:t>
            </a:r>
            <a:endParaRPr lang="es-CO" sz="1400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/>
          <a:srcRect l="27483" t="65625" r="59301" b="10308"/>
          <a:stretch/>
        </p:blipFill>
        <p:spPr>
          <a:xfrm>
            <a:off x="6043684" y="2121463"/>
            <a:ext cx="1719618" cy="176056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4"/>
          <a:srcRect l="27571" t="21751" r="59003" b="54368"/>
          <a:stretch/>
        </p:blipFill>
        <p:spPr>
          <a:xfrm>
            <a:off x="473121" y="4657931"/>
            <a:ext cx="1746913" cy="1746915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1974578" y="4553607"/>
            <a:ext cx="154452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ZONA DEPORTIVA</a:t>
            </a:r>
            <a:endParaRPr lang="es-CO" sz="1200" dirty="0"/>
          </a:p>
        </p:txBody>
      </p:sp>
      <p:sp>
        <p:nvSpPr>
          <p:cNvPr id="13" name="Rectángulo 12"/>
          <p:cNvSpPr/>
          <p:nvPr/>
        </p:nvSpPr>
        <p:spPr>
          <a:xfrm>
            <a:off x="2131323" y="4991936"/>
            <a:ext cx="33914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una zona destinada a campos de </a:t>
            </a:r>
            <a:r>
              <a:rPr lang="es-CO" sz="1400" dirty="0" smtClean="0">
                <a:latin typeface="ErasBkBT"/>
              </a:rPr>
              <a:t>juego adyacentes </a:t>
            </a:r>
            <a:r>
              <a:rPr lang="es-CO" sz="1400" dirty="0">
                <a:latin typeface="ErasBkBT"/>
              </a:rPr>
              <a:t>a la vía.</a:t>
            </a:r>
            <a:endParaRPr lang="es-CO" sz="1400" dirty="0"/>
          </a:p>
        </p:txBody>
      </p:sp>
      <p:sp>
        <p:nvSpPr>
          <p:cNvPr id="14" name="Rectángulo 13"/>
          <p:cNvSpPr/>
          <p:nvPr/>
        </p:nvSpPr>
        <p:spPr>
          <a:xfrm>
            <a:off x="7231765" y="1909181"/>
            <a:ext cx="178677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ANIMALES EN LA VÍA</a:t>
            </a:r>
            <a:endParaRPr lang="es-CO" sz="1200" dirty="0"/>
          </a:p>
        </p:txBody>
      </p:sp>
      <p:sp>
        <p:nvSpPr>
          <p:cNvPr id="15" name="Rectángulo 14"/>
          <p:cNvSpPr/>
          <p:nvPr/>
        </p:nvSpPr>
        <p:spPr>
          <a:xfrm>
            <a:off x="7763302" y="2278522"/>
            <a:ext cx="3662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posibilidad de tránsito de animales sobre la vía. </a:t>
            </a:r>
            <a:r>
              <a:rPr lang="es-CO" sz="1400" dirty="0" smtClean="0">
                <a:latin typeface="ErasBkBT"/>
              </a:rPr>
              <a:t>Su colocación </a:t>
            </a:r>
            <a:r>
              <a:rPr lang="es-CO" sz="1400" dirty="0">
                <a:latin typeface="ErasBkBT"/>
              </a:rPr>
              <a:t>no deberá entenderse como una autorización tácita para que el ganado sea </a:t>
            </a:r>
            <a:r>
              <a:rPr lang="es-CO" sz="1400" dirty="0" smtClean="0">
                <a:latin typeface="ErasBkBT"/>
              </a:rPr>
              <a:t>movilizado caminando </a:t>
            </a:r>
            <a:r>
              <a:rPr lang="es-CO" sz="1400" dirty="0">
                <a:latin typeface="ErasBkBT"/>
              </a:rPr>
              <a:t>por las vías.</a:t>
            </a:r>
            <a:endParaRPr lang="es-CO" sz="1400" dirty="0"/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5"/>
          <a:srcRect l="27063" t="24020" r="59091" b="51539"/>
          <a:stretch/>
        </p:blipFill>
        <p:spPr>
          <a:xfrm>
            <a:off x="9996205" y="4553607"/>
            <a:ext cx="1645336" cy="1632873"/>
          </a:xfrm>
          <a:prstGeom prst="rect">
            <a:avLst/>
          </a:prstGeom>
        </p:spPr>
      </p:pic>
      <p:sp>
        <p:nvSpPr>
          <p:cNvPr id="17" name="Rectángulo 16"/>
          <p:cNvSpPr/>
          <p:nvPr/>
        </p:nvSpPr>
        <p:spPr>
          <a:xfrm>
            <a:off x="8290301" y="3913362"/>
            <a:ext cx="130407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ALTURA LIBRE</a:t>
            </a:r>
            <a:endParaRPr lang="es-CO" sz="1200" dirty="0"/>
          </a:p>
        </p:txBody>
      </p:sp>
      <p:sp>
        <p:nvSpPr>
          <p:cNvPr id="18" name="Rectángulo 17"/>
          <p:cNvSpPr/>
          <p:nvPr/>
        </p:nvSpPr>
        <p:spPr>
          <a:xfrm>
            <a:off x="5931448" y="4220579"/>
            <a:ext cx="379940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una estructura cuyo espacio libre </a:t>
            </a:r>
            <a:r>
              <a:rPr lang="es-CO" sz="1400" dirty="0" smtClean="0">
                <a:latin typeface="ErasBkBT"/>
              </a:rPr>
              <a:t>vertical está </a:t>
            </a:r>
            <a:r>
              <a:rPr lang="es-CO" sz="1400" dirty="0">
                <a:latin typeface="ErasBkBT"/>
              </a:rPr>
              <a:t>limitado al indicado, en metros, en la señal. La cifra anotada debe aproximarse a la décima inferior; </a:t>
            </a:r>
            <a:r>
              <a:rPr lang="es-CO" sz="1400" dirty="0" smtClean="0">
                <a:latin typeface="ErasBkBT"/>
              </a:rPr>
              <a:t>por ejemplo </a:t>
            </a:r>
            <a:r>
              <a:rPr lang="es-CO" sz="1400" dirty="0">
                <a:latin typeface="ErasBkBT"/>
              </a:rPr>
              <a:t>4,38, se indica en la señal 4,30. Independiente de su ubicación a lo largo de la vía, en caso de </a:t>
            </a:r>
            <a:r>
              <a:rPr lang="es-CO" sz="1400" dirty="0" smtClean="0">
                <a:latin typeface="ErasBkBT"/>
              </a:rPr>
              <a:t>ser necesario </a:t>
            </a:r>
            <a:r>
              <a:rPr lang="es-CO" sz="1400" dirty="0">
                <a:latin typeface="ErasBkBT"/>
              </a:rPr>
              <a:t>se podrá repetir la señal con la debida anticipación de tal forma que le permita al </a:t>
            </a:r>
            <a:r>
              <a:rPr lang="es-CO" sz="1400" dirty="0" smtClean="0">
                <a:latin typeface="ErasBkBT"/>
              </a:rPr>
              <a:t>conductor optar </a:t>
            </a:r>
            <a:r>
              <a:rPr lang="es-CO" sz="1400" dirty="0">
                <a:latin typeface="ErasBkBT"/>
              </a:rPr>
              <a:t>por una alternativa de desvío.</a:t>
            </a:r>
            <a:endParaRPr lang="es-CO" sz="1400" dirty="0"/>
          </a:p>
        </p:txBody>
      </p:sp>
    </p:spTree>
    <p:extLst>
      <p:ext uri="{BB962C8B-B14F-4D97-AF65-F5344CB8AC3E}">
        <p14:creationId xmlns:p14="http://schemas.microsoft.com/office/powerpoint/2010/main" val="14355728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32728" t="68610" r="53741" b="8629"/>
          <a:stretch/>
        </p:blipFill>
        <p:spPr>
          <a:xfrm>
            <a:off x="805218" y="2279176"/>
            <a:ext cx="1760561" cy="166502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3444" t="20631" r="53549" b="56421"/>
          <a:stretch/>
        </p:blipFill>
        <p:spPr>
          <a:xfrm>
            <a:off x="3036626" y="464024"/>
            <a:ext cx="1692323" cy="1678676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4533425" y="464024"/>
            <a:ext cx="125226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ANCHO LIBRE</a:t>
            </a:r>
            <a:endParaRPr lang="es-CO" sz="1200" dirty="0"/>
          </a:p>
        </p:txBody>
      </p:sp>
      <p:sp>
        <p:nvSpPr>
          <p:cNvPr id="7" name="Rectángulo 6"/>
          <p:cNvSpPr/>
          <p:nvPr/>
        </p:nvSpPr>
        <p:spPr>
          <a:xfrm>
            <a:off x="4728949" y="826308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una estructura cuyo ancho libre </a:t>
            </a:r>
            <a:r>
              <a:rPr lang="es-CO" sz="1400" dirty="0" smtClean="0">
                <a:latin typeface="ErasBkBT"/>
              </a:rPr>
              <a:t>está limitado </a:t>
            </a:r>
            <a:r>
              <a:rPr lang="es-CO" sz="1400" dirty="0">
                <a:latin typeface="ErasBkBT"/>
              </a:rPr>
              <a:t>al indicado en la señal, en metros. La cifra anotada debe aproximarse a la décima inferior; </a:t>
            </a:r>
            <a:r>
              <a:rPr lang="es-CO" sz="1400" dirty="0" smtClean="0">
                <a:latin typeface="ErasBkBT"/>
              </a:rPr>
              <a:t>por ejemplo </a:t>
            </a:r>
            <a:r>
              <a:rPr lang="es-CO" sz="1400" dirty="0">
                <a:latin typeface="ErasBkBT"/>
              </a:rPr>
              <a:t>3,48, se indica en la señal 3,40.</a:t>
            </a:r>
            <a:endParaRPr lang="es-CO" sz="1400" dirty="0"/>
          </a:p>
        </p:txBody>
      </p:sp>
      <p:sp>
        <p:nvSpPr>
          <p:cNvPr id="8" name="Rectángulo 7"/>
          <p:cNvSpPr/>
          <p:nvPr/>
        </p:nvSpPr>
        <p:spPr>
          <a:xfrm>
            <a:off x="2209142" y="2279176"/>
            <a:ext cx="315092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CRUCE A NIVEL CON EL FERROCARRIL</a:t>
            </a:r>
            <a:endParaRPr lang="es-CO" sz="1200" dirty="0"/>
          </a:p>
        </p:txBody>
      </p:sp>
      <p:sp>
        <p:nvSpPr>
          <p:cNvPr id="9" name="Rectángulo 8"/>
          <p:cNvSpPr/>
          <p:nvPr/>
        </p:nvSpPr>
        <p:spPr>
          <a:xfrm>
            <a:off x="2565780" y="2641461"/>
            <a:ext cx="279429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 paso a nivel con el ferrocarril, </a:t>
            </a:r>
            <a:r>
              <a:rPr lang="es-CO" sz="1400" dirty="0" smtClean="0">
                <a:latin typeface="ErasBkBT"/>
              </a:rPr>
              <a:t>sin barrera </a:t>
            </a:r>
            <a:r>
              <a:rPr lang="es-CO" sz="1400" dirty="0">
                <a:latin typeface="ErasBkBT"/>
              </a:rPr>
              <a:t>o con barrera operada manual o automáticamente al paso del tren.</a:t>
            </a:r>
            <a:endParaRPr lang="es-CO" sz="1400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/>
          <a:srcRect l="31678" t="50513" r="54476" b="25046"/>
          <a:stretch/>
        </p:blipFill>
        <p:spPr>
          <a:xfrm>
            <a:off x="600501" y="4442964"/>
            <a:ext cx="1801505" cy="1787858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2209142" y="4340551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BARRERA</a:t>
            </a:r>
            <a:endParaRPr lang="es-CO" sz="1200" dirty="0"/>
          </a:p>
        </p:txBody>
      </p:sp>
      <p:sp>
        <p:nvSpPr>
          <p:cNvPr id="12" name="Rectángulo 11"/>
          <p:cNvSpPr/>
          <p:nvPr/>
        </p:nvSpPr>
        <p:spPr>
          <a:xfrm>
            <a:off x="2402006" y="4598229"/>
            <a:ext cx="283873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una barrera para detener el tránsito </a:t>
            </a:r>
            <a:r>
              <a:rPr lang="es-CO" sz="1400" dirty="0" smtClean="0">
                <a:latin typeface="ErasBkBT"/>
              </a:rPr>
              <a:t>con el </a:t>
            </a:r>
            <a:r>
              <a:rPr lang="es-CO" sz="1400" dirty="0">
                <a:latin typeface="ErasBkBT"/>
              </a:rPr>
              <a:t>fin de hacer un control policial, aduanero, de tránsito o de recaudo de peaje. También servirá </a:t>
            </a:r>
            <a:r>
              <a:rPr lang="es-CO" sz="1400" dirty="0" smtClean="0">
                <a:latin typeface="ErasBkBT"/>
              </a:rPr>
              <a:t>para advertir </a:t>
            </a:r>
            <a:r>
              <a:rPr lang="es-CO" sz="1400" dirty="0">
                <a:latin typeface="ErasBkBT"/>
              </a:rPr>
              <a:t>la barrera que se coloca al paso del tren.</a:t>
            </a:r>
            <a:endParaRPr lang="es-CO" sz="1400" dirty="0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4"/>
          <a:srcRect l="26959" t="56437" r="58881" b="19869"/>
          <a:stretch/>
        </p:blipFill>
        <p:spPr>
          <a:xfrm>
            <a:off x="9580728" y="4617550"/>
            <a:ext cx="1842448" cy="173326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4"/>
          <a:srcRect l="20351" t="18983" r="52587" b="55084"/>
          <a:stretch/>
        </p:blipFill>
        <p:spPr>
          <a:xfrm>
            <a:off x="9127127" y="2266401"/>
            <a:ext cx="2749650" cy="1481401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357328" y="1933938"/>
            <a:ext cx="124867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PASO A NIVEL</a:t>
            </a:r>
            <a:endParaRPr lang="es-CO" sz="1200" dirty="0"/>
          </a:p>
        </p:txBody>
      </p:sp>
      <p:sp>
        <p:nvSpPr>
          <p:cNvPr id="16" name="Rectángulo 15"/>
          <p:cNvSpPr/>
          <p:nvPr/>
        </p:nvSpPr>
        <p:spPr>
          <a:xfrm>
            <a:off x="5785692" y="2239106"/>
            <a:ext cx="31785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indicar el sitio mismo donde la calle o carretera intercepta una o varias </a:t>
            </a:r>
            <a:r>
              <a:rPr lang="es-CO" sz="1400" dirty="0" smtClean="0">
                <a:latin typeface="ErasBkBT"/>
              </a:rPr>
              <a:t>líneas ferroviarias</a:t>
            </a:r>
            <a:r>
              <a:rPr lang="es-CO" sz="1400" dirty="0">
                <a:latin typeface="ErasBkBT"/>
              </a:rPr>
              <a:t>. Esta señal se coloca en el sitio mismo de la advertencia.</a:t>
            </a:r>
            <a:endParaRPr lang="es-CO" sz="1400" dirty="0"/>
          </a:p>
        </p:txBody>
      </p:sp>
      <p:sp>
        <p:nvSpPr>
          <p:cNvPr id="17" name="Rectángulo 16"/>
          <p:cNvSpPr/>
          <p:nvPr/>
        </p:nvSpPr>
        <p:spPr>
          <a:xfrm>
            <a:off x="5886475" y="4436758"/>
            <a:ext cx="36100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s-CO" sz="1200" b="1" dirty="0">
                <a:latin typeface="ErasBkBT,Bold"/>
              </a:rPr>
              <a:t>INICIACIÓN DE SEPARADOR (DOS SENTIDOS)</a:t>
            </a:r>
            <a:endParaRPr lang="es-CO" sz="1200" dirty="0"/>
          </a:p>
        </p:txBody>
      </p:sp>
      <p:sp>
        <p:nvSpPr>
          <p:cNvPr id="18" name="Rectángulo 17"/>
          <p:cNvSpPr/>
          <p:nvPr/>
        </p:nvSpPr>
        <p:spPr>
          <a:xfrm>
            <a:off x="5785691" y="4752117"/>
            <a:ext cx="356673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 tramo de vía que contiene </a:t>
            </a:r>
            <a:r>
              <a:rPr lang="es-CO" sz="1400" dirty="0" smtClean="0">
                <a:latin typeface="ErasBkBT"/>
              </a:rPr>
              <a:t>un separador </a:t>
            </a:r>
            <a:r>
              <a:rPr lang="es-CO" sz="1400" dirty="0">
                <a:latin typeface="ErasBkBT"/>
              </a:rPr>
              <a:t>central o isla que canaliza el tránsito en los dos sentidos.</a:t>
            </a:r>
            <a:endParaRPr lang="es-CO" sz="1400" dirty="0"/>
          </a:p>
        </p:txBody>
      </p:sp>
    </p:spTree>
    <p:extLst>
      <p:ext uri="{BB962C8B-B14F-4D97-AF65-F5344CB8AC3E}">
        <p14:creationId xmlns:p14="http://schemas.microsoft.com/office/powerpoint/2010/main" val="25936912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27169" t="60448" r="59405" b="17351"/>
          <a:stretch/>
        </p:blipFill>
        <p:spPr>
          <a:xfrm>
            <a:off x="382137" y="2678611"/>
            <a:ext cx="1746913" cy="162408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27046" t="24922" r="59423" b="51571"/>
          <a:stretch/>
        </p:blipFill>
        <p:spPr>
          <a:xfrm>
            <a:off x="2197288" y="666010"/>
            <a:ext cx="1760561" cy="1719619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077568" y="261659"/>
            <a:ext cx="23295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200" b="1" dirty="0">
                <a:latin typeface="ErasBkBT,Bold"/>
              </a:rPr>
              <a:t>INICIACIÓN DE VÍA CON SEPARADOR (UN SENTIDO)</a:t>
            </a:r>
            <a:endParaRPr lang="es-CO" sz="1200" dirty="0"/>
          </a:p>
        </p:txBody>
      </p:sp>
      <p:sp>
        <p:nvSpPr>
          <p:cNvPr id="7" name="Rectángulo 6"/>
          <p:cNvSpPr/>
          <p:nvPr/>
        </p:nvSpPr>
        <p:spPr>
          <a:xfrm>
            <a:off x="3957849" y="627174"/>
            <a:ext cx="245206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proximidad a un sector de vía que contiene </a:t>
            </a:r>
            <a:r>
              <a:rPr lang="es-CO" sz="1400" dirty="0" smtClean="0">
                <a:latin typeface="ErasBkBT"/>
              </a:rPr>
              <a:t>un separador </a:t>
            </a:r>
            <a:r>
              <a:rPr lang="es-CO" sz="1400" dirty="0">
                <a:latin typeface="ErasBkBT"/>
              </a:rPr>
              <a:t>central o isla que canaliza el tránsito en un solo sentido.</a:t>
            </a:r>
          </a:p>
          <a:p>
            <a:pPr algn="just"/>
            <a:endParaRPr lang="es-CO" sz="1400" dirty="0"/>
          </a:p>
        </p:txBody>
      </p:sp>
      <p:sp>
        <p:nvSpPr>
          <p:cNvPr id="8" name="Rectángulo 7"/>
          <p:cNvSpPr/>
          <p:nvPr/>
        </p:nvSpPr>
        <p:spPr>
          <a:xfrm>
            <a:off x="1455761" y="2559147"/>
            <a:ext cx="466298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200" b="1" dirty="0">
                <a:latin typeface="ErasBkBT,Bold"/>
              </a:rPr>
              <a:t>TERMINACIÓN DE VÍA CON SEPARADOR (DOS SENTIDOS)</a:t>
            </a:r>
            <a:endParaRPr lang="es-CO" sz="1200" dirty="0"/>
          </a:p>
        </p:txBody>
      </p:sp>
      <p:sp>
        <p:nvSpPr>
          <p:cNvPr id="9" name="Rectángulo 8"/>
          <p:cNvSpPr/>
          <p:nvPr/>
        </p:nvSpPr>
        <p:spPr>
          <a:xfrm>
            <a:off x="2129050" y="2853617"/>
            <a:ext cx="37895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solidFill>
                  <a:srgbClr val="000000"/>
                </a:solidFill>
                <a:latin typeface="ErasBkBT"/>
              </a:rPr>
              <a:t>Esta señal se empleará para advertir al conductor que circula por una vía con tránsito en los dos sentidos </a:t>
            </a:r>
            <a:r>
              <a:rPr lang="es-CO" sz="1400" dirty="0" smtClean="0">
                <a:solidFill>
                  <a:srgbClr val="000000"/>
                </a:solidFill>
                <a:latin typeface="ErasBkBT"/>
              </a:rPr>
              <a:t>y con </a:t>
            </a:r>
            <a:r>
              <a:rPr lang="es-CO" sz="1400" dirty="0">
                <a:solidFill>
                  <a:srgbClr val="000000"/>
                </a:solidFill>
                <a:latin typeface="ErasBkBT"/>
              </a:rPr>
              <a:t>separador central, la próxima terminación del separador conservándose la circulación del tránsito en</a:t>
            </a:r>
          </a:p>
          <a:p>
            <a:pPr algn="just"/>
            <a:r>
              <a:rPr lang="es-CO" sz="1400" dirty="0">
                <a:solidFill>
                  <a:srgbClr val="000000"/>
                </a:solidFill>
                <a:latin typeface="ErasBkBT"/>
              </a:rPr>
              <a:t>los dos sentidos.</a:t>
            </a:r>
            <a:endParaRPr lang="es-CO" sz="1400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/>
          <a:srcRect l="33462" t="60774" r="53426" b="15345"/>
          <a:stretch/>
        </p:blipFill>
        <p:spPr>
          <a:xfrm>
            <a:off x="6118745" y="2226605"/>
            <a:ext cx="1705970" cy="174691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/>
          <a:srcRect l="33130" t="26228" r="53129" b="49519"/>
          <a:stretch/>
        </p:blipFill>
        <p:spPr>
          <a:xfrm>
            <a:off x="561832" y="4585648"/>
            <a:ext cx="1787857" cy="1774209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1765110" y="4759357"/>
            <a:ext cx="6096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1200" b="1" dirty="0">
                <a:latin typeface="ErasBkBT,Bold"/>
              </a:rPr>
              <a:t>TERMINACIÓN DE VÍA CON SEPARADOR (UN SENTIDO)</a:t>
            </a:r>
            <a:endParaRPr lang="es-CO" sz="1200" dirty="0"/>
          </a:p>
        </p:txBody>
      </p:sp>
      <p:sp>
        <p:nvSpPr>
          <p:cNvPr id="13" name="Rectángulo 12"/>
          <p:cNvSpPr/>
          <p:nvPr/>
        </p:nvSpPr>
        <p:spPr>
          <a:xfrm>
            <a:off x="2349689" y="5103420"/>
            <a:ext cx="356888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que circula por una vía con tránsito en un sentido y </a:t>
            </a:r>
            <a:r>
              <a:rPr lang="es-CO" sz="1400" dirty="0" smtClean="0">
                <a:latin typeface="ErasBkBT"/>
              </a:rPr>
              <a:t>con separador </a:t>
            </a:r>
            <a:r>
              <a:rPr lang="es-CO" sz="1400" dirty="0">
                <a:latin typeface="ErasBkBT"/>
              </a:rPr>
              <a:t>central, la próxima terminación del separador central</a:t>
            </a:r>
            <a:endParaRPr lang="es-CO" sz="1400" dirty="0"/>
          </a:p>
        </p:txBody>
      </p:sp>
      <p:sp>
        <p:nvSpPr>
          <p:cNvPr id="14" name="Rectángulo 13"/>
          <p:cNvSpPr/>
          <p:nvPr/>
        </p:nvSpPr>
        <p:spPr>
          <a:xfrm>
            <a:off x="7290199" y="2317539"/>
            <a:ext cx="191687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FINAL DEL PAVIMENTO</a:t>
            </a:r>
            <a:endParaRPr lang="es-CO" sz="1200" dirty="0"/>
          </a:p>
        </p:txBody>
      </p:sp>
      <p:sp>
        <p:nvSpPr>
          <p:cNvPr id="15" name="Rectángulo 14"/>
          <p:cNvSpPr/>
          <p:nvPr/>
        </p:nvSpPr>
        <p:spPr>
          <a:xfrm>
            <a:off x="7774672" y="2562554"/>
            <a:ext cx="39715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>
                <a:latin typeface="ErasBkBT"/>
              </a:rPr>
              <a:t>Esta señal se empleará para advertir al conductor la próxima terminación del tramo pavimentado y </a:t>
            </a:r>
            <a:r>
              <a:rPr lang="es-CO" sz="1400" dirty="0" smtClean="0">
                <a:latin typeface="ErasBkBT"/>
              </a:rPr>
              <a:t>el comienzo </a:t>
            </a:r>
            <a:r>
              <a:rPr lang="es-CO" sz="1400" dirty="0">
                <a:latin typeface="ErasBkBT"/>
              </a:rPr>
              <a:t>de una vía sin pavimento</a:t>
            </a:r>
            <a:r>
              <a:rPr lang="es-CO" sz="1400" dirty="0" smtClean="0">
                <a:latin typeface="ErasBkBT"/>
              </a:rPr>
              <a:t>. </a:t>
            </a:r>
            <a:endParaRPr lang="es-CO" sz="1400" dirty="0"/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4"/>
          <a:srcRect l="32832" t="38386" r="53532" b="37920"/>
          <a:stretch/>
        </p:blipFill>
        <p:spPr>
          <a:xfrm>
            <a:off x="10012905" y="4435522"/>
            <a:ext cx="1774209" cy="1733267"/>
          </a:xfrm>
          <a:prstGeom prst="rect">
            <a:avLst/>
          </a:prstGeom>
        </p:spPr>
      </p:pic>
      <p:sp>
        <p:nvSpPr>
          <p:cNvPr id="17" name="Rectángulo 16"/>
          <p:cNvSpPr/>
          <p:nvPr/>
        </p:nvSpPr>
        <p:spPr>
          <a:xfrm>
            <a:off x="8123297" y="3961613"/>
            <a:ext cx="17849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CICLISTAS EN LA VÍA</a:t>
            </a:r>
            <a:endParaRPr lang="es-CO" sz="1200" dirty="0"/>
          </a:p>
        </p:txBody>
      </p:sp>
      <p:sp>
        <p:nvSpPr>
          <p:cNvPr id="18" name="Rectángulo 17"/>
          <p:cNvSpPr/>
          <p:nvPr/>
        </p:nvSpPr>
        <p:spPr>
          <a:xfrm>
            <a:off x="6329336" y="4241646"/>
            <a:ext cx="358792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400" dirty="0">
                <a:latin typeface="ErasBkBT"/>
              </a:rPr>
              <a:t>Esta señal se empleará para advertir a los conductores la proximidad de un tramo de vía </a:t>
            </a:r>
            <a:r>
              <a:rPr lang="es-CO" sz="1400" dirty="0" smtClean="0">
                <a:latin typeface="ErasBkBT"/>
              </a:rPr>
              <a:t>utilizado frecuentemente </a:t>
            </a:r>
            <a:r>
              <a:rPr lang="es-CO" sz="1400" dirty="0">
                <a:latin typeface="ErasBkBT"/>
              </a:rPr>
              <a:t>por ciclistas. También puede ser usada para advertir la proximidad del cruce de </a:t>
            </a:r>
            <a:r>
              <a:rPr lang="es-CO" sz="1400" dirty="0" smtClean="0">
                <a:latin typeface="ErasBkBT"/>
              </a:rPr>
              <a:t>una </a:t>
            </a:r>
            <a:r>
              <a:rPr lang="es-CO" sz="1400" dirty="0" err="1" smtClean="0">
                <a:latin typeface="ErasBkBT"/>
              </a:rPr>
              <a:t>ciclorruta</a:t>
            </a:r>
            <a:r>
              <a:rPr lang="es-CO" sz="1400" dirty="0">
                <a:latin typeface="ErasBkBT"/>
              </a:rPr>
              <a:t>, en cuyo caso puede ser complementada con una placa informativa adicional con la </a:t>
            </a:r>
            <a:r>
              <a:rPr lang="es-CO" sz="1400" dirty="0" smtClean="0">
                <a:latin typeface="ErasBkBT"/>
              </a:rPr>
              <a:t>leyenda “</a:t>
            </a:r>
            <a:r>
              <a:rPr lang="es-CO" sz="1400" dirty="0">
                <a:latin typeface="ErasBkBT"/>
              </a:rPr>
              <a:t>CRUCE CICLORRUTA”, ubicada inmediatamente debajo de la señal.</a:t>
            </a:r>
            <a:endParaRPr lang="es-CO" sz="1400" dirty="0"/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5"/>
          <a:srcRect l="25280" t="36521" r="58671" b="39599"/>
          <a:stretch/>
        </p:blipFill>
        <p:spPr>
          <a:xfrm>
            <a:off x="6827254" y="404353"/>
            <a:ext cx="1894836" cy="1585224"/>
          </a:xfrm>
          <a:prstGeom prst="rect">
            <a:avLst/>
          </a:prstGeom>
        </p:spPr>
      </p:pic>
      <p:sp>
        <p:nvSpPr>
          <p:cNvPr id="20" name="Rectángulo 19"/>
          <p:cNvSpPr/>
          <p:nvPr/>
        </p:nvSpPr>
        <p:spPr>
          <a:xfrm>
            <a:off x="8722090" y="550424"/>
            <a:ext cx="33671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sz="1400" dirty="0" smtClean="0">
                <a:latin typeface="ErasBkBT"/>
              </a:rPr>
              <a:t>Esta señal se empleará para advertir al conductor la proximidad a un sector de vía en el cual se presentan accidentes con frecuencia, de acuerdo con las estadísticas registradas por las autoridades de tránsito.</a:t>
            </a:r>
            <a:endParaRPr lang="es-CO" sz="1400" dirty="0"/>
          </a:p>
        </p:txBody>
      </p:sp>
      <p:sp>
        <p:nvSpPr>
          <p:cNvPr id="21" name="Rectángulo 20"/>
          <p:cNvSpPr/>
          <p:nvPr/>
        </p:nvSpPr>
        <p:spPr>
          <a:xfrm>
            <a:off x="8038582" y="337954"/>
            <a:ext cx="19743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1200" b="1" dirty="0">
                <a:latin typeface="ErasBkBT,Bold"/>
              </a:rPr>
              <a:t>RIESGO DE ACCIDENTE</a:t>
            </a:r>
            <a:endParaRPr lang="es-CO" sz="1200" dirty="0"/>
          </a:p>
        </p:txBody>
      </p:sp>
    </p:spTree>
    <p:extLst>
      <p:ext uri="{BB962C8B-B14F-4D97-AF65-F5344CB8AC3E}">
        <p14:creationId xmlns:p14="http://schemas.microsoft.com/office/powerpoint/2010/main" val="40372845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4661440" y="3244334"/>
            <a:ext cx="28691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dirty="0">
                <a:latin typeface="ErasBkBT,Bold"/>
              </a:rPr>
              <a:t>RIESGO DE ACCIDENTE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0639031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1865</TotalTime>
  <Words>2267</Words>
  <Application>Microsoft Office PowerPoint</Application>
  <PresentationFormat>Panorámica</PresentationFormat>
  <Paragraphs>116</Paragraphs>
  <Slides>16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ErasBkBT</vt:lpstr>
      <vt:lpstr>ErasBkBT,Bold</vt:lpstr>
      <vt:lpstr>Times New Roman</vt:lpstr>
      <vt:lpstr>Tema de Office</vt:lpstr>
      <vt:lpstr>Presentación de PowerPoint</vt:lpstr>
      <vt:lpstr>SEÑALES PREVENTIVAS</vt:lpstr>
      <vt:lpstr>SEÑALES PREVENTIVAS: Colores</vt:lpstr>
      <vt:lpstr>Características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Kevin Ballesteros</cp:lastModifiedBy>
  <cp:revision>54</cp:revision>
  <dcterms:created xsi:type="dcterms:W3CDTF">2020-02-18T12:47:10Z</dcterms:created>
  <dcterms:modified xsi:type="dcterms:W3CDTF">2020-06-04T16:07:49Z</dcterms:modified>
</cp:coreProperties>
</file>