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313" r:id="rId4"/>
    <p:sldId id="314" r:id="rId5"/>
    <p:sldId id="315" r:id="rId6"/>
    <p:sldId id="316" r:id="rId7"/>
    <p:sldId id="261" r:id="rId8"/>
    <p:sldId id="293" r:id="rId9"/>
    <p:sldId id="310" r:id="rId10"/>
    <p:sldId id="263" r:id="rId11"/>
    <p:sldId id="289" r:id="rId12"/>
    <p:sldId id="269" r:id="rId13"/>
    <p:sldId id="301" r:id="rId14"/>
    <p:sldId id="304" r:id="rId15"/>
    <p:sldId id="317" r:id="rId16"/>
    <p:sldId id="318" r:id="rId17"/>
    <p:sldId id="319" r:id="rId18"/>
    <p:sldId id="320" r:id="rId19"/>
    <p:sldId id="321" r:id="rId20"/>
    <p:sldId id="322" r:id="rId21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12" autoAdjust="0"/>
    <p:restoredTop sz="94660"/>
  </p:normalViewPr>
  <p:slideViewPr>
    <p:cSldViewPr>
      <p:cViewPr varScale="1">
        <p:scale>
          <a:sx n="73" d="100"/>
          <a:sy n="73" d="100"/>
        </p:scale>
        <p:origin x="154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49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1F3803-3B26-485C-9A78-369FC6AC93B3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D29E0E-9A3C-4B0E-AC2B-2605388EFD1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7084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D29E0E-9A3C-4B0E-AC2B-2605388EFD11}" type="slidenum">
              <a:rPr lang="es-CO" smtClean="0"/>
              <a:pPr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768974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90CE6-2B2C-475D-A7AE-90C575B7325D}" type="datetimeFigureOut">
              <a:rPr lang="es-CO" smtClean="0"/>
              <a:pPr/>
              <a:t>29/04/2021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E9F73-C0AE-453E-BAA0-DB5F6E5D38CA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tags" Target="../tags/tag3.xml"/><Relationship Id="rId7" Type="http://schemas.openxmlformats.org/officeDocument/2006/relationships/image" Target="../media/image1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5.xml"/><Relationship Id="rId10" Type="http://schemas.openxmlformats.org/officeDocument/2006/relationships/image" Target="../media/image18.wmf"/><Relationship Id="rId4" Type="http://schemas.openxmlformats.org/officeDocument/2006/relationships/tags" Target="../tags/tag4.xml"/><Relationship Id="rId9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2627784" y="2708920"/>
            <a:ext cx="37203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u="sng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Veeder-Root</a:t>
            </a:r>
            <a:endParaRPr lang="es-ES" sz="5400" u="sng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Que es la consola Veeder </a:t>
            </a:r>
            <a:r>
              <a:rPr lang="es-CO" dirty="0" err="1" smtClean="0"/>
              <a:t>Root</a:t>
            </a:r>
            <a:r>
              <a:rPr lang="es-CO" dirty="0" smtClean="0"/>
              <a:t>?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s-CO" sz="1800" dirty="0" smtClean="0"/>
              <a:t>Consola de monitoreo ambiental para estaciones de servicio, que permite mediante sus opciones de software y sensores, realizar las siguientes acciones:</a:t>
            </a:r>
          </a:p>
          <a:p>
            <a:pPr marL="0" indent="0">
              <a:buNone/>
            </a:pPr>
            <a:endParaRPr lang="es-CO" sz="1800" dirty="0" smtClean="0"/>
          </a:p>
          <a:p>
            <a:pPr lvl="1"/>
            <a:r>
              <a:rPr lang="es-CO" sz="1800" dirty="0" smtClean="0"/>
              <a:t>Medición electrónica de Inventario de tanques</a:t>
            </a:r>
          </a:p>
          <a:p>
            <a:pPr lvl="1"/>
            <a:endParaRPr lang="es-CO" sz="1800" dirty="0"/>
          </a:p>
          <a:p>
            <a:pPr marL="457200" lvl="1" indent="0">
              <a:buNone/>
            </a:pPr>
            <a:endParaRPr lang="es-CO" sz="1800" dirty="0"/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endParaRPr lang="es-CO" sz="1800" dirty="0" smtClean="0"/>
          </a:p>
          <a:p>
            <a:pPr lvl="1"/>
            <a:r>
              <a:rPr lang="es-CO" sz="1800" dirty="0" smtClean="0"/>
              <a:t>Detección y pruebas de fuga en línea</a:t>
            </a:r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924944"/>
            <a:ext cx="5124425" cy="129614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4595318"/>
            <a:ext cx="4404345" cy="16555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 smtClean="0"/>
              <a:t>Acciones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8686" y="846138"/>
            <a:ext cx="8229600" cy="5030019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es-CO" sz="1800" dirty="0"/>
          </a:p>
          <a:p>
            <a:pPr lvl="1"/>
            <a:r>
              <a:rPr lang="es-CO" sz="1800" dirty="0"/>
              <a:t>Detección y pruebas de fuga en </a:t>
            </a:r>
            <a:r>
              <a:rPr lang="es-CO" sz="1800" dirty="0" smtClean="0"/>
              <a:t>tanque.</a:t>
            </a:r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endParaRPr lang="es-CO" sz="1800" dirty="0" smtClean="0"/>
          </a:p>
          <a:p>
            <a:pPr lvl="1"/>
            <a:endParaRPr lang="es-CO" sz="1800" dirty="0"/>
          </a:p>
          <a:p>
            <a:pPr marL="457200" lvl="1" indent="0">
              <a:buNone/>
            </a:pPr>
            <a:endParaRPr lang="es-CO" sz="1800" dirty="0"/>
          </a:p>
          <a:p>
            <a:pPr lvl="1"/>
            <a:endParaRPr lang="es-CO" sz="1800" dirty="0" smtClean="0"/>
          </a:p>
          <a:p>
            <a:pPr marL="0" indent="0">
              <a:buNone/>
            </a:pPr>
            <a:r>
              <a:rPr lang="es-CO" sz="2200" dirty="0" smtClean="0"/>
              <a:t>          -</a:t>
            </a:r>
            <a:r>
              <a:rPr lang="es-CO" sz="1800" dirty="0" smtClean="0"/>
              <a:t>Detección </a:t>
            </a:r>
            <a:r>
              <a:rPr lang="es-CO" sz="1800" dirty="0"/>
              <a:t>de fugas en cajas </a:t>
            </a:r>
            <a:r>
              <a:rPr lang="es-CO" sz="1800" dirty="0" smtClean="0"/>
              <a:t>contenedoras</a:t>
            </a:r>
          </a:p>
          <a:p>
            <a:pPr lvl="1"/>
            <a:endParaRPr lang="es-CO" sz="1800" dirty="0" smtClean="0"/>
          </a:p>
          <a:p>
            <a:pPr marL="457200" lvl="1" indent="0">
              <a:buNone/>
            </a:pPr>
            <a:endParaRPr lang="es-CO" sz="1800" dirty="0"/>
          </a:p>
          <a:p>
            <a:pPr lvl="1"/>
            <a:endParaRPr lang="es-CO" sz="1800" dirty="0"/>
          </a:p>
          <a:p>
            <a:pPr lvl="1"/>
            <a:r>
              <a:rPr lang="es-CO" sz="1800" dirty="0"/>
              <a:t>Reconciliación de Inventario (BIR</a:t>
            </a:r>
            <a:r>
              <a:rPr lang="es-CO" sz="1800" dirty="0" smtClean="0"/>
              <a:t>)</a:t>
            </a:r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r>
              <a:rPr lang="es-CO" sz="1800" dirty="0"/>
              <a:t> </a:t>
            </a:r>
            <a:r>
              <a:rPr lang="es-CO" sz="1800" dirty="0" smtClean="0"/>
              <a:t>  </a:t>
            </a:r>
            <a:endParaRPr lang="es-CO" sz="1800" dirty="0"/>
          </a:p>
        </p:txBody>
      </p:sp>
      <p:pic>
        <p:nvPicPr>
          <p:cNvPr id="4" name="Imagen 3" descr="style switcher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904" y="1702681"/>
            <a:ext cx="2843249" cy="1354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02681"/>
            <a:ext cx="3646559" cy="1296144"/>
          </a:xfrm>
          <a:prstGeom prst="rect">
            <a:avLst/>
          </a:prstGeom>
        </p:spPr>
      </p:pic>
      <p:pic>
        <p:nvPicPr>
          <p:cNvPr id="6" name="3 Imagen" descr="3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26396" y="3645024"/>
            <a:ext cx="2268266" cy="844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482" y="5013176"/>
            <a:ext cx="5976664" cy="124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0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/>
              <a:t>Acciones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pPr lvl="1"/>
            <a:r>
              <a:rPr lang="es-CO" sz="1800" dirty="0"/>
              <a:t>Calibración automática de tanques (</a:t>
            </a:r>
            <a:r>
              <a:rPr lang="es-CO" sz="1800" dirty="0" err="1"/>
              <a:t>AccuChart</a:t>
            </a:r>
            <a:r>
              <a:rPr lang="es-CO" sz="1800" dirty="0" smtClean="0"/>
              <a:t>)</a:t>
            </a:r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612" y="1556792"/>
            <a:ext cx="6732748" cy="259228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01008"/>
            <a:ext cx="4021853" cy="2863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79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ES" dirty="0" smtClean="0"/>
              <a:t>Acciones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1979" y="1417638"/>
            <a:ext cx="8229600" cy="4708525"/>
          </a:xfrm>
        </p:spPr>
        <p:txBody>
          <a:bodyPr/>
          <a:lstStyle/>
          <a:p>
            <a:pPr lvl="1"/>
            <a:r>
              <a:rPr lang="es-CO" sz="1800" dirty="0" smtClean="0"/>
              <a:t>CSLD </a:t>
            </a:r>
            <a:r>
              <a:rPr lang="es-CO" sz="1800" dirty="0"/>
              <a:t>y SLD: Pruebas de Fuga continuas y </a:t>
            </a:r>
            <a:r>
              <a:rPr lang="es-CO" sz="1800" dirty="0" smtClean="0"/>
              <a:t>estáticas</a:t>
            </a:r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endParaRPr lang="es-CO" sz="1800" dirty="0"/>
          </a:p>
          <a:p>
            <a:pPr lvl="1"/>
            <a:r>
              <a:rPr lang="es-CO" sz="1800" dirty="0"/>
              <a:t>Alarma de </a:t>
            </a:r>
            <a:r>
              <a:rPr lang="es-CO" sz="1800" dirty="0" smtClean="0"/>
              <a:t>Sobrellenado</a:t>
            </a:r>
          </a:p>
          <a:p>
            <a:pPr marL="457200" lvl="1" indent="0">
              <a:buNone/>
            </a:pPr>
            <a:endParaRPr lang="es-CO" sz="1800" dirty="0" smtClean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772816"/>
            <a:ext cx="3168352" cy="201622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111081"/>
            <a:ext cx="1656184" cy="206597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368" y="4024138"/>
            <a:ext cx="1958899" cy="210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9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Acciones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endParaRPr lang="es-CO" sz="1800" dirty="0"/>
          </a:p>
          <a:p>
            <a:pPr lvl="1"/>
            <a:r>
              <a:rPr lang="es-CO" sz="1800" dirty="0"/>
              <a:t>Comunicaciones</a:t>
            </a:r>
          </a:p>
          <a:p>
            <a:pPr lvl="1"/>
            <a:r>
              <a:rPr lang="es-CO" sz="1800" dirty="0"/>
              <a:t>Acceso WEB (TLS 450 y TLS4, TLS4B</a:t>
            </a:r>
            <a:r>
              <a:rPr lang="es-CO" sz="1800" dirty="0" smtClean="0"/>
              <a:t>) cable de red ponchado uno a uno o bajo la </a:t>
            </a:r>
            <a:r>
              <a:rPr lang="es-CO" sz="1800" dirty="0"/>
              <a:t>norma </a:t>
            </a:r>
            <a:r>
              <a:rPr lang="es-CO" sz="1800" dirty="0" smtClean="0"/>
              <a:t>(EIA/TIA </a:t>
            </a:r>
            <a:r>
              <a:rPr lang="es-CO" sz="1800" dirty="0"/>
              <a:t>568B Norma </a:t>
            </a:r>
            <a:r>
              <a:rPr lang="es-CO" sz="1800" dirty="0" smtClean="0"/>
              <a:t>)</a:t>
            </a:r>
          </a:p>
          <a:p>
            <a:pPr marL="457200" lvl="1" indent="0">
              <a:buNone/>
            </a:pPr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lvl="1"/>
            <a:endParaRPr lang="es-CO" sz="1800" dirty="0"/>
          </a:p>
          <a:p>
            <a:pPr lvl="1"/>
            <a:endParaRPr lang="es-CO" sz="1800" dirty="0" smtClean="0"/>
          </a:p>
          <a:p>
            <a:pPr marL="457200" lvl="1" indent="0">
              <a:buNone/>
            </a:pPr>
            <a:endParaRPr lang="es-CO" sz="1800" dirty="0" smtClean="0"/>
          </a:p>
          <a:p>
            <a:pPr marL="457200" lvl="1" indent="0">
              <a:buNone/>
            </a:pPr>
            <a:endParaRPr lang="es-CO" sz="1800" dirty="0"/>
          </a:p>
          <a:p>
            <a:pPr lvl="1"/>
            <a:r>
              <a:rPr lang="es-CO" sz="1800" dirty="0"/>
              <a:t>Reportes impresos</a:t>
            </a:r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996952"/>
            <a:ext cx="4629150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767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65605" y="5157192"/>
            <a:ext cx="252028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CuadroTexto"/>
          <p:cNvSpPr txBox="1"/>
          <p:nvPr/>
        </p:nvSpPr>
        <p:spPr>
          <a:xfrm>
            <a:off x="2627784" y="836712"/>
            <a:ext cx="619268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b="1" dirty="0" smtClean="0"/>
              <a:t>Caracteristicas TLS 450/450PLUS:</a:t>
            </a:r>
            <a:endParaRPr lang="es-CO" sz="2800" dirty="0" smtClean="0"/>
          </a:p>
          <a:p>
            <a:endParaRPr lang="es-CO" sz="2800" b="1" dirty="0"/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Medición </a:t>
            </a:r>
            <a:r>
              <a:rPr lang="es-CO" dirty="0" smtClean="0"/>
              <a:t>de Inventario (Hasta 32 tanques)</a:t>
            </a:r>
          </a:p>
          <a:p>
            <a:pPr>
              <a:buFont typeface="Arial" pitchFamily="34" charset="0"/>
              <a:buChar char="•"/>
            </a:pPr>
            <a:r>
              <a:rPr lang="es-CO" dirty="0" smtClean="0"/>
              <a:t> </a:t>
            </a:r>
            <a:r>
              <a:rPr lang="es-CO" dirty="0" smtClean="0"/>
              <a:t>Detección </a:t>
            </a:r>
            <a:r>
              <a:rPr lang="es-CO" dirty="0" smtClean="0"/>
              <a:t>de fuga en </a:t>
            </a:r>
            <a:r>
              <a:rPr lang="es-CO" dirty="0" smtClean="0"/>
              <a:t>línea </a:t>
            </a:r>
            <a:r>
              <a:rPr lang="es-CO" dirty="0" smtClean="0"/>
              <a:t>(DPLLD) 3.0, 0.1, 0.2 GPH* (Hasta 32 sensores)</a:t>
            </a:r>
          </a:p>
          <a:p>
            <a:pPr>
              <a:buFont typeface="Arial" pitchFamily="34" charset="0"/>
              <a:buChar char="•"/>
            </a:pPr>
            <a:r>
              <a:rPr lang="es-CO" dirty="0" smtClean="0"/>
              <a:t> Detección de fuga en tanque (0.1 y 0.2 GPH)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Detección de fuga en cajas contenedoras ( 32 sensores)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Sensores Intersticiales (32 sensores)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Alarma de sobrellenado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Pantalla </a:t>
            </a:r>
            <a:r>
              <a:rPr lang="es-CO" dirty="0" err="1" smtClean="0"/>
              <a:t>Touch</a:t>
            </a:r>
            <a:r>
              <a:rPr lang="es-CO" dirty="0" smtClean="0"/>
              <a:t> blanco y negro (450) A COLOR (450 PLUS)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Impresora </a:t>
            </a:r>
            <a:r>
              <a:rPr lang="es-CO" dirty="0" smtClean="0"/>
              <a:t>Térmica </a:t>
            </a:r>
            <a:r>
              <a:rPr lang="es-CO" dirty="0" smtClean="0"/>
              <a:t>USB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Comunicaciones (Ethernet, Serial, CDIM, EDIM)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Acceso WEB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BIR</a:t>
            </a:r>
          </a:p>
          <a:p>
            <a:pPr>
              <a:buFont typeface="Arial" pitchFamily="34" charset="0"/>
              <a:buChar char="•"/>
            </a:pPr>
            <a:r>
              <a:rPr lang="es-CO" dirty="0" smtClean="0"/>
              <a:t> CSLD y SLD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Accuchart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Conexión de sensores en un solo Modulo de comunicación      USM.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Almacenaje de información por espacio de 3 años*</a:t>
            </a:r>
          </a:p>
          <a:p>
            <a:pPr>
              <a:buFont typeface="Arial" pitchFamily="34" charset="0"/>
              <a:buChar char="•"/>
            </a:pPr>
            <a:endParaRPr lang="es-CO" dirty="0" smtClean="0"/>
          </a:p>
          <a:p>
            <a:pPr>
              <a:buFont typeface="Arial" pitchFamily="34" charset="0"/>
              <a:buChar char="•"/>
            </a:pPr>
            <a:endParaRPr lang="es-CO" dirty="0" smtClean="0"/>
          </a:p>
          <a:p>
            <a:pPr>
              <a:buFont typeface="Arial" pitchFamily="34" charset="0"/>
              <a:buChar char="•"/>
            </a:pPr>
            <a:endParaRPr lang="es-CO" dirty="0"/>
          </a:p>
        </p:txBody>
      </p:sp>
      <p:sp>
        <p:nvSpPr>
          <p:cNvPr id="6" name="5 CuadroTexto"/>
          <p:cNvSpPr txBox="1"/>
          <p:nvPr/>
        </p:nvSpPr>
        <p:spPr>
          <a:xfrm>
            <a:off x="38593" y="5157192"/>
            <a:ext cx="25619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100" dirty="0" smtClean="0"/>
              <a:t>* Aplica si tiene la característica Instalada</a:t>
            </a:r>
            <a:endParaRPr lang="es-CO" sz="11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98" y="1988840"/>
            <a:ext cx="2195314" cy="14445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07504" y="4459905"/>
            <a:ext cx="252028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4 CuadroTexto"/>
          <p:cNvSpPr txBox="1"/>
          <p:nvPr/>
        </p:nvSpPr>
        <p:spPr>
          <a:xfrm>
            <a:off x="2627784" y="836712"/>
            <a:ext cx="619268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b="1" dirty="0" smtClean="0"/>
              <a:t>Caracteristicas TLS 4:</a:t>
            </a:r>
            <a:endParaRPr lang="es-CO" sz="2800" dirty="0" smtClean="0"/>
          </a:p>
          <a:p>
            <a:endParaRPr lang="es-CO" sz="2800" b="1" dirty="0"/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Medición de Inventario (Hasta 12 tanques)</a:t>
            </a:r>
          </a:p>
          <a:p>
            <a:pPr>
              <a:buFont typeface="Arial" pitchFamily="34" charset="0"/>
              <a:buChar char="•"/>
            </a:pPr>
            <a:r>
              <a:rPr lang="es-CO" dirty="0" smtClean="0"/>
              <a:t>Detección de fuga en tanque (0.1 y 0.2 GPH)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Detección de fuga en cajas contenedoras ( 12 sensores)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Sensores Intersticiales (12 sensores)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Alarma de sobrellenado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Pantalla </a:t>
            </a:r>
            <a:r>
              <a:rPr lang="es-CO" dirty="0" err="1" smtClean="0"/>
              <a:t>Touch</a:t>
            </a:r>
            <a:r>
              <a:rPr lang="es-CO" dirty="0" smtClean="0"/>
              <a:t> a color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Impresora de RED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Comunicaciones (Ethernet, Serial, CDIM, EDIM)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Acceso WEB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BIR</a:t>
            </a:r>
          </a:p>
          <a:p>
            <a:pPr>
              <a:buFont typeface="Arial" pitchFamily="34" charset="0"/>
              <a:buChar char="•"/>
            </a:pPr>
            <a:r>
              <a:rPr lang="es-CO" dirty="0" smtClean="0"/>
              <a:t> CSLD y SLD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Accuchart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Conexión de sensores en un solo Modulo de comunicación USM.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Almacenaje de información por espacio de 3 años*</a:t>
            </a:r>
          </a:p>
          <a:p>
            <a:pPr>
              <a:buFont typeface="Arial" pitchFamily="34" charset="0"/>
              <a:buChar char="•"/>
            </a:pPr>
            <a:endParaRPr lang="es-CO" dirty="0" smtClean="0"/>
          </a:p>
          <a:p>
            <a:pPr>
              <a:buFont typeface="Arial" pitchFamily="34" charset="0"/>
              <a:buChar char="•"/>
            </a:pPr>
            <a:endParaRPr lang="es-CO" dirty="0" smtClean="0"/>
          </a:p>
          <a:p>
            <a:pPr>
              <a:buFont typeface="Arial" pitchFamily="34" charset="0"/>
              <a:buChar char="•"/>
            </a:pPr>
            <a:endParaRPr lang="es-CO" dirty="0"/>
          </a:p>
        </p:txBody>
      </p:sp>
      <p:sp>
        <p:nvSpPr>
          <p:cNvPr id="6" name="5 CuadroTexto"/>
          <p:cNvSpPr txBox="1"/>
          <p:nvPr/>
        </p:nvSpPr>
        <p:spPr>
          <a:xfrm>
            <a:off x="108266" y="4437112"/>
            <a:ext cx="25619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100" dirty="0" smtClean="0"/>
              <a:t>* Aplica si tiene la característica Instalada</a:t>
            </a:r>
            <a:endParaRPr lang="es-CO" sz="1100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306" y="2162200"/>
            <a:ext cx="2282676" cy="1620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21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Flotadores para Sonda </a:t>
            </a:r>
            <a:endParaRPr lang="es-ES" dirty="0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611560" y="1556791"/>
            <a:ext cx="3682752" cy="4263704"/>
            <a:chOff x="0" y="960"/>
            <a:chExt cx="3504" cy="2592"/>
          </a:xfrm>
        </p:grpSpPr>
        <p:pic>
          <p:nvPicPr>
            <p:cNvPr id="4" name="Picture 7" descr="VR61010 305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1811"/>
              <a:ext cx="1048" cy="1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8" descr="VR61010 306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0" y="1743"/>
              <a:ext cx="1042" cy="16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9" descr="VR61010 3065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2" y="1093"/>
              <a:ext cx="1039" cy="22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Line 9"/>
            <p:cNvSpPr>
              <a:spLocks noChangeShapeType="1"/>
            </p:cNvSpPr>
            <p:nvPr>
              <p:custDataLst>
                <p:tags r:id="rId1"/>
              </p:custDataLst>
            </p:nvPr>
          </p:nvSpPr>
          <p:spPr bwMode="auto">
            <a:xfrm>
              <a:off x="1992" y="1143"/>
              <a:ext cx="840" cy="441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8" name="Text Box 10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1224" y="960"/>
              <a:ext cx="1344" cy="2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600" dirty="0" err="1" smtClean="0">
                  <a:solidFill>
                    <a:schemeClr val="hlink"/>
                  </a:solidFill>
                  <a:latin typeface="Arial" charset="0"/>
                </a:rPr>
                <a:t>Flotador</a:t>
              </a:r>
              <a:r>
                <a:rPr lang="en-US" altLang="en-US" sz="1600" dirty="0" smtClean="0">
                  <a:solidFill>
                    <a:schemeClr val="hlink"/>
                  </a:solidFill>
                  <a:latin typeface="Arial" charset="0"/>
                </a:rPr>
                <a:t> 3 </a:t>
              </a:r>
              <a:r>
                <a:rPr lang="en-US" altLang="en-US" sz="1600" dirty="0" err="1" smtClean="0">
                  <a:solidFill>
                    <a:schemeClr val="hlink"/>
                  </a:solidFill>
                  <a:latin typeface="Arial" charset="0"/>
                </a:rPr>
                <a:t>fase</a:t>
              </a:r>
              <a:r>
                <a:rPr lang="en-US" altLang="en-US" sz="1600" dirty="0" smtClean="0">
                  <a:solidFill>
                    <a:schemeClr val="hlink"/>
                  </a:solidFill>
                  <a:latin typeface="Arial" charset="0"/>
                </a:rPr>
                <a:t> </a:t>
              </a:r>
              <a:endParaRPr lang="en-US" altLang="en-US" sz="1600" dirty="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9" name="Line 11"/>
            <p:cNvSpPr>
              <a:spLocks noChangeShapeType="1"/>
            </p:cNvSpPr>
            <p:nvPr>
              <p:custDataLst>
                <p:tags r:id="rId3"/>
              </p:custDataLst>
            </p:nvPr>
          </p:nvSpPr>
          <p:spPr bwMode="auto">
            <a:xfrm>
              <a:off x="1011" y="1568"/>
              <a:ext cx="1677" cy="49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0" name="Text Box 12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51" y="1385"/>
              <a:ext cx="1200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600" dirty="0" err="1" smtClean="0">
                  <a:solidFill>
                    <a:schemeClr val="hlink"/>
                  </a:solidFill>
                  <a:latin typeface="Arial" charset="0"/>
                </a:rPr>
                <a:t>Flotador</a:t>
              </a:r>
              <a:r>
                <a:rPr lang="en-US" altLang="en-US" sz="1600" dirty="0" smtClean="0">
                  <a:solidFill>
                    <a:schemeClr val="hlink"/>
                  </a:solidFill>
                  <a:latin typeface="Arial" charset="0"/>
                </a:rPr>
                <a:t> de </a:t>
              </a:r>
              <a:r>
                <a:rPr lang="en-US" altLang="en-US" sz="1600" dirty="0" err="1" smtClean="0">
                  <a:solidFill>
                    <a:schemeClr val="hlink"/>
                  </a:solidFill>
                  <a:latin typeface="Arial" charset="0"/>
                </a:rPr>
                <a:t>agua</a:t>
              </a:r>
              <a:endParaRPr lang="en-US" altLang="en-US" sz="1600" dirty="0">
                <a:solidFill>
                  <a:schemeClr val="hlink"/>
                </a:solidFill>
                <a:latin typeface="Arial" charset="0"/>
              </a:endParaRPr>
            </a:p>
          </p:txBody>
        </p:sp>
        <p:sp>
          <p:nvSpPr>
            <p:cNvPr id="11" name="Rectangle 14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0" y="960"/>
              <a:ext cx="3504" cy="2592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b="1" kern="1200">
                  <a:solidFill>
                    <a:schemeClr val="tx1"/>
                  </a:solidFill>
                  <a:latin typeface="Times New Roman" pitchFamily="18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pic>
        <p:nvPicPr>
          <p:cNvPr id="12" name="Picture 3" descr="mag probe cutaway floats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358" y="1447711"/>
            <a:ext cx="3168352" cy="4481865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1087210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Rectángulo"/>
          <p:cNvSpPr/>
          <p:nvPr/>
        </p:nvSpPr>
        <p:spPr>
          <a:xfrm>
            <a:off x="6516216" y="5517232"/>
            <a:ext cx="10081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7" name="26 Rectángulo"/>
          <p:cNvSpPr/>
          <p:nvPr/>
        </p:nvSpPr>
        <p:spPr>
          <a:xfrm>
            <a:off x="6804248" y="1196752"/>
            <a:ext cx="122413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CuadroTexto"/>
          <p:cNvSpPr txBox="1"/>
          <p:nvPr/>
        </p:nvSpPr>
        <p:spPr>
          <a:xfrm>
            <a:off x="228982" y="919460"/>
            <a:ext cx="52565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 smtClean="0"/>
              <a:t>Sensores:</a:t>
            </a:r>
          </a:p>
          <a:p>
            <a:endParaRPr lang="es-CO" sz="2400" b="1" dirty="0"/>
          </a:p>
          <a:p>
            <a:r>
              <a:rPr lang="es-CO" sz="2400" b="1" dirty="0" smtClean="0"/>
              <a:t>PLLD (</a:t>
            </a:r>
            <a:r>
              <a:rPr lang="es-CO" sz="2400" b="1" dirty="0" err="1" smtClean="0"/>
              <a:t>Pressure</a:t>
            </a:r>
            <a:r>
              <a:rPr lang="es-CO" sz="2400" b="1" dirty="0" smtClean="0"/>
              <a:t> Line </a:t>
            </a:r>
            <a:r>
              <a:rPr lang="es-CO" sz="2400" b="1" dirty="0" err="1" smtClean="0"/>
              <a:t>Leak</a:t>
            </a:r>
            <a:r>
              <a:rPr lang="es-CO" sz="2400" b="1" dirty="0" smtClean="0"/>
              <a:t> Detector):</a:t>
            </a:r>
          </a:p>
          <a:p>
            <a:r>
              <a:rPr lang="es-CO" sz="2400" b="1" dirty="0" smtClean="0"/>
              <a:t>DFLP (Detector de fuga en línea Presurizada)</a:t>
            </a:r>
          </a:p>
          <a:p>
            <a:endParaRPr lang="es-CO" dirty="0" smtClean="0"/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b="1" dirty="0" smtClean="0"/>
              <a:t>PLLD</a:t>
            </a:r>
            <a:r>
              <a:rPr lang="es-CO" dirty="0" smtClean="0"/>
              <a:t>, para TLS 350, </a:t>
            </a:r>
            <a:r>
              <a:rPr lang="es-CO" b="1" dirty="0" smtClean="0"/>
              <a:t>DPLLD</a:t>
            </a:r>
            <a:r>
              <a:rPr lang="es-CO" dirty="0" smtClean="0"/>
              <a:t> para TLS 450.                           </a:t>
            </a:r>
            <a:r>
              <a:rPr lang="es-CO" b="1" dirty="0" smtClean="0"/>
              <a:t>DPLLD</a:t>
            </a:r>
            <a:r>
              <a:rPr lang="es-CO" dirty="0" smtClean="0"/>
              <a:t> = Digital </a:t>
            </a:r>
            <a:r>
              <a:rPr lang="es-CO" dirty="0" err="1" smtClean="0"/>
              <a:t>Pressure</a:t>
            </a:r>
            <a:r>
              <a:rPr lang="es-CO" dirty="0" smtClean="0"/>
              <a:t> Line </a:t>
            </a:r>
            <a:r>
              <a:rPr lang="es-CO" dirty="0" err="1" smtClean="0"/>
              <a:t>Leak</a:t>
            </a:r>
            <a:r>
              <a:rPr lang="es-CO" dirty="0" smtClean="0"/>
              <a:t> Detector</a:t>
            </a:r>
            <a:endParaRPr lang="es-CO" dirty="0"/>
          </a:p>
          <a:p>
            <a:pPr>
              <a:buFont typeface="Arial" pitchFamily="34" charset="0"/>
              <a:buChar char="•"/>
            </a:pPr>
            <a:r>
              <a:rPr lang="es-CO" b="1" dirty="0" smtClean="0"/>
              <a:t> Con cheque</a:t>
            </a:r>
            <a:r>
              <a:rPr lang="es-CO" dirty="0" smtClean="0"/>
              <a:t>: Bombas Red </a:t>
            </a:r>
            <a:r>
              <a:rPr lang="es-CO" dirty="0" err="1" smtClean="0"/>
              <a:t>Jacket</a:t>
            </a:r>
            <a:r>
              <a:rPr lang="es-CO" dirty="0" smtClean="0"/>
              <a:t> Serie Vieja</a:t>
            </a:r>
          </a:p>
          <a:p>
            <a:pPr>
              <a:buFont typeface="Arial" pitchFamily="34" charset="0"/>
              <a:buChar char="•"/>
            </a:pPr>
            <a:r>
              <a:rPr lang="es-CO" b="1" dirty="0"/>
              <a:t> </a:t>
            </a:r>
            <a:r>
              <a:rPr lang="es-CO" b="1" dirty="0" smtClean="0"/>
              <a:t>Sin Cheque</a:t>
            </a:r>
            <a:r>
              <a:rPr lang="es-CO" dirty="0" smtClean="0"/>
              <a:t>: Bombas : Red </a:t>
            </a:r>
            <a:r>
              <a:rPr lang="es-CO" dirty="0" err="1" smtClean="0"/>
              <a:t>Jacket</a:t>
            </a:r>
            <a:r>
              <a:rPr lang="es-CO" dirty="0" smtClean="0"/>
              <a:t> serie nueva, Bombas Fe-</a:t>
            </a:r>
            <a:r>
              <a:rPr lang="es-CO" dirty="0" err="1" smtClean="0"/>
              <a:t>Petro</a:t>
            </a:r>
            <a:r>
              <a:rPr lang="es-CO" dirty="0" smtClean="0"/>
              <a:t>, Bombas </a:t>
            </a:r>
            <a:r>
              <a:rPr lang="es-CO" dirty="0" err="1" smtClean="0"/>
              <a:t>Tokheim</a:t>
            </a:r>
            <a:endParaRPr lang="es-CO" dirty="0" smtClean="0"/>
          </a:p>
          <a:p>
            <a:pPr>
              <a:buFont typeface="Arial" pitchFamily="34" charset="0"/>
              <a:buChar char="•"/>
            </a:pPr>
            <a:r>
              <a:rPr lang="es-CO" b="1" dirty="0"/>
              <a:t> </a:t>
            </a:r>
            <a:r>
              <a:rPr lang="es-CO" dirty="0" smtClean="0"/>
              <a:t>Pruebas 3.0, 0.1 y 0.2 GPH</a:t>
            </a:r>
          </a:p>
          <a:p>
            <a:pPr>
              <a:buFont typeface="Arial" pitchFamily="34" charset="0"/>
              <a:buChar char="•"/>
            </a:pPr>
            <a:r>
              <a:rPr lang="es-CO" b="1" dirty="0"/>
              <a:t> </a:t>
            </a:r>
            <a:r>
              <a:rPr lang="es-CO" dirty="0" smtClean="0"/>
              <a:t>No aplica para EDS Con Surtidores</a:t>
            </a:r>
            <a:endParaRPr lang="es-CO" b="1" dirty="0"/>
          </a:p>
        </p:txBody>
      </p:sp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060848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15 Conector recto"/>
          <p:cNvCxnSpPr/>
          <p:nvPr/>
        </p:nvCxnSpPr>
        <p:spPr>
          <a:xfrm flipH="1">
            <a:off x="6804248" y="2996952"/>
            <a:ext cx="432048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>
            <a:off x="6804248" y="2996952"/>
            <a:ext cx="0" cy="122413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6804248" y="4221088"/>
            <a:ext cx="576064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/>
          <p:cNvCxnSpPr/>
          <p:nvPr/>
        </p:nvCxnSpPr>
        <p:spPr>
          <a:xfrm>
            <a:off x="7812360" y="1628800"/>
            <a:ext cx="0" cy="864096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 de flecha"/>
          <p:cNvCxnSpPr/>
          <p:nvPr/>
        </p:nvCxnSpPr>
        <p:spPr>
          <a:xfrm>
            <a:off x="7020272" y="4221088"/>
            <a:ext cx="0" cy="1152128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25 CuadroTexto"/>
          <p:cNvSpPr txBox="1"/>
          <p:nvPr/>
        </p:nvSpPr>
        <p:spPr>
          <a:xfrm>
            <a:off x="6732240" y="1196752"/>
            <a:ext cx="1330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PLLD/DPLLD</a:t>
            </a:r>
            <a:endParaRPr lang="es-CO" dirty="0"/>
          </a:p>
        </p:txBody>
      </p:sp>
      <p:sp>
        <p:nvSpPr>
          <p:cNvPr id="28" name="27 CuadroTexto"/>
          <p:cNvSpPr txBox="1"/>
          <p:nvPr/>
        </p:nvSpPr>
        <p:spPr>
          <a:xfrm>
            <a:off x="6516216" y="5517232"/>
            <a:ext cx="976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CHEQUE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2339752" y="980728"/>
            <a:ext cx="43007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b="1" dirty="0" smtClean="0"/>
              <a:t>PRUEBAS DE FUGA EN LINEA DE PRECISION</a:t>
            </a:r>
          </a:p>
          <a:p>
            <a:pPr algn="ctr"/>
            <a:r>
              <a:rPr lang="es-CO" b="1" dirty="0" smtClean="0"/>
              <a:t>0.2 Y 0.1 GPH</a:t>
            </a:r>
            <a:endParaRPr lang="es-CO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395536" y="2132856"/>
            <a:ext cx="8535542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Las diferentes frecuencias de pruebas asociadas con cada una de esas opciones son</a:t>
            </a:r>
          </a:p>
          <a:p>
            <a:r>
              <a:rPr lang="es-CO" dirty="0" smtClean="0"/>
              <a:t>Como sigue:</a:t>
            </a:r>
          </a:p>
          <a:p>
            <a:pPr>
              <a:buFont typeface="Arial" pitchFamily="34" charset="0"/>
              <a:buChar char="•"/>
            </a:pPr>
            <a:r>
              <a:rPr lang="es-CO" b="1" dirty="0" smtClean="0"/>
              <a:t> En Demanda (D): </a:t>
            </a:r>
            <a:r>
              <a:rPr lang="es-CO" dirty="0" smtClean="0"/>
              <a:t>La prueba puede ser iniciada manualmente desde la consola, o </a:t>
            </a:r>
          </a:p>
          <a:p>
            <a:r>
              <a:rPr lang="es-CO" b="1" dirty="0" smtClean="0"/>
              <a:t>  </a:t>
            </a:r>
            <a:r>
              <a:rPr lang="es-CO" dirty="0" smtClean="0"/>
              <a:t>programada por fecha y hora</a:t>
            </a:r>
          </a:p>
          <a:p>
            <a:pPr>
              <a:buFont typeface="Arial" pitchFamily="34" charset="0"/>
              <a:buChar char="•"/>
            </a:pPr>
            <a:r>
              <a:rPr lang="es-CO" b="1" dirty="0" smtClean="0"/>
              <a:t> Automática (A): </a:t>
            </a:r>
            <a:r>
              <a:rPr lang="es-CO" dirty="0" smtClean="0"/>
              <a:t>La prueba iniciara, y se repetirá continuamente, hasta lograr un PASS. </a:t>
            </a:r>
          </a:p>
          <a:p>
            <a:r>
              <a:rPr lang="es-CO" dirty="0" smtClean="0"/>
              <a:t>Una vez se alcance el PASS, la prueba se detendrá e iniciará nuevamente 6 meses</a:t>
            </a:r>
          </a:p>
          <a:p>
            <a:r>
              <a:rPr lang="es-CO" dirty="0" smtClean="0"/>
              <a:t> después de que se alcanzo el último PASS.</a:t>
            </a:r>
          </a:p>
          <a:p>
            <a:pPr>
              <a:buFont typeface="Arial" pitchFamily="34" charset="0"/>
              <a:buChar char="•"/>
            </a:pPr>
            <a:r>
              <a:rPr lang="es-CO" b="1" dirty="0" smtClean="0"/>
              <a:t> Mensual (M): </a:t>
            </a:r>
            <a:r>
              <a:rPr lang="es-CO" dirty="0" smtClean="0"/>
              <a:t>La prueba iniciara, y se repetirá continuamente, hasta lograr un PASS. </a:t>
            </a:r>
          </a:p>
          <a:p>
            <a:r>
              <a:rPr lang="es-CO" dirty="0" smtClean="0"/>
              <a:t>Una vez se alcance el PASS, la prueba se detendrá e iniciará nuevamente , el primer día</a:t>
            </a:r>
          </a:p>
          <a:p>
            <a:r>
              <a:rPr lang="es-CO" b="1" dirty="0" smtClean="0"/>
              <a:t> </a:t>
            </a:r>
            <a:r>
              <a:rPr lang="es-CO" dirty="0" smtClean="0"/>
              <a:t>calendario del próximo mes</a:t>
            </a:r>
          </a:p>
          <a:p>
            <a:pPr>
              <a:buFont typeface="Arial" pitchFamily="34" charset="0"/>
              <a:buChar char="•"/>
            </a:pPr>
            <a:r>
              <a:rPr lang="es-CO" b="1" dirty="0" smtClean="0"/>
              <a:t> Repetitiva (R): </a:t>
            </a:r>
            <a:r>
              <a:rPr lang="es-CO" dirty="0" smtClean="0"/>
              <a:t>La prueba iniciara repetitivamente de acuerdo a los intervalos de tiempo</a:t>
            </a:r>
          </a:p>
          <a:p>
            <a:r>
              <a:rPr lang="es-CO" dirty="0" smtClean="0"/>
              <a:t> previamente programados.</a:t>
            </a:r>
          </a:p>
          <a:p>
            <a:endParaRPr lang="es-CO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6804248" y="3861048"/>
            <a:ext cx="172819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9" name="8 Rectángulo"/>
          <p:cNvSpPr/>
          <p:nvPr/>
        </p:nvSpPr>
        <p:spPr>
          <a:xfrm>
            <a:off x="6660232" y="1268760"/>
            <a:ext cx="208823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3 CuadroTexto"/>
          <p:cNvSpPr txBox="1"/>
          <p:nvPr/>
        </p:nvSpPr>
        <p:spPr>
          <a:xfrm>
            <a:off x="899592" y="980728"/>
            <a:ext cx="37489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800" b="1" dirty="0" smtClean="0"/>
              <a:t>Alarma de sobrellenado</a:t>
            </a:r>
            <a:endParaRPr lang="es-CO" sz="2800" b="1" dirty="0"/>
          </a:p>
        </p:txBody>
      </p:sp>
      <p:pic>
        <p:nvPicPr>
          <p:cNvPr id="30722" name="Picture 2" descr="https://encrypted-tbn0.gstatic.com/images?q=tbn:ANd9GcSzUBuotMY6uoSf5qDbKdyOMGbdco6qGFw6Gs8bks-NkbLmkUU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7048" y="1840979"/>
            <a:ext cx="2514600" cy="1819276"/>
          </a:xfrm>
          <a:prstGeom prst="rect">
            <a:avLst/>
          </a:prstGeom>
          <a:noFill/>
        </p:spPr>
      </p:pic>
      <p:pic>
        <p:nvPicPr>
          <p:cNvPr id="30724" name="Picture 4" descr="http://excel-equipment.com/media/catalog/product/cache/1/image/9df78eab33525d08d6e5fb8d27136e95/V/E/VEE-790095-001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6729115" y="4764727"/>
            <a:ext cx="1878459" cy="136376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660232" y="1268760"/>
            <a:ext cx="2148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/>
              <a:t>Alarma Sobrellenado</a:t>
            </a:r>
            <a:endParaRPr lang="es-CO" dirty="0"/>
          </a:p>
        </p:txBody>
      </p:sp>
      <p:sp>
        <p:nvSpPr>
          <p:cNvPr id="8" name="7 CuadroTexto"/>
          <p:cNvSpPr txBox="1"/>
          <p:nvPr/>
        </p:nvSpPr>
        <p:spPr>
          <a:xfrm>
            <a:off x="6804248" y="3861048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err="1" smtClean="0"/>
              <a:t>Switche</a:t>
            </a:r>
            <a:r>
              <a:rPr lang="es-CO" dirty="0" smtClean="0"/>
              <a:t> de Reconocimiento</a:t>
            </a:r>
            <a:endParaRPr lang="es-CO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95537" y="2060848"/>
            <a:ext cx="52565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CO" dirty="0" smtClean="0"/>
              <a:t> Emite aviso sonoro y visual, al alcanzar el 90 y 95 %</a:t>
            </a:r>
          </a:p>
          <a:p>
            <a:r>
              <a:rPr lang="es-CO" dirty="0"/>
              <a:t> </a:t>
            </a:r>
            <a:r>
              <a:rPr lang="es-CO" dirty="0" smtClean="0"/>
              <a:t>  de la capacidad del tanque, durante los descargues,   </a:t>
            </a:r>
          </a:p>
          <a:p>
            <a:r>
              <a:rPr lang="es-CO" dirty="0"/>
              <a:t> </a:t>
            </a:r>
            <a:r>
              <a:rPr lang="es-CO" dirty="0" smtClean="0"/>
              <a:t>  (según como se configure)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Esta compuesta por : Alarma y </a:t>
            </a:r>
            <a:r>
              <a:rPr lang="es-CO" dirty="0" err="1" smtClean="0"/>
              <a:t>switche</a:t>
            </a:r>
            <a:r>
              <a:rPr lang="es-CO" dirty="0" smtClean="0"/>
              <a:t> de Reconocimiento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No proporciona ningún control sobre el descargue, solo sirve de advertencia.</a:t>
            </a:r>
          </a:p>
          <a:p>
            <a:pPr>
              <a:buFont typeface="Arial" pitchFamily="34" charset="0"/>
              <a:buChar char="•"/>
            </a:pPr>
            <a:r>
              <a:rPr lang="es-CO" dirty="0"/>
              <a:t> </a:t>
            </a:r>
            <a:r>
              <a:rPr lang="es-CO" dirty="0" smtClean="0"/>
              <a:t>Posibilidad de configurarse para diversas alarmas en la consola.</a:t>
            </a:r>
          </a:p>
          <a:p>
            <a:endParaRPr lang="es-CO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Puertos de comunicación externa</a:t>
            </a:r>
            <a:endParaRPr lang="es-E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59" y="1196752"/>
            <a:ext cx="8489339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632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Leds de la Consola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12921" t="8657" r="12919" b="9641"/>
          <a:stretch/>
        </p:blipFill>
        <p:spPr>
          <a:xfrm>
            <a:off x="457200" y="1268760"/>
            <a:ext cx="8229600" cy="504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100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HARDWARE PARA BIR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>
                <a:solidFill>
                  <a:srgbClr val="FF0000"/>
                </a:solidFill>
              </a:rPr>
              <a:t>EDIM: </a:t>
            </a:r>
            <a:r>
              <a:rPr lang="es-ES" dirty="0" err="1">
                <a:solidFill>
                  <a:srgbClr val="FF0000"/>
                </a:solidFill>
              </a:rPr>
              <a:t>E</a:t>
            </a:r>
            <a:r>
              <a:rPr lang="es-ES" dirty="0" err="1"/>
              <a:t>lectronic</a:t>
            </a:r>
            <a:r>
              <a:rPr lang="es-ES" dirty="0"/>
              <a:t> </a:t>
            </a:r>
            <a:r>
              <a:rPr lang="es-ES" dirty="0" err="1">
                <a:solidFill>
                  <a:srgbClr val="FF0000"/>
                </a:solidFill>
              </a:rPr>
              <a:t>D</a:t>
            </a:r>
            <a:r>
              <a:rPr lang="es-ES" dirty="0" err="1"/>
              <a:t>ispenser</a:t>
            </a:r>
            <a:r>
              <a:rPr lang="es-ES" dirty="0"/>
              <a:t> </a:t>
            </a:r>
            <a:r>
              <a:rPr lang="es-ES" dirty="0">
                <a:solidFill>
                  <a:srgbClr val="FF0000"/>
                </a:solidFill>
              </a:rPr>
              <a:t>I</a:t>
            </a:r>
            <a:r>
              <a:rPr lang="es-ES" dirty="0"/>
              <a:t>nterface </a:t>
            </a:r>
            <a:r>
              <a:rPr lang="es-ES" dirty="0">
                <a:solidFill>
                  <a:srgbClr val="FF0000"/>
                </a:solidFill>
              </a:rPr>
              <a:t>M</a:t>
            </a:r>
            <a:r>
              <a:rPr lang="es-ES" dirty="0"/>
              <a:t>odulo</a:t>
            </a:r>
          </a:p>
          <a:p>
            <a:pPr marL="0" indent="0">
              <a:buNone/>
            </a:pPr>
            <a:r>
              <a:rPr lang="es-ES" dirty="0"/>
              <a:t>Se hace mediante </a:t>
            </a:r>
            <a:r>
              <a:rPr lang="es-ES" dirty="0" smtClean="0"/>
              <a:t>protocolo </a:t>
            </a:r>
            <a:r>
              <a:rPr lang="es-ES" dirty="0"/>
              <a:t>instalado en el Sistema de control de </a:t>
            </a:r>
            <a:r>
              <a:rPr lang="es-ES" dirty="0" smtClean="0"/>
              <a:t>ventas</a:t>
            </a:r>
          </a:p>
          <a:p>
            <a:r>
              <a:rPr lang="es-ES" dirty="0"/>
              <a:t>Tarjeta RS-232 en </a:t>
            </a:r>
            <a:r>
              <a:rPr lang="es-ES" dirty="0" smtClean="0"/>
              <a:t>consola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717032"/>
            <a:ext cx="5244698" cy="2591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19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Funcionalidad para BIR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0304" y="1600198"/>
            <a:ext cx="8229600" cy="4525963"/>
          </a:xfrm>
        </p:spPr>
        <p:txBody>
          <a:bodyPr/>
          <a:lstStyle/>
          <a:p>
            <a:r>
              <a:rPr lang="es-ES" dirty="0"/>
              <a:t>Software BIR &amp; </a:t>
            </a:r>
            <a:r>
              <a:rPr lang="es-ES" dirty="0" err="1"/>
              <a:t>AccuChart</a:t>
            </a:r>
            <a:r>
              <a:rPr lang="es-ES" dirty="0"/>
              <a:t> en </a:t>
            </a:r>
            <a:r>
              <a:rPr lang="es-ES" dirty="0" smtClean="0"/>
              <a:t>consola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2276872"/>
            <a:ext cx="5337362" cy="3481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53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Funcionalidad para BIR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Sistema de Control de Ventas que use el </a:t>
            </a:r>
            <a:r>
              <a:rPr lang="es-MX" dirty="0" smtClean="0"/>
              <a:t>protocolo </a:t>
            </a:r>
            <a:r>
              <a:rPr lang="es-MX" dirty="0"/>
              <a:t>de </a:t>
            </a:r>
            <a:r>
              <a:rPr lang="es-MX" dirty="0" smtClean="0"/>
              <a:t>reconciliación </a:t>
            </a:r>
            <a:r>
              <a:rPr lang="es-MX" dirty="0"/>
              <a:t>BIR hasta ahora solo el NSX posee este </a:t>
            </a:r>
            <a:r>
              <a:rPr lang="es-MX" dirty="0" smtClean="0"/>
              <a:t>protocolo.</a:t>
            </a:r>
          </a:p>
          <a:p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880" y="3224856"/>
            <a:ext cx="2457504" cy="3083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36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HARDWARE PARA BIR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Conversor </a:t>
            </a:r>
            <a:r>
              <a:rPr lang="es-ES" dirty="0"/>
              <a:t>USB a </a:t>
            </a:r>
            <a:r>
              <a:rPr lang="es-ES" dirty="0" smtClean="0"/>
              <a:t>serial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482" y="2178576"/>
            <a:ext cx="4563036" cy="4103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070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HARDWARE PARA BIR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/>
          <a:lstStyle/>
          <a:p>
            <a:r>
              <a:rPr lang="es-ES" dirty="0"/>
              <a:t>Conversor DB9 a RJ45 </a:t>
            </a:r>
            <a:r>
              <a:rPr lang="es-ES" dirty="0" smtClean="0"/>
              <a:t>Hembra</a:t>
            </a:r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 smtClean="0"/>
          </a:p>
          <a:p>
            <a:pPr marL="0" indent="0">
              <a:buNone/>
            </a:pPr>
            <a:r>
              <a:rPr lang="es-ES" dirty="0" smtClean="0"/>
              <a:t>    Conversor DB9 a RJ45 Macho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2060848"/>
            <a:ext cx="2592288" cy="1440160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 rotWithShape="1">
          <a:blip r:embed="rId3"/>
          <a:srcRect l="34925" t="23844" r="36147" b="27525"/>
          <a:stretch/>
        </p:blipFill>
        <p:spPr bwMode="auto">
          <a:xfrm>
            <a:off x="3239852" y="4365104"/>
            <a:ext cx="2088232" cy="18722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90137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Diagrama general </a:t>
            </a:r>
            <a:endParaRPr lang="es-ES" dirty="0"/>
          </a:p>
        </p:txBody>
      </p:sp>
      <p:pic>
        <p:nvPicPr>
          <p:cNvPr id="4" name="Marcador de contenido 3"/>
          <p:cNvPicPr>
            <a:picLocks noGrp="1"/>
          </p:cNvPicPr>
          <p:nvPr>
            <p:ph idx="1"/>
          </p:nvPr>
        </p:nvPicPr>
        <p:blipFill rotWithShape="1">
          <a:blip r:embed="rId2"/>
          <a:srcRect r="2105"/>
          <a:stretch/>
        </p:blipFill>
        <p:spPr bwMode="auto">
          <a:xfrm>
            <a:off x="483650" y="1268760"/>
            <a:ext cx="8331188" cy="47847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61056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3&quot;/&gt;&lt;lineCharCount val=&quot;12&quot;/&gt;&lt;lineCharCount val=&quot;7&quot;/&gt;&lt;lineCharCount val=&quot;11&quot;/&gt;&lt;/TableIndex&gt;&lt;/ShapeText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2&quot;/&gt;&lt;lineCharCount val=&quot;12&quot;/&gt;&lt;lineCharCount val=&quot;7&quot;/&gt;&lt;/TableIndex&gt;&lt;/ShapeTextInfo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4016</TotalTime>
  <Words>776</Words>
  <Application>Microsoft Office PowerPoint</Application>
  <PresentationFormat>Presentación en pantalla (4:3)</PresentationFormat>
  <Paragraphs>157</Paragraphs>
  <Slides>20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Tema de Office</vt:lpstr>
      <vt:lpstr>Presentación de PowerPoint</vt:lpstr>
      <vt:lpstr>Que es la consola Veeder Root?</vt:lpstr>
      <vt:lpstr>Acciones</vt:lpstr>
      <vt:lpstr>Acciones</vt:lpstr>
      <vt:lpstr>Acciones</vt:lpstr>
      <vt:lpstr> Acciones</vt:lpstr>
      <vt:lpstr>Presentación de PowerPoint</vt:lpstr>
      <vt:lpstr>Presentación de PowerPoint</vt:lpstr>
      <vt:lpstr>Flotadores para Sonda </vt:lpstr>
      <vt:lpstr>Presentación de PowerPoint</vt:lpstr>
      <vt:lpstr>Presentación de PowerPoint</vt:lpstr>
      <vt:lpstr>Presentación de PowerPoint</vt:lpstr>
      <vt:lpstr>Puertos de comunicación externa</vt:lpstr>
      <vt:lpstr>Leds de la Consola </vt:lpstr>
      <vt:lpstr>HARDWARE PARA BIR</vt:lpstr>
      <vt:lpstr>Funcionalidad para BIR</vt:lpstr>
      <vt:lpstr>Funcionalidad para BIR</vt:lpstr>
      <vt:lpstr>HARDWARE PARA BIR</vt:lpstr>
      <vt:lpstr>HARDWARE PARA BIR</vt:lpstr>
      <vt:lpstr>Diagrama general 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Juliette Sanches</dc:creator>
  <cp:lastModifiedBy>IN-00341</cp:lastModifiedBy>
  <cp:revision>103</cp:revision>
  <dcterms:created xsi:type="dcterms:W3CDTF">2013-05-26T22:50:30Z</dcterms:created>
  <dcterms:modified xsi:type="dcterms:W3CDTF">2021-04-29T17:53:29Z</dcterms:modified>
</cp:coreProperties>
</file>