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303" r:id="rId9"/>
    <p:sldId id="310" r:id="rId10"/>
    <p:sldId id="311" r:id="rId11"/>
    <p:sldId id="312" r:id="rId12"/>
    <p:sldId id="313" r:id="rId13"/>
    <p:sldId id="314" r:id="rId14"/>
    <p:sldId id="315" r:id="rId15"/>
    <p:sldId id="317" r:id="rId16"/>
    <p:sldId id="316" r:id="rId17"/>
    <p:sldId id="318" r:id="rId18"/>
    <p:sldId id="319" r:id="rId19"/>
    <p:sldId id="320" r:id="rId20"/>
    <p:sldId id="322" r:id="rId21"/>
    <p:sldId id="27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F3931-ADB4-4187-9A5C-2A603AC329EE}" type="datetimeFigureOut">
              <a:rPr lang="es-ES" smtClean="0"/>
              <a:t>30/08/2022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D9834-29FC-45B6-8D7B-A266EB6F47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9637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038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9540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8001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9418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/>
          </a:bodyPr>
          <a:lstStyle/>
          <a:p>
            <a:r>
              <a:rPr lang="es-CO" b="1" dirty="0" smtClean="0"/>
              <a:t>Gestión de calidad de las mediciones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784555" y="992776"/>
            <a:ext cx="9719186" cy="5629249"/>
          </a:xfrm>
        </p:spPr>
        <p:txBody>
          <a:bodyPr/>
          <a:lstStyle/>
          <a:p>
            <a:pPr marL="0" indent="0" algn="just">
              <a:buNone/>
            </a:pP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90" y="273316"/>
            <a:ext cx="856923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400" dirty="0" smtClean="0"/>
              <a:t>Distribución de probabilidad  </a:t>
            </a:r>
            <a:endParaRPr lang="es-CO" sz="4400" dirty="0">
              <a:latin typeface="+mj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79522" y="1009651"/>
            <a:ext cx="9274277" cy="5167312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La distribución de probabilidad 𝑓(𝑥) es una descripción de la  probabilidad asociada a la variable aleatoria analizada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5152" y="2611795"/>
            <a:ext cx="3048000" cy="221226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8782" y="2456196"/>
            <a:ext cx="2795369" cy="239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115259"/>
            <a:ext cx="8964259" cy="890801"/>
          </a:xfrm>
        </p:spPr>
        <p:txBody>
          <a:bodyPr>
            <a:normAutofit/>
          </a:bodyPr>
          <a:lstStyle/>
          <a:p>
            <a:r>
              <a:rPr lang="es-CO" b="1" dirty="0"/>
              <a:t>I</a:t>
            </a:r>
            <a:r>
              <a:rPr lang="es-CO" b="1" dirty="0" smtClean="0"/>
              <a:t>ncertidumbre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407" y="5961184"/>
            <a:ext cx="452130" cy="45213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02543" y="1075867"/>
            <a:ext cx="9468464" cy="51113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Es fundamental estimar y reportar el nivel de duda que tiene un resultado </a:t>
            </a:r>
            <a:r>
              <a:rPr lang="es-CO" sz="2400" dirty="0" smtClean="0"/>
              <a:t>de medición </a:t>
            </a:r>
            <a:r>
              <a:rPr lang="es-CO" sz="2400" dirty="0"/>
              <a:t>para una adecuada toma de decisiones en procesos que </a:t>
            </a:r>
            <a:r>
              <a:rPr lang="es-CO" sz="2400" dirty="0" smtClean="0"/>
              <a:t>usen dicho </a:t>
            </a:r>
            <a:r>
              <a:rPr lang="es-CO" sz="2400" dirty="0"/>
              <a:t>resultado.</a:t>
            </a:r>
            <a:endParaRPr lang="es-CO" sz="2400" dirty="0" smtClean="0"/>
          </a:p>
          <a:p>
            <a:pPr marL="0" indent="0" algn="just">
              <a:buNone/>
            </a:pPr>
            <a:r>
              <a:rPr lang="es-CO" sz="2400" dirty="0"/>
              <a:t>A ese nivel de duda del resultado de medición se le llama incertidumbre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</a:pPr>
            <a:r>
              <a:rPr lang="es-CO" sz="2400" dirty="0"/>
              <a:t>El JCGM (el principal comité de instituciones dedicadas a la metrología y </a:t>
            </a:r>
            <a:r>
              <a:rPr lang="es-CO" sz="2400" dirty="0" err="1"/>
              <a:t>laciencia</a:t>
            </a:r>
            <a:r>
              <a:rPr lang="es-CO" sz="2400" dirty="0"/>
              <a:t>) ha establecido dos maneras para reportar la incertidumbre. Ambas están relacionadas con la variabilidad o dispersión de una distribución </a:t>
            </a:r>
            <a:r>
              <a:rPr lang="es-CO" sz="2400" dirty="0" smtClean="0"/>
              <a:t>de probabilidad </a:t>
            </a:r>
            <a:r>
              <a:rPr lang="es-CO" sz="2400" dirty="0"/>
              <a:t>estimada del resultado de </a:t>
            </a:r>
            <a:r>
              <a:rPr lang="es-CO" sz="2400" dirty="0" smtClean="0"/>
              <a:t>medición.</a:t>
            </a:r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CO" sz="2400" dirty="0" smtClean="0"/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ES" sz="2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782" y="4085303"/>
            <a:ext cx="3347883" cy="210194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2670" y="4140760"/>
            <a:ext cx="4055807" cy="199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663438"/>
            <a:ext cx="10593976" cy="627018"/>
          </a:xfrm>
        </p:spPr>
        <p:txBody>
          <a:bodyPr>
            <a:normAutofit fontScale="90000"/>
          </a:bodyPr>
          <a:lstStyle/>
          <a:p>
            <a:r>
              <a:rPr lang="es-CO" b="1" dirty="0"/>
              <a:t> </a:t>
            </a:r>
            <a:r>
              <a:rPr lang="es-CO" b="1" dirty="0" smtClean="0"/>
              <a:t>              </a:t>
            </a:r>
            <a:r>
              <a:rPr lang="es-CO" b="1" dirty="0"/>
              <a:t>I</a:t>
            </a:r>
            <a:r>
              <a:rPr lang="es-CO" b="1" dirty="0" smtClean="0"/>
              <a:t>ncertidumbre  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08909" y="1080655"/>
            <a:ext cx="9337763" cy="4989219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Incertidumbre estándar o combinada</a:t>
            </a:r>
          </a:p>
          <a:p>
            <a:pPr marL="0" indent="0">
              <a:buNone/>
            </a:pPr>
            <a:r>
              <a:rPr lang="es-CO" dirty="0"/>
              <a:t>La incertidumbre estándar se representa por los símbolos 𝑢𝐶 o  𝑢𝐶(𝑦), y es igual a la desviación estándar de la distribución de  probabilidad estimada del resultado de </a:t>
            </a:r>
            <a:r>
              <a:rPr lang="es-CO" dirty="0" smtClean="0"/>
              <a:t>medición.</a:t>
            </a:r>
          </a:p>
          <a:p>
            <a:pPr marL="0" indent="0">
              <a:buNone/>
            </a:pPr>
            <a:r>
              <a:rPr lang="es-CO" dirty="0"/>
              <a:t>La incertidumbre estándar se representa por los símbolos 𝑢𝐶 o </a:t>
            </a:r>
          </a:p>
          <a:p>
            <a:pPr marL="0" indent="0">
              <a:buNone/>
            </a:pPr>
            <a:r>
              <a:rPr lang="es-CO" dirty="0"/>
              <a:t>𝑢𝐶(𝑦), y es igual a la desviación estándar de la distribución de </a:t>
            </a:r>
          </a:p>
          <a:p>
            <a:pPr marL="0" indent="0">
              <a:buNone/>
            </a:pPr>
            <a:r>
              <a:rPr lang="es-CO" dirty="0"/>
              <a:t>probabilidad estimada del resultado de medición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909" y="4469674"/>
            <a:ext cx="8478319" cy="184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82533" y="0"/>
            <a:ext cx="9446622" cy="976128"/>
          </a:xfrm>
        </p:spPr>
        <p:txBody>
          <a:bodyPr>
            <a:normAutofit fontScale="90000"/>
          </a:bodyPr>
          <a:lstStyle/>
          <a:p>
            <a:r>
              <a:rPr lang="es-CO" dirty="0"/>
              <a:t/>
            </a:r>
            <a:br>
              <a:rPr lang="es-CO" dirty="0"/>
            </a:br>
            <a:r>
              <a:rPr lang="es-CO" b="1" dirty="0" smtClean="0"/>
              <a:t>Presentaciones de la incertidumbre 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962" y="5185731"/>
            <a:ext cx="1153053" cy="1153053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202874" y="1401097"/>
            <a:ext cx="8894618" cy="5290648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Supongamos se han llevado a cabo </a:t>
            </a:r>
          </a:p>
          <a:p>
            <a:pPr marL="0" indent="0">
              <a:buNone/>
            </a:pPr>
            <a:r>
              <a:rPr lang="es-CO" dirty="0"/>
              <a:t>dos procesos de medición diferentes </a:t>
            </a:r>
          </a:p>
          <a:p>
            <a:pPr marL="0" indent="0">
              <a:buNone/>
            </a:pPr>
            <a:r>
              <a:rPr lang="es-CO" dirty="0"/>
              <a:t>para determinar la longitud de una </a:t>
            </a:r>
          </a:p>
          <a:p>
            <a:pPr marL="0" indent="0">
              <a:buNone/>
            </a:pPr>
            <a:r>
              <a:rPr lang="es-CO" dirty="0"/>
              <a:t>barra de acero, y que el primero arroja </a:t>
            </a:r>
          </a:p>
          <a:p>
            <a:pPr marL="0" indent="0">
              <a:buNone/>
            </a:pPr>
            <a:r>
              <a:rPr lang="es-CO" dirty="0"/>
              <a:t>un resultado de 505,99 mm con una </a:t>
            </a:r>
          </a:p>
          <a:p>
            <a:pPr marL="0" indent="0">
              <a:buNone/>
            </a:pPr>
            <a:r>
              <a:rPr lang="es-CO" dirty="0"/>
              <a:t>incertidumbre estándar de 0,07, y el </a:t>
            </a:r>
          </a:p>
          <a:p>
            <a:pPr marL="0" indent="0">
              <a:buNone/>
            </a:pPr>
            <a:r>
              <a:rPr lang="es-CO" dirty="0"/>
              <a:t>segundo un resultado de 505,98 mm </a:t>
            </a:r>
          </a:p>
          <a:p>
            <a:pPr marL="0" indent="0">
              <a:buNone/>
            </a:pPr>
            <a:r>
              <a:rPr lang="es-CO" dirty="0"/>
              <a:t>con una 𝑢(𝑦) de 0,24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3665" y="2031352"/>
            <a:ext cx="352425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208372"/>
            <a:ext cx="9627326" cy="888908"/>
          </a:xfrm>
        </p:spPr>
        <p:txBody>
          <a:bodyPr>
            <a:normAutofit/>
          </a:bodyPr>
          <a:lstStyle/>
          <a:p>
            <a:r>
              <a:rPr lang="es-CO" sz="4000" b="1" dirty="0" smtClean="0"/>
              <a:t>Presentación de la incertidumbre</a:t>
            </a:r>
            <a:endParaRPr lang="es-ES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63486" y="1268360"/>
            <a:ext cx="9480334" cy="49086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 smtClean="0"/>
              <a:t>Incertidumbre expandida y factor de cobertura</a:t>
            </a:r>
          </a:p>
          <a:p>
            <a:pPr marL="0" indent="0" algn="just">
              <a:buNone/>
            </a:pPr>
            <a:r>
              <a:rPr lang="es-CO" dirty="0"/>
              <a:t>La incertidumbre expandida 𝑈 es la mitad de la longitud de un intervalo </a:t>
            </a:r>
            <a:r>
              <a:rPr lang="es-CO" dirty="0" smtClean="0"/>
              <a:t>de cobertura </a:t>
            </a:r>
            <a:r>
              <a:rPr lang="es-CO" dirty="0"/>
              <a:t>sobre el resultado de medición, con un porcentaje de </a:t>
            </a:r>
            <a:r>
              <a:rPr lang="es-CO" dirty="0" smtClean="0"/>
              <a:t>cobertura determinado </a:t>
            </a:r>
            <a:r>
              <a:rPr lang="es-CO" dirty="0"/>
              <a:t>(por ejemplo, 95 %).</a:t>
            </a:r>
          </a:p>
          <a:p>
            <a:pPr marL="0" indent="0" algn="just">
              <a:buNone/>
            </a:pPr>
            <a:r>
              <a:rPr lang="es-CO" dirty="0"/>
              <a:t>El intervalo de cobertura es un rango de valores en el que se tiene un ‘</a:t>
            </a:r>
            <a:r>
              <a:rPr lang="es-CO" dirty="0" smtClean="0"/>
              <a:t>nivel de </a:t>
            </a:r>
            <a:r>
              <a:rPr lang="es-CO" dirty="0"/>
              <a:t>confianza’ predefinido de que se encuentra el valor del mensurando</a:t>
            </a:r>
            <a:r>
              <a:rPr lang="es-CO" dirty="0" smtClean="0"/>
              <a:t>. 𝑈 </a:t>
            </a:r>
            <a:r>
              <a:rPr lang="es-CO" dirty="0"/>
              <a:t>= 𝑘 ) 𝑐𝑜𝑣𝑢𝐶(</a:t>
            </a:r>
            <a:r>
              <a:rPr lang="es-CO" dirty="0" smtClean="0"/>
              <a:t>𝑦𝑘𝑐𝑜𝑣 </a:t>
            </a:r>
            <a:r>
              <a:rPr lang="es-CO" dirty="0"/>
              <a:t>depende de la distribución de probabilidad asignada al resultado </a:t>
            </a:r>
            <a:r>
              <a:rPr lang="es-CO" dirty="0" smtClean="0"/>
              <a:t>de medición</a:t>
            </a:r>
            <a:r>
              <a:rPr lang="es-CO" dirty="0"/>
              <a:t>.</a:t>
            </a:r>
            <a:endParaRPr lang="es-CO" dirty="0" smtClean="0"/>
          </a:p>
          <a:p>
            <a:pPr marL="0" indent="0" algn="just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5825355"/>
            <a:ext cx="703216" cy="703216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592489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Presentación de la incertidumbre </a:t>
            </a: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98617" y="1084217"/>
            <a:ext cx="9355183" cy="50927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En la medición de la longitud de la barra de acero, tomemos el </a:t>
            </a:r>
            <a:r>
              <a:rPr lang="es-CO" dirty="0" smtClean="0"/>
              <a:t>resultado 595,99 </a:t>
            </a:r>
            <a:r>
              <a:rPr lang="es-CO" dirty="0"/>
              <a:t>mm con incertidumbre estándar de 0,07. Si la distribución </a:t>
            </a:r>
            <a:r>
              <a:rPr lang="es-CO" dirty="0" smtClean="0"/>
              <a:t>de probabilidad </a:t>
            </a:r>
            <a:r>
              <a:rPr lang="es-CO" dirty="0"/>
              <a:t>del resultado de medición es normal y queremos reportar </a:t>
            </a:r>
            <a:r>
              <a:rPr lang="es-CO" dirty="0" smtClean="0"/>
              <a:t>la incertidumbre </a:t>
            </a:r>
            <a:r>
              <a:rPr lang="es-CO" dirty="0"/>
              <a:t>para un 95% de cobertura (en este caso, 𝑘 es 1,96):</a:t>
            </a:r>
          </a:p>
          <a:p>
            <a:pPr marL="0" indent="0">
              <a:buNone/>
            </a:pPr>
            <a:r>
              <a:rPr lang="es-CO" dirty="0"/>
              <a:t>𝑈 = 1,96 ∗ 0,07 = 0,1372 ≅ 0,14</a:t>
            </a:r>
          </a:p>
          <a:p>
            <a:pPr marL="0" indent="0">
              <a:buNone/>
            </a:pPr>
            <a:r>
              <a:rPr lang="es-CO" dirty="0"/>
              <a:t>Esto indica que un intervalo que contenga al 95% de los resultados </a:t>
            </a:r>
            <a:r>
              <a:rPr lang="es-CO" dirty="0" smtClean="0"/>
              <a:t>de medición </a:t>
            </a:r>
            <a:r>
              <a:rPr lang="es-CO" dirty="0"/>
              <a:t>tendrá una amplitud de 0,28 mm (0,14 * 2, porque 𝑈 es la mitad </a:t>
            </a:r>
            <a:r>
              <a:rPr lang="es-CO" dirty="0" smtClean="0"/>
              <a:t>de la </a:t>
            </a:r>
            <a:r>
              <a:rPr lang="es-CO" dirty="0"/>
              <a:t>longitud del intervalo).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4290274"/>
              </p:ext>
            </p:extLst>
          </p:nvPr>
        </p:nvGraphicFramePr>
        <p:xfrm>
          <a:off x="2326140" y="328565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26140" y="328565"/>
            <a:ext cx="9771016" cy="109836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dirty="0" smtClean="0"/>
              <a:t>      </a:t>
            </a:r>
            <a:r>
              <a:rPr lang="es-CO" sz="4000" b="1" dirty="0" smtClean="0"/>
              <a:t>Presentación de la incertidumbre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944469" y="868607"/>
            <a:ext cx="9269993" cy="53083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Si se desea reportar una incertidumbre expandida del 99%, entonces </a:t>
            </a:r>
            <a:r>
              <a:rPr lang="es-CO" dirty="0" smtClean="0"/>
              <a:t>el factor </a:t>
            </a:r>
            <a:r>
              <a:rPr lang="es-CO" dirty="0"/>
              <a:t>de cobertura vale 2,576 y la incertidumbre expandida es:</a:t>
            </a:r>
          </a:p>
          <a:p>
            <a:pPr marL="0" indent="0">
              <a:buNone/>
            </a:pPr>
            <a:r>
              <a:rPr lang="es-CO" dirty="0"/>
              <a:t>𝑈 = 2,576 ∗ 0,07 = 0,18032 ≅ 0,18</a:t>
            </a:r>
          </a:p>
          <a:p>
            <a:pPr marL="0" indent="0" algn="just">
              <a:buNone/>
            </a:pPr>
            <a:r>
              <a:rPr lang="es-CO" dirty="0"/>
              <a:t>De modo que 𝑈 = 0,18 para un nivel de cobertura del 99%, y un intervalo </a:t>
            </a:r>
            <a:r>
              <a:rPr lang="es-CO" dirty="0" smtClean="0"/>
              <a:t>en el </a:t>
            </a:r>
            <a:r>
              <a:rPr lang="es-CO" dirty="0"/>
              <a:t>que cae el 99% de los resultados de medición tendrá una longitud de </a:t>
            </a:r>
            <a:r>
              <a:rPr lang="es-CO" dirty="0" smtClean="0"/>
              <a:t>0,36 mm. Ambos </a:t>
            </a:r>
            <a:r>
              <a:rPr lang="es-CO" dirty="0"/>
              <a:t>cálculos de incertidumbre expandida son válidos, así como </a:t>
            </a:r>
            <a:r>
              <a:rPr lang="es-CO" dirty="0" smtClean="0"/>
              <a:t>otros cálculos </a:t>
            </a:r>
            <a:r>
              <a:rPr lang="es-CO" dirty="0"/>
              <a:t>con niveles de cobertura distintos, pero en cualquier caso </a:t>
            </a:r>
            <a:r>
              <a:rPr lang="es-CO" dirty="0" smtClean="0"/>
              <a:t>debe indicarse </a:t>
            </a:r>
            <a:r>
              <a:rPr lang="es-CO" dirty="0"/>
              <a:t>con qué nivel de cobertura se calculó la incertidumbre expandida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365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4026" y="5475795"/>
            <a:ext cx="862990" cy="862990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b="1" dirty="0" smtClean="0"/>
              <a:t>Resultado de la medición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2074395" y="833504"/>
            <a:ext cx="9551126" cy="520692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O" dirty="0"/>
              <a:t>Para determinar con cuántas cifras significativas debe reportarse el resultado de medición, hay que fijarse en la incertidumbre estimada del resultado de medición; teniendo en cuenta que la incertidumbre representa duda sobre el valor, no tiene sentido conservar muchas cifras después de las primeras que ya son </a:t>
            </a:r>
            <a:r>
              <a:rPr lang="es-CO" dirty="0" smtClean="0"/>
              <a:t>dudosas.</a:t>
            </a:r>
          </a:p>
          <a:p>
            <a:pPr marL="0" indent="0">
              <a:buNone/>
            </a:pPr>
            <a:r>
              <a:rPr lang="es-CO" dirty="0"/>
              <a:t>Si en una medición de volumen de líquido calculáramos 50,231 litros, y </a:t>
            </a:r>
            <a:r>
              <a:rPr lang="es-CO" dirty="0" smtClean="0"/>
              <a:t>la estimación </a:t>
            </a:r>
            <a:r>
              <a:rPr lang="es-CO" dirty="0"/>
              <a:t>de la incertidumbre arrojara una incertidumbre expandida (99 </a:t>
            </a:r>
            <a:r>
              <a:rPr lang="es-CO" dirty="0" smtClean="0"/>
              <a:t>%) de </a:t>
            </a:r>
            <a:r>
              <a:rPr lang="es-CO" dirty="0"/>
              <a:t>1,1 litro, no sería relevante reportar los mililitros de la medición.</a:t>
            </a:r>
          </a:p>
          <a:p>
            <a:pPr marL="0" indent="0">
              <a:buNone/>
            </a:pPr>
            <a:r>
              <a:rPr lang="es-CO" dirty="0"/>
              <a:t>No resulta coherente escribir 50,231 L, pues la incertidumbre indica que </a:t>
            </a:r>
            <a:r>
              <a:rPr lang="es-CO" dirty="0" smtClean="0"/>
              <a:t>el resultado </a:t>
            </a:r>
            <a:r>
              <a:rPr lang="es-CO" dirty="0"/>
              <a:t>está en algún valor entre 49,1 L y 51,3 L, con un 99 % </a:t>
            </a:r>
            <a:r>
              <a:rPr lang="es-CO" dirty="0" smtClean="0"/>
              <a:t>de cobertura. Lo </a:t>
            </a:r>
            <a:r>
              <a:rPr lang="es-CO" dirty="0"/>
              <a:t>correcto sería, entonces, reportar el resultado como “50,2 L, con </a:t>
            </a:r>
            <a:r>
              <a:rPr lang="es-CO" dirty="0" smtClean="0"/>
              <a:t>una incertidumbre expandida (99 %) de 1,1 L”.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389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826726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20984" y="68373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sz="4000" b="1" dirty="0" smtClean="0"/>
              <a:t>Reporte de resultado de la medición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2005781" y="1091382"/>
            <a:ext cx="9348018" cy="50855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b="1" dirty="0"/>
              <a:t>Se deben conservar una o dos cifras significativas en la incertidumbre, y ajustar </a:t>
            </a:r>
            <a:r>
              <a:rPr lang="es-CO" b="1" dirty="0" smtClean="0"/>
              <a:t>de </a:t>
            </a:r>
            <a:r>
              <a:rPr lang="es-CO" b="1" dirty="0"/>
              <a:t>manera acorde el resultado de la medición</a:t>
            </a:r>
            <a:r>
              <a:rPr lang="es-CO" b="1" dirty="0" smtClean="0"/>
              <a:t>.</a:t>
            </a:r>
          </a:p>
          <a:p>
            <a:pPr marL="0" indent="0" algn="just">
              <a:buNone/>
            </a:pPr>
            <a:r>
              <a:rPr lang="es-CO" dirty="0"/>
              <a:t>Es recomendable, por generalidad, reportar siempre dos cifras significativas de la incertidumbre, y para el resultado de la medición anotar </a:t>
            </a:r>
            <a:r>
              <a:rPr lang="es-CO" dirty="0" smtClean="0"/>
              <a:t>cifras significativas </a:t>
            </a:r>
            <a:r>
              <a:rPr lang="es-CO" dirty="0"/>
              <a:t>hasta el orden de magnitud más bajo de la incertidumbre </a:t>
            </a:r>
            <a:r>
              <a:rPr lang="es-CO" dirty="0" smtClean="0"/>
              <a:t>estimada.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781" y="4011560"/>
            <a:ext cx="8121334" cy="119862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984" y="5412657"/>
            <a:ext cx="7247707" cy="122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35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7000" y="156873"/>
            <a:ext cx="8721436" cy="1325563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Métodos de estimación de incertidumbre</a:t>
            </a:r>
            <a:br>
              <a:rPr lang="es-CO" b="1" dirty="0" smtClean="0"/>
            </a:br>
            <a:r>
              <a:rPr lang="es-CO" b="1" dirty="0" smtClean="0"/>
              <a:t>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2764" y="803564"/>
            <a:ext cx="9331035" cy="5373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Se deben conservar una o dos cifras significativas en la incertidumbre, y ajustar  de manera acorde el resultado de la medición.  Existen dos métodos ampliamente aceptados para estimar la incertidumbre  de las mediciones, ambos publicados por el JCGM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798" y="5635567"/>
            <a:ext cx="703217" cy="70321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618" y="3068327"/>
            <a:ext cx="907732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11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41418" y="365125"/>
            <a:ext cx="10091472" cy="1325563"/>
          </a:xfrm>
        </p:spPr>
        <p:txBody>
          <a:bodyPr/>
          <a:lstStyle/>
          <a:p>
            <a:r>
              <a:rPr lang="es-CO" b="1" dirty="0" smtClean="0"/>
              <a:t>Proceso de estimación de la incertidumbre 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5019" y="1764506"/>
            <a:ext cx="8896350" cy="40195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9780" y="5431549"/>
            <a:ext cx="907235" cy="90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68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72144" y="365125"/>
            <a:ext cx="9784872" cy="1325563"/>
          </a:xfrm>
        </p:spPr>
        <p:txBody>
          <a:bodyPr/>
          <a:lstStyle/>
          <a:p>
            <a:r>
              <a:rPr lang="es-CO" b="1" dirty="0" smtClean="0"/>
              <a:t>Proceso de estimación de la incertidumbre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5784" y="1553779"/>
            <a:ext cx="7629525" cy="7239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317" y="6145468"/>
            <a:ext cx="694699" cy="54727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069" y="2148963"/>
            <a:ext cx="3009900" cy="4953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4694" y="2148963"/>
            <a:ext cx="5848350" cy="38195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7969" y="2272788"/>
            <a:ext cx="38100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56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1526" y="277091"/>
            <a:ext cx="9778629" cy="1413597"/>
          </a:xfrm>
        </p:spPr>
        <p:txBody>
          <a:bodyPr/>
          <a:lstStyle/>
          <a:p>
            <a:r>
              <a:rPr lang="es-CO" b="1" dirty="0"/>
              <a:t>Proceso de estimación de la incertidumbre</a:t>
            </a: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462" y="5496231"/>
            <a:ext cx="842554" cy="842554"/>
          </a:xfrm>
          <a:prstGeom prst="rect">
            <a:avLst/>
          </a:prstGeom>
        </p:spPr>
      </p:pic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20452" y="2699006"/>
            <a:ext cx="2981325" cy="3714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2312" y="1545047"/>
            <a:ext cx="577215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455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4491" y="108052"/>
            <a:ext cx="10618838" cy="1325563"/>
          </a:xfrm>
        </p:spPr>
        <p:txBody>
          <a:bodyPr/>
          <a:lstStyle/>
          <a:p>
            <a:r>
              <a:rPr lang="es-CO" b="1" dirty="0"/>
              <a:t>Proceso de estimación de la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20982" y="1579418"/>
            <a:ext cx="9732818" cy="4613564"/>
          </a:xfrm>
        </p:spPr>
        <p:txBody>
          <a:bodyPr/>
          <a:lstStyle/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724" y="4653677"/>
            <a:ext cx="5792121" cy="143336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897329" y="143361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/>
              <a:t>El siguiente paso es ejecutar la medición.</a:t>
            </a:r>
          </a:p>
          <a:p>
            <a:r>
              <a:rPr lang="es-ES" sz="2000" dirty="0"/>
              <a:t>Es importante realizar las mediciones en</a:t>
            </a:r>
          </a:p>
          <a:p>
            <a:r>
              <a:rPr lang="es-ES" sz="2000" dirty="0"/>
              <a:t>múltiples ocasiones (hacer varias réplicas),</a:t>
            </a:r>
          </a:p>
          <a:p>
            <a:r>
              <a:rPr lang="es-ES" sz="2000" dirty="0"/>
              <a:t>si es posible. De otro modo, no se puede</a:t>
            </a:r>
          </a:p>
          <a:p>
            <a:r>
              <a:rPr lang="es-ES" sz="2000" dirty="0"/>
              <a:t>estimar la incertidumbre de las mediciones</a:t>
            </a:r>
          </a:p>
          <a:p>
            <a:r>
              <a:rPr lang="es-ES" sz="2000" dirty="0"/>
              <a:t>en condiciones de </a:t>
            </a:r>
            <a:r>
              <a:rPr lang="es-ES" sz="2000" dirty="0" smtClean="0"/>
              <a:t>receptibilidad. </a:t>
            </a:r>
            <a:r>
              <a:rPr lang="es-ES" sz="2000" dirty="0"/>
              <a:t>Además,</a:t>
            </a:r>
          </a:p>
          <a:p>
            <a:r>
              <a:rPr lang="es-ES" sz="2000" dirty="0"/>
              <a:t>es más difícil detectar errores crasos en el</a:t>
            </a:r>
          </a:p>
          <a:p>
            <a:r>
              <a:rPr lang="es-ES" sz="2000" dirty="0"/>
              <a:t>proceso de medición.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423" y="2400358"/>
            <a:ext cx="5672906" cy="71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89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960510" cy="1114136"/>
          </a:xfrm>
        </p:spPr>
        <p:txBody>
          <a:bodyPr/>
          <a:lstStyle/>
          <a:p>
            <a:r>
              <a:rPr lang="es-CO" b="1" dirty="0"/>
              <a:t>      </a:t>
            </a:r>
            <a:r>
              <a:rPr lang="es-CO" b="1" dirty="0" smtClean="0"/>
              <a:t>     Proceso </a:t>
            </a:r>
            <a:r>
              <a:rPr lang="es-CO" b="1" dirty="0"/>
              <a:t>de estimación de la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98073" y="1479261"/>
            <a:ext cx="9455727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O" dirty="0"/>
              <a:t>La siguiente etapa consiste en determinar</a:t>
            </a:r>
          </a:p>
          <a:p>
            <a:pPr marL="0" indent="0" algn="just">
              <a:buNone/>
            </a:pPr>
            <a:r>
              <a:rPr lang="es-CO" dirty="0"/>
              <a:t>cómo representar adecuadamente las fuentes</a:t>
            </a:r>
          </a:p>
          <a:p>
            <a:pPr marL="0" indent="0" algn="just">
              <a:buNone/>
            </a:pPr>
            <a:r>
              <a:rPr lang="es-CO" dirty="0"/>
              <a:t>de variabilidad que afectan a las magnitudes</a:t>
            </a:r>
          </a:p>
          <a:p>
            <a:pPr marL="0" indent="0" algn="just">
              <a:buNone/>
            </a:pPr>
            <a:r>
              <a:rPr lang="es-CO" dirty="0"/>
              <a:t>de entrada por medio de distribuciones de</a:t>
            </a:r>
          </a:p>
          <a:p>
            <a:pPr marL="0" indent="0" algn="just">
              <a:buNone/>
            </a:pPr>
            <a:r>
              <a:rPr lang="es-CO" dirty="0"/>
              <a:t>probabilidad, y cuantificar los parámetros de</a:t>
            </a:r>
          </a:p>
          <a:p>
            <a:pPr marL="0" indent="0" algn="just">
              <a:buNone/>
            </a:pPr>
            <a:r>
              <a:rPr lang="es-CO" dirty="0"/>
              <a:t>esas distribuciones.</a:t>
            </a:r>
          </a:p>
          <a:p>
            <a:pPr marL="0" indent="0" algn="just">
              <a:buNone/>
            </a:pPr>
            <a:r>
              <a:rPr lang="es-CO" dirty="0"/>
              <a:t>La asignación de distribuciones puede</a:t>
            </a:r>
          </a:p>
          <a:p>
            <a:pPr marL="0" indent="0" algn="just">
              <a:buNone/>
            </a:pPr>
            <a:r>
              <a:rPr lang="es-CO" dirty="0"/>
              <a:t>basarse en evidencia experimental, o en otro</a:t>
            </a:r>
          </a:p>
          <a:p>
            <a:pPr marL="0" indent="0" algn="just">
              <a:buNone/>
            </a:pPr>
            <a:r>
              <a:rPr lang="es-CO" dirty="0"/>
              <a:t>tipo de consideraciones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1198" y="2300749"/>
            <a:ext cx="3304358" cy="100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52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5262" y="338240"/>
            <a:ext cx="9816737" cy="1325563"/>
          </a:xfrm>
        </p:spPr>
        <p:txBody>
          <a:bodyPr/>
          <a:lstStyle/>
          <a:p>
            <a:r>
              <a:rPr lang="es-CO" b="1" dirty="0"/>
              <a:t>Proceso de estimación de </a:t>
            </a:r>
            <a:r>
              <a:rPr lang="es-CO" b="1" dirty="0" smtClean="0"/>
              <a:t>la 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17964" y="1537854"/>
            <a:ext cx="9635835" cy="51123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r>
              <a:rPr lang="es-CO" dirty="0" smtClean="0"/>
              <a:t>La </a:t>
            </a:r>
            <a:r>
              <a:rPr lang="es-CO" dirty="0"/>
              <a:t>determinación del resultado consiste </a:t>
            </a:r>
            <a:r>
              <a:rPr lang="es-CO" dirty="0" smtClean="0"/>
              <a:t>en evaluar </a:t>
            </a:r>
            <a:r>
              <a:rPr lang="es-CO" dirty="0"/>
              <a:t>el modelo de medición en </a:t>
            </a:r>
            <a:r>
              <a:rPr lang="es-CO" dirty="0" smtClean="0"/>
              <a:t>los valores </a:t>
            </a:r>
            <a:r>
              <a:rPr lang="es-CO" dirty="0"/>
              <a:t>estimados de las magnitudes </a:t>
            </a:r>
            <a:r>
              <a:rPr lang="es-CO" dirty="0" smtClean="0"/>
              <a:t>de entrada</a:t>
            </a:r>
            <a:r>
              <a:rPr lang="es-CO" dirty="0"/>
              <a:t>.</a:t>
            </a:r>
          </a:p>
          <a:p>
            <a:pPr marL="0" indent="0" algn="just">
              <a:buNone/>
            </a:pPr>
            <a:r>
              <a:rPr lang="es-CO" dirty="0"/>
              <a:t>𝑌 </a:t>
            </a:r>
            <a:r>
              <a:rPr lang="es-CO" dirty="0" smtClean="0"/>
              <a:t>=</a:t>
            </a:r>
            <a:r>
              <a:rPr lang="es-ES" dirty="0"/>
              <a:t>𝑓(𝑋 ) 1, 𝑋2, … </a:t>
            </a:r>
            <a:r>
              <a:rPr lang="es-ES" dirty="0" smtClean="0"/>
              <a:t>, </a:t>
            </a:r>
          </a:p>
          <a:p>
            <a:pPr marL="0" indent="0" algn="just">
              <a:buNone/>
            </a:pPr>
            <a:r>
              <a:rPr lang="es-CO" dirty="0"/>
              <a:t>La incertidumbre estándar 𝑢(𝑦) del mensurando 𝑌 </a:t>
            </a:r>
            <a:r>
              <a:rPr lang="es-CO" dirty="0" smtClean="0"/>
              <a:t>se estima </a:t>
            </a:r>
            <a:r>
              <a:rPr lang="es-CO" dirty="0"/>
              <a:t>a partir de las incertidumbres 𝑢(𝑥𝑖) de </a:t>
            </a:r>
            <a:r>
              <a:rPr lang="es-CO" dirty="0" smtClean="0"/>
              <a:t>las magnitudes </a:t>
            </a:r>
            <a:r>
              <a:rPr lang="es-CO" dirty="0"/>
              <a:t>de entrada 𝑋𝑖 y del modelo de </a:t>
            </a:r>
            <a:r>
              <a:rPr lang="es-CO" dirty="0" smtClean="0"/>
              <a:t>medición 𝑓</a:t>
            </a:r>
            <a:r>
              <a:rPr lang="es-CO" dirty="0"/>
              <a:t>(𝑋1,𝑋2, … , 𝑋𝑁) con la siguiente expresión: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278" y="5787191"/>
            <a:ext cx="862990" cy="86299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951" y="1742868"/>
            <a:ext cx="3714750" cy="60212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84" y="5282381"/>
            <a:ext cx="6248400" cy="12192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2946" y="3461256"/>
            <a:ext cx="3724275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14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69127" y="212725"/>
            <a:ext cx="9687889" cy="1186585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Proceso de estimación de incertidumbre método GUM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06335" y="2125511"/>
            <a:ext cx="9608127" cy="4029510"/>
          </a:xfrm>
        </p:spPr>
        <p:txBody>
          <a:bodyPr/>
          <a:lstStyle/>
          <a:p>
            <a:pPr marL="0" indent="0" algn="just">
              <a:buNone/>
            </a:pPr>
            <a:r>
              <a:rPr lang="es-CO" dirty="0"/>
              <a:t>A las derivadas parciales del modelo de medición</a:t>
            </a:r>
          </a:p>
          <a:p>
            <a:pPr marL="0" indent="0" algn="just">
              <a:buNone/>
            </a:pPr>
            <a:r>
              <a:rPr lang="es-CO" dirty="0"/>
              <a:t>respecto a cada magnitud de entrada se les conoce</a:t>
            </a:r>
          </a:p>
          <a:p>
            <a:pPr marL="0" indent="0" algn="just">
              <a:buNone/>
            </a:pPr>
            <a:r>
              <a:rPr lang="es-CO" dirty="0"/>
              <a:t>como “coeficientes de sensibilidad”, debido a que</a:t>
            </a:r>
          </a:p>
          <a:p>
            <a:pPr marL="0" indent="0" algn="just">
              <a:buNone/>
            </a:pPr>
            <a:r>
              <a:rPr lang="es-CO" dirty="0"/>
              <a:t>representan la tasa de cambio del mensurando respecto</a:t>
            </a:r>
          </a:p>
          <a:p>
            <a:pPr marL="0" indent="0" algn="just">
              <a:buNone/>
            </a:pPr>
            <a:r>
              <a:rPr lang="es-CO" dirty="0"/>
              <a:t>a un cambio unitario en la magnitud de entrada.</a:t>
            </a:r>
          </a:p>
          <a:p>
            <a:pPr marL="0" indent="0" algn="just">
              <a:buNone/>
            </a:pPr>
            <a:r>
              <a:rPr lang="es-CO" dirty="0"/>
              <a:t>𝑌 = 𝑓(𝑋 ) Modelo de medición: 1,𝑋2, … , 𝑋𝑁</a:t>
            </a:r>
          </a:p>
          <a:p>
            <a:pPr marL="0" indent="0" algn="just">
              <a:buNone/>
            </a:pPr>
            <a:r>
              <a:rPr lang="es-CO" dirty="0"/>
              <a:t>Derivada parcial respecto a 𝑋i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5672" y="1399310"/>
            <a:ext cx="3762375" cy="72620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7919" y="5378384"/>
            <a:ext cx="3143250" cy="12192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0909" y="5742712"/>
            <a:ext cx="3416271" cy="85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72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52256" y="365125"/>
            <a:ext cx="9604760" cy="1325563"/>
          </a:xfrm>
        </p:spPr>
        <p:txBody>
          <a:bodyPr/>
          <a:lstStyle/>
          <a:p>
            <a:r>
              <a:rPr lang="es-CO" b="1" dirty="0"/>
              <a:t>Proceso de estimación de incertidumbre método GUM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19200" y="1690688"/>
            <a:ext cx="10837816" cy="44862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La incertidumbre expandida 𝑈 representa la mitad de </a:t>
            </a:r>
            <a:r>
              <a:rPr lang="es-CO" dirty="0" smtClean="0"/>
              <a:t>la longitud </a:t>
            </a:r>
            <a:r>
              <a:rPr lang="es-CO" dirty="0"/>
              <a:t>de un intervalo de cobertura, </a:t>
            </a:r>
            <a:r>
              <a:rPr lang="es-CO" dirty="0" smtClean="0"/>
              <a:t>dispuesto simétricamente </a:t>
            </a:r>
            <a:r>
              <a:rPr lang="es-CO" dirty="0"/>
              <a:t>alrededor del resultado de la </a:t>
            </a:r>
            <a:r>
              <a:rPr lang="es-CO" dirty="0" smtClean="0"/>
              <a:t>medición, que </a:t>
            </a:r>
            <a:r>
              <a:rPr lang="es-CO" dirty="0"/>
              <a:t>cuenta con un nivel de cobertura determinado (que</a:t>
            </a:r>
          </a:p>
          <a:p>
            <a:pPr marL="0" indent="0" algn="just">
              <a:buNone/>
            </a:pPr>
            <a:r>
              <a:rPr lang="es-CO" dirty="0"/>
              <a:t>es la probabilidad, en porcentaje, de que el valor </a:t>
            </a:r>
            <a:r>
              <a:rPr lang="es-CO" dirty="0" smtClean="0"/>
              <a:t>del mensurando </a:t>
            </a:r>
            <a:r>
              <a:rPr lang="es-CO" dirty="0"/>
              <a:t>esté incluido en el intervalo</a:t>
            </a:r>
            <a:r>
              <a:rPr lang="es-CO" dirty="0" smtClean="0"/>
              <a:t>). Hay </a:t>
            </a:r>
            <a:r>
              <a:rPr lang="es-CO" dirty="0"/>
              <a:t>dos maneras de determinar el factor de </a:t>
            </a:r>
          </a:p>
          <a:p>
            <a:pPr marL="0" indent="0" algn="just">
              <a:buNone/>
            </a:pPr>
            <a:r>
              <a:rPr lang="es-CO" dirty="0"/>
              <a:t>cobertura en el método GUM, de acuerdo al </a:t>
            </a:r>
            <a:r>
              <a:rPr lang="es-CO" dirty="0" smtClean="0"/>
              <a:t> modelado </a:t>
            </a:r>
            <a:r>
              <a:rPr lang="es-CO" dirty="0"/>
              <a:t>de la distribución del resultado: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111" y="4767263"/>
            <a:ext cx="6066175" cy="14097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2286" y="5207145"/>
            <a:ext cx="244792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07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0072" y="0"/>
            <a:ext cx="9396943" cy="1325563"/>
          </a:xfrm>
        </p:spPr>
        <p:txBody>
          <a:bodyPr/>
          <a:lstStyle/>
          <a:p>
            <a:r>
              <a:rPr lang="es-CO" b="1" dirty="0" smtClean="0"/>
              <a:t>Proceso </a:t>
            </a:r>
            <a:r>
              <a:rPr lang="es-CO" b="1" dirty="0"/>
              <a:t>de estimación de incertidumbre método GUM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45672" y="1261197"/>
            <a:ext cx="9899072" cy="53474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Se </a:t>
            </a:r>
            <a:r>
              <a:rPr lang="es-CO" dirty="0"/>
              <a:t>considera una primera aproximación válida.</a:t>
            </a:r>
          </a:p>
          <a:p>
            <a:pPr marL="0" indent="0">
              <a:buNone/>
            </a:pPr>
            <a:r>
              <a:rPr lang="es-CO" dirty="0"/>
              <a:t>El factor de cobertura corresponde a los valores</a:t>
            </a:r>
          </a:p>
          <a:p>
            <a:pPr marL="0" indent="0">
              <a:buNone/>
            </a:pPr>
            <a:r>
              <a:rPr lang="es-CO" dirty="0"/>
              <a:t>críticos de la distribución con 𝛼/2 de significancia,</a:t>
            </a:r>
          </a:p>
          <a:p>
            <a:pPr marL="0" indent="0">
              <a:buNone/>
            </a:pPr>
            <a:r>
              <a:rPr lang="es-CO" dirty="0"/>
              <a:t>donde 100 1 − 𝛼 % es el nivel de cobertura deseado.</a:t>
            </a:r>
          </a:p>
          <a:p>
            <a:pPr marL="0" indent="0">
              <a:buNone/>
            </a:pPr>
            <a:r>
              <a:rPr lang="es-CO" dirty="0"/>
              <a:t>Basándose en esto, se utilizan los siguientes valores</a:t>
            </a:r>
          </a:p>
          <a:p>
            <a:pPr marL="0" indent="0">
              <a:buNone/>
            </a:pPr>
            <a:r>
              <a:rPr lang="es-CO" dirty="0"/>
              <a:t>como factor de cobertura en esta aproximación:</a:t>
            </a:r>
          </a:p>
          <a:p>
            <a:pPr marL="0" indent="0">
              <a:buNone/>
            </a:pPr>
            <a:r>
              <a:rPr lang="es-CO" dirty="0"/>
              <a:t>• 𝑘 = 2 para 95 % de cobertura.</a:t>
            </a:r>
          </a:p>
          <a:p>
            <a:pPr marL="0" indent="0">
              <a:buNone/>
            </a:pPr>
            <a:r>
              <a:rPr lang="es-CO" dirty="0"/>
              <a:t>• 𝑘 = 3 para 99 % de cobertura.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23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25" y="1489810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22773</TotalTime>
  <Words>1281</Words>
  <Application>Microsoft Office PowerPoint</Application>
  <PresentationFormat>Panorámica</PresentationFormat>
  <Paragraphs>106</Paragraphs>
  <Slides>21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Gestión de calidad de las mediciones</vt:lpstr>
      <vt:lpstr>Presentación de PowerPoint</vt:lpstr>
      <vt:lpstr>Incertidumbre</vt:lpstr>
      <vt:lpstr>               Incertidumbre      </vt:lpstr>
      <vt:lpstr> Presentaciones de la incertidumbre </vt:lpstr>
      <vt:lpstr>Presentación de la incertidumbre</vt:lpstr>
      <vt:lpstr>  Presentación de la incertidumbre  </vt:lpstr>
      <vt:lpstr>        Presentación de la incertidumbre   </vt:lpstr>
      <vt:lpstr>  Resultado de la medición   </vt:lpstr>
      <vt:lpstr>  Reporte de resultado de la medición   </vt:lpstr>
      <vt:lpstr>Métodos de estimación de incertidumbre  </vt:lpstr>
      <vt:lpstr>Proceso de estimación de la incertidumbre </vt:lpstr>
      <vt:lpstr>Proceso de estimación de la incertidumbre</vt:lpstr>
      <vt:lpstr>Proceso de estimación de la incertidumbre</vt:lpstr>
      <vt:lpstr>Proceso de estimación de la incertidumbre</vt:lpstr>
      <vt:lpstr>           Proceso de estimación de la incertidumbre</vt:lpstr>
      <vt:lpstr>Proceso de estimación de la  incertidumbre</vt:lpstr>
      <vt:lpstr>Proceso de estimación de incertidumbre método GUM</vt:lpstr>
      <vt:lpstr>Proceso de estimación de incertidumbre método GUM</vt:lpstr>
      <vt:lpstr>Proceso de estimación de incertidumbre método GUM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1580</cp:revision>
  <dcterms:created xsi:type="dcterms:W3CDTF">2020-02-18T12:47:10Z</dcterms:created>
  <dcterms:modified xsi:type="dcterms:W3CDTF">2022-08-30T19:58:24Z</dcterms:modified>
</cp:coreProperties>
</file>