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1" r:id="rId3"/>
    <p:sldId id="259" r:id="rId4"/>
    <p:sldId id="296" r:id="rId5"/>
    <p:sldId id="301" r:id="rId6"/>
    <p:sldId id="302" r:id="rId7"/>
    <p:sldId id="265" r:id="rId8"/>
    <p:sldId id="262" r:id="rId9"/>
    <p:sldId id="271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343" autoAdjust="0"/>
  </p:normalViewPr>
  <p:slideViewPr>
    <p:cSldViewPr snapToGrid="0">
      <p:cViewPr varScale="1">
        <p:scale>
          <a:sx n="73" d="100"/>
          <a:sy n="73" d="100"/>
        </p:scale>
        <p:origin x="58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DEPARATAMENTO%20TECNICO%202021\EVALUACION%2029%20OCTUBRE%20DE%202021\Test%20General%20T&#233;cnico%20R.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4</a:t>
            </a:r>
            <a:r>
              <a:rPr lang="es-ES" baseline="0"/>
              <a:t> trimestre  2021</a:t>
            </a:r>
            <a:endParaRPr lang="es-ES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8/16/2022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0389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8/16/2022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381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8/16/2022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701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8/16/2022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64687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8/16/2022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8675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8/16/2022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80546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8/16/2022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0612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8/16/2022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2674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8/16/2022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870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8/16/2022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5972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8/16/2022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880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85E363-87F4-4E25-BFFD-0F3C1B9EEDFD}" type="datetimeFigureOut">
              <a:rPr lang="en-US" smtClean="0"/>
              <a:t>8/16/2022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492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304904" y="107003"/>
            <a:ext cx="8752112" cy="1029468"/>
          </a:xfrm>
        </p:spPr>
        <p:txBody>
          <a:bodyPr>
            <a:normAutofit fontScale="90000"/>
          </a:bodyPr>
          <a:lstStyle/>
          <a:p>
            <a:r>
              <a:rPr lang="es-ES" dirty="0" smtClean="0"/>
              <a:t>    </a:t>
            </a:r>
            <a:r>
              <a:rPr lang="es-ES" b="1" dirty="0" smtClean="0"/>
              <a:t>Determinación de sedimentos y agua </a:t>
            </a:r>
            <a:endParaRPr lang="es-ES" b="1" dirty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pic>
        <p:nvPicPr>
          <p:cNvPr id="3" name="Marcador de contenido 2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013096" y="1176522"/>
            <a:ext cx="8573339" cy="2466975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158" y="3910580"/>
            <a:ext cx="8603797" cy="2524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61815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/>
          <p:nvPr/>
        </p:nvSpPr>
        <p:spPr>
          <a:xfrm rot="-5400000">
            <a:off x="6054408" y="1057593"/>
            <a:ext cx="76524" cy="10813739"/>
          </a:xfrm>
          <a:prstGeom prst="rect">
            <a:avLst/>
          </a:prstGeom>
          <a:solidFill>
            <a:srgbClr val="000000"/>
          </a:solidFill>
        </p:spPr>
      </p:sp>
      <p:sp>
        <p:nvSpPr>
          <p:cNvPr id="6" name="Marcador de contenido 4"/>
          <p:cNvSpPr txBox="1">
            <a:spLocks/>
          </p:cNvSpPr>
          <p:nvPr/>
        </p:nvSpPr>
        <p:spPr>
          <a:xfrm>
            <a:off x="1943100" y="1242958"/>
            <a:ext cx="9396644" cy="494993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endParaRPr lang="es-ES" sz="2000" dirty="0" smtClean="0"/>
          </a:p>
          <a:p>
            <a:pPr marL="0" indent="0" algn="just">
              <a:buNone/>
            </a:pPr>
            <a:endParaRPr lang="es-ES" sz="2000" dirty="0" smtClean="0"/>
          </a:p>
          <a:p>
            <a:pPr marL="0" indent="0" algn="just">
              <a:buNone/>
            </a:pPr>
            <a:endParaRPr lang="es-ES" sz="2000" dirty="0" smtClean="0"/>
          </a:p>
          <a:p>
            <a:pPr marL="0" indent="0" algn="just">
              <a:buNone/>
            </a:pPr>
            <a:endParaRPr lang="es-MX" dirty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2325189" y="273316"/>
            <a:ext cx="1007146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3600" dirty="0" smtClean="0"/>
              <a:t> </a:t>
            </a:r>
            <a:r>
              <a:rPr lang="es-ES" sz="3600" b="1" dirty="0" smtClean="0">
                <a:latin typeface="+mj-lt"/>
              </a:rPr>
              <a:t>Normatividad aplicable </a:t>
            </a:r>
            <a:endParaRPr lang="es-CO" sz="3600" dirty="0">
              <a:latin typeface="+mj-lt"/>
            </a:endParaRPr>
          </a:p>
        </p:txBody>
      </p:sp>
      <p:sp>
        <p:nvSpPr>
          <p:cNvPr id="2" name="Marcador de contenido 1"/>
          <p:cNvSpPr>
            <a:spLocks noGrp="1"/>
          </p:cNvSpPr>
          <p:nvPr>
            <p:ph idx="1"/>
          </p:nvPr>
        </p:nvSpPr>
        <p:spPr>
          <a:xfrm>
            <a:off x="1943100" y="1242958"/>
            <a:ext cx="9556440" cy="4661453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US" dirty="0"/>
              <a:t>➢ API MPMS 10.1 (ANSI/ASTM D473) – Standard Test Method for</a:t>
            </a:r>
          </a:p>
          <a:p>
            <a:pPr marL="0" indent="0">
              <a:buNone/>
            </a:pPr>
            <a:r>
              <a:rPr lang="en-US" dirty="0"/>
              <a:t>Sediment in Crude Oils and Fuel Oils by the Extraction Method</a:t>
            </a:r>
          </a:p>
          <a:p>
            <a:pPr marL="0" indent="0">
              <a:buNone/>
            </a:pPr>
            <a:r>
              <a:rPr lang="en-US" dirty="0"/>
              <a:t>➢ API MPMS 10.2 (ASTM D4006) – Standard Test Method of Water in</a:t>
            </a:r>
          </a:p>
          <a:p>
            <a:pPr marL="0" indent="0">
              <a:buNone/>
            </a:pPr>
            <a:r>
              <a:rPr lang="en-US" dirty="0"/>
              <a:t>Crude Oil by Distillation</a:t>
            </a:r>
          </a:p>
          <a:p>
            <a:pPr marL="0" indent="0">
              <a:buNone/>
            </a:pPr>
            <a:r>
              <a:rPr lang="en-US" dirty="0"/>
              <a:t>➢ API MPMS 10.3 (ASTM D4007) – Standard Test Method for Water and</a:t>
            </a:r>
          </a:p>
          <a:p>
            <a:pPr marL="0" indent="0">
              <a:buNone/>
            </a:pPr>
            <a:r>
              <a:rPr lang="en-US" dirty="0"/>
              <a:t>Sediment in Crude Oil by the Centrifuge Method (Laboratory Procedure)</a:t>
            </a:r>
          </a:p>
          <a:p>
            <a:pPr marL="0" indent="0">
              <a:buNone/>
            </a:pPr>
            <a:r>
              <a:rPr lang="en-US" dirty="0"/>
              <a:t>➢ API MPMS 10.4 – Determination of Water and/or Sediment in Crude Oil</a:t>
            </a:r>
          </a:p>
          <a:p>
            <a:pPr marL="0" indent="0">
              <a:buNone/>
            </a:pPr>
            <a:r>
              <a:rPr lang="en-US" dirty="0"/>
              <a:t>by the Centrifuge Method (Field Procedure)</a:t>
            </a:r>
          </a:p>
          <a:p>
            <a:pPr marL="0" indent="0">
              <a:buNone/>
            </a:pPr>
            <a:r>
              <a:rPr lang="en-US" dirty="0"/>
              <a:t>➢ API MPMS 10.5 (ASTM D95) – Standard Test Method for Water in</a:t>
            </a:r>
          </a:p>
          <a:p>
            <a:pPr marL="0" indent="0">
              <a:buNone/>
            </a:pPr>
            <a:r>
              <a:rPr lang="en-US" dirty="0"/>
              <a:t>Petroleum Products and Bituminous Materials by Distillation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5596889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/>
          <p:nvPr/>
        </p:nvSpPr>
        <p:spPr>
          <a:xfrm rot="-5400000">
            <a:off x="6054408" y="1057593"/>
            <a:ext cx="76524" cy="10813739"/>
          </a:xfrm>
          <a:prstGeom prst="rect">
            <a:avLst/>
          </a:prstGeom>
          <a:solidFill>
            <a:srgbClr val="000000"/>
          </a:solidFill>
        </p:spPr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200399" y="309939"/>
            <a:ext cx="7811589" cy="890801"/>
          </a:xfrm>
        </p:spPr>
        <p:txBody>
          <a:bodyPr>
            <a:normAutofit/>
          </a:bodyPr>
          <a:lstStyle/>
          <a:p>
            <a:r>
              <a:rPr lang="es-CO" b="1" dirty="0" smtClean="0"/>
              <a:t>Normatividad  aplicable</a:t>
            </a:r>
            <a:endParaRPr lang="es-ES" b="1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528354" y="1449977"/>
            <a:ext cx="9825445" cy="472698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ES" sz="2400" dirty="0"/>
              <a:t>➢ API MPMS 10.6 (ASTM D1796) – Standard Test </a:t>
            </a:r>
            <a:r>
              <a:rPr lang="es-ES" sz="2400" dirty="0" err="1"/>
              <a:t>Method</a:t>
            </a:r>
            <a:r>
              <a:rPr lang="es-ES" sz="2400" dirty="0"/>
              <a:t> </a:t>
            </a:r>
            <a:r>
              <a:rPr lang="es-ES" sz="2400" dirty="0" err="1"/>
              <a:t>for</a:t>
            </a:r>
            <a:r>
              <a:rPr lang="es-ES" sz="2400" dirty="0"/>
              <a:t> </a:t>
            </a:r>
            <a:r>
              <a:rPr lang="es-ES" sz="2400" dirty="0" err="1"/>
              <a:t>Water</a:t>
            </a:r>
            <a:r>
              <a:rPr lang="es-ES" sz="2400" dirty="0"/>
              <a:t> and </a:t>
            </a:r>
            <a:r>
              <a:rPr lang="es-ES" sz="2400" dirty="0" err="1"/>
              <a:t>Sediment</a:t>
            </a:r>
            <a:r>
              <a:rPr lang="es-ES" sz="2400" dirty="0"/>
              <a:t> in Fuel </a:t>
            </a:r>
            <a:r>
              <a:rPr lang="es-ES" sz="2400" dirty="0" err="1"/>
              <a:t>Oils</a:t>
            </a:r>
            <a:r>
              <a:rPr lang="es-ES" sz="2400" dirty="0"/>
              <a:t> </a:t>
            </a:r>
            <a:r>
              <a:rPr lang="es-ES" sz="2400" dirty="0" err="1"/>
              <a:t>by</a:t>
            </a:r>
            <a:r>
              <a:rPr lang="es-ES" sz="2400" dirty="0"/>
              <a:t> </a:t>
            </a:r>
            <a:r>
              <a:rPr lang="es-ES" sz="2400" dirty="0" err="1"/>
              <a:t>the</a:t>
            </a:r>
            <a:r>
              <a:rPr lang="es-ES" sz="2400" dirty="0"/>
              <a:t> </a:t>
            </a:r>
            <a:r>
              <a:rPr lang="es-ES" sz="2400" dirty="0" err="1"/>
              <a:t>Centrifuge</a:t>
            </a:r>
            <a:r>
              <a:rPr lang="es-ES" sz="2400" dirty="0"/>
              <a:t> </a:t>
            </a:r>
            <a:r>
              <a:rPr lang="es-ES" sz="2400" dirty="0" err="1"/>
              <a:t>Method</a:t>
            </a:r>
            <a:r>
              <a:rPr lang="es-ES" sz="2400" dirty="0"/>
              <a:t> (</a:t>
            </a:r>
            <a:r>
              <a:rPr lang="es-ES" sz="2400" dirty="0" err="1"/>
              <a:t>Laboratory</a:t>
            </a:r>
            <a:r>
              <a:rPr lang="es-ES" sz="2400" dirty="0"/>
              <a:t> </a:t>
            </a:r>
            <a:r>
              <a:rPr lang="es-ES" sz="2400" dirty="0" err="1"/>
              <a:t>Procedure</a:t>
            </a:r>
            <a:r>
              <a:rPr lang="es-ES" sz="2400" dirty="0"/>
              <a:t>) </a:t>
            </a:r>
            <a:endParaRPr lang="es-ES" sz="2400" dirty="0" smtClean="0"/>
          </a:p>
          <a:p>
            <a:pPr marL="0" indent="0" algn="just">
              <a:buNone/>
            </a:pPr>
            <a:r>
              <a:rPr lang="es-ES" sz="2400" dirty="0" smtClean="0"/>
              <a:t>➢ </a:t>
            </a:r>
            <a:r>
              <a:rPr lang="es-ES" sz="2400" dirty="0"/>
              <a:t>API MPMS 10.7 (ASTM D4377) – Standard Test </a:t>
            </a:r>
            <a:r>
              <a:rPr lang="es-ES" sz="2400" dirty="0" err="1"/>
              <a:t>Method</a:t>
            </a:r>
            <a:r>
              <a:rPr lang="es-ES" sz="2400" dirty="0"/>
              <a:t> </a:t>
            </a:r>
            <a:r>
              <a:rPr lang="es-ES" sz="2400" dirty="0" err="1"/>
              <a:t>for</a:t>
            </a:r>
            <a:r>
              <a:rPr lang="es-ES" sz="2400" dirty="0"/>
              <a:t> </a:t>
            </a:r>
            <a:r>
              <a:rPr lang="es-ES" sz="2400" dirty="0" err="1"/>
              <a:t>Water</a:t>
            </a:r>
            <a:r>
              <a:rPr lang="es-ES" sz="2400" dirty="0"/>
              <a:t> in </a:t>
            </a:r>
            <a:r>
              <a:rPr lang="es-ES" sz="2400" dirty="0" err="1"/>
              <a:t>Crude</a:t>
            </a:r>
            <a:r>
              <a:rPr lang="es-ES" sz="2400" dirty="0"/>
              <a:t> </a:t>
            </a:r>
            <a:r>
              <a:rPr lang="es-ES" sz="2400" dirty="0" err="1"/>
              <a:t>Oils</a:t>
            </a:r>
            <a:r>
              <a:rPr lang="es-ES" sz="2400" dirty="0"/>
              <a:t> </a:t>
            </a:r>
            <a:r>
              <a:rPr lang="es-ES" sz="2400" dirty="0" err="1"/>
              <a:t>by</a:t>
            </a:r>
            <a:r>
              <a:rPr lang="es-ES" sz="2400" dirty="0"/>
              <a:t> </a:t>
            </a:r>
            <a:r>
              <a:rPr lang="es-ES" sz="2400" dirty="0" err="1"/>
              <a:t>Potentiometric</a:t>
            </a:r>
            <a:r>
              <a:rPr lang="es-ES" sz="2400" dirty="0"/>
              <a:t> Karl Fischer </a:t>
            </a:r>
            <a:r>
              <a:rPr lang="es-ES" sz="2400" dirty="0" err="1"/>
              <a:t>Titration</a:t>
            </a:r>
            <a:r>
              <a:rPr lang="es-ES" sz="2400" dirty="0"/>
              <a:t> </a:t>
            </a:r>
            <a:endParaRPr lang="es-ES" sz="2400" dirty="0" smtClean="0"/>
          </a:p>
          <a:p>
            <a:pPr marL="0" indent="0" algn="just">
              <a:buNone/>
            </a:pPr>
            <a:r>
              <a:rPr lang="es-ES" sz="2400" dirty="0" smtClean="0"/>
              <a:t>➢ </a:t>
            </a:r>
            <a:r>
              <a:rPr lang="es-ES" sz="2400" dirty="0"/>
              <a:t>API MPMS 10.8 (ASTM D4807) – Standard Test </a:t>
            </a:r>
            <a:r>
              <a:rPr lang="es-ES" sz="2400" dirty="0" err="1"/>
              <a:t>Method</a:t>
            </a:r>
            <a:r>
              <a:rPr lang="es-ES" sz="2400" dirty="0"/>
              <a:t> </a:t>
            </a:r>
            <a:r>
              <a:rPr lang="es-ES" sz="2400" dirty="0" err="1"/>
              <a:t>for</a:t>
            </a:r>
            <a:r>
              <a:rPr lang="es-ES" sz="2400" dirty="0"/>
              <a:t> </a:t>
            </a:r>
            <a:r>
              <a:rPr lang="es-ES" sz="2400" dirty="0" err="1"/>
              <a:t>Sediment</a:t>
            </a:r>
            <a:r>
              <a:rPr lang="es-ES" sz="2400" dirty="0"/>
              <a:t> in </a:t>
            </a:r>
            <a:r>
              <a:rPr lang="es-ES" sz="2400" dirty="0" err="1"/>
              <a:t>Crude</a:t>
            </a:r>
            <a:r>
              <a:rPr lang="es-ES" sz="2400" dirty="0"/>
              <a:t> </a:t>
            </a:r>
            <a:r>
              <a:rPr lang="es-ES" sz="2400" dirty="0" err="1"/>
              <a:t>Oil</a:t>
            </a:r>
            <a:r>
              <a:rPr lang="es-ES" sz="2400" dirty="0"/>
              <a:t> </a:t>
            </a:r>
            <a:r>
              <a:rPr lang="es-ES" sz="2400" dirty="0" err="1"/>
              <a:t>by</a:t>
            </a:r>
            <a:r>
              <a:rPr lang="es-ES" sz="2400" dirty="0"/>
              <a:t> </a:t>
            </a:r>
            <a:r>
              <a:rPr lang="es-ES" sz="2400" dirty="0" err="1"/>
              <a:t>Membrane</a:t>
            </a:r>
            <a:r>
              <a:rPr lang="es-ES" sz="2400" dirty="0"/>
              <a:t> </a:t>
            </a:r>
            <a:r>
              <a:rPr lang="es-ES" sz="2400" dirty="0" err="1"/>
              <a:t>Filtration</a:t>
            </a:r>
            <a:r>
              <a:rPr lang="es-ES" sz="2400" dirty="0"/>
              <a:t> </a:t>
            </a:r>
            <a:endParaRPr lang="es-ES" sz="2400" dirty="0" smtClean="0"/>
          </a:p>
          <a:p>
            <a:pPr marL="0" indent="0" algn="just">
              <a:buNone/>
            </a:pPr>
            <a:r>
              <a:rPr lang="es-ES" sz="2400" dirty="0" smtClean="0"/>
              <a:t>➢ </a:t>
            </a:r>
            <a:r>
              <a:rPr lang="es-ES" sz="2400" dirty="0"/>
              <a:t>API MPMS 10.9 (ASTM D4928) – Standard Test </a:t>
            </a:r>
            <a:r>
              <a:rPr lang="es-ES" sz="2400" dirty="0" err="1"/>
              <a:t>Method</a:t>
            </a:r>
            <a:r>
              <a:rPr lang="es-ES" sz="2400" dirty="0"/>
              <a:t> </a:t>
            </a:r>
            <a:r>
              <a:rPr lang="es-ES" sz="2400" dirty="0" err="1"/>
              <a:t>for</a:t>
            </a:r>
            <a:r>
              <a:rPr lang="es-ES" sz="2400" dirty="0"/>
              <a:t> </a:t>
            </a:r>
            <a:r>
              <a:rPr lang="es-ES" sz="2400" dirty="0" err="1"/>
              <a:t>Water</a:t>
            </a:r>
            <a:r>
              <a:rPr lang="es-ES" sz="2400" dirty="0"/>
              <a:t> in </a:t>
            </a:r>
            <a:r>
              <a:rPr lang="es-ES" sz="2400" dirty="0" err="1"/>
              <a:t>Crude</a:t>
            </a:r>
            <a:r>
              <a:rPr lang="es-ES" sz="2400" dirty="0"/>
              <a:t> </a:t>
            </a:r>
            <a:r>
              <a:rPr lang="es-ES" sz="2400" dirty="0" err="1"/>
              <a:t>Oils</a:t>
            </a:r>
            <a:r>
              <a:rPr lang="es-ES" sz="2400" dirty="0"/>
              <a:t> </a:t>
            </a:r>
            <a:r>
              <a:rPr lang="es-ES" sz="2400" dirty="0" err="1"/>
              <a:t>by</a:t>
            </a:r>
            <a:r>
              <a:rPr lang="es-ES" sz="2400" dirty="0"/>
              <a:t> </a:t>
            </a:r>
            <a:r>
              <a:rPr lang="es-ES" sz="2400" dirty="0" err="1"/>
              <a:t>Coulometric</a:t>
            </a:r>
            <a:r>
              <a:rPr lang="es-ES" sz="2400" dirty="0"/>
              <a:t> Karl Fischer </a:t>
            </a:r>
            <a:r>
              <a:rPr lang="es-ES" sz="2400" dirty="0" err="1"/>
              <a:t>Titration</a:t>
            </a:r>
            <a:r>
              <a:rPr lang="es-ES" sz="2400" dirty="0"/>
              <a:t> </a:t>
            </a:r>
            <a:endParaRPr lang="es-ES" sz="2400" dirty="0" smtClean="0"/>
          </a:p>
          <a:p>
            <a:pPr marL="0" indent="0" algn="just">
              <a:buNone/>
            </a:pPr>
            <a:r>
              <a:rPr lang="es-ES" sz="2400" dirty="0" smtClean="0"/>
              <a:t>➢ </a:t>
            </a:r>
            <a:r>
              <a:rPr lang="es-ES" sz="2400" dirty="0"/>
              <a:t>API TR 2570 (EI HM56) – </a:t>
            </a:r>
            <a:r>
              <a:rPr lang="es-ES" sz="2400" dirty="0" err="1"/>
              <a:t>Continuous</a:t>
            </a:r>
            <a:r>
              <a:rPr lang="es-ES" sz="2400" dirty="0"/>
              <a:t> On-Line </a:t>
            </a:r>
            <a:r>
              <a:rPr lang="es-ES" sz="2400" dirty="0" err="1"/>
              <a:t>Measurement</a:t>
            </a:r>
            <a:r>
              <a:rPr lang="es-ES" sz="2400" dirty="0"/>
              <a:t> of </a:t>
            </a:r>
            <a:r>
              <a:rPr lang="es-ES" sz="2400" dirty="0" err="1"/>
              <a:t>Water</a:t>
            </a:r>
            <a:r>
              <a:rPr lang="es-ES" sz="2400" dirty="0"/>
              <a:t> Content in </a:t>
            </a:r>
            <a:r>
              <a:rPr lang="es-ES" sz="2400" dirty="0" err="1"/>
              <a:t>Petroleum</a:t>
            </a:r>
            <a:r>
              <a:rPr lang="es-ES" sz="2400" dirty="0"/>
              <a:t> (</a:t>
            </a:r>
            <a:r>
              <a:rPr lang="es-ES" sz="2400" dirty="0" err="1"/>
              <a:t>Crude</a:t>
            </a:r>
            <a:r>
              <a:rPr lang="es-ES" sz="2400" dirty="0"/>
              <a:t> </a:t>
            </a:r>
            <a:r>
              <a:rPr lang="es-ES" sz="2400" dirty="0" err="1"/>
              <a:t>Oil</a:t>
            </a:r>
            <a:r>
              <a:rPr lang="es-ES" sz="2400" dirty="0"/>
              <a:t> and </a:t>
            </a:r>
            <a:r>
              <a:rPr lang="es-ES" sz="2400" dirty="0" err="1"/>
              <a:t>Condensate</a:t>
            </a:r>
            <a:r>
              <a:rPr lang="es-ES" sz="2400" dirty="0"/>
              <a:t>) [no es para transferencia de custodia]</a:t>
            </a:r>
          </a:p>
        </p:txBody>
      </p:sp>
    </p:spTree>
    <p:extLst>
      <p:ext uri="{BB962C8B-B14F-4D97-AF65-F5344CB8AC3E}">
        <p14:creationId xmlns:p14="http://schemas.microsoft.com/office/powerpoint/2010/main" val="27361632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6022" y="365760"/>
            <a:ext cx="10659291" cy="783771"/>
          </a:xfrm>
        </p:spPr>
        <p:txBody>
          <a:bodyPr>
            <a:normAutofit fontScale="90000"/>
          </a:bodyPr>
          <a:lstStyle/>
          <a:p>
            <a:r>
              <a:rPr lang="es-CO" dirty="0" smtClean="0"/>
              <a:t>                   TECNICAS DE DETERMINACION </a:t>
            </a:r>
            <a:r>
              <a:rPr lang="es-CO" dirty="0"/>
              <a:t/>
            </a:r>
            <a:br>
              <a:rPr lang="es-CO" dirty="0"/>
            </a:br>
            <a:endParaRPr lang="es-ES" dirty="0"/>
          </a:p>
        </p:txBody>
      </p:sp>
      <p:sp>
        <p:nvSpPr>
          <p:cNvPr id="7" name="Marcador de contenido 6"/>
          <p:cNvSpPr>
            <a:spLocks noGrp="1"/>
          </p:cNvSpPr>
          <p:nvPr>
            <p:ph idx="1"/>
          </p:nvPr>
        </p:nvSpPr>
        <p:spPr>
          <a:xfrm>
            <a:off x="1972492" y="1149531"/>
            <a:ext cx="9407434" cy="500307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CO" b="1" dirty="0" smtClean="0"/>
              <a:t>Extracción y filtración con membranas: </a:t>
            </a:r>
            <a:r>
              <a:rPr lang="es-CO" dirty="0" smtClean="0"/>
              <a:t>solo determina sedimentos.</a:t>
            </a:r>
          </a:p>
          <a:p>
            <a:pPr marL="0" indent="0" algn="just">
              <a:buNone/>
            </a:pPr>
            <a:r>
              <a:rPr lang="es-CO" b="1" dirty="0" smtClean="0"/>
              <a:t>Destilación y Karl Fischer: </a:t>
            </a:r>
            <a:r>
              <a:rPr lang="es-CO" dirty="0" smtClean="0"/>
              <a:t>solo determina agua.</a:t>
            </a:r>
          </a:p>
          <a:p>
            <a:pPr marL="0" indent="0" algn="just">
              <a:buNone/>
            </a:pPr>
            <a:r>
              <a:rPr lang="es-CO" b="1" dirty="0" smtClean="0"/>
              <a:t>Centrifugación: </a:t>
            </a:r>
            <a:r>
              <a:rPr lang="es-CO" dirty="0" smtClean="0"/>
              <a:t>determina sedimentos y agua.</a:t>
            </a:r>
          </a:p>
          <a:p>
            <a:pPr marL="0" indent="0" algn="just">
              <a:buNone/>
            </a:pPr>
            <a:r>
              <a:rPr lang="es-CO" dirty="0" smtClean="0"/>
              <a:t>El API </a:t>
            </a:r>
            <a:r>
              <a:rPr lang="es-CO" dirty="0" smtClean="0"/>
              <a:t>10.1 </a:t>
            </a:r>
            <a:r>
              <a:rPr lang="es-CO" dirty="0" smtClean="0"/>
              <a:t>DETERMINACION DE SEDIMENTOS POR EXTRACCION</a:t>
            </a:r>
          </a:p>
          <a:p>
            <a:pPr marL="0" indent="0" algn="just">
              <a:buNone/>
            </a:pPr>
            <a:endParaRPr lang="es-ES" dirty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9622" y="5427617"/>
            <a:ext cx="1284515" cy="128451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5484" y="3651068"/>
            <a:ext cx="3981450" cy="2952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882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2610393" y="470262"/>
            <a:ext cx="9446622" cy="862149"/>
          </a:xfrm>
        </p:spPr>
        <p:txBody>
          <a:bodyPr>
            <a:normAutofit fontScale="90000"/>
          </a:bodyPr>
          <a:lstStyle/>
          <a:p>
            <a:r>
              <a:rPr lang="es-CO" dirty="0" smtClean="0"/>
              <a:t>API 10.1 </a:t>
            </a:r>
            <a:r>
              <a:rPr lang="es-CO" dirty="0"/>
              <a:t>DETERMINACION DE SEDIMENTOS POR EXTRACCION</a:t>
            </a:r>
            <a:br>
              <a:rPr lang="es-CO" dirty="0"/>
            </a:br>
            <a:endParaRPr lang="es-ES" b="1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7930" y="5489699"/>
            <a:ext cx="849085" cy="849085"/>
          </a:xfrm>
          <a:prstGeom prst="rect">
            <a:avLst/>
          </a:prstGeom>
        </p:spPr>
      </p:pic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1593669" y="1436914"/>
            <a:ext cx="10071462" cy="4740050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s-CO" sz="2900" dirty="0"/>
              <a:t>Colocar una cantidad aproximada de 10 g de muestra en el dedal, inmediatamente después de haberla homogenizado.</a:t>
            </a:r>
          </a:p>
          <a:p>
            <a:pPr marL="0" indent="0">
              <a:buNone/>
            </a:pPr>
            <a:r>
              <a:rPr lang="es-CO" sz="2900" dirty="0"/>
              <a:t>Pese el dedal y su contenido con una aproximación de 0,01 g.</a:t>
            </a:r>
          </a:p>
          <a:p>
            <a:pPr marL="0" indent="0">
              <a:buNone/>
            </a:pPr>
            <a:r>
              <a:rPr lang="es-CO" sz="2900" dirty="0"/>
              <a:t>• Agregar 150 </a:t>
            </a:r>
            <a:r>
              <a:rPr lang="es-CO" sz="2900" dirty="0" err="1"/>
              <a:t>mL</a:t>
            </a:r>
            <a:r>
              <a:rPr lang="es-CO" sz="2900" dirty="0"/>
              <a:t> a 200 </a:t>
            </a:r>
            <a:r>
              <a:rPr lang="es-CO" sz="2900" dirty="0" err="1"/>
              <a:t>mL</a:t>
            </a:r>
            <a:r>
              <a:rPr lang="es-CO" sz="2900" dirty="0"/>
              <a:t> de tolueno al frasco de extracción.</a:t>
            </a:r>
          </a:p>
          <a:p>
            <a:pPr marL="0" indent="0">
              <a:buNone/>
            </a:pPr>
            <a:r>
              <a:rPr lang="es-CO" sz="2900" dirty="0"/>
              <a:t>• Colocar el dedal en el aparato de extracción y extraer con tolueno caliente durante treinta minutos después que el</a:t>
            </a:r>
          </a:p>
          <a:p>
            <a:pPr marL="0" indent="0">
              <a:buNone/>
            </a:pPr>
            <a:r>
              <a:rPr lang="es-CO" sz="2900" dirty="0"/>
              <a:t>solvente que emerge del dedal salga incoloro.</a:t>
            </a:r>
          </a:p>
          <a:p>
            <a:pPr marL="0" indent="0">
              <a:buNone/>
            </a:pPr>
            <a:r>
              <a:rPr lang="es-CO" sz="2900" dirty="0"/>
              <a:t>• Asegurarse que la tasa de extracción sea tal, que la superficie de la mezcla de crudo y solvente en el dedal no sobrepase 20</a:t>
            </a:r>
          </a:p>
          <a:p>
            <a:pPr marL="0" indent="0">
              <a:buNone/>
            </a:pPr>
            <a:r>
              <a:rPr lang="es-CO" sz="2900" dirty="0"/>
              <a:t>mm del borde. Si la copa se llena de agua, enfriar el aparato y vaciarla.</a:t>
            </a:r>
          </a:p>
          <a:p>
            <a:pPr marL="0" indent="0">
              <a:buNone/>
            </a:pPr>
            <a:r>
              <a:rPr lang="es-CO" sz="2900" dirty="0"/>
              <a:t>• Después que la extracción se ha completado, secar el dedal durante una hora a 115-120 °C en el horno, enfriar luego en el</a:t>
            </a:r>
          </a:p>
          <a:p>
            <a:pPr marL="0" indent="0">
              <a:buNone/>
            </a:pPr>
            <a:r>
              <a:rPr lang="es-CO" sz="2900" dirty="0"/>
              <a:t>desecador durante una hora y pesar con aproximación de 0,1mg. Repetir la extracción, permitiendo que el solvente gotee</a:t>
            </a:r>
          </a:p>
          <a:p>
            <a:pPr marL="0" indent="0">
              <a:buNone/>
            </a:pPr>
            <a:r>
              <a:rPr lang="es-CO" sz="2900" dirty="0"/>
              <a:t>por lo menos durante una hora, pero no más de 75 </a:t>
            </a:r>
            <a:r>
              <a:rPr lang="es-CO" sz="2900" dirty="0" err="1"/>
              <a:t>minutos;secar</a:t>
            </a:r>
            <a:r>
              <a:rPr lang="es-CO" sz="2900" dirty="0"/>
              <a:t>, enfriar y pesar.</a:t>
            </a:r>
          </a:p>
          <a:p>
            <a:pPr marL="0" indent="0">
              <a:buNone/>
            </a:pPr>
            <a:r>
              <a:rPr lang="es-CO" sz="2900" dirty="0"/>
              <a:t>• Repetir la extracción durante períodos de una hora, si es necesario, hasta que las masas del dedal y el sedimento</a:t>
            </a:r>
          </a:p>
          <a:p>
            <a:pPr marL="0" indent="0">
              <a:buNone/>
            </a:pPr>
            <a:r>
              <a:rPr lang="es-CO" sz="2900" dirty="0"/>
              <a:t>después de dos extracciones sucesivas no difieran en más de 0,2 mg.</a:t>
            </a:r>
          </a:p>
          <a:p>
            <a:pPr marL="0" indent="0">
              <a:buNone/>
            </a:pPr>
            <a:r>
              <a:rPr lang="es-CO" sz="2900" dirty="0"/>
              <a:t>• En caso de que la muestra tenga exceso de agua, ésta es removida de la muestra con el tolueno en </a:t>
            </a:r>
            <a:r>
              <a:rPr lang="es-CO" sz="2900" dirty="0" err="1"/>
              <a:t>azeótropo</a:t>
            </a:r>
            <a:r>
              <a:rPr lang="es-CO" dirty="0"/>
              <a:t>.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188008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29690" y="365126"/>
            <a:ext cx="9627326" cy="1084851"/>
          </a:xfrm>
        </p:spPr>
        <p:txBody>
          <a:bodyPr>
            <a:normAutofit fontScale="90000"/>
          </a:bodyPr>
          <a:lstStyle/>
          <a:p>
            <a:r>
              <a:rPr lang="es-CO" sz="4000" dirty="0" smtClean="0"/>
              <a:t>DETERMINACION DE AGUA POR DESTILACION  API 10.2 </a:t>
            </a:r>
            <a:endParaRPr lang="es-ES" sz="4000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43820" y="5525589"/>
            <a:ext cx="813196" cy="813196"/>
          </a:xfrm>
          <a:prstGeom prst="rect">
            <a:avLst/>
          </a:prstGeom>
        </p:spPr>
      </p:pic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567543" y="1449977"/>
            <a:ext cx="9786256" cy="4726986"/>
          </a:xfrm>
        </p:spPr>
        <p:txBody>
          <a:bodyPr/>
          <a:lstStyle/>
          <a:p>
            <a:pPr marL="0" indent="0">
              <a:buNone/>
            </a:pPr>
            <a:r>
              <a:rPr lang="es-CO" dirty="0" smtClean="0"/>
              <a:t>La </a:t>
            </a:r>
            <a:r>
              <a:rPr lang="es-CO" dirty="0"/>
              <a:t>norma API MPMS 10.2, que es la misma ASTM D4006, enuncia el método </a:t>
            </a:r>
            <a:r>
              <a:rPr lang="es-CO" dirty="0" smtClean="0"/>
              <a:t>de destilación </a:t>
            </a:r>
            <a:r>
              <a:rPr lang="es-CO" dirty="0"/>
              <a:t>para la determinación del contenido de agua en una muestra </a:t>
            </a:r>
            <a:r>
              <a:rPr lang="es-CO" dirty="0" smtClean="0"/>
              <a:t>de hidrocarburo </a:t>
            </a:r>
            <a:r>
              <a:rPr lang="es-CO" dirty="0"/>
              <a:t>líquido</a:t>
            </a:r>
            <a:r>
              <a:rPr lang="es-CO" dirty="0" smtClean="0"/>
              <a:t>.</a:t>
            </a:r>
          </a:p>
          <a:p>
            <a:pPr marL="0" indent="0" algn="just">
              <a:buNone/>
            </a:pPr>
            <a:r>
              <a:rPr lang="es-CO" dirty="0"/>
              <a:t>La muestra es calentada bajo condiciones de reflujo con un solvente inmiscible en agua </a:t>
            </a:r>
            <a:r>
              <a:rPr lang="es-CO" dirty="0" smtClean="0"/>
              <a:t>que codestila </a:t>
            </a:r>
            <a:r>
              <a:rPr lang="es-CO" dirty="0"/>
              <a:t>el agua de la muestra</a:t>
            </a:r>
            <a:r>
              <a:rPr lang="es-CO" dirty="0" smtClean="0"/>
              <a:t>. El </a:t>
            </a:r>
            <a:r>
              <a:rPr lang="es-CO" dirty="0"/>
              <a:t>solvente y el agua condensados </a:t>
            </a:r>
            <a:r>
              <a:rPr lang="es-CO" dirty="0" smtClean="0"/>
              <a:t> son </a:t>
            </a:r>
            <a:r>
              <a:rPr lang="es-CO" dirty="0"/>
              <a:t>continuamente separados en una trampa, donde el agua se asienta en la parte inferior (aforada).</a:t>
            </a:r>
            <a:endParaRPr lang="es-ES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7894" y="4454435"/>
            <a:ext cx="1375276" cy="2044337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22753" y="4519749"/>
            <a:ext cx="3139305" cy="1913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952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graphicFrame>
        <p:nvGraphicFramePr>
          <p:cNvPr id="8" name="Gráfico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94426832"/>
              </p:ext>
            </p:extLst>
          </p:nvPr>
        </p:nvGraphicFramePr>
        <p:xfrm>
          <a:off x="2326140" y="256792"/>
          <a:ext cx="7800975" cy="5400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2464527" y="429994"/>
            <a:ext cx="9771016" cy="807020"/>
          </a:xfrm>
        </p:spPr>
        <p:txBody>
          <a:bodyPr>
            <a:normAutofit fontScale="90000"/>
          </a:bodyPr>
          <a:lstStyle/>
          <a:p>
            <a:r>
              <a:rPr lang="es-CO" sz="4000" dirty="0"/>
              <a:t> </a:t>
            </a:r>
            <a:r>
              <a:rPr lang="es-CO" sz="4000" dirty="0" smtClean="0"/>
              <a:t/>
            </a:r>
            <a:br>
              <a:rPr lang="es-CO" sz="4000" dirty="0" smtClean="0"/>
            </a:br>
            <a:r>
              <a:rPr lang="es-CO" sz="4000" b="1" dirty="0" smtClean="0"/>
              <a:t>Determinación de sedimentos de agua por centrifugación API 10.3</a:t>
            </a:r>
            <a:r>
              <a:rPr lang="es-CO" dirty="0"/>
              <a:t/>
            </a:r>
            <a:br>
              <a:rPr lang="es-CO" dirty="0"/>
            </a:br>
            <a:r>
              <a:rPr lang="es-CO" dirty="0"/>
              <a:t/>
            </a:r>
            <a:br>
              <a:rPr lang="es-CO" dirty="0"/>
            </a:br>
            <a:endParaRPr lang="es-ES" b="1" dirty="0"/>
          </a:p>
        </p:txBody>
      </p:sp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1645920" y="1136470"/>
            <a:ext cx="9842454" cy="51289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sz="2400" dirty="0"/>
              <a:t>El capítulo 10.3 del MPMS de API, que es la misma norma ASTM D4007, enuncia </a:t>
            </a:r>
            <a:r>
              <a:rPr lang="es-CO" sz="2400" dirty="0" smtClean="0"/>
              <a:t>el método </a:t>
            </a:r>
            <a:r>
              <a:rPr lang="es-CO" sz="2400" dirty="0"/>
              <a:t>de la centrífuga para la determinación del contenido de agua </a:t>
            </a:r>
            <a:r>
              <a:rPr lang="es-CO" sz="2400" dirty="0" smtClean="0"/>
              <a:t>y sedimento </a:t>
            </a:r>
            <a:r>
              <a:rPr lang="es-CO" sz="2400" dirty="0"/>
              <a:t>en una </a:t>
            </a:r>
            <a:r>
              <a:rPr lang="es-CO" sz="2400" dirty="0" smtClean="0"/>
              <a:t>muestra de </a:t>
            </a:r>
            <a:r>
              <a:rPr lang="es-CO" sz="2400" dirty="0"/>
              <a:t>hidrocarburo líquido</a:t>
            </a:r>
            <a:r>
              <a:rPr lang="es-CO" sz="2400" dirty="0" smtClean="0"/>
              <a:t>.</a:t>
            </a:r>
          </a:p>
          <a:p>
            <a:pPr marL="0" indent="0">
              <a:buNone/>
            </a:pPr>
            <a:r>
              <a:rPr lang="es-CO" sz="2400" dirty="0"/>
              <a:t>Iguales volúmenes de muestra de crudo saturada con tolueno son colocadas </a:t>
            </a:r>
            <a:r>
              <a:rPr lang="es-CO" sz="2400" dirty="0" smtClean="0"/>
              <a:t>en tubos </a:t>
            </a:r>
            <a:r>
              <a:rPr lang="es-CO" sz="2400" dirty="0"/>
              <a:t>de centrífuga cónicos. Luego de centrifugar, el volumen del agua y la </a:t>
            </a:r>
            <a:r>
              <a:rPr lang="es-CO" sz="2400" dirty="0" smtClean="0"/>
              <a:t>capa de </a:t>
            </a:r>
            <a:r>
              <a:rPr lang="es-CO" sz="2400" dirty="0"/>
              <a:t>sedimentos en el fondo del tubo es leída.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51972" y="3681364"/>
            <a:ext cx="2352675" cy="2923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10769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/>
          <p:nvPr/>
        </p:nvSpPr>
        <p:spPr>
          <a:xfrm rot="-5400000">
            <a:off x="6054408" y="1057593"/>
            <a:ext cx="76524" cy="10813739"/>
          </a:xfrm>
          <a:prstGeom prst="rect">
            <a:avLst/>
          </a:prstGeom>
          <a:solidFill>
            <a:srgbClr val="000000"/>
          </a:solidFill>
        </p:spPr>
      </p:sp>
      <p:sp>
        <p:nvSpPr>
          <p:cNvPr id="6" name="Rectángulo 5"/>
          <p:cNvSpPr/>
          <p:nvPr/>
        </p:nvSpPr>
        <p:spPr>
          <a:xfrm>
            <a:off x="2753689" y="1594873"/>
            <a:ext cx="812958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/>
              <a:t> </a:t>
            </a:r>
            <a:r>
              <a:rPr lang="es-ES" dirty="0" smtClean="0"/>
              <a:t>                        </a:t>
            </a:r>
            <a:endParaRPr lang="es-E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5" name="Título 4"/>
          <p:cNvSpPr>
            <a:spLocks noGrp="1"/>
          </p:cNvSpPr>
          <p:nvPr>
            <p:ph type="title"/>
          </p:nvPr>
        </p:nvSpPr>
        <p:spPr>
          <a:xfrm>
            <a:off x="2369421" y="231333"/>
            <a:ext cx="9757953" cy="970450"/>
          </a:xfrm>
        </p:spPr>
        <p:txBody>
          <a:bodyPr>
            <a:noAutofit/>
          </a:bodyPr>
          <a:lstStyle/>
          <a:p>
            <a:r>
              <a:rPr lang="es-CO" sz="3600" b="1" dirty="0" smtClean="0"/>
              <a:t>Determinación de agua por titulación potencio métrica Karl Fischer (API 10.7)</a:t>
            </a:r>
            <a:endParaRPr lang="es-ES" sz="3600" b="1" dirty="0"/>
          </a:p>
        </p:txBody>
      </p:sp>
      <p:sp>
        <p:nvSpPr>
          <p:cNvPr id="8" name="Marcador de contenido 7"/>
          <p:cNvSpPr>
            <a:spLocks noGrp="1"/>
          </p:cNvSpPr>
          <p:nvPr>
            <p:ph sz="half" idx="1"/>
          </p:nvPr>
        </p:nvSpPr>
        <p:spPr>
          <a:xfrm>
            <a:off x="2024744" y="1289198"/>
            <a:ext cx="9018416" cy="5049587"/>
          </a:xfrm>
        </p:spPr>
        <p:txBody>
          <a:bodyPr>
            <a:normAutofit/>
          </a:bodyPr>
          <a:lstStyle/>
          <a:p>
            <a:pPr marL="0" indent="0" algn="just">
              <a:buNone/>
              <a:defRPr/>
            </a:pPr>
            <a:r>
              <a:rPr lang="es-CO" sz="2400" dirty="0"/>
              <a:t>La norma ASTM D4377, que coincide con el capítulo 10.7 del API MPMS, enuncia la </a:t>
            </a:r>
            <a:r>
              <a:rPr lang="es-CO" sz="2400" dirty="0" smtClean="0"/>
              <a:t>determinación del </a:t>
            </a:r>
            <a:r>
              <a:rPr lang="es-CO" sz="2400" dirty="0"/>
              <a:t>contenido de agua mediante el método </a:t>
            </a:r>
            <a:r>
              <a:rPr lang="es-CO" sz="2400" dirty="0" smtClean="0"/>
              <a:t>valoración </a:t>
            </a:r>
            <a:r>
              <a:rPr lang="es-CO" sz="2400" dirty="0"/>
              <a:t>potenciométrica Karl Fischer</a:t>
            </a:r>
            <a:r>
              <a:rPr lang="es-CO" sz="2400" dirty="0" smtClean="0"/>
              <a:t>.</a:t>
            </a:r>
          </a:p>
          <a:p>
            <a:pPr marL="0" indent="0" algn="just">
              <a:buNone/>
              <a:defRPr/>
            </a:pPr>
            <a:r>
              <a:rPr lang="es-CO" sz="2400" dirty="0"/>
              <a:t>El método recibe el nombre del químico que desarrolló originalmente el reactivo </a:t>
            </a:r>
            <a:r>
              <a:rPr lang="es-CO" sz="2400" dirty="0" smtClean="0"/>
              <a:t>utilizado. Este </a:t>
            </a:r>
            <a:r>
              <a:rPr lang="es-CO" sz="2400" dirty="0"/>
              <a:t>reactivo conforma cierta reacción química que solo ocurre en presencia de agua, y </a:t>
            </a:r>
            <a:r>
              <a:rPr lang="es-CO" sz="2400" dirty="0" smtClean="0"/>
              <a:t>se puede </a:t>
            </a:r>
            <a:r>
              <a:rPr lang="es-CO" sz="2400" dirty="0"/>
              <a:t>determinar el transcurso de la reacción midiendo alguna variable </a:t>
            </a:r>
            <a:r>
              <a:rPr lang="es-CO" sz="2400" dirty="0" smtClean="0"/>
              <a:t>eléctrica. El </a:t>
            </a:r>
            <a:r>
              <a:rPr lang="es-CO" sz="2400" dirty="0"/>
              <a:t>reactivo Karl Fischer contiene yodo, dióxido de azufre, una base y un alcohol como solvente.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37357" y="4023360"/>
            <a:ext cx="2762250" cy="2179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1242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GRACIAS….. | Imágenes de gracias, Mensajes de agradecimiento, Imagenes de  agradecimien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5288" y="1440791"/>
            <a:ext cx="6502892" cy="4006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133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19223</TotalTime>
  <Words>805</Words>
  <Application>Microsoft Office PowerPoint</Application>
  <PresentationFormat>Panorámica</PresentationFormat>
  <Paragraphs>50</Paragraphs>
  <Slides>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Tema de Office</vt:lpstr>
      <vt:lpstr>    Determinación de sedimentos y agua </vt:lpstr>
      <vt:lpstr>Presentación de PowerPoint</vt:lpstr>
      <vt:lpstr>Normatividad  aplicable</vt:lpstr>
      <vt:lpstr>                   TECNICAS DE DETERMINACION  </vt:lpstr>
      <vt:lpstr>API 10.1 DETERMINACION DE SEDIMENTOS POR EXTRACCION </vt:lpstr>
      <vt:lpstr>DETERMINACION DE AGUA POR DESTILACION  API 10.2 </vt:lpstr>
      <vt:lpstr>  Determinación de sedimentos de agua por centrifugación API 10.3  </vt:lpstr>
      <vt:lpstr>Determinación de agua por titulación potencio métrica Karl Fischer (API 10.7)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Diseño</dc:creator>
  <cp:lastModifiedBy>Eliecer Garzon</cp:lastModifiedBy>
  <cp:revision>1217</cp:revision>
  <dcterms:created xsi:type="dcterms:W3CDTF">2020-02-18T12:47:10Z</dcterms:created>
  <dcterms:modified xsi:type="dcterms:W3CDTF">2022-08-16T19:03:59Z</dcterms:modified>
</cp:coreProperties>
</file>