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303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2" r:id="rId21"/>
    <p:sldId id="321" r:id="rId22"/>
    <p:sldId id="323" r:id="rId23"/>
    <p:sldId id="324" r:id="rId24"/>
    <p:sldId id="325" r:id="rId25"/>
    <p:sldId id="326" r:id="rId26"/>
    <p:sldId id="27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8/23/2022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2350" y="146191"/>
            <a:ext cx="8752112" cy="1029468"/>
          </a:xfrm>
        </p:spPr>
        <p:txBody>
          <a:bodyPr>
            <a:normAutofit/>
          </a:bodyPr>
          <a:lstStyle/>
          <a:p>
            <a:r>
              <a:rPr lang="es-CO" b="1" dirty="0" smtClean="0"/>
              <a:t>Tecnologías de medición dinámica  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959429" y="992777"/>
            <a:ext cx="9394370" cy="5346008"/>
          </a:xfrm>
        </p:spPr>
        <p:txBody>
          <a:bodyPr/>
          <a:lstStyle/>
          <a:p>
            <a:pPr marL="0" indent="0" algn="just">
              <a:buNone/>
            </a:pPr>
            <a:endParaRPr lang="es-CO" dirty="0" smtClean="0"/>
          </a:p>
          <a:p>
            <a:pPr marL="0" indent="0" algn="just">
              <a:buNone/>
            </a:pPr>
            <a:r>
              <a:rPr lang="es-CO" dirty="0" smtClean="0"/>
              <a:t>Contenido</a:t>
            </a:r>
          </a:p>
          <a:p>
            <a:pPr marL="0" indent="0" algn="just">
              <a:buNone/>
            </a:pPr>
            <a:r>
              <a:rPr lang="es-CO" dirty="0" smtClean="0"/>
              <a:t>➢ </a:t>
            </a:r>
            <a:r>
              <a:rPr lang="es-CO" dirty="0"/>
              <a:t>Clasificación de los medidores</a:t>
            </a:r>
          </a:p>
          <a:p>
            <a:pPr marL="0" indent="0" algn="just">
              <a:buNone/>
            </a:pPr>
            <a:r>
              <a:rPr lang="es-CO" dirty="0"/>
              <a:t>➢ Medidores de desplazamiento</a:t>
            </a:r>
          </a:p>
          <a:p>
            <a:pPr marL="0" indent="0" algn="just">
              <a:buNone/>
            </a:pPr>
            <a:r>
              <a:rPr lang="es-CO" dirty="0"/>
              <a:t>➢ Medidores de turbina</a:t>
            </a:r>
          </a:p>
          <a:p>
            <a:pPr marL="0" indent="0" algn="just">
              <a:buNone/>
            </a:pPr>
            <a:r>
              <a:rPr lang="es-CO" dirty="0"/>
              <a:t>➢ Medidores ultrasónicos</a:t>
            </a:r>
          </a:p>
          <a:p>
            <a:pPr marL="0" indent="0" algn="just">
              <a:buNone/>
            </a:pPr>
            <a:r>
              <a:rPr lang="es-CO" dirty="0"/>
              <a:t>➢ Medidores Coriolis</a:t>
            </a:r>
          </a:p>
        </p:txBody>
      </p:sp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90" y="273316"/>
            <a:ext cx="856923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400" dirty="0" smtClean="0">
                <a:latin typeface="+mj-lt"/>
              </a:rPr>
              <a:t>Clasificación de los medidores</a:t>
            </a:r>
            <a:endParaRPr lang="es-CO" sz="4400" b="1" dirty="0">
              <a:latin typeface="+mj-lt"/>
            </a:endParaRPr>
          </a:p>
        </p:txBody>
      </p: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27613" y="1009651"/>
            <a:ext cx="8059783" cy="518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5281" y="115259"/>
            <a:ext cx="8964259" cy="890801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Medidores de desplazamiento y interferencia 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24743" y="1093475"/>
            <a:ext cx="9474797" cy="51113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/>
              <a:t>Los medidores de desplazamiento, </a:t>
            </a:r>
            <a:r>
              <a:rPr lang="es-CO" sz="2400" dirty="0" smtClean="0"/>
              <a:t>o desplazamiento </a:t>
            </a:r>
            <a:r>
              <a:rPr lang="es-CO" sz="2400" dirty="0"/>
              <a:t>positivo, son la </a:t>
            </a:r>
            <a:r>
              <a:rPr lang="es-CO" sz="2400" dirty="0" smtClean="0"/>
              <a:t>única tecnología </a:t>
            </a:r>
            <a:r>
              <a:rPr lang="es-CO" sz="2400" dirty="0"/>
              <a:t>de medición de flujo que </a:t>
            </a:r>
            <a:r>
              <a:rPr lang="es-CO" sz="2400" dirty="0" smtClean="0"/>
              <a:t>mide directamente </a:t>
            </a:r>
            <a:r>
              <a:rPr lang="es-CO" sz="2400" dirty="0"/>
              <a:t>el volumen que pasa </a:t>
            </a:r>
            <a:r>
              <a:rPr lang="es-CO" sz="2400" dirty="0" smtClean="0"/>
              <a:t>a través </a:t>
            </a:r>
            <a:r>
              <a:rPr lang="es-CO" sz="2400" dirty="0"/>
              <a:t>del medidor</a:t>
            </a:r>
            <a:r>
              <a:rPr lang="es-CO" sz="2400" dirty="0" smtClean="0"/>
              <a:t>. Esto </a:t>
            </a:r>
            <a:r>
              <a:rPr lang="es-CO" sz="2400" dirty="0"/>
              <a:t>se logra atrapando paquetes de fluido de volumen determinado </a:t>
            </a:r>
            <a:r>
              <a:rPr lang="es-CO" sz="2400" dirty="0" smtClean="0"/>
              <a:t>entre componentes </a:t>
            </a:r>
            <a:r>
              <a:rPr lang="es-CO" sz="2400" dirty="0"/>
              <a:t>rotatorios, en una cámara de alta precisión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endParaRPr lang="es-CO" sz="2400" dirty="0" smtClean="0"/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r>
              <a:rPr lang="es-CO" sz="2400" dirty="0"/>
              <a:t>Los medidores de inferencia deducen la tasa de flujo mediante la medición de </a:t>
            </a:r>
            <a:r>
              <a:rPr lang="es-CO" sz="2400" dirty="0" smtClean="0"/>
              <a:t>alguna propiedad </a:t>
            </a:r>
            <a:r>
              <a:rPr lang="es-CO" sz="2400" dirty="0"/>
              <a:t>dinámica de la corriente de flujo.</a:t>
            </a:r>
            <a:endParaRPr lang="es-ES" sz="24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3556" y="2444254"/>
            <a:ext cx="2117953" cy="161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88275" y="339634"/>
            <a:ext cx="10593976" cy="627018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Medidores de acuerdo a la linealidad del caudal  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9062" y="966652"/>
            <a:ext cx="8239557" cy="53165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662642" y="91440"/>
            <a:ext cx="9446622" cy="600891"/>
          </a:xfrm>
        </p:spPr>
        <p:txBody>
          <a:bodyPr>
            <a:normAutofit fontScale="90000"/>
          </a:bodyPr>
          <a:lstStyle/>
          <a:p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>          </a:t>
            </a:r>
            <a:r>
              <a:rPr lang="es-CO" b="1" dirty="0" smtClean="0"/>
              <a:t>Medidores de desplazamiento</a:t>
            </a: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930" y="5489699"/>
            <a:ext cx="849085" cy="849085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580601" y="1138360"/>
            <a:ext cx="10515600" cy="5562885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Los medidores de desplazamiento de pueden dividir en cuatro clases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16" y="1633850"/>
            <a:ext cx="9067736" cy="457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208372"/>
            <a:ext cx="9627326" cy="888908"/>
          </a:xfrm>
        </p:spPr>
        <p:txBody>
          <a:bodyPr>
            <a:normAutofit fontScale="90000"/>
          </a:bodyPr>
          <a:lstStyle/>
          <a:p>
            <a:r>
              <a:rPr lang="es-CO" sz="4000" b="1" dirty="0" smtClean="0"/>
              <a:t>Normatividad para los medidores de desplazamiento </a:t>
            </a:r>
            <a:endParaRPr lang="es-ES" sz="40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63486" y="1188720"/>
            <a:ext cx="9480334" cy="4988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➢ API MPMS 5.1 – General </a:t>
            </a:r>
            <a:r>
              <a:rPr lang="es-ES" dirty="0" err="1"/>
              <a:t>Considerations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Measurement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 smtClean="0"/>
              <a:t>Meters</a:t>
            </a:r>
            <a:r>
              <a:rPr lang="es-ES" dirty="0" smtClean="0"/>
              <a:t> Guía </a:t>
            </a:r>
            <a:r>
              <a:rPr lang="es-ES" dirty="0"/>
              <a:t>para correcta especificación, instalación y operación de </a:t>
            </a:r>
            <a:r>
              <a:rPr lang="es-ES" dirty="0" smtClean="0"/>
              <a:t>medidores diseñados </a:t>
            </a:r>
            <a:r>
              <a:rPr lang="es-ES" dirty="0"/>
              <a:t>para medir hidrocarburos líquidos de manera dinámica, </a:t>
            </a:r>
            <a:r>
              <a:rPr lang="es-ES" dirty="0" smtClean="0"/>
              <a:t>logrando exactitud</a:t>
            </a:r>
            <a:r>
              <a:rPr lang="es-ES" dirty="0"/>
              <a:t>, vida útil, seguridad y confiabilidad aceptables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r>
              <a:rPr lang="es-ES" dirty="0"/>
              <a:t>➢ API MPMS 5.2 – </a:t>
            </a:r>
            <a:r>
              <a:rPr lang="es-ES" dirty="0" err="1"/>
              <a:t>Measurement</a:t>
            </a:r>
            <a:r>
              <a:rPr lang="es-ES" dirty="0"/>
              <a:t> of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Hydrocarbons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 smtClean="0"/>
              <a:t>DisplacementMeters</a:t>
            </a:r>
            <a:r>
              <a:rPr lang="es-ES" dirty="0" smtClean="0"/>
              <a:t> Describe </a:t>
            </a:r>
            <a:r>
              <a:rPr lang="es-ES" dirty="0"/>
              <a:t>métodos para obtener mediciones precisas de cantidad </a:t>
            </a:r>
            <a:r>
              <a:rPr lang="es-ES" dirty="0" smtClean="0"/>
              <a:t>de hidrocarburos </a:t>
            </a:r>
            <a:r>
              <a:rPr lang="es-ES" dirty="0"/>
              <a:t>líquidos usando medidores de desplazamiento.</a:t>
            </a:r>
          </a:p>
        </p:txBody>
      </p:sp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592489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Ventajas de los medidores de desplazamiento </a:t>
            </a: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98617" y="1084217"/>
            <a:ext cx="9355183" cy="5092746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• Han estado en uso por más de 100 años, por lo que son </a:t>
            </a:r>
            <a:r>
              <a:rPr lang="es-CO" dirty="0" smtClean="0"/>
              <a:t>ampliamente aceptados </a:t>
            </a:r>
            <a:r>
              <a:rPr lang="es-CO" dirty="0"/>
              <a:t>y confiables.</a:t>
            </a:r>
          </a:p>
          <a:p>
            <a:pPr marL="0" indent="0">
              <a:buNone/>
            </a:pPr>
            <a:r>
              <a:rPr lang="es-CO" dirty="0"/>
              <a:t>• Muy buena exactitud (del orden de 0,15 % o mejor) y </a:t>
            </a:r>
            <a:r>
              <a:rPr lang="es-CO" dirty="0" err="1"/>
              <a:t>repetibilidad</a:t>
            </a:r>
            <a:r>
              <a:rPr lang="es-CO" dirty="0"/>
              <a:t> (</a:t>
            </a:r>
            <a:r>
              <a:rPr lang="es-CO" dirty="0" err="1" smtClean="0"/>
              <a:t>delorden</a:t>
            </a:r>
            <a:r>
              <a:rPr lang="es-CO" dirty="0" smtClean="0"/>
              <a:t> </a:t>
            </a:r>
            <a:r>
              <a:rPr lang="es-CO" dirty="0"/>
              <a:t>de 0,02 %).</a:t>
            </a:r>
          </a:p>
          <a:p>
            <a:pPr marL="0" indent="0">
              <a:buNone/>
            </a:pPr>
            <a:r>
              <a:rPr lang="es-CO" dirty="0"/>
              <a:t>• Apropiados para la medición de líquidos con alta viscosidad.</a:t>
            </a:r>
          </a:p>
          <a:p>
            <a:pPr marL="0" indent="0">
              <a:buNone/>
            </a:pPr>
            <a:r>
              <a:rPr lang="es-CO" dirty="0"/>
              <a:t>• Fácil de probar o verificar.</a:t>
            </a:r>
          </a:p>
          <a:p>
            <a:pPr marL="0" indent="0">
              <a:buNone/>
            </a:pPr>
            <a:r>
              <a:rPr lang="es-CO" dirty="0"/>
              <a:t>• Pueden registrar volúmenes a tasas de flujo cercanas a cero.</a:t>
            </a:r>
          </a:p>
          <a:p>
            <a:pPr marL="0" indent="0">
              <a:buNone/>
            </a:pPr>
            <a:r>
              <a:rPr lang="es-CO" dirty="0"/>
              <a:t>• No requiere acondicionador ni rectificador de flujo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326140" y="328565"/>
            <a:ext cx="9771016" cy="109836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Desventajas de los medidores de desplazamiento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776549" y="1149532"/>
            <a:ext cx="9577250" cy="50274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• Cambios súbitos y significativos en la tasa de flujo pueden llegar a dañar</a:t>
            </a:r>
          </a:p>
          <a:p>
            <a:pPr marL="0" indent="0">
              <a:buNone/>
            </a:pPr>
            <a:r>
              <a:rPr lang="es-CO" dirty="0"/>
              <a:t>el medidor.</a:t>
            </a:r>
          </a:p>
          <a:p>
            <a:pPr marL="0" indent="0">
              <a:buNone/>
            </a:pPr>
            <a:r>
              <a:rPr lang="es-CO" dirty="0"/>
              <a:t>• Algunos diseños generan flujo pulsante en la tubería.</a:t>
            </a:r>
          </a:p>
          <a:p>
            <a:pPr marL="0" indent="0">
              <a:buNone/>
            </a:pPr>
            <a:r>
              <a:rPr lang="es-CO" dirty="0"/>
              <a:t>• Mayor susceptibilidad a corrosión y erosión.</a:t>
            </a:r>
          </a:p>
          <a:p>
            <a:pPr marL="0" indent="0">
              <a:buNone/>
            </a:pPr>
            <a:r>
              <a:rPr lang="es-CO" dirty="0"/>
              <a:t>• Poseen múltiples partes mecánicas.</a:t>
            </a:r>
          </a:p>
          <a:p>
            <a:pPr marL="0" indent="0">
              <a:buNone/>
            </a:pPr>
            <a:r>
              <a:rPr lang="es-CO" dirty="0"/>
              <a:t>• Alto stock de repuestos para mantenimiento.</a:t>
            </a:r>
          </a:p>
          <a:p>
            <a:pPr marL="0" indent="0">
              <a:buNone/>
            </a:pPr>
            <a:r>
              <a:rPr lang="es-CO" dirty="0"/>
              <a:t>• Costos de inversión altos.</a:t>
            </a:r>
          </a:p>
          <a:p>
            <a:pPr marL="0" indent="0">
              <a:buNone/>
            </a:pPr>
            <a:r>
              <a:rPr lang="es-CO" dirty="0"/>
              <a:t>• Reducción severa en el flujo si se atasca el medidor.</a:t>
            </a:r>
          </a:p>
          <a:p>
            <a:pPr marL="0" indent="0">
              <a:buNone/>
            </a:pPr>
            <a:r>
              <a:rPr lang="es-CO" dirty="0"/>
              <a:t>• La tasa mínima de flujo varía en función de la viscosidad y de las</a:t>
            </a:r>
          </a:p>
          <a:p>
            <a:pPr marL="0" indent="0">
              <a:buNone/>
            </a:pPr>
            <a:r>
              <a:rPr lang="es-CO" dirty="0"/>
              <a:t>tolerancias internas del medidor..</a:t>
            </a:r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365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sz="4000" b="1" dirty="0"/>
              <a:t>D</a:t>
            </a:r>
            <a:r>
              <a:rPr lang="es-CO" sz="4000" b="1" dirty="0" smtClean="0"/>
              <a:t>esempeño de los medidores de desplazamiento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802674" y="1237014"/>
            <a:ext cx="9551126" cy="49399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Este tipo de medidor es ampliamente usado como</a:t>
            </a:r>
          </a:p>
          <a:p>
            <a:pPr marL="0" indent="0">
              <a:buNone/>
            </a:pPr>
            <a:r>
              <a:rPr lang="es-CO" dirty="0"/>
              <a:t>medidor de referencia debido a sus excelentes cualidades</a:t>
            </a:r>
          </a:p>
          <a:p>
            <a:pPr marL="0" indent="0">
              <a:buNone/>
            </a:pPr>
            <a:r>
              <a:rPr lang="es-CO" dirty="0" smtClean="0"/>
              <a:t>metrológicas. Sin </a:t>
            </a:r>
            <a:r>
              <a:rPr lang="es-CO" dirty="0"/>
              <a:t>embargo, al igual que muchos medidores, es </a:t>
            </a:r>
            <a:r>
              <a:rPr lang="es-CO" dirty="0" smtClean="0"/>
              <a:t>afectado por </a:t>
            </a:r>
            <a:r>
              <a:rPr lang="es-CO" dirty="0"/>
              <a:t>variaciones de presión, temperatura, viscosidad y</a:t>
            </a:r>
          </a:p>
          <a:p>
            <a:pPr marL="0" indent="0">
              <a:buNone/>
            </a:pPr>
            <a:r>
              <a:rPr lang="es-CO" dirty="0"/>
              <a:t>densidad.</a:t>
            </a:r>
          </a:p>
          <a:p>
            <a:pPr marL="0" indent="0">
              <a:buNone/>
            </a:pPr>
            <a:r>
              <a:rPr lang="es-CO" dirty="0"/>
              <a:t>Por ejemplo, debido al coeficiente de dilatación térmica de</a:t>
            </a:r>
          </a:p>
          <a:p>
            <a:pPr marL="0" indent="0">
              <a:buNone/>
            </a:pPr>
            <a:r>
              <a:rPr lang="es-CO" dirty="0"/>
              <a:t>la cámara de medición, una variación de 1 °C puede</a:t>
            </a:r>
          </a:p>
          <a:p>
            <a:pPr marL="0" indent="0">
              <a:buNone/>
            </a:pPr>
            <a:r>
              <a:rPr lang="es-CO" dirty="0"/>
              <a:t>ocasionar un cambio del orden de 0,005 % en el volumen</a:t>
            </a:r>
          </a:p>
          <a:p>
            <a:pPr marL="0" indent="0">
              <a:buNone/>
            </a:pPr>
            <a:r>
              <a:rPr lang="es-CO" dirty="0"/>
              <a:t>de la misma.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105" y="3180125"/>
            <a:ext cx="1618569" cy="331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9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826726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sz="4000" b="1" dirty="0" smtClean="0"/>
              <a:t>LA VISCOSIDAD EN LOS MEDIDORES DE DESPLAZAMIENTO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33600" y="1237014"/>
            <a:ext cx="8238308" cy="527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35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7000" y="156873"/>
            <a:ext cx="8721436" cy="1325563"/>
          </a:xfrm>
        </p:spPr>
        <p:txBody>
          <a:bodyPr/>
          <a:lstStyle/>
          <a:p>
            <a:r>
              <a:rPr lang="es-CO" b="1" dirty="0" smtClean="0"/>
              <a:t>MEDIDORES DE TURBINA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16182" y="1482436"/>
            <a:ext cx="10037618" cy="46945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El medidor de turbina deduce</a:t>
            </a:r>
          </a:p>
          <a:p>
            <a:pPr marL="0" indent="0">
              <a:buNone/>
            </a:pPr>
            <a:r>
              <a:rPr lang="es-CO" dirty="0"/>
              <a:t>la tasa de flujo, midiendo el</a:t>
            </a:r>
          </a:p>
          <a:p>
            <a:pPr marL="0" indent="0">
              <a:buNone/>
            </a:pPr>
            <a:r>
              <a:rPr lang="es-CO" dirty="0"/>
              <a:t>movimiento rotativo (velocidad</a:t>
            </a:r>
          </a:p>
          <a:p>
            <a:pPr marL="0" indent="0">
              <a:buNone/>
            </a:pPr>
            <a:r>
              <a:rPr lang="es-CO" dirty="0"/>
              <a:t>angular) de un rotor de</a:t>
            </a:r>
          </a:p>
          <a:p>
            <a:pPr marL="0" indent="0">
              <a:buNone/>
            </a:pPr>
            <a:r>
              <a:rPr lang="es-CO" dirty="0"/>
              <a:t>álabes, o impulsor que está</a:t>
            </a:r>
          </a:p>
          <a:p>
            <a:pPr marL="0" indent="0">
              <a:buNone/>
            </a:pPr>
            <a:r>
              <a:rPr lang="es-CO" dirty="0"/>
              <a:t>suspendido en la corriente de</a:t>
            </a:r>
          </a:p>
          <a:p>
            <a:pPr marL="0" indent="0">
              <a:buNone/>
            </a:pPr>
            <a:r>
              <a:rPr lang="es-CO" dirty="0"/>
              <a:t>flujo, e infiere el volumen con</a:t>
            </a:r>
          </a:p>
          <a:p>
            <a:pPr marL="0" indent="0">
              <a:buNone/>
            </a:pPr>
            <a:r>
              <a:rPr lang="es-CO" dirty="0"/>
              <a:t>base en la velocidad media</a:t>
            </a:r>
          </a:p>
          <a:p>
            <a:pPr marL="0" indent="0">
              <a:buNone/>
            </a:pPr>
            <a:r>
              <a:rPr lang="es-CO" dirty="0"/>
              <a:t>del fluido.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9236" y="1320614"/>
            <a:ext cx="5029200" cy="308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11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41418" y="365125"/>
            <a:ext cx="9012382" cy="1325563"/>
          </a:xfrm>
        </p:spPr>
        <p:txBody>
          <a:bodyPr/>
          <a:lstStyle/>
          <a:p>
            <a:r>
              <a:rPr lang="es-CO" dirty="0" smtClean="0"/>
              <a:t>Normatividad API para medidores de turbina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68036" y="1825625"/>
            <a:ext cx="10785764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➢ API MPMS 5.1 – General </a:t>
            </a:r>
            <a:r>
              <a:rPr lang="es-CO" dirty="0" err="1"/>
              <a:t>Considerations</a:t>
            </a:r>
            <a:r>
              <a:rPr lang="es-CO" dirty="0"/>
              <a:t> </a:t>
            </a:r>
            <a:r>
              <a:rPr lang="es-CO" dirty="0" err="1"/>
              <a:t>for</a:t>
            </a:r>
            <a:r>
              <a:rPr lang="es-CO" dirty="0"/>
              <a:t> </a:t>
            </a:r>
            <a:r>
              <a:rPr lang="es-CO" dirty="0" err="1"/>
              <a:t>Measurement</a:t>
            </a:r>
            <a:r>
              <a:rPr lang="es-CO" dirty="0"/>
              <a:t> </a:t>
            </a:r>
            <a:r>
              <a:rPr lang="es-CO" dirty="0" err="1"/>
              <a:t>by</a:t>
            </a:r>
            <a:r>
              <a:rPr lang="es-CO" dirty="0"/>
              <a:t> </a:t>
            </a:r>
            <a:r>
              <a:rPr lang="es-CO" dirty="0" err="1"/>
              <a:t>Meters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➢ API MPMS 5.3 – </a:t>
            </a:r>
            <a:r>
              <a:rPr lang="es-CO" dirty="0" err="1"/>
              <a:t>Measurement</a:t>
            </a:r>
            <a:r>
              <a:rPr lang="es-CO" dirty="0"/>
              <a:t> of </a:t>
            </a:r>
            <a:r>
              <a:rPr lang="es-CO" dirty="0" err="1"/>
              <a:t>Liquid</a:t>
            </a:r>
            <a:r>
              <a:rPr lang="es-CO" dirty="0"/>
              <a:t> </a:t>
            </a:r>
            <a:r>
              <a:rPr lang="es-CO" dirty="0" err="1"/>
              <a:t>Hydrocarbons</a:t>
            </a:r>
            <a:r>
              <a:rPr lang="es-CO" dirty="0"/>
              <a:t> </a:t>
            </a:r>
            <a:r>
              <a:rPr lang="es-CO" dirty="0" err="1"/>
              <a:t>by</a:t>
            </a:r>
            <a:r>
              <a:rPr lang="es-CO" dirty="0"/>
              <a:t> Turbine </a:t>
            </a:r>
            <a:r>
              <a:rPr lang="es-CO" dirty="0" err="1"/>
              <a:t>Meters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Define los criterios de aplicación para medidores de turbina y discute</a:t>
            </a:r>
          </a:p>
          <a:p>
            <a:pPr marL="0" indent="0">
              <a:buNone/>
            </a:pPr>
            <a:r>
              <a:rPr lang="es-CO" dirty="0"/>
              <a:t>consideraciones apropiadas respecto a los fluidos que serán medidos.</a:t>
            </a:r>
          </a:p>
          <a:p>
            <a:pPr marL="0" indent="0">
              <a:buNone/>
            </a:pPr>
            <a:r>
              <a:rPr lang="es-CO" dirty="0"/>
              <a:t>Adicionalmente, trata con la instalación de un sistema de medición con</a:t>
            </a:r>
          </a:p>
          <a:p>
            <a:pPr marL="0" indent="0">
              <a:buNone/>
            </a:pPr>
            <a:r>
              <a:rPr lang="es-CO" dirty="0"/>
              <a:t>medidor de turbina, y su desempeño, operación y mantenimiento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968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72144" y="365125"/>
            <a:ext cx="9081655" cy="1325563"/>
          </a:xfrm>
        </p:spPr>
        <p:txBody>
          <a:bodyPr/>
          <a:lstStyle/>
          <a:p>
            <a:r>
              <a:rPr lang="es-CO" dirty="0" smtClean="0"/>
              <a:t>Características de los medidores de turbina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O" dirty="0"/>
              <a:t>• Los medidores tipo turbina son usados más</a:t>
            </a:r>
          </a:p>
          <a:p>
            <a:pPr marL="0" indent="0">
              <a:buNone/>
            </a:pPr>
            <a:r>
              <a:rPr lang="es-CO" dirty="0"/>
              <a:t>ampliamente en fluidos con baja y mediana</a:t>
            </a:r>
          </a:p>
          <a:p>
            <a:pPr marL="0" indent="0">
              <a:buNone/>
            </a:pPr>
            <a:r>
              <a:rPr lang="es-CO" dirty="0"/>
              <a:t>viscosidad.</a:t>
            </a:r>
          </a:p>
          <a:p>
            <a:pPr marL="0" indent="0">
              <a:buNone/>
            </a:pPr>
            <a:r>
              <a:rPr lang="es-CO" dirty="0"/>
              <a:t>• El desempeño de una turbina es afectado por</a:t>
            </a:r>
          </a:p>
          <a:p>
            <a:pPr marL="0" indent="0">
              <a:buNone/>
            </a:pPr>
            <a:r>
              <a:rPr lang="es-CO" dirty="0"/>
              <a:t>el flujo turbulento y perfiles no uniformes de la</a:t>
            </a:r>
          </a:p>
          <a:p>
            <a:pPr marL="0" indent="0">
              <a:buNone/>
            </a:pPr>
            <a:r>
              <a:rPr lang="es-CO" dirty="0"/>
              <a:t>velocidad del fluido, los cuales son introducidos</a:t>
            </a:r>
          </a:p>
          <a:p>
            <a:pPr marL="0" indent="0">
              <a:buNone/>
            </a:pPr>
            <a:r>
              <a:rPr lang="es-CO" dirty="0"/>
              <a:t>por las secciones de tubería corriente arriba y</a:t>
            </a:r>
          </a:p>
          <a:p>
            <a:pPr marL="0" indent="0">
              <a:buNone/>
            </a:pPr>
            <a:r>
              <a:rPr lang="es-CO" dirty="0"/>
              <a:t>corriente abajo del medidor.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499" y="1443855"/>
            <a:ext cx="24003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564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1526" y="277091"/>
            <a:ext cx="8832273" cy="1413597"/>
          </a:xfrm>
        </p:spPr>
        <p:txBody>
          <a:bodyPr/>
          <a:lstStyle/>
          <a:p>
            <a:r>
              <a:rPr lang="es-CO" dirty="0"/>
              <a:t>Características de los medidores de turbina </a:t>
            </a:r>
            <a:endParaRPr lang="es-ES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7993" y="1878517"/>
            <a:ext cx="9391650" cy="385762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455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             Ventajas de los medidores de turbina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98073" y="1479261"/>
            <a:ext cx="9455727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• Excelente </a:t>
            </a:r>
            <a:r>
              <a:rPr lang="es-CO" dirty="0" smtClean="0"/>
              <a:t>respetabilidad.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• Alta exactitud bajo condiciones definidas (rango de medición,</a:t>
            </a:r>
          </a:p>
          <a:p>
            <a:pPr marL="0" indent="0">
              <a:buNone/>
            </a:pPr>
            <a:r>
              <a:rPr lang="es-CO" dirty="0"/>
              <a:t>viscosidad).</a:t>
            </a:r>
          </a:p>
          <a:p>
            <a:pPr marL="0" indent="0">
              <a:buNone/>
            </a:pPr>
            <a:r>
              <a:rPr lang="es-CO" dirty="0"/>
              <a:t>• Manejo de un amplio rango de flujo y buena linealidad.</a:t>
            </a:r>
          </a:p>
          <a:p>
            <a:pPr marL="0" indent="0">
              <a:buNone/>
            </a:pPr>
            <a:r>
              <a:rPr lang="es-CO" dirty="0"/>
              <a:t>• Bajas pérdidas de presión.</a:t>
            </a:r>
          </a:p>
          <a:p>
            <a:pPr marL="0" indent="0">
              <a:buNone/>
            </a:pPr>
            <a:r>
              <a:rPr lang="es-CO" dirty="0"/>
              <a:t>• Larga vida de los cojinetes.</a:t>
            </a:r>
          </a:p>
          <a:p>
            <a:pPr marL="0" indent="0">
              <a:buNone/>
            </a:pPr>
            <a:r>
              <a:rPr lang="es-CO" dirty="0"/>
              <a:t>• Soporta altos rangos de temperatura y presión.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52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79964" y="365125"/>
            <a:ext cx="8873836" cy="1325563"/>
          </a:xfrm>
        </p:spPr>
        <p:txBody>
          <a:bodyPr/>
          <a:lstStyle/>
          <a:p>
            <a:r>
              <a:rPr lang="es-CO" dirty="0" smtClean="0"/>
              <a:t>Desventajas de los medidores de turbina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30036" y="1825625"/>
            <a:ext cx="10023764" cy="4351338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• Necesidad de acondicionar el flujo corriente arriba y abajo del</a:t>
            </a:r>
          </a:p>
          <a:p>
            <a:pPr marL="0" indent="0">
              <a:buNone/>
            </a:pPr>
            <a:r>
              <a:rPr lang="es-CO" dirty="0"/>
              <a:t>medidor.</a:t>
            </a:r>
          </a:p>
          <a:p>
            <a:pPr marL="0" indent="0">
              <a:buNone/>
            </a:pPr>
            <a:r>
              <a:rPr lang="es-CO" dirty="0"/>
              <a:t>• No recomendado para fluidos con viscosidad mediana y alta.</a:t>
            </a:r>
          </a:p>
          <a:p>
            <a:pPr marL="0" indent="0">
              <a:buNone/>
            </a:pPr>
            <a:r>
              <a:rPr lang="es-CO" dirty="0"/>
              <a:t>• Susceptible a incrustaciones y depósitos en el rotor.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899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6109" y="0"/>
            <a:ext cx="8887690" cy="1325563"/>
          </a:xfrm>
        </p:spPr>
        <p:txBody>
          <a:bodyPr/>
          <a:lstStyle/>
          <a:p>
            <a:r>
              <a:rPr lang="es-CO" dirty="0" smtClean="0"/>
              <a:t>Instalación de medidores de turbina </a:t>
            </a:r>
            <a:endParaRPr lang="es-ES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9528" y="2355273"/>
            <a:ext cx="8459982" cy="398351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620982" y="1325563"/>
            <a:ext cx="103610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 smtClean="0"/>
              <a:t>A continuación veremos que para diámetros de las tuberías inferiores y superiores a 2 pulgadas características Corriente arriba 20D, 10D, y corriente abajo 5D</a:t>
            </a:r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8714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46218" y="212725"/>
            <a:ext cx="8707582" cy="1325563"/>
          </a:xfrm>
        </p:spPr>
        <p:txBody>
          <a:bodyPr/>
          <a:lstStyle/>
          <a:p>
            <a:r>
              <a:rPr lang="es-CO" dirty="0" smtClean="0"/>
              <a:t>MEDIDORES ULTRASONICOS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45672" y="1343892"/>
            <a:ext cx="9608127" cy="4833072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Los medidores ultrasónicos de tiempo de</a:t>
            </a:r>
          </a:p>
          <a:p>
            <a:pPr marL="0" indent="0">
              <a:buNone/>
            </a:pPr>
            <a:r>
              <a:rPr lang="es-CO" dirty="0"/>
              <a:t>tránsito utilizan pares de transductores</a:t>
            </a:r>
          </a:p>
          <a:p>
            <a:pPr marL="0" indent="0">
              <a:buNone/>
            </a:pPr>
            <a:r>
              <a:rPr lang="es-CO" dirty="0"/>
              <a:t>cuya señal ultrasónica viaja</a:t>
            </a:r>
          </a:p>
          <a:p>
            <a:pPr marL="0" indent="0">
              <a:buNone/>
            </a:pPr>
            <a:r>
              <a:rPr lang="es-CO" dirty="0"/>
              <a:t>transversalmente al sentido del flujo, de</a:t>
            </a:r>
          </a:p>
          <a:p>
            <a:pPr marL="0" indent="0">
              <a:buNone/>
            </a:pPr>
            <a:r>
              <a:rPr lang="es-CO" dirty="0"/>
              <a:t>un sensor a otro y posteriormente en</a:t>
            </a:r>
          </a:p>
          <a:p>
            <a:pPr marL="0" indent="0">
              <a:buNone/>
            </a:pPr>
            <a:r>
              <a:rPr lang="es-CO" dirty="0"/>
              <a:t>sentido contrario.</a:t>
            </a:r>
          </a:p>
          <a:p>
            <a:pPr marL="0" indent="0">
              <a:buNone/>
            </a:pPr>
            <a:r>
              <a:rPr lang="es-CO" dirty="0"/>
              <a:t>La diferencia de los tiempos de ida y</a:t>
            </a:r>
          </a:p>
          <a:p>
            <a:pPr marL="0" indent="0">
              <a:buNone/>
            </a:pPr>
            <a:r>
              <a:rPr lang="es-CO" dirty="0"/>
              <a:t>vuelta es proporcional a la velocidad</a:t>
            </a:r>
          </a:p>
          <a:p>
            <a:pPr marL="0" indent="0">
              <a:buNone/>
            </a:pPr>
            <a:r>
              <a:rPr lang="es-CO" dirty="0"/>
              <a:t>media del fluido.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7937" y="1343892"/>
            <a:ext cx="2676525" cy="28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72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0072" y="365125"/>
            <a:ext cx="8693727" cy="1325563"/>
          </a:xfrm>
        </p:spPr>
        <p:txBody>
          <a:bodyPr/>
          <a:lstStyle/>
          <a:p>
            <a:r>
              <a:rPr lang="es-CO" dirty="0" smtClean="0"/>
              <a:t>NORMATIVA API PARA MEDIDORES ULTRASONICOS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➢ API MPMS 5.1 – General </a:t>
            </a:r>
            <a:r>
              <a:rPr lang="es-CO" dirty="0" err="1"/>
              <a:t>Considerations</a:t>
            </a:r>
            <a:r>
              <a:rPr lang="es-CO" dirty="0"/>
              <a:t> </a:t>
            </a:r>
            <a:r>
              <a:rPr lang="es-CO" dirty="0" err="1"/>
              <a:t>for</a:t>
            </a:r>
            <a:r>
              <a:rPr lang="es-CO" dirty="0"/>
              <a:t> </a:t>
            </a:r>
            <a:r>
              <a:rPr lang="es-CO" dirty="0" err="1"/>
              <a:t>Measurement</a:t>
            </a:r>
            <a:r>
              <a:rPr lang="es-CO" dirty="0"/>
              <a:t> </a:t>
            </a:r>
            <a:r>
              <a:rPr lang="es-CO" dirty="0" err="1"/>
              <a:t>by</a:t>
            </a:r>
            <a:r>
              <a:rPr lang="es-CO" dirty="0"/>
              <a:t> </a:t>
            </a:r>
            <a:r>
              <a:rPr lang="es-CO" dirty="0" err="1"/>
              <a:t>Meters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➢ API MPMS 5.8 – </a:t>
            </a:r>
            <a:r>
              <a:rPr lang="es-CO" dirty="0" err="1"/>
              <a:t>Measurement</a:t>
            </a:r>
            <a:r>
              <a:rPr lang="es-CO" dirty="0"/>
              <a:t> of </a:t>
            </a:r>
            <a:r>
              <a:rPr lang="es-CO" dirty="0" err="1"/>
              <a:t>Liquid</a:t>
            </a:r>
            <a:r>
              <a:rPr lang="es-CO" dirty="0"/>
              <a:t> </a:t>
            </a:r>
            <a:r>
              <a:rPr lang="es-CO" dirty="0" err="1"/>
              <a:t>Hydrocarbons</a:t>
            </a:r>
            <a:r>
              <a:rPr lang="es-CO" dirty="0"/>
              <a:t> </a:t>
            </a:r>
            <a:r>
              <a:rPr lang="es-CO" dirty="0" err="1"/>
              <a:t>by</a:t>
            </a:r>
            <a:r>
              <a:rPr lang="es-CO" dirty="0"/>
              <a:t> </a:t>
            </a:r>
            <a:r>
              <a:rPr lang="es-CO" dirty="0" err="1"/>
              <a:t>Ultrasonic</a:t>
            </a:r>
            <a:endParaRPr lang="es-CO" dirty="0"/>
          </a:p>
          <a:p>
            <a:pPr marL="0" indent="0">
              <a:buNone/>
            </a:pPr>
            <a:r>
              <a:rPr lang="es-CO" dirty="0" err="1"/>
              <a:t>Flow</a:t>
            </a:r>
            <a:r>
              <a:rPr lang="es-CO" dirty="0"/>
              <a:t> </a:t>
            </a:r>
            <a:r>
              <a:rPr lang="es-CO" dirty="0" err="1" smtClean="0"/>
              <a:t>Meters</a:t>
            </a:r>
            <a:r>
              <a:rPr lang="es-CO" dirty="0" smtClean="0"/>
              <a:t> Define </a:t>
            </a:r>
            <a:r>
              <a:rPr lang="es-CO" dirty="0"/>
              <a:t>los criterios de aplicación para medidores de flujo ultrasónicos </a:t>
            </a:r>
            <a:r>
              <a:rPr lang="es-CO" dirty="0" smtClean="0"/>
              <a:t>y menciona </a:t>
            </a:r>
            <a:r>
              <a:rPr lang="es-CO" dirty="0"/>
              <a:t>consideraciones sobre los líquidos que se medirán. Trata con </a:t>
            </a:r>
            <a:r>
              <a:rPr lang="es-CO" dirty="0" smtClean="0"/>
              <a:t>la instalación</a:t>
            </a:r>
            <a:r>
              <a:rPr lang="es-CO" dirty="0"/>
              <a:t>, operación y mantenimiento de medidores ultrasónicos </a:t>
            </a:r>
            <a:r>
              <a:rPr lang="es-CO" dirty="0" smtClean="0"/>
              <a:t>para medir </a:t>
            </a:r>
            <a:r>
              <a:rPr lang="es-CO" dirty="0"/>
              <a:t>hidrocarburos líquidos, con cumplimiento de requisitos </a:t>
            </a:r>
            <a:r>
              <a:rPr lang="es-CO" dirty="0" smtClean="0"/>
              <a:t>de transferencia </a:t>
            </a:r>
            <a:r>
              <a:rPr lang="es-CO" dirty="0"/>
              <a:t>de custodia.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6072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46218" y="365125"/>
            <a:ext cx="8707582" cy="1325563"/>
          </a:xfrm>
        </p:spPr>
        <p:txBody>
          <a:bodyPr/>
          <a:lstStyle/>
          <a:p>
            <a:r>
              <a:rPr lang="es-CO" dirty="0" smtClean="0"/>
              <a:t>VENTAJAS DE LOS MEDIDORES ULTRASONICOS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54727" y="1690688"/>
            <a:ext cx="9899072" cy="454385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• No genera pérdidas de presión.</a:t>
            </a:r>
          </a:p>
          <a:p>
            <a:pPr marL="0" indent="0">
              <a:buNone/>
            </a:pPr>
            <a:r>
              <a:rPr lang="es-CO" dirty="0"/>
              <a:t>• Expectativa de larga vida útil.</a:t>
            </a:r>
          </a:p>
          <a:p>
            <a:pPr marL="0" indent="0">
              <a:buNone/>
            </a:pPr>
            <a:r>
              <a:rPr lang="es-CO" dirty="0"/>
              <a:t>• Alta “</a:t>
            </a:r>
            <a:r>
              <a:rPr lang="es-CO" dirty="0" err="1"/>
              <a:t>rangeabilidad</a:t>
            </a:r>
            <a:r>
              <a:rPr lang="es-CO" dirty="0"/>
              <a:t>” (relación entre caudales máximo y mínimo que</a:t>
            </a:r>
          </a:p>
          <a:p>
            <a:pPr marL="0" indent="0">
              <a:buNone/>
            </a:pPr>
            <a:r>
              <a:rPr lang="es-CO" dirty="0"/>
              <a:t>puede medir).</a:t>
            </a:r>
          </a:p>
          <a:p>
            <a:pPr marL="0" indent="0">
              <a:buNone/>
            </a:pPr>
            <a:r>
              <a:rPr lang="es-CO" dirty="0"/>
              <a:t>• El principio de medición es independiente de las propiedades físicas del</a:t>
            </a:r>
          </a:p>
          <a:p>
            <a:pPr marL="0" indent="0">
              <a:buNone/>
            </a:pPr>
            <a:r>
              <a:rPr lang="es-CO" dirty="0"/>
              <a:t>fluido.</a:t>
            </a:r>
          </a:p>
          <a:p>
            <a:pPr marL="0" indent="0">
              <a:buNone/>
            </a:pPr>
            <a:r>
              <a:rPr lang="es-CO" dirty="0"/>
              <a:t>• No tiene partes mecánicas móviles.</a:t>
            </a:r>
          </a:p>
          <a:p>
            <a:pPr marL="0" indent="0">
              <a:buNone/>
            </a:pPr>
            <a:r>
              <a:rPr lang="es-CO" dirty="0"/>
              <a:t>• Se puede usar en flujo bidireccional.</a:t>
            </a:r>
          </a:p>
          <a:p>
            <a:pPr marL="0" indent="0">
              <a:buNone/>
            </a:pPr>
            <a:r>
              <a:rPr lang="es-CO" dirty="0"/>
              <a:t>• Software de auto-diagnóstico con indicadores de desempeño.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223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9344" y="365125"/>
            <a:ext cx="8624455" cy="1325563"/>
          </a:xfrm>
        </p:spPr>
        <p:txBody>
          <a:bodyPr/>
          <a:lstStyle/>
          <a:p>
            <a:r>
              <a:rPr lang="es-CO" dirty="0" smtClean="0"/>
              <a:t>DESVENTAJAS DE LOS MEDIDORES ULTRASONICOS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82436" y="1825625"/>
            <a:ext cx="9871364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• Los resultados de la medición son altamente dependientes del</a:t>
            </a:r>
          </a:p>
          <a:p>
            <a:pPr marL="0" indent="0">
              <a:buNone/>
            </a:pPr>
            <a:r>
              <a:rPr lang="es-CO" dirty="0"/>
              <a:t>perfil de flujo.</a:t>
            </a:r>
          </a:p>
          <a:p>
            <a:pPr marL="0" indent="0">
              <a:buNone/>
            </a:pPr>
            <a:r>
              <a:rPr lang="es-CO" dirty="0"/>
              <a:t>• Requiere acondicionamiento del flujo.</a:t>
            </a:r>
          </a:p>
          <a:p>
            <a:pPr marL="0" indent="0">
              <a:buNone/>
            </a:pPr>
            <a:r>
              <a:rPr lang="es-CO" dirty="0"/>
              <a:t>• Susceptibles a efectos de resonancia y reflexión de armónicos</a:t>
            </a:r>
          </a:p>
          <a:p>
            <a:pPr marL="0" indent="0">
              <a:buNone/>
            </a:pPr>
            <a:r>
              <a:rPr lang="es-CO" dirty="0"/>
              <a:t>de la señal ultrasónica.</a:t>
            </a:r>
          </a:p>
          <a:p>
            <a:pPr marL="0" indent="0">
              <a:buNone/>
            </a:pPr>
            <a:r>
              <a:rPr lang="es-CO" dirty="0"/>
              <a:t>• Requiere protección contra señales y corrientes parásitas.</a:t>
            </a:r>
          </a:p>
          <a:p>
            <a:pPr marL="0" indent="0">
              <a:buNone/>
            </a:pPr>
            <a:r>
              <a:rPr lang="es-CO" dirty="0"/>
              <a:t>• Requiere ajuste de cero.</a:t>
            </a:r>
          </a:p>
          <a:p>
            <a:pPr marL="0" indent="0">
              <a:buNone/>
            </a:pPr>
            <a:r>
              <a:rPr lang="es-CO" dirty="0"/>
              <a:t>• Susceptible a fallas de medida por depósitos en los</a:t>
            </a:r>
          </a:p>
          <a:p>
            <a:pPr marL="0" indent="0">
              <a:buNone/>
            </a:pPr>
            <a:r>
              <a:rPr lang="es-CO" dirty="0"/>
              <a:t>transmisores.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15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2164" y="365125"/>
            <a:ext cx="10515600" cy="1024762"/>
          </a:xfrm>
        </p:spPr>
        <p:txBody>
          <a:bodyPr/>
          <a:lstStyle/>
          <a:p>
            <a:r>
              <a:rPr lang="es-CO" dirty="0" smtClean="0"/>
              <a:t>           Medidores de </a:t>
            </a:r>
            <a:r>
              <a:rPr lang="es-CO" dirty="0"/>
              <a:t>C</a:t>
            </a:r>
            <a:r>
              <a:rPr lang="es-CO" dirty="0" smtClean="0"/>
              <a:t>oriolis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07126" y="1551708"/>
            <a:ext cx="9746673" cy="530629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Un medidor Coriolis mide la masa a</a:t>
            </a:r>
          </a:p>
          <a:p>
            <a:pPr marL="0" indent="0">
              <a:buNone/>
            </a:pPr>
            <a:r>
              <a:rPr lang="es-CO" dirty="0"/>
              <a:t>través de la inercia, haciendo fluir un</a:t>
            </a:r>
          </a:p>
          <a:p>
            <a:pPr marL="0" indent="0">
              <a:buNone/>
            </a:pPr>
            <a:r>
              <a:rPr lang="es-CO" dirty="0"/>
              <a:t>líquido o un gas denso a través de un</a:t>
            </a:r>
          </a:p>
          <a:p>
            <a:pPr marL="0" indent="0">
              <a:buNone/>
            </a:pPr>
            <a:r>
              <a:rPr lang="es-CO" dirty="0"/>
              <a:t>tubo que se hace vibrar por medio de un</a:t>
            </a:r>
          </a:p>
          <a:p>
            <a:pPr marL="0" indent="0">
              <a:buNone/>
            </a:pPr>
            <a:r>
              <a:rPr lang="es-CO" dirty="0"/>
              <a:t>pequeño actuador.</a:t>
            </a:r>
          </a:p>
          <a:p>
            <a:pPr marL="0" indent="0">
              <a:buNone/>
            </a:pPr>
            <a:r>
              <a:rPr lang="es-CO" dirty="0"/>
              <a:t>El paso del fluido genera una fuerza de</a:t>
            </a:r>
          </a:p>
          <a:p>
            <a:pPr marL="0" indent="0">
              <a:buNone/>
            </a:pPr>
            <a:r>
              <a:rPr lang="es-CO" dirty="0"/>
              <a:t>torsión medible en el tubo, que es</a:t>
            </a:r>
          </a:p>
          <a:p>
            <a:pPr marL="0" indent="0">
              <a:buNone/>
            </a:pPr>
            <a:r>
              <a:rPr lang="es-CO" dirty="0"/>
              <a:t>proporcional a la masa.</a:t>
            </a:r>
          </a:p>
          <a:p>
            <a:pPr marL="0" indent="0">
              <a:buNone/>
            </a:pPr>
            <a:r>
              <a:rPr lang="es-CO" dirty="0"/>
              <a:t>Algunos medidores Coriolis usan tubos</a:t>
            </a:r>
          </a:p>
          <a:p>
            <a:pPr marL="0" indent="0">
              <a:buNone/>
            </a:pPr>
            <a:r>
              <a:rPr lang="es-CO" dirty="0"/>
              <a:t>curvos dobles, para tener mayor</a:t>
            </a:r>
          </a:p>
          <a:p>
            <a:pPr marL="0" indent="0">
              <a:buNone/>
            </a:pPr>
            <a:r>
              <a:rPr lang="es-CO" dirty="0"/>
              <a:t>sensibilidad y menor caída de </a:t>
            </a:r>
            <a:r>
              <a:rPr lang="es-CO" dirty="0" smtClean="0"/>
              <a:t>presión</a:t>
            </a:r>
          </a:p>
          <a:p>
            <a:pPr marL="0" indent="0">
              <a:buNone/>
            </a:pPr>
            <a:r>
              <a:rPr lang="es-CO" dirty="0"/>
              <a:t>También es conocido como medidor de flujo másico, o medidor de flujo inercial.</a:t>
            </a:r>
            <a:endParaRPr lang="es-CO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892" y="4335022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01" y="1543242"/>
            <a:ext cx="3810000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97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44784" y="0"/>
            <a:ext cx="10394470" cy="1325563"/>
          </a:xfrm>
        </p:spPr>
        <p:txBody>
          <a:bodyPr/>
          <a:lstStyle/>
          <a:p>
            <a:r>
              <a:rPr lang="es-CO" dirty="0" smtClean="0"/>
              <a:t>Normativa API para medidores coriolis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40873" y="1493116"/>
            <a:ext cx="10134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➢ API MPMS 5.1 – General </a:t>
            </a:r>
            <a:r>
              <a:rPr lang="es-CO" dirty="0" err="1"/>
              <a:t>Considerations</a:t>
            </a:r>
            <a:r>
              <a:rPr lang="es-CO" dirty="0"/>
              <a:t> </a:t>
            </a:r>
            <a:r>
              <a:rPr lang="es-CO" dirty="0" err="1"/>
              <a:t>for</a:t>
            </a:r>
            <a:r>
              <a:rPr lang="es-CO" dirty="0"/>
              <a:t> </a:t>
            </a:r>
            <a:r>
              <a:rPr lang="es-CO" dirty="0" err="1"/>
              <a:t>Measurement</a:t>
            </a:r>
            <a:r>
              <a:rPr lang="es-CO" dirty="0"/>
              <a:t> </a:t>
            </a:r>
            <a:r>
              <a:rPr lang="es-CO" dirty="0" err="1"/>
              <a:t>by</a:t>
            </a:r>
            <a:r>
              <a:rPr lang="es-CO" dirty="0"/>
              <a:t> </a:t>
            </a:r>
            <a:r>
              <a:rPr lang="es-CO" dirty="0" err="1"/>
              <a:t>Meters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➢ API MPMS 5.6 – </a:t>
            </a:r>
            <a:r>
              <a:rPr lang="es-CO" dirty="0" err="1"/>
              <a:t>Measurement</a:t>
            </a:r>
            <a:r>
              <a:rPr lang="es-CO" dirty="0"/>
              <a:t> of </a:t>
            </a:r>
            <a:r>
              <a:rPr lang="es-CO" dirty="0" err="1"/>
              <a:t>Liquid</a:t>
            </a:r>
            <a:r>
              <a:rPr lang="es-CO" dirty="0"/>
              <a:t> </a:t>
            </a:r>
            <a:r>
              <a:rPr lang="es-CO" dirty="0" err="1"/>
              <a:t>Hydrocarbons</a:t>
            </a:r>
            <a:r>
              <a:rPr lang="es-CO" dirty="0"/>
              <a:t> </a:t>
            </a:r>
            <a:r>
              <a:rPr lang="es-CO" dirty="0" err="1"/>
              <a:t>by</a:t>
            </a:r>
            <a:r>
              <a:rPr lang="es-CO" dirty="0"/>
              <a:t> Coriolis </a:t>
            </a:r>
            <a:r>
              <a:rPr lang="es-CO" dirty="0" err="1" smtClean="0"/>
              <a:t>MetersDescribe</a:t>
            </a:r>
            <a:r>
              <a:rPr lang="es-CO" dirty="0" smtClean="0"/>
              <a:t> </a:t>
            </a:r>
            <a:r>
              <a:rPr lang="es-CO" dirty="0"/>
              <a:t>métodos para lograr precisión a nivel de transferencia de </a:t>
            </a:r>
            <a:r>
              <a:rPr lang="es-CO" dirty="0" err="1" smtClean="0"/>
              <a:t>custodiacuando</a:t>
            </a:r>
            <a:r>
              <a:rPr lang="es-CO" dirty="0" smtClean="0"/>
              <a:t> </a:t>
            </a:r>
            <a:r>
              <a:rPr lang="es-CO" dirty="0"/>
              <a:t>se usa un medidor Coriolis para cuantificar hidrocarburos </a:t>
            </a:r>
            <a:r>
              <a:rPr lang="es-CO" dirty="0" err="1" smtClean="0"/>
              <a:t>líquidos.Incluye</a:t>
            </a:r>
            <a:r>
              <a:rPr lang="es-CO" dirty="0" smtClean="0"/>
              <a:t> </a:t>
            </a:r>
            <a:r>
              <a:rPr lang="es-CO" dirty="0"/>
              <a:t>información sobre pruebas y verificación, con opciones másicas </a:t>
            </a:r>
            <a:r>
              <a:rPr lang="es-CO" dirty="0" smtClean="0"/>
              <a:t>y volumétricas</a:t>
            </a:r>
            <a:r>
              <a:rPr lang="es-CO" dirty="0"/>
              <a:t>, y temas como instalación, operación y mantenimiento.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686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26326" y="365125"/>
            <a:ext cx="8527473" cy="1325563"/>
          </a:xfrm>
        </p:spPr>
        <p:txBody>
          <a:bodyPr/>
          <a:lstStyle/>
          <a:p>
            <a:r>
              <a:rPr lang="es-CO" dirty="0" smtClean="0"/>
              <a:t>Ventajas de los medidores coriolis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46909" y="1690688"/>
            <a:ext cx="10106890" cy="44862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• Su exactitud es menor al 0,15 % en medición de flujo másico.</a:t>
            </a:r>
          </a:p>
          <a:p>
            <a:pPr marL="0" indent="0">
              <a:buNone/>
            </a:pPr>
            <a:r>
              <a:rPr lang="es-CO" dirty="0"/>
              <a:t>• El sensor no es intrusivo.</a:t>
            </a:r>
          </a:p>
          <a:p>
            <a:pPr marL="0" indent="0">
              <a:buNone/>
            </a:pPr>
            <a:r>
              <a:rPr lang="es-CO" dirty="0"/>
              <a:t>• Bajos niveles de mantenimiento.</a:t>
            </a:r>
          </a:p>
          <a:p>
            <a:pPr marL="0" indent="0">
              <a:buNone/>
            </a:pPr>
            <a:r>
              <a:rPr lang="es-CO" dirty="0"/>
              <a:t>• No es susceptible al daño por desprendimiento de gases.</a:t>
            </a:r>
          </a:p>
          <a:p>
            <a:pPr marL="0" indent="0">
              <a:buNone/>
            </a:pPr>
            <a:r>
              <a:rPr lang="es-CO" dirty="0"/>
              <a:t>• Capacidad para medir tasas de flujo cercanas a cero.</a:t>
            </a:r>
          </a:p>
          <a:p>
            <a:pPr marL="0" indent="0">
              <a:buNone/>
            </a:pPr>
            <a:r>
              <a:rPr lang="es-CO" dirty="0"/>
              <a:t>• Mínimamente afectado por cambios en la viscosidad.</a:t>
            </a:r>
          </a:p>
          <a:p>
            <a:pPr marL="0" indent="0">
              <a:buNone/>
            </a:pPr>
            <a:r>
              <a:rPr lang="es-CO" dirty="0"/>
              <a:t>• Mediciones directas de masa y densidad (proporcionando medición de</a:t>
            </a:r>
          </a:p>
          <a:p>
            <a:pPr marL="0" indent="0">
              <a:buNone/>
            </a:pPr>
            <a:r>
              <a:rPr lang="es-CO" dirty="0"/>
              <a:t>volumen indirecta).</a:t>
            </a:r>
          </a:p>
          <a:p>
            <a:pPr marL="0" indent="0">
              <a:buNone/>
            </a:pPr>
            <a:r>
              <a:rPr lang="es-CO" dirty="0"/>
              <a:t>• Normalmente no requiere acondicionamiento de flujo.</a:t>
            </a:r>
          </a:p>
          <a:p>
            <a:pPr marL="0" indent="0">
              <a:buNone/>
            </a:pPr>
            <a:r>
              <a:rPr lang="es-CO" dirty="0"/>
              <a:t>• Capacidad de diagnóstico.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8811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10690" y="365125"/>
            <a:ext cx="8943109" cy="1325563"/>
          </a:xfrm>
        </p:spPr>
        <p:txBody>
          <a:bodyPr/>
          <a:lstStyle/>
          <a:p>
            <a:r>
              <a:rPr lang="es-CO" dirty="0" smtClean="0"/>
              <a:t>Desventajas de los medidores coriolis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82435" y="1451552"/>
            <a:ext cx="10799618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• Costo inicial alto.</a:t>
            </a:r>
          </a:p>
          <a:p>
            <a:pPr marL="0" indent="0">
              <a:buNone/>
            </a:pPr>
            <a:r>
              <a:rPr lang="es-CO" dirty="0"/>
              <a:t>• Cambios significativos en la densidad afectan la exactitud.</a:t>
            </a:r>
          </a:p>
          <a:p>
            <a:pPr marL="0" indent="0">
              <a:buNone/>
            </a:pPr>
            <a:r>
              <a:rPr lang="es-CO" dirty="0"/>
              <a:t>• Presenta cavitación por baja contrapresión aguas abajo.</a:t>
            </a:r>
          </a:p>
          <a:p>
            <a:pPr marL="0" indent="0">
              <a:buNone/>
            </a:pPr>
            <a:r>
              <a:rPr lang="es-CO" dirty="0"/>
              <a:t>• Sensibilidad a las condiciones de instalación, incluidos golpes y vibraciones.</a:t>
            </a:r>
          </a:p>
          <a:p>
            <a:pPr marL="0" indent="0">
              <a:buNone/>
            </a:pPr>
            <a:r>
              <a:rPr lang="es-CO" dirty="0"/>
              <a:t>• Susceptible a los efectos de esfuerzos por efecto de mala alineación en las</a:t>
            </a:r>
          </a:p>
          <a:p>
            <a:pPr marL="0" indent="0">
              <a:buNone/>
            </a:pPr>
            <a:r>
              <a:rPr lang="es-CO" dirty="0"/>
              <a:t>tuberías de acople.</a:t>
            </a:r>
          </a:p>
          <a:p>
            <a:pPr marL="0" indent="0">
              <a:buNone/>
            </a:pPr>
            <a:r>
              <a:rPr lang="es-CO" dirty="0"/>
              <a:t>• Daños del sensor no pueden ser reparados en el campo.</a:t>
            </a:r>
          </a:p>
          <a:p>
            <a:pPr marL="0" indent="0">
              <a:buNone/>
            </a:pPr>
            <a:r>
              <a:rPr lang="es-CO" dirty="0"/>
              <a:t>• Requiere ajuste del “cero” en forma periódica (línea presurizada y sin flujo).</a:t>
            </a:r>
          </a:p>
          <a:p>
            <a:pPr marL="0" indent="0">
              <a:buNone/>
            </a:pPr>
            <a:r>
              <a:rPr lang="es-CO" dirty="0"/>
              <a:t>• Alta caída de presión.</a:t>
            </a:r>
          </a:p>
          <a:p>
            <a:pPr marL="0" indent="0">
              <a:buNone/>
            </a:pPr>
            <a:r>
              <a:rPr lang="es-CO" dirty="0"/>
              <a:t>• Las condiciones operacionales y ambientales (temperatura, presión, densidad</a:t>
            </a:r>
          </a:p>
          <a:p>
            <a:pPr marL="0" indent="0">
              <a:buNone/>
            </a:pPr>
            <a:r>
              <a:rPr lang="es-CO" dirty="0"/>
              <a:t>y viscosidad) pueden afectar el ajuste del cero.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5249" y="5403272"/>
            <a:ext cx="1074057" cy="107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6237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19650</TotalTime>
  <Words>1411</Words>
  <Application>Microsoft Office PowerPoint</Application>
  <PresentationFormat>Panorámica</PresentationFormat>
  <Paragraphs>175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de Office</vt:lpstr>
      <vt:lpstr>Tecnologías de medición dinámica  </vt:lpstr>
      <vt:lpstr>Presentación de PowerPoint</vt:lpstr>
      <vt:lpstr>Medidores de desplazamiento y interferencia </vt:lpstr>
      <vt:lpstr>Medidores de acuerdo a la linealidad del caudal     </vt:lpstr>
      <vt:lpstr>           Medidores de desplazamiento</vt:lpstr>
      <vt:lpstr>Normatividad para los medidores de desplazamiento </vt:lpstr>
      <vt:lpstr>  Ventajas de los medidores de desplazamiento  </vt:lpstr>
      <vt:lpstr>  Desventajas de los medidores de desplazamiento  </vt:lpstr>
      <vt:lpstr>  Desempeño de los medidores de desplazamiento   </vt:lpstr>
      <vt:lpstr>  LA VISCOSIDAD EN LOS MEDIDORES DE DESPLAZAMIENTO   </vt:lpstr>
      <vt:lpstr>MEDIDORES DE TURBINA </vt:lpstr>
      <vt:lpstr>Normatividad API para medidores de turbina </vt:lpstr>
      <vt:lpstr>Características de los medidores de turbina </vt:lpstr>
      <vt:lpstr>Características de los medidores de turbina </vt:lpstr>
      <vt:lpstr>              Ventajas de los medidores de turbina </vt:lpstr>
      <vt:lpstr>Desventajas de los medidores de turbina </vt:lpstr>
      <vt:lpstr>Instalación de medidores de turbina </vt:lpstr>
      <vt:lpstr>MEDIDORES ULTRASONICOS </vt:lpstr>
      <vt:lpstr>NORMATIVA API PARA MEDIDORES ULTRASONICOS </vt:lpstr>
      <vt:lpstr>VENTAJAS DE LOS MEDIDORES ULTRASONICOS</vt:lpstr>
      <vt:lpstr>DESVENTAJAS DE LOS MEDIDORES ULTRASONICOS </vt:lpstr>
      <vt:lpstr>           Medidores de Coriolis </vt:lpstr>
      <vt:lpstr>Normativa API para medidores coriolis</vt:lpstr>
      <vt:lpstr>Ventajas de los medidores coriolis</vt:lpstr>
      <vt:lpstr>Desventajas de los medidores coriolis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1389</cp:revision>
  <dcterms:created xsi:type="dcterms:W3CDTF">2020-02-18T12:47:10Z</dcterms:created>
  <dcterms:modified xsi:type="dcterms:W3CDTF">2022-08-23T18:58:26Z</dcterms:modified>
</cp:coreProperties>
</file>