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1" r:id="rId4"/>
    <p:sldId id="265" r:id="rId5"/>
    <p:sldId id="262" r:id="rId6"/>
    <p:sldId id="264" r:id="rId7"/>
    <p:sldId id="263" r:id="rId8"/>
    <p:sldId id="267" r:id="rId9"/>
    <p:sldId id="270" r:id="rId10"/>
    <p:sldId id="272" r:id="rId11"/>
    <p:sldId id="273" r:id="rId12"/>
    <p:sldId id="275" r:id="rId13"/>
    <p:sldId id="276" r:id="rId14"/>
    <p:sldId id="277" r:id="rId15"/>
    <p:sldId id="278" r:id="rId16"/>
    <p:sldId id="279" r:id="rId17"/>
    <p:sldId id="281" r:id="rId18"/>
    <p:sldId id="280" r:id="rId19"/>
    <p:sldId id="282" r:id="rId20"/>
    <p:sldId id="283" r:id="rId21"/>
    <p:sldId id="284" r:id="rId22"/>
    <p:sldId id="285" r:id="rId23"/>
    <p:sldId id="286" r:id="rId24"/>
    <p:sldId id="288" r:id="rId25"/>
    <p:sldId id="291" r:id="rId26"/>
    <p:sldId id="287" r:id="rId27"/>
    <p:sldId id="292" r:id="rId28"/>
    <p:sldId id="289" r:id="rId29"/>
    <p:sldId id="290" r:id="rId30"/>
    <p:sldId id="294" r:id="rId31"/>
    <p:sldId id="295" r:id="rId32"/>
    <p:sldId id="298" r:id="rId33"/>
    <p:sldId id="297" r:id="rId34"/>
    <p:sldId id="296" r:id="rId35"/>
    <p:sldId id="299" r:id="rId36"/>
    <p:sldId id="300" r:id="rId37"/>
    <p:sldId id="301" r:id="rId38"/>
    <p:sldId id="302" r:id="rId39"/>
    <p:sldId id="303" r:id="rId40"/>
    <p:sldId id="304" r:id="rId41"/>
    <p:sldId id="306" r:id="rId42"/>
    <p:sldId id="305" r:id="rId43"/>
    <p:sldId id="307" r:id="rId44"/>
    <p:sldId id="271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2021\EVALUACION%2019%20JULIO%202021\Resumen%20Prueba%20tecnica%20%2019%20julio%20202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ES%202021\RESUMEN%20EVALUACION%20COMERCIAL%20OCTUBRE%202021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%202022\General%20Test%20Comercial%20FEBERO%202022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b="1"/>
              <a:t>Prueba</a:t>
            </a:r>
            <a:r>
              <a:rPr lang="es-ES" b="1" baseline="0"/>
              <a:t> Tecnica Segundo Trimestre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1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602563642858431"/>
          <c:y val="0.17171296296296298"/>
          <c:w val="0.85341885389326333"/>
          <c:h val="0.72088764946048411"/>
        </c:manualLayout>
      </c:layout>
      <c:pie3D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6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8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Overview!$B$8:$B$9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4000-42EC-8A13-929011E7C3B3}"/>
                  </c:ext>
                </c:extLst>
              </c15:ser>
            </c15:filteredPieSeries>
            <c15:filteredPieSeries>
              <c15:ser>
                <c:idx val="2"/>
                <c:order val="1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Overview!$D$8:$D$9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4000-42EC-8A13-929011E7C3B3}"/>
                  </c:ext>
                </c:extLst>
              </c15:ser>
            </c15:filteredPieSeries>
            <c15:filteredPieSeries>
              <c15:ser>
                <c:idx val="3"/>
                <c:order val="2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0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2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Overview!$E$8:$E$9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4000-42EC-8A13-929011E7C3B3}"/>
                  </c:ext>
                </c:extLst>
              </c15:ser>
            </c15:filteredPieSeries>
            <c15:filteredPieSeries>
              <c15:ser>
                <c:idx val="4"/>
                <c:order val="3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Overview!$F$8:$F$9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8-4000-42EC-8A13-929011E7C3B3}"/>
                  </c:ext>
                </c:extLst>
              </c15:ser>
            </c15:filteredPieSeries>
            <c15:filteredPieSeries>
              <c15:ser>
                <c:idx val="5"/>
                <c:order val="4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A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Overview!$G$8:$G$9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D-4000-42EC-8A13-929011E7C3B3}"/>
                  </c:ext>
                </c:extLst>
              </c15:ser>
            </c15:filteredPieSeries>
            <c15:filteredPieSeries>
              <c15:ser>
                <c:idx val="6"/>
                <c:order val="5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Overview!$H$8:$H$9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4000-42EC-8A13-929011E7C3B3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899849803283581"/>
          <c:y val="0.8172306662430181"/>
          <c:w val="0.7568417659729072"/>
          <c:h val="0.15625109361329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rendimiento</a:t>
            </a:r>
            <a:r>
              <a:rPr lang="es-ES" baseline="0" dirty="0"/>
              <a:t> de </a:t>
            </a:r>
            <a:r>
              <a:rPr lang="es-ES" baseline="0" dirty="0" smtClean="0"/>
              <a:t>14,75 %</a:t>
            </a:r>
            <a:endParaRPr lang="es-ES" dirty="0"/>
          </a:p>
        </c:rich>
      </c:tx>
      <c:layout>
        <c:manualLayout>
          <c:xMode val="edge"/>
          <c:yMode val="edge"/>
          <c:x val="0.42282195912196929"/>
          <c:y val="3.3214709371292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159064234192138E-2"/>
          <c:y val="0.23211739102007267"/>
          <c:w val="0.82252556778378483"/>
          <c:h val="0.65215904951382853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9460784313725492E-2"/>
          <c:y val="0.2968784025671703"/>
          <c:w val="0.82107843137254899"/>
          <c:h val="0.65373436094339799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0.65296</cdr:x>
      <cdr:y>0</cdr:y>
    </cdr:from>
    <cdr:to>
      <cdr:x>1</cdr:x>
      <cdr:y>0.6914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418245" y="0"/>
          <a:ext cx="3411147" cy="1908824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0.40066</cdr:x>
      <cdr:y>0</cdr:y>
    </cdr:from>
    <cdr:to>
      <cdr:x>0.89466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3251997" y="0"/>
          <a:ext cx="4009524" cy="2486025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emf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   Fundamentos de Metrología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778103"/>
            <a:ext cx="104132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b="1" dirty="0" smtClean="0"/>
              <a:t>Contenido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1.Importancia </a:t>
            </a:r>
            <a:r>
              <a:rPr lang="es-MX" dirty="0"/>
              <a:t>de la </a:t>
            </a:r>
            <a:r>
              <a:rPr lang="es-MX" dirty="0" smtClean="0"/>
              <a:t>medición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2.Definiciones </a:t>
            </a:r>
            <a:r>
              <a:rPr lang="es-MX" dirty="0" smtClean="0"/>
              <a:t>básicas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3.Organizaciones </a:t>
            </a:r>
            <a:r>
              <a:rPr lang="es-MX" dirty="0" smtClean="0"/>
              <a:t>metrológicas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4.Infraestructuras </a:t>
            </a:r>
            <a:r>
              <a:rPr lang="es-MX" dirty="0"/>
              <a:t>de </a:t>
            </a:r>
            <a:r>
              <a:rPr lang="es-MX" dirty="0" smtClean="0"/>
              <a:t>calidad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5.Sistema </a:t>
            </a:r>
            <a:r>
              <a:rPr lang="es-MX" dirty="0"/>
              <a:t>Internacional de </a:t>
            </a:r>
            <a:r>
              <a:rPr lang="es-MX" dirty="0" smtClean="0"/>
              <a:t>Unidades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6.Medición </a:t>
            </a:r>
            <a:r>
              <a:rPr lang="es-MX" dirty="0"/>
              <a:t>e incertidumbre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</a:t>
            </a:r>
            <a:r>
              <a:rPr lang="es-ES" b="1" dirty="0" smtClean="0"/>
              <a:t>1.Importancia de la medición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672046" y="1436914"/>
            <a:ext cx="9681753" cy="4740049"/>
          </a:xfrm>
        </p:spPr>
        <p:txBody>
          <a:bodyPr/>
          <a:lstStyle/>
          <a:p>
            <a:pPr algn="just">
              <a:buNone/>
            </a:pPr>
            <a:r>
              <a:rPr lang="es-MX" altLang="es-ES" dirty="0" smtClean="0"/>
              <a:t>El progreso </a:t>
            </a:r>
            <a:r>
              <a:rPr lang="es-MX" altLang="es-ES" dirty="0"/>
              <a:t>de la humanidad está directamente relacionado con</a:t>
            </a:r>
          </a:p>
          <a:p>
            <a:pPr algn="just">
              <a:buNone/>
            </a:pPr>
            <a:r>
              <a:rPr lang="es-MX" altLang="es-ES" dirty="0"/>
              <a:t>los avances en la variedad y calidad de las mediciones</a:t>
            </a:r>
            <a:endParaRPr lang="es-ES" alt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6269168"/>
              </p:ext>
            </p:extLst>
          </p:nvPr>
        </p:nvGraphicFramePr>
        <p:xfrm>
          <a:off x="1300162" y="2998627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045" y="2836805"/>
            <a:ext cx="2172832" cy="217283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1284" y="2754183"/>
            <a:ext cx="3621386" cy="241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MX" dirty="0" smtClean="0"/>
              <a:t>Estudios arqueológicos demuestran que </a:t>
            </a:r>
            <a:r>
              <a:rPr lang="es-MX" dirty="0"/>
              <a:t>civilizaciones muy </a:t>
            </a:r>
            <a:r>
              <a:rPr lang="es-MX" dirty="0" smtClean="0"/>
              <a:t>antiguas tenían </a:t>
            </a:r>
            <a:r>
              <a:rPr lang="es-MX" dirty="0"/>
              <a:t>ya los conceptos de pesar </a:t>
            </a:r>
            <a:r>
              <a:rPr lang="es-MX" dirty="0" smtClean="0"/>
              <a:t>y medir.</a:t>
            </a:r>
          </a:p>
          <a:p>
            <a:pPr marL="0" indent="0">
              <a:buNone/>
            </a:pPr>
            <a:r>
              <a:rPr lang="es-MX" dirty="0" smtClean="0"/>
              <a:t>La principio los sistemas de pesos y medidas se basaron en la morfología el cuerpo humano por ejemplo pie, codos etc.</a:t>
            </a:r>
          </a:p>
          <a:p>
            <a:pPr marL="0" indent="0">
              <a:buNone/>
            </a:pPr>
            <a:r>
              <a:rPr lang="es-MX" dirty="0" smtClean="0"/>
              <a:t>Las magnitudes que revestían mayor importancia eran longitud y masa. </a:t>
            </a:r>
            <a:endParaRPr lang="es-ES" dirty="0"/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9670305"/>
              </p:ext>
            </p:extLst>
          </p:nvPr>
        </p:nvGraphicFramePr>
        <p:xfrm>
          <a:off x="1943100" y="2834764"/>
          <a:ext cx="7558088" cy="3358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8934124"/>
              </p:ext>
            </p:extLst>
          </p:nvPr>
        </p:nvGraphicFramePr>
        <p:xfrm>
          <a:off x="1384663" y="4037428"/>
          <a:ext cx="8116525" cy="2301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Rectángulo 2"/>
          <p:cNvSpPr/>
          <p:nvPr/>
        </p:nvSpPr>
        <p:spPr>
          <a:xfrm>
            <a:off x="2547869" y="386102"/>
            <a:ext cx="39685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dirty="0" smtClean="0"/>
              <a:t>Reseña Histórica</a:t>
            </a:r>
            <a:endParaRPr lang="es-ES" sz="4400" dirty="0"/>
          </a:p>
        </p:txBody>
      </p:sp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0456983"/>
              </p:ext>
            </p:extLst>
          </p:nvPr>
        </p:nvGraphicFramePr>
        <p:xfrm>
          <a:off x="2443706" y="436143"/>
          <a:ext cx="780097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741555"/>
              </p:ext>
            </p:extLst>
          </p:nvPr>
        </p:nvGraphicFramePr>
        <p:xfrm>
          <a:off x="-842963" y="3949473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990646"/>
              </p:ext>
            </p:extLst>
          </p:nvPr>
        </p:nvGraphicFramePr>
        <p:xfrm>
          <a:off x="1119188" y="3250361"/>
          <a:ext cx="6581775" cy="267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2.DEFINICIONES BASICAS</a:t>
            </a: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MX" dirty="0" smtClean="0"/>
              <a:t>     La referencia </a:t>
            </a:r>
            <a:r>
              <a:rPr lang="es-MX" dirty="0"/>
              <a:t>fundamental para las </a:t>
            </a:r>
            <a:r>
              <a:rPr lang="es-MX" dirty="0" smtClean="0"/>
              <a:t>definiciones metrológicas </a:t>
            </a:r>
            <a:r>
              <a:rPr lang="es-MX" dirty="0"/>
              <a:t>es </a:t>
            </a:r>
            <a:r>
              <a:rPr lang="es-MX" dirty="0" smtClean="0"/>
              <a:t>el </a:t>
            </a:r>
            <a:r>
              <a:rPr lang="es-MX" b="1" dirty="0" smtClean="0"/>
              <a:t>Vocabulario </a:t>
            </a:r>
            <a:r>
              <a:rPr lang="es-MX" b="1" dirty="0"/>
              <a:t>Internacional de </a:t>
            </a:r>
            <a:r>
              <a:rPr lang="es-MX" b="1" dirty="0" smtClean="0"/>
              <a:t>Metrología</a:t>
            </a:r>
            <a:r>
              <a:rPr lang="es-MX" dirty="0" smtClean="0"/>
              <a:t> Conceptos fundamentales </a:t>
            </a:r>
            <a:r>
              <a:rPr lang="es-MX" dirty="0"/>
              <a:t>y generales, y </a:t>
            </a:r>
            <a:r>
              <a:rPr lang="es-MX" dirty="0" smtClean="0"/>
              <a:t>términos asociados </a:t>
            </a:r>
            <a:r>
              <a:rPr lang="es-MX" dirty="0"/>
              <a:t>Este vocabulario cubre los </a:t>
            </a:r>
            <a:r>
              <a:rPr lang="es-MX" dirty="0" smtClean="0"/>
              <a:t>aspectos relacionados </a:t>
            </a:r>
            <a:r>
              <a:rPr lang="es-MX" dirty="0"/>
              <a:t>con la medición e incluye información </a:t>
            </a:r>
            <a:r>
              <a:rPr lang="es-MX" dirty="0" smtClean="0"/>
              <a:t>sobre la </a:t>
            </a:r>
            <a:r>
              <a:rPr lang="es-MX" dirty="0"/>
              <a:t>determinación de las constantes físicas y </a:t>
            </a:r>
            <a:r>
              <a:rPr lang="es-MX" dirty="0" smtClean="0"/>
              <a:t>otras propiedades </a:t>
            </a:r>
            <a:r>
              <a:rPr lang="es-MX" dirty="0"/>
              <a:t>fundamentales de materiales y sustancias</a:t>
            </a:r>
            <a:endParaRPr lang="es-ES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sz="half" idx="2"/>
          </p:nvPr>
        </p:nvPicPr>
        <p:blipFill>
          <a:blip r:embed="rId6"/>
          <a:stretch>
            <a:fillRect/>
          </a:stretch>
        </p:blipFill>
        <p:spPr>
          <a:xfrm>
            <a:off x="6513963" y="1638867"/>
            <a:ext cx="308400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9648560"/>
              </p:ext>
            </p:extLst>
          </p:nvPr>
        </p:nvGraphicFramePr>
        <p:xfrm>
          <a:off x="2847703" y="2526552"/>
          <a:ext cx="7524205" cy="34196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2.</a:t>
            </a:r>
            <a:r>
              <a:rPr lang="es-ES" b="1" dirty="0" smtClean="0"/>
              <a:t>DEFINICIONES BASICAS </a:t>
            </a:r>
            <a:endParaRPr lang="es-ES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1885121" y="1594873"/>
            <a:ext cx="4843463" cy="4351338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s-CO" sz="2600" b="1" dirty="0" smtClean="0"/>
              <a:t>Medir: </a:t>
            </a:r>
          </a:p>
          <a:p>
            <a:pPr marL="0" indent="0">
              <a:buNone/>
              <a:defRPr/>
            </a:pPr>
            <a:r>
              <a:rPr lang="es-CO" sz="2600" dirty="0"/>
              <a:t>E</a:t>
            </a:r>
            <a:r>
              <a:rPr lang="es-CO" sz="2600" dirty="0" smtClean="0"/>
              <a:t>s comparar con algo que se toma como referencia.</a:t>
            </a:r>
          </a:p>
          <a:p>
            <a:pPr marL="0" indent="0">
              <a:buNone/>
              <a:defRPr/>
            </a:pPr>
            <a:r>
              <a:rPr lang="es-MX" sz="2600" b="1" dirty="0"/>
              <a:t>Magnitud</a:t>
            </a:r>
          </a:p>
          <a:p>
            <a:pPr marL="0" indent="0">
              <a:buNone/>
              <a:defRPr/>
            </a:pPr>
            <a:r>
              <a:rPr lang="es-MX" sz="2600" dirty="0" smtClean="0"/>
              <a:t>Propiedad de </a:t>
            </a:r>
            <a:r>
              <a:rPr lang="es-MX" sz="2600" dirty="0"/>
              <a:t>un </a:t>
            </a:r>
            <a:r>
              <a:rPr lang="es-MX" sz="2600" dirty="0" smtClean="0"/>
              <a:t>fenómeno, cuerpo </a:t>
            </a:r>
            <a:r>
              <a:rPr lang="es-MX" sz="2600" dirty="0"/>
              <a:t>o sustancia, que puede </a:t>
            </a:r>
            <a:r>
              <a:rPr lang="es-MX" sz="2600" dirty="0" smtClean="0"/>
              <a:t>expresarse cuantitativamente </a:t>
            </a:r>
            <a:r>
              <a:rPr lang="es-MX" sz="2600" dirty="0"/>
              <a:t>mediante un número y </a:t>
            </a:r>
            <a:r>
              <a:rPr lang="es-MX" sz="2600" dirty="0" smtClean="0"/>
              <a:t>una referencia</a:t>
            </a:r>
            <a:r>
              <a:rPr lang="es-MX" sz="2600" dirty="0" smtClean="0"/>
              <a:t>.(</a:t>
            </a:r>
            <a:r>
              <a:rPr lang="es-MX" sz="2600" dirty="0" err="1" smtClean="0"/>
              <a:t>vim</a:t>
            </a:r>
            <a:r>
              <a:rPr lang="es-MX" sz="2600" dirty="0" smtClean="0"/>
              <a:t>)</a:t>
            </a:r>
            <a:endParaRPr lang="es-CO" sz="2600" dirty="0"/>
          </a:p>
        </p:txBody>
      </p:sp>
      <p:pic>
        <p:nvPicPr>
          <p:cNvPr id="10" name="Marcador de contenido 9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728584" y="2133978"/>
            <a:ext cx="5181600" cy="240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184749"/>
              </p:ext>
            </p:extLst>
          </p:nvPr>
        </p:nvGraphicFramePr>
        <p:xfrm>
          <a:off x="3479075" y="2674558"/>
          <a:ext cx="5181600" cy="2695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386012" y="365125"/>
            <a:ext cx="8967787" cy="1325563"/>
          </a:xfrm>
        </p:spPr>
        <p:txBody>
          <a:bodyPr>
            <a:normAutofit/>
          </a:bodyPr>
          <a:lstStyle/>
          <a:p>
            <a:pPr algn="ctr"/>
            <a:r>
              <a:rPr lang="es-ES" b="1" dirty="0" smtClean="0"/>
              <a:t>2.DEFINICIONES BASICAS</a:t>
            </a:r>
            <a:endParaRPr lang="es-ES" b="1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214450" y="1675923"/>
            <a:ext cx="10139349" cy="4501040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Ejemplo de Magnitudes.</a:t>
            </a:r>
            <a:endParaRPr lang="es-ES" dirty="0"/>
          </a:p>
          <a:p>
            <a:pPr marL="0" indent="0">
              <a:buNone/>
            </a:pPr>
            <a:endParaRPr lang="es-ES" dirty="0" smtClean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50" y="2210871"/>
            <a:ext cx="9054966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b="1" dirty="0" smtClean="0"/>
              <a:t>Metrología</a:t>
            </a:r>
          </a:p>
          <a:p>
            <a:pPr marL="0" indent="0">
              <a:buNone/>
            </a:pPr>
            <a:r>
              <a:rPr lang="es-ES" dirty="0" smtClean="0"/>
              <a:t>ciencia de las mediciones y sus aplicaciones (</a:t>
            </a:r>
            <a:r>
              <a:rPr lang="es-ES" dirty="0" err="1" smtClean="0"/>
              <a:t>vim</a:t>
            </a:r>
            <a:r>
              <a:rPr lang="es-ES" dirty="0" smtClean="0"/>
              <a:t>).</a:t>
            </a:r>
          </a:p>
          <a:p>
            <a:pPr marL="0" indent="0">
              <a:buNone/>
            </a:pPr>
            <a:r>
              <a:rPr lang="es-MX" dirty="0" smtClean="0"/>
              <a:t>La metrología </a:t>
            </a:r>
            <a:r>
              <a:rPr lang="es-MX" dirty="0"/>
              <a:t>incluye aspectos teóricos y prácticos </a:t>
            </a:r>
            <a:r>
              <a:rPr lang="es-MX" dirty="0" smtClean="0"/>
              <a:t>relacionados con </a:t>
            </a:r>
            <a:r>
              <a:rPr lang="es-MX" dirty="0"/>
              <a:t>las mediciones, cualquiera que sea su incertidumbre </a:t>
            </a:r>
            <a:r>
              <a:rPr lang="es-MX" dirty="0" smtClean="0"/>
              <a:t>y cualquiera </a:t>
            </a:r>
            <a:r>
              <a:rPr lang="es-MX" dirty="0"/>
              <a:t>que sea el campo de la ciencia o de la tecnología </a:t>
            </a:r>
            <a:r>
              <a:rPr lang="es-MX" dirty="0" smtClean="0"/>
              <a:t>al cual </a:t>
            </a:r>
            <a:r>
              <a:rPr lang="es-MX" dirty="0"/>
              <a:t>se </a:t>
            </a:r>
            <a:r>
              <a:rPr lang="es-MX" dirty="0" smtClean="0"/>
              <a:t>aplique.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4653677"/>
            <a:ext cx="9533708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            2.DEFINICIONES </a:t>
            </a:r>
            <a:r>
              <a:rPr lang="es-ES" b="1" dirty="0"/>
              <a:t>BASICAS</a:t>
            </a: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838200" y="1420837"/>
            <a:ext cx="10515600" cy="4756126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 </a:t>
            </a:r>
            <a:r>
              <a:rPr lang="es-MX" dirty="0" smtClean="0"/>
              <a:t>                                                  </a:t>
            </a:r>
            <a:r>
              <a:rPr lang="es-MX" b="1" dirty="0" smtClean="0"/>
              <a:t>Medición</a:t>
            </a:r>
            <a:endParaRPr lang="es-MX" b="1" dirty="0"/>
          </a:p>
          <a:p>
            <a:pPr marL="0" indent="0">
              <a:buNone/>
            </a:pPr>
            <a:r>
              <a:rPr lang="es-MX" dirty="0"/>
              <a:t>Proceso que consiste en obtener experimentalmente uno o varios </a:t>
            </a:r>
            <a:r>
              <a:rPr lang="es-MX" dirty="0" smtClean="0"/>
              <a:t>valores que </a:t>
            </a:r>
            <a:r>
              <a:rPr lang="es-MX" dirty="0"/>
              <a:t>pueden atribuirse razonablemente a una </a:t>
            </a:r>
            <a:r>
              <a:rPr lang="es-MX" dirty="0" smtClean="0"/>
              <a:t>magnitud(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r>
              <a:rPr lang="es-MX" dirty="0"/>
              <a:t>Se define como el conjunto de operaciones cuyo objeto es determinar </a:t>
            </a:r>
            <a:r>
              <a:rPr lang="es-MX" dirty="0" smtClean="0"/>
              <a:t>el valor </a:t>
            </a:r>
            <a:r>
              <a:rPr lang="es-MX" dirty="0"/>
              <a:t>de una magnitud “medible</a:t>
            </a:r>
            <a:r>
              <a:rPr lang="es-MX" dirty="0" smtClean="0"/>
              <a:t>”.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4" y="3798900"/>
            <a:ext cx="2716040" cy="253988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7110" y="3399337"/>
            <a:ext cx="3481582" cy="293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71334" y="365125"/>
            <a:ext cx="8582465" cy="808951"/>
          </a:xfrm>
        </p:spPr>
        <p:txBody>
          <a:bodyPr>
            <a:normAutofit/>
          </a:bodyPr>
          <a:lstStyle/>
          <a:p>
            <a:r>
              <a:rPr lang="es-ES" sz="2400" b="1" dirty="0"/>
              <a:t> 2.DEFINICIONES BASICAS</a:t>
            </a:r>
            <a:endParaRPr lang="es-ES" sz="2400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4076"/>
            <a:ext cx="10515600" cy="5002887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  </a:t>
            </a:r>
            <a:r>
              <a:rPr lang="es-ES" b="1" dirty="0" smtClean="0"/>
              <a:t>Mensurando</a:t>
            </a:r>
            <a:endParaRPr lang="es-ES" b="1" dirty="0"/>
          </a:p>
          <a:p>
            <a:pPr marL="0" indent="0">
              <a:buNone/>
            </a:pPr>
            <a:r>
              <a:rPr lang="es-ES" dirty="0" smtClean="0"/>
              <a:t>            Magnitud que se desea medir.(</a:t>
            </a:r>
            <a:r>
              <a:rPr lang="es-ES" dirty="0" err="1" smtClean="0"/>
              <a:t>vim</a:t>
            </a:r>
            <a:r>
              <a:rPr lang="es-ES" dirty="0" smtClean="0"/>
              <a:t>)</a:t>
            </a:r>
            <a:endParaRPr lang="es-ES" dirty="0" smtClean="0"/>
          </a:p>
          <a:p>
            <a:pPr marL="0" indent="0">
              <a:buNone/>
            </a:pPr>
            <a:r>
              <a:rPr lang="es-MX" dirty="0" smtClean="0"/>
              <a:t>La especificación </a:t>
            </a:r>
            <a:r>
              <a:rPr lang="es-MX" dirty="0"/>
              <a:t>de un mensurando requiere describir la naturaleza de la magnitud y </a:t>
            </a:r>
            <a:r>
              <a:rPr lang="es-MX" dirty="0" smtClean="0"/>
              <a:t>el estado </a:t>
            </a:r>
            <a:r>
              <a:rPr lang="es-MX" dirty="0"/>
              <a:t>del fenómeno, cuerpo o sustancia cuya magnitud es una </a:t>
            </a:r>
            <a:r>
              <a:rPr lang="es-MX" dirty="0" smtClean="0"/>
              <a:t>propiedad. Por ejemplo presión del aire en una llanta, temperatura en un sitio especifico.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014" y="3724229"/>
            <a:ext cx="3440317" cy="27637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5965" y="3731975"/>
            <a:ext cx="2642684" cy="2755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3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894114" y="1528354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71738" y="365125"/>
            <a:ext cx="8882062" cy="1325563"/>
          </a:xfrm>
        </p:spPr>
        <p:txBody>
          <a:bodyPr>
            <a:normAutofit/>
          </a:bodyPr>
          <a:lstStyle/>
          <a:p>
            <a:r>
              <a:rPr lang="es-ES" sz="2400" b="1" dirty="0"/>
              <a:t>2.DEFINICIONES BASICAS</a:t>
            </a:r>
            <a:endParaRPr lang="es-ES" sz="2400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92702" y="1293859"/>
            <a:ext cx="9961098" cy="4858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                                     </a:t>
            </a:r>
            <a:r>
              <a:rPr lang="es-MX" b="1" dirty="0" smtClean="0"/>
              <a:t>Valor verdadero </a:t>
            </a:r>
            <a:r>
              <a:rPr lang="es-MX" b="1" dirty="0"/>
              <a:t>de una </a:t>
            </a:r>
            <a:r>
              <a:rPr lang="es-MX" b="1" dirty="0" smtClean="0"/>
              <a:t>magnitud</a:t>
            </a:r>
          </a:p>
          <a:p>
            <a:pPr marL="0" indent="0">
              <a:buNone/>
            </a:pPr>
            <a:r>
              <a:rPr lang="es-MX" dirty="0"/>
              <a:t>Valor asignado a una magnitud, mediante un acuerdo, para un </a:t>
            </a:r>
            <a:r>
              <a:rPr lang="es-MX" dirty="0" smtClean="0"/>
              <a:t>determinado propósito.(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r>
              <a:rPr lang="es-MX" dirty="0" smtClean="0"/>
              <a:t>A veces se </a:t>
            </a:r>
            <a:r>
              <a:rPr lang="es-MX" dirty="0"/>
              <a:t>utiliza para este concepto el término “valor </a:t>
            </a:r>
            <a:r>
              <a:rPr lang="es-MX" dirty="0" smtClean="0"/>
              <a:t>convencionalmente verdadero</a:t>
            </a:r>
            <a:r>
              <a:rPr lang="es-MX" dirty="0"/>
              <a:t>”, pero se desaconseja su </a:t>
            </a:r>
            <a:r>
              <a:rPr lang="es-MX" dirty="0" smtClean="0"/>
              <a:t>uso. Por </a:t>
            </a:r>
            <a:r>
              <a:rPr lang="es-MX" dirty="0"/>
              <a:t>lo general, se considera que </a:t>
            </a:r>
            <a:r>
              <a:rPr lang="es-MX" dirty="0" smtClean="0"/>
              <a:t>un valor </a:t>
            </a:r>
            <a:r>
              <a:rPr lang="es-MX" dirty="0"/>
              <a:t>convencional está asociado a </a:t>
            </a:r>
            <a:r>
              <a:rPr lang="es-MX" dirty="0" smtClean="0"/>
              <a:t>una incertidumbre </a:t>
            </a:r>
            <a:r>
              <a:rPr lang="es-MX" dirty="0"/>
              <a:t>de medición pequeña.</a:t>
            </a:r>
          </a:p>
          <a:p>
            <a:pPr marL="0" indent="0">
              <a:buNone/>
            </a:pPr>
            <a:r>
              <a:rPr lang="es-MX" dirty="0"/>
              <a:t>Ejemplo</a:t>
            </a:r>
          </a:p>
          <a:p>
            <a:pPr marL="0" indent="0">
              <a:buNone/>
            </a:pPr>
            <a:r>
              <a:rPr lang="es-MX" dirty="0"/>
              <a:t>el valor reportado por el laboratorio de referencia en una</a:t>
            </a:r>
          </a:p>
          <a:p>
            <a:pPr marL="0" indent="0">
              <a:buNone/>
            </a:pPr>
            <a:r>
              <a:rPr lang="es-MX" dirty="0"/>
              <a:t>comparación </a:t>
            </a:r>
            <a:r>
              <a:rPr lang="es-MX" dirty="0" smtClean="0"/>
              <a:t>interlaboratorio.</a:t>
            </a:r>
            <a:r>
              <a:rPr lang="es-ES" dirty="0" smtClean="0"/>
              <a:t>                                                                                               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0" y="5049354"/>
            <a:ext cx="9844086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952500" lvl="1" indent="-285750" algn="just">
              <a:lnSpc>
                <a:spcPct val="107000"/>
              </a:lnSpc>
              <a:spcAft>
                <a:spcPts val="800"/>
              </a:spcAft>
              <a:tabLst>
                <a:tab pos="914400" algn="l"/>
              </a:tabLst>
            </a:pPr>
            <a:r>
              <a:rPr lang="es-ES" sz="2800" dirty="0" smtClean="0">
                <a:solidFill>
                  <a:srgbClr val="52565B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s-E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838200" y="1266092"/>
            <a:ext cx="10515600" cy="4910871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                                  </a:t>
            </a:r>
            <a:r>
              <a:rPr lang="es-MX" b="1" dirty="0" smtClean="0"/>
              <a:t>Valor </a:t>
            </a:r>
            <a:r>
              <a:rPr lang="es-MX" b="1" dirty="0"/>
              <a:t>de una magnitud</a:t>
            </a:r>
          </a:p>
          <a:p>
            <a:pPr marL="0" indent="0">
              <a:buNone/>
            </a:pPr>
            <a:r>
              <a:rPr lang="es-MX" dirty="0"/>
              <a:t>Conjunto formado por un número y una referencia, </a:t>
            </a:r>
            <a:r>
              <a:rPr lang="es-MX" dirty="0" smtClean="0"/>
              <a:t>que constituye </a:t>
            </a:r>
            <a:r>
              <a:rPr lang="es-MX" dirty="0"/>
              <a:t>la expresión </a:t>
            </a:r>
            <a:r>
              <a:rPr lang="es-MX" dirty="0" smtClean="0"/>
              <a:t>cuantitativa </a:t>
            </a:r>
            <a:r>
              <a:rPr lang="es-MX" dirty="0"/>
              <a:t>de una </a:t>
            </a:r>
            <a:r>
              <a:rPr lang="es-MX" dirty="0" smtClean="0"/>
              <a:t>magnitud.(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5755" y="2751466"/>
            <a:ext cx="7858125" cy="3804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0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838199" y="1280160"/>
            <a:ext cx="11006797" cy="489680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MX" dirty="0" smtClean="0"/>
              <a:t>                                   </a:t>
            </a:r>
            <a:r>
              <a:rPr lang="es-MX" b="1" dirty="0" smtClean="0"/>
              <a:t>Incertidumbre de </a:t>
            </a:r>
            <a:r>
              <a:rPr lang="es-MX" b="1" dirty="0"/>
              <a:t>medición</a:t>
            </a:r>
          </a:p>
          <a:p>
            <a:pPr marL="0" indent="0">
              <a:buNone/>
            </a:pPr>
            <a:r>
              <a:rPr lang="es-MX" dirty="0" smtClean="0"/>
              <a:t>Parámetro no </a:t>
            </a:r>
            <a:r>
              <a:rPr lang="es-MX" dirty="0"/>
              <a:t>negativo que caracteriza la dispersión de </a:t>
            </a:r>
            <a:r>
              <a:rPr lang="es-MX" dirty="0" smtClean="0"/>
              <a:t>los valores </a:t>
            </a:r>
            <a:r>
              <a:rPr lang="es-MX" dirty="0"/>
              <a:t>atribuidos a un mensurando, a partir de la </a:t>
            </a:r>
            <a:r>
              <a:rPr lang="es-MX" dirty="0" smtClean="0"/>
              <a:t>información que </a:t>
            </a:r>
            <a:r>
              <a:rPr lang="es-MX" dirty="0"/>
              <a:t>se </a:t>
            </a:r>
            <a:r>
              <a:rPr lang="es-MX" dirty="0" smtClean="0"/>
              <a:t>utiliza.(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r>
              <a:rPr lang="es-MX" dirty="0" smtClean="0"/>
              <a:t>Expresamos que </a:t>
            </a:r>
            <a:r>
              <a:rPr lang="es-MX" dirty="0"/>
              <a:t>existe incertidumbre cuando poseemos </a:t>
            </a:r>
            <a:r>
              <a:rPr lang="es-MX" dirty="0" smtClean="0"/>
              <a:t>una duda </a:t>
            </a:r>
            <a:r>
              <a:rPr lang="es-MX" dirty="0"/>
              <a:t>en torno a </a:t>
            </a:r>
            <a:r>
              <a:rPr lang="es-MX" dirty="0" smtClean="0"/>
              <a:t>algo. La incertidumbre está </a:t>
            </a:r>
            <a:r>
              <a:rPr lang="es-MX" dirty="0"/>
              <a:t>relacionada con la calidad de la medición.</a:t>
            </a:r>
          </a:p>
          <a:p>
            <a:pPr marL="0" indent="0">
              <a:buNone/>
            </a:pPr>
            <a:r>
              <a:rPr lang="es-MX" b="1" dirty="0" smtClean="0"/>
              <a:t>27,82</a:t>
            </a:r>
            <a:endParaRPr lang="es-MX" b="1" dirty="0"/>
          </a:p>
          <a:p>
            <a:pPr marL="0" indent="0">
              <a:buNone/>
            </a:pPr>
            <a:r>
              <a:rPr lang="es-MX" b="1" dirty="0" smtClean="0"/>
              <a:t>0,13 </a:t>
            </a:r>
            <a:r>
              <a:rPr lang="es-MX" b="1" dirty="0"/>
              <a:t>C</a:t>
            </a:r>
          </a:p>
          <a:p>
            <a:pPr marL="0" indent="0">
              <a:buNone/>
            </a:pPr>
            <a:r>
              <a:rPr lang="es-MX" dirty="0" smtClean="0"/>
              <a:t>La incertidumbre </a:t>
            </a:r>
            <a:r>
              <a:rPr lang="es-MX" dirty="0"/>
              <a:t>incluye componentes procedentes de efectos sistemáticos</a:t>
            </a:r>
          </a:p>
          <a:p>
            <a:pPr marL="0" indent="0">
              <a:buNone/>
            </a:pPr>
            <a:r>
              <a:rPr lang="es-MX" dirty="0"/>
              <a:t>(p </a:t>
            </a:r>
            <a:r>
              <a:rPr lang="es-MX" dirty="0" err="1"/>
              <a:t>ej</a:t>
            </a:r>
            <a:r>
              <a:rPr lang="es-MX" dirty="0"/>
              <a:t> asociados a correcciones y a valores asignados a patrones) </a:t>
            </a:r>
            <a:r>
              <a:rPr lang="es-MX" dirty="0" smtClean="0"/>
              <a:t>e incertidumbre </a:t>
            </a:r>
            <a:r>
              <a:rPr lang="es-MX" dirty="0"/>
              <a:t>debida a la definición del mensurando</a:t>
            </a:r>
          </a:p>
          <a:p>
            <a:pPr marL="0" indent="0">
              <a:buNone/>
            </a:pPr>
            <a:r>
              <a:rPr lang="es-MX" dirty="0" smtClean="0"/>
              <a:t>La incertidumbre </a:t>
            </a:r>
            <a:r>
              <a:rPr lang="es-MX" dirty="0"/>
              <a:t>de medida está asociada a un valor determinado atribuido</a:t>
            </a:r>
          </a:p>
          <a:p>
            <a:pPr marL="0" indent="0">
              <a:buNone/>
            </a:pPr>
            <a:r>
              <a:rPr lang="es-MX" dirty="0"/>
              <a:t>al </a:t>
            </a:r>
            <a:r>
              <a:rPr lang="es-MX" dirty="0" smtClean="0"/>
              <a:t>mensurando.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9286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055767" y="1685331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942534" y="1294228"/>
            <a:ext cx="10411265" cy="4882735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                      </a:t>
            </a:r>
            <a:r>
              <a:rPr lang="es-MX" b="1" dirty="0" smtClean="0"/>
              <a:t>Resultado de </a:t>
            </a:r>
            <a:r>
              <a:rPr lang="es-MX" b="1" dirty="0"/>
              <a:t>una </a:t>
            </a:r>
            <a:r>
              <a:rPr lang="es-MX" b="1" dirty="0" smtClean="0"/>
              <a:t>medición </a:t>
            </a:r>
          </a:p>
          <a:p>
            <a:pPr marL="0" indent="0">
              <a:buNone/>
            </a:pPr>
            <a:r>
              <a:rPr lang="es-MX" dirty="0" smtClean="0"/>
              <a:t>Conjunto de </a:t>
            </a:r>
            <a:r>
              <a:rPr lang="es-MX" dirty="0"/>
              <a:t>valores de una magnitud atribuidos a </a:t>
            </a:r>
            <a:r>
              <a:rPr lang="es-MX" dirty="0" smtClean="0"/>
              <a:t>un mensurando</a:t>
            </a:r>
            <a:r>
              <a:rPr lang="es-MX" dirty="0"/>
              <a:t>, acompañados de cualquier otra </a:t>
            </a:r>
            <a:r>
              <a:rPr lang="es-MX" dirty="0" smtClean="0"/>
              <a:t>información relevante disponible.(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2927006"/>
            <a:ext cx="9533708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07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885950" y="1150590"/>
            <a:ext cx="101012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400" dirty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838200" y="1440392"/>
            <a:ext cx="10515600" cy="4736571"/>
          </a:xfrm>
        </p:spPr>
        <p:txBody>
          <a:bodyPr/>
          <a:lstStyle/>
          <a:p>
            <a:pPr marL="0" indent="0">
              <a:buNone/>
            </a:pPr>
            <a:r>
              <a:rPr lang="es-MX" b="1" dirty="0" smtClean="0"/>
              <a:t>                               Principio </a:t>
            </a:r>
            <a:r>
              <a:rPr lang="es-MX" b="1" dirty="0"/>
              <a:t>de medición</a:t>
            </a:r>
          </a:p>
          <a:p>
            <a:pPr marL="0" indent="0">
              <a:buNone/>
            </a:pPr>
            <a:r>
              <a:rPr lang="es-MX" dirty="0"/>
              <a:t>Fenómeno que sirve como base de una </a:t>
            </a:r>
            <a:r>
              <a:rPr lang="es-MX" dirty="0" smtClean="0"/>
              <a:t>medición.(</a:t>
            </a:r>
            <a:r>
              <a:rPr lang="es-MX" dirty="0" err="1" smtClean="0"/>
              <a:t>vim</a:t>
            </a:r>
            <a:r>
              <a:rPr lang="es-MX" dirty="0"/>
              <a:t>)</a:t>
            </a:r>
            <a:endParaRPr lang="es-MX" dirty="0" smtClean="0"/>
          </a:p>
          <a:p>
            <a:pPr marL="0" indent="0">
              <a:buNone/>
            </a:pPr>
            <a:r>
              <a:rPr lang="es-MX" dirty="0"/>
              <a:t>El efecto </a:t>
            </a:r>
            <a:r>
              <a:rPr lang="es-MX" dirty="0" err="1"/>
              <a:t>Doppler</a:t>
            </a:r>
            <a:r>
              <a:rPr lang="es-MX" dirty="0"/>
              <a:t> aplicado a la</a:t>
            </a:r>
          </a:p>
          <a:p>
            <a:pPr marL="0" indent="0">
              <a:buNone/>
            </a:pPr>
            <a:r>
              <a:rPr lang="es-MX" dirty="0"/>
              <a:t>medición de velocidad</a:t>
            </a:r>
            <a:r>
              <a:rPr lang="es-MX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606" y="3828246"/>
            <a:ext cx="5576935" cy="258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2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971675" y="1650665"/>
            <a:ext cx="87868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800097" y="1440392"/>
            <a:ext cx="10515600" cy="4736571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                                       </a:t>
            </a:r>
            <a:r>
              <a:rPr lang="es-MX" b="1" dirty="0" smtClean="0"/>
              <a:t>Método de </a:t>
            </a:r>
            <a:r>
              <a:rPr lang="es-MX" b="1" dirty="0"/>
              <a:t>medición</a:t>
            </a:r>
          </a:p>
          <a:p>
            <a:pPr marL="0" indent="0">
              <a:buNone/>
            </a:pPr>
            <a:r>
              <a:rPr lang="es-MX" dirty="0" smtClean="0"/>
              <a:t>Descripción genérica </a:t>
            </a:r>
            <a:r>
              <a:rPr lang="es-MX" dirty="0"/>
              <a:t>de la secuencia lógica de </a:t>
            </a:r>
            <a:r>
              <a:rPr lang="es-MX" dirty="0" smtClean="0"/>
              <a:t>operaciones utilizadas </a:t>
            </a:r>
            <a:r>
              <a:rPr lang="es-MX" dirty="0"/>
              <a:t>en una </a:t>
            </a:r>
            <a:r>
              <a:rPr lang="es-MX" dirty="0" smtClean="0"/>
              <a:t>medición.(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r>
              <a:rPr lang="es-ES" dirty="0"/>
              <a:t>Directa</a:t>
            </a:r>
          </a:p>
          <a:p>
            <a:pPr marL="0" indent="0">
              <a:buNone/>
            </a:pPr>
            <a:r>
              <a:rPr lang="es-ES" dirty="0"/>
              <a:t>Indirecta</a:t>
            </a:r>
          </a:p>
          <a:p>
            <a:pPr marL="0" indent="0">
              <a:buNone/>
            </a:pPr>
            <a:r>
              <a:rPr lang="es-ES" dirty="0"/>
              <a:t>Por sustitución</a:t>
            </a:r>
          </a:p>
          <a:p>
            <a:pPr marL="0" indent="0">
              <a:buNone/>
            </a:pPr>
            <a:r>
              <a:rPr lang="es-ES" dirty="0"/>
              <a:t>Diferencial</a:t>
            </a:r>
          </a:p>
          <a:p>
            <a:pPr marL="0" indent="0">
              <a:buNone/>
            </a:pPr>
            <a:r>
              <a:rPr lang="es-ES" dirty="0"/>
              <a:t>Por nulo o cero</a:t>
            </a:r>
          </a:p>
        </p:txBody>
      </p:sp>
    </p:spTree>
    <p:extLst>
      <p:ext uri="{BB962C8B-B14F-4D97-AF65-F5344CB8AC3E}">
        <p14:creationId xmlns:p14="http://schemas.microsoft.com/office/powerpoint/2010/main" val="101935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392702" y="1440392"/>
            <a:ext cx="9961098" cy="4736572"/>
          </a:xfrm>
        </p:spPr>
        <p:txBody>
          <a:bodyPr/>
          <a:lstStyle/>
          <a:p>
            <a:pPr marL="0" indent="0">
              <a:buNone/>
            </a:pPr>
            <a:r>
              <a:rPr lang="es-MX" b="1" dirty="0" smtClean="0"/>
              <a:t>Procedimiento de </a:t>
            </a:r>
            <a:r>
              <a:rPr lang="es-MX" b="1" dirty="0"/>
              <a:t>medición</a:t>
            </a:r>
          </a:p>
          <a:p>
            <a:pPr marL="0" indent="0" algn="just">
              <a:buNone/>
            </a:pPr>
            <a:r>
              <a:rPr lang="es-MX" dirty="0" smtClean="0"/>
              <a:t>Descripción detallada </a:t>
            </a:r>
            <a:r>
              <a:rPr lang="es-MX" dirty="0"/>
              <a:t>de una medición conforme a uno o más principios </a:t>
            </a:r>
            <a:r>
              <a:rPr lang="es-MX" dirty="0" smtClean="0"/>
              <a:t>de medida </a:t>
            </a:r>
            <a:r>
              <a:rPr lang="es-MX" dirty="0"/>
              <a:t>y a un método de medida dado, basado en un modelo de medida </a:t>
            </a:r>
            <a:r>
              <a:rPr lang="es-MX" dirty="0" smtClean="0"/>
              <a:t>y que </a:t>
            </a:r>
            <a:r>
              <a:rPr lang="es-MX" dirty="0"/>
              <a:t>incluye los cálculos necesarios para obtener un resultado de </a:t>
            </a:r>
            <a:r>
              <a:rPr lang="es-MX" dirty="0" smtClean="0"/>
              <a:t>medida.(</a:t>
            </a:r>
            <a:r>
              <a:rPr lang="es-MX" dirty="0" err="1" smtClean="0"/>
              <a:t>vim</a:t>
            </a:r>
            <a:r>
              <a:rPr lang="es-MX" dirty="0"/>
              <a:t>)</a:t>
            </a: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9911" y="3638152"/>
            <a:ext cx="2386680" cy="297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70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838200" y="1825625"/>
            <a:ext cx="10711374" cy="4351338"/>
          </a:xfrm>
        </p:spPr>
        <p:txBody>
          <a:bodyPr/>
          <a:lstStyle/>
          <a:p>
            <a:pPr marL="0" indent="0">
              <a:buNone/>
            </a:pPr>
            <a:r>
              <a:rPr lang="es-MX" b="1" dirty="0"/>
              <a:t>Patrón de medición</a:t>
            </a:r>
          </a:p>
          <a:p>
            <a:pPr marL="0" indent="0" algn="just">
              <a:buNone/>
            </a:pPr>
            <a:r>
              <a:rPr lang="es-MX" dirty="0"/>
              <a:t>Realización de la definición de una magnitud dada, con un valor</a:t>
            </a:r>
          </a:p>
          <a:p>
            <a:pPr marL="0" indent="0" algn="just">
              <a:buNone/>
            </a:pPr>
            <a:r>
              <a:rPr lang="es-MX" dirty="0"/>
              <a:t>determinado y una incertidumbre de medida asociada, tomada</a:t>
            </a:r>
          </a:p>
          <a:p>
            <a:pPr marL="0" indent="0" algn="just">
              <a:buNone/>
            </a:pPr>
            <a:r>
              <a:rPr lang="es-MX" dirty="0"/>
              <a:t>como referencia Incertidumbre </a:t>
            </a:r>
            <a:r>
              <a:rPr lang="es-MX" dirty="0" smtClean="0"/>
              <a:t>de medición. (</a:t>
            </a:r>
            <a:r>
              <a:rPr lang="es-MX" dirty="0" err="1" smtClean="0"/>
              <a:t>vim</a:t>
            </a:r>
            <a:r>
              <a:rPr lang="es-MX" dirty="0" smtClean="0"/>
              <a:t>).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403" y="3910818"/>
            <a:ext cx="9476558" cy="261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7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838200" y="1440392"/>
            <a:ext cx="10515600" cy="5157356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                                            </a:t>
            </a:r>
            <a:r>
              <a:rPr lang="es-MX" b="1" dirty="0" smtClean="0"/>
              <a:t>Patrón </a:t>
            </a:r>
            <a:r>
              <a:rPr lang="es-MX" b="1" dirty="0"/>
              <a:t>primario</a:t>
            </a:r>
          </a:p>
          <a:p>
            <a:pPr marL="0" indent="0">
              <a:buNone/>
            </a:pPr>
            <a:r>
              <a:rPr lang="es-MX" dirty="0" smtClean="0"/>
              <a:t>Patrón establecido </a:t>
            </a:r>
            <a:r>
              <a:rPr lang="es-MX" dirty="0"/>
              <a:t>mediante un </a:t>
            </a:r>
            <a:r>
              <a:rPr lang="es-MX" dirty="0" smtClean="0"/>
              <a:t>procedimiento de </a:t>
            </a:r>
            <a:r>
              <a:rPr lang="es-MX" dirty="0"/>
              <a:t>medida primario o creado como un </a:t>
            </a:r>
            <a:r>
              <a:rPr lang="es-MX" dirty="0" smtClean="0"/>
              <a:t>objeto, elegido </a:t>
            </a:r>
            <a:r>
              <a:rPr lang="es-MX" dirty="0"/>
              <a:t>por </a:t>
            </a:r>
            <a:r>
              <a:rPr lang="es-MX" dirty="0" smtClean="0"/>
              <a:t>convenio.(</a:t>
            </a:r>
            <a:r>
              <a:rPr lang="es-MX" dirty="0" err="1" smtClean="0"/>
              <a:t>vim</a:t>
            </a:r>
            <a:r>
              <a:rPr lang="es-MX" dirty="0" smtClean="0"/>
              <a:t>).</a:t>
            </a:r>
            <a:endParaRPr lang="es-MX" dirty="0"/>
          </a:p>
          <a:p>
            <a:pPr marL="0" indent="0">
              <a:buNone/>
            </a:pPr>
            <a:r>
              <a:rPr lang="es-ES" dirty="0" smtClean="0"/>
              <a:t>Es el de mayor calidad metrológica, no se referencia a otros patrones de su misma calidad.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23" y="3794760"/>
            <a:ext cx="3757686" cy="280298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904" y="3794760"/>
            <a:ext cx="4457973" cy="274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6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473590" y="8169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1603717" y="1167618"/>
            <a:ext cx="10255347" cy="50093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b="1" dirty="0"/>
              <a:t>Patrón secundario</a:t>
            </a:r>
          </a:p>
          <a:p>
            <a:pPr marL="0" indent="0">
              <a:buNone/>
            </a:pPr>
            <a:r>
              <a:rPr lang="es-MX" dirty="0" smtClean="0"/>
              <a:t>Patrón establecido </a:t>
            </a:r>
            <a:r>
              <a:rPr lang="es-MX" dirty="0"/>
              <a:t>por medio de </a:t>
            </a:r>
            <a:r>
              <a:rPr lang="es-MX" dirty="0" smtClean="0"/>
              <a:t>una calibración </a:t>
            </a:r>
            <a:r>
              <a:rPr lang="es-MX" dirty="0"/>
              <a:t>respecto a un patrón </a:t>
            </a:r>
            <a:r>
              <a:rPr lang="es-MX" dirty="0" smtClean="0"/>
              <a:t>primario de </a:t>
            </a:r>
            <a:r>
              <a:rPr lang="es-MX" dirty="0"/>
              <a:t>una magnitud de la misma naturaleza</a:t>
            </a:r>
            <a:r>
              <a:rPr lang="es-MX" dirty="0" smtClean="0"/>
              <a:t>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r>
              <a:rPr lang="es-MX" b="1" dirty="0" smtClean="0"/>
              <a:t>Patrón de </a:t>
            </a:r>
            <a:r>
              <a:rPr lang="es-MX" b="1" dirty="0"/>
              <a:t>referencia</a:t>
            </a:r>
          </a:p>
          <a:p>
            <a:pPr marL="0" indent="0">
              <a:buNone/>
            </a:pPr>
            <a:r>
              <a:rPr lang="es-MX" dirty="0" smtClean="0"/>
              <a:t>Patrón designado </a:t>
            </a:r>
            <a:r>
              <a:rPr lang="es-MX" dirty="0"/>
              <a:t>para la calibración </a:t>
            </a:r>
            <a:r>
              <a:rPr lang="es-MX" dirty="0" smtClean="0"/>
              <a:t>de otros </a:t>
            </a:r>
            <a:r>
              <a:rPr lang="es-MX" dirty="0"/>
              <a:t>patrones de magnitudes de la </a:t>
            </a:r>
            <a:r>
              <a:rPr lang="es-MX" dirty="0" smtClean="0"/>
              <a:t>misma naturaleza </a:t>
            </a:r>
            <a:r>
              <a:rPr lang="es-MX" dirty="0"/>
              <a:t>en una organización o lugar </a:t>
            </a:r>
            <a:r>
              <a:rPr lang="es-MX" dirty="0" smtClean="0"/>
              <a:t>dado.(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r>
              <a:rPr lang="es-MX" b="1" dirty="0" smtClean="0"/>
              <a:t>Dispositivo de </a:t>
            </a:r>
            <a:r>
              <a:rPr lang="es-MX" b="1" dirty="0"/>
              <a:t>transferencia</a:t>
            </a:r>
          </a:p>
          <a:p>
            <a:pPr marL="0" indent="0">
              <a:buNone/>
            </a:pPr>
            <a:r>
              <a:rPr lang="es-MX" dirty="0" smtClean="0"/>
              <a:t>Dispositivo utilizado </a:t>
            </a:r>
            <a:r>
              <a:rPr lang="es-MX" dirty="0"/>
              <a:t>como intermediario </a:t>
            </a:r>
            <a:r>
              <a:rPr lang="es-MX" dirty="0" smtClean="0"/>
              <a:t>para comparar </a:t>
            </a:r>
            <a:r>
              <a:rPr lang="es-MX" dirty="0"/>
              <a:t>patrones de medida</a:t>
            </a:r>
            <a:r>
              <a:rPr lang="es-MX" dirty="0" smtClean="0"/>
              <a:t>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4739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     </a:t>
            </a:r>
            <a:r>
              <a:rPr lang="es-ES" b="1" dirty="0" smtClean="0"/>
              <a:t>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b="1" dirty="0"/>
              <a:t>Patrón de trabajo</a:t>
            </a:r>
          </a:p>
          <a:p>
            <a:pPr marL="0" indent="0">
              <a:buNone/>
            </a:pPr>
            <a:r>
              <a:rPr lang="es-ES" dirty="0"/>
              <a:t>Patrón utilizado habitualmente para calibrar o verificar instrumentos o</a:t>
            </a:r>
          </a:p>
          <a:p>
            <a:pPr marL="0" indent="0">
              <a:buNone/>
            </a:pPr>
            <a:r>
              <a:rPr lang="es-ES" dirty="0"/>
              <a:t>sistemas de </a:t>
            </a:r>
            <a:r>
              <a:rPr lang="es-ES" dirty="0" smtClean="0"/>
              <a:t>medida.(</a:t>
            </a:r>
            <a:r>
              <a:rPr lang="es-ES" dirty="0" err="1" smtClean="0"/>
              <a:t>vim</a:t>
            </a:r>
            <a:r>
              <a:rPr lang="es-ES" dirty="0" smtClean="0"/>
              <a:t>)</a:t>
            </a:r>
          </a:p>
          <a:p>
            <a:pPr marL="0" indent="0">
              <a:buNone/>
            </a:pPr>
            <a:endParaRPr lang="es-ES" dirty="0" smtClean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980" y="3111191"/>
            <a:ext cx="4393763" cy="308967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184" y="3409703"/>
            <a:ext cx="3381812" cy="279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641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077350" y="37905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1077349" y="1026942"/>
            <a:ext cx="10403059" cy="5311843"/>
          </a:xfrm>
        </p:spPr>
        <p:txBody>
          <a:bodyPr/>
          <a:lstStyle/>
          <a:p>
            <a:pPr marL="0" indent="0">
              <a:buNone/>
            </a:pPr>
            <a:r>
              <a:rPr lang="es-MX" b="1" dirty="0" smtClean="0"/>
              <a:t>                                                        Calibración</a:t>
            </a:r>
            <a:endParaRPr lang="es-MX" b="1" dirty="0"/>
          </a:p>
          <a:p>
            <a:pPr marL="0" indent="0">
              <a:buNone/>
            </a:pPr>
            <a:r>
              <a:rPr lang="es-MX" dirty="0" smtClean="0"/>
              <a:t>Operación que </a:t>
            </a:r>
            <a:r>
              <a:rPr lang="es-MX" dirty="0"/>
              <a:t>bajo condiciones especificadas establece, en </a:t>
            </a:r>
            <a:r>
              <a:rPr lang="es-MX" dirty="0" smtClean="0"/>
              <a:t>una primera </a:t>
            </a:r>
            <a:r>
              <a:rPr lang="es-MX" dirty="0"/>
              <a:t>etapa, una relación entre los valores y </a:t>
            </a:r>
            <a:r>
              <a:rPr lang="es-MX" dirty="0" smtClean="0"/>
              <a:t>sus incertidumbres </a:t>
            </a:r>
            <a:r>
              <a:rPr lang="es-MX" dirty="0"/>
              <a:t>de medida asociadas obtenidas a partir de </a:t>
            </a:r>
            <a:r>
              <a:rPr lang="es-MX" dirty="0" smtClean="0"/>
              <a:t>los patrones </a:t>
            </a:r>
            <a:r>
              <a:rPr lang="es-MX" dirty="0"/>
              <a:t>de medida, y las correspondientes indicaciones con </a:t>
            </a:r>
            <a:r>
              <a:rPr lang="es-MX" dirty="0" smtClean="0"/>
              <a:t>sus incertidumbres </a:t>
            </a:r>
            <a:r>
              <a:rPr lang="es-MX" dirty="0"/>
              <a:t>asociadas y, en una segunda etapa, utiliza </a:t>
            </a:r>
            <a:r>
              <a:rPr lang="es-MX" dirty="0" smtClean="0"/>
              <a:t>esta información </a:t>
            </a:r>
            <a:r>
              <a:rPr lang="es-MX" dirty="0"/>
              <a:t>para establecer una relación que permita obtener </a:t>
            </a:r>
            <a:r>
              <a:rPr lang="es-MX" dirty="0" smtClean="0"/>
              <a:t>un resultado </a:t>
            </a:r>
            <a:r>
              <a:rPr lang="es-MX" dirty="0"/>
              <a:t>de medida a partir de una </a:t>
            </a:r>
            <a:r>
              <a:rPr lang="es-MX" dirty="0" smtClean="0"/>
              <a:t>indicación.(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530" y="3872574"/>
            <a:ext cx="6747836" cy="267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69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50664"/>
          </a:xfrm>
        </p:spPr>
        <p:txBody>
          <a:bodyPr/>
          <a:lstStyle/>
          <a:p>
            <a:r>
              <a:rPr lang="es-ES" b="1" dirty="0" smtClean="0"/>
              <a:t>           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11" name="Marcador de contenido 10"/>
          <p:cNvSpPr>
            <a:spLocks noGrp="1"/>
          </p:cNvSpPr>
          <p:nvPr>
            <p:ph idx="1"/>
          </p:nvPr>
        </p:nvSpPr>
        <p:spPr>
          <a:xfrm>
            <a:off x="838200" y="1195754"/>
            <a:ext cx="10515600" cy="4981209"/>
          </a:xfrm>
        </p:spPr>
        <p:txBody>
          <a:bodyPr/>
          <a:lstStyle/>
          <a:p>
            <a:pPr marL="0" indent="0">
              <a:buNone/>
            </a:pPr>
            <a:r>
              <a:rPr lang="es-MX" b="1" dirty="0" smtClean="0"/>
              <a:t>                                                          Verificación</a:t>
            </a:r>
            <a:endParaRPr lang="es-MX" b="1" dirty="0"/>
          </a:p>
          <a:p>
            <a:pPr marL="0" indent="0">
              <a:buNone/>
            </a:pPr>
            <a:r>
              <a:rPr lang="es-MX" dirty="0" smtClean="0"/>
              <a:t>       Aportación </a:t>
            </a:r>
            <a:r>
              <a:rPr lang="es-MX" dirty="0"/>
              <a:t>de evidencia objetiva de que un elemento dado</a:t>
            </a:r>
          </a:p>
          <a:p>
            <a:pPr marL="0" indent="0">
              <a:buNone/>
            </a:pPr>
            <a:r>
              <a:rPr lang="es-MX" dirty="0" smtClean="0"/>
              <a:t>       satisface </a:t>
            </a:r>
            <a:r>
              <a:rPr lang="es-MX" dirty="0"/>
              <a:t>los requisitos especificados</a:t>
            </a:r>
            <a:r>
              <a:rPr lang="es-MX" dirty="0" smtClean="0"/>
              <a:t>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EJEMPLO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1.La </a:t>
            </a:r>
            <a:r>
              <a:rPr lang="es-MX" dirty="0"/>
              <a:t>confirmación de que un material de referencia declarado es</a:t>
            </a:r>
          </a:p>
          <a:p>
            <a:pPr marL="0" indent="0">
              <a:buNone/>
            </a:pPr>
            <a:r>
              <a:rPr lang="es-MX" dirty="0"/>
              <a:t>homogéneo para el valor y el procedimiento de medida </a:t>
            </a:r>
            <a:r>
              <a:rPr lang="es-MX" dirty="0" smtClean="0"/>
              <a:t>correspondientes, para </a:t>
            </a:r>
            <a:r>
              <a:rPr lang="es-MX" dirty="0"/>
              <a:t>muestras de masa de valor hasta 10 mg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91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838200" y="1294228"/>
            <a:ext cx="10515600" cy="48827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                                           </a:t>
            </a:r>
            <a:r>
              <a:rPr lang="es-MX" b="1" dirty="0" smtClean="0"/>
              <a:t>Trazabilidad metrológica</a:t>
            </a:r>
            <a:endParaRPr lang="es-MX" b="1" dirty="0"/>
          </a:p>
          <a:p>
            <a:pPr marL="0" indent="0">
              <a:buNone/>
            </a:pPr>
            <a:r>
              <a:rPr lang="es-MX" dirty="0" smtClean="0"/>
              <a:t>Propiedad de </a:t>
            </a:r>
            <a:r>
              <a:rPr lang="es-MX" dirty="0"/>
              <a:t>un resultado </a:t>
            </a:r>
            <a:r>
              <a:rPr lang="es-MX" dirty="0" smtClean="0"/>
              <a:t>de medida </a:t>
            </a:r>
            <a:r>
              <a:rPr lang="es-MX" dirty="0"/>
              <a:t>por la cual el </a:t>
            </a:r>
            <a:r>
              <a:rPr lang="es-MX" dirty="0" smtClean="0"/>
              <a:t>resultado puede </a:t>
            </a:r>
            <a:r>
              <a:rPr lang="es-MX" dirty="0"/>
              <a:t>relacionarse con </a:t>
            </a:r>
            <a:r>
              <a:rPr lang="es-MX" dirty="0" smtClean="0"/>
              <a:t>una referencia </a:t>
            </a:r>
            <a:r>
              <a:rPr lang="es-MX" dirty="0"/>
              <a:t>mediante una </a:t>
            </a:r>
            <a:r>
              <a:rPr lang="es-MX" dirty="0" smtClean="0"/>
              <a:t>cadena ininterrumpida </a:t>
            </a:r>
            <a:r>
              <a:rPr lang="es-MX" dirty="0"/>
              <a:t>y </a:t>
            </a:r>
            <a:r>
              <a:rPr lang="es-MX" dirty="0" smtClean="0"/>
              <a:t>documentada de </a:t>
            </a:r>
            <a:r>
              <a:rPr lang="es-MX" dirty="0"/>
              <a:t>calibraciones, cada una </a:t>
            </a:r>
            <a:r>
              <a:rPr lang="es-MX" dirty="0" smtClean="0"/>
              <a:t>delas </a:t>
            </a:r>
            <a:r>
              <a:rPr lang="es-MX" dirty="0"/>
              <a:t>cuales contribuye a la</a:t>
            </a:r>
          </a:p>
          <a:p>
            <a:pPr marL="0" indent="0">
              <a:buNone/>
            </a:pPr>
            <a:r>
              <a:rPr lang="es-MX" dirty="0"/>
              <a:t>incertidumbre de </a:t>
            </a:r>
            <a:r>
              <a:rPr lang="es-MX" dirty="0" smtClean="0"/>
              <a:t>medida.(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7089" y="3496729"/>
            <a:ext cx="3947311" cy="284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7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728171" y="0"/>
            <a:ext cx="10515599" cy="1325563"/>
          </a:xfrm>
        </p:spPr>
        <p:txBody>
          <a:bodyPr/>
          <a:lstStyle/>
          <a:p>
            <a:r>
              <a:rPr lang="es-ES" b="1" dirty="0" smtClean="0"/>
              <a:t>       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012874" y="1325563"/>
            <a:ext cx="10340926" cy="4851400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                                      </a:t>
            </a:r>
            <a:r>
              <a:rPr lang="es-MX" b="1" dirty="0" smtClean="0"/>
              <a:t>Cadena de trazabilidad</a:t>
            </a:r>
          </a:p>
          <a:p>
            <a:pPr marL="0" indent="0">
              <a:buNone/>
            </a:pPr>
            <a:r>
              <a:rPr lang="es-MX" dirty="0" smtClean="0"/>
              <a:t>Sucesión </a:t>
            </a:r>
            <a:r>
              <a:rPr lang="es-MX" dirty="0"/>
              <a:t>de patrones </a:t>
            </a:r>
            <a:r>
              <a:rPr lang="es-MX" dirty="0" smtClean="0"/>
              <a:t>y calibraciones que relacionan </a:t>
            </a:r>
            <a:r>
              <a:rPr lang="es-MX" dirty="0"/>
              <a:t>un </a:t>
            </a:r>
            <a:r>
              <a:rPr lang="es-MX" dirty="0" smtClean="0"/>
              <a:t>resultado de </a:t>
            </a:r>
            <a:r>
              <a:rPr lang="es-MX" dirty="0"/>
              <a:t>medida con </a:t>
            </a:r>
            <a:r>
              <a:rPr lang="es-MX" dirty="0" smtClean="0"/>
              <a:t>una referencia.(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335" y="2651126"/>
            <a:ext cx="6527410" cy="3766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783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66336" y="-113177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        2.DEFINICIONES </a:t>
            </a:r>
            <a:r>
              <a:rPr lang="es-ES" b="1" dirty="0"/>
              <a:t>BASICAS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39483" y="1433739"/>
            <a:ext cx="10705514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b="1" dirty="0" smtClean="0"/>
              <a:t>Responsabilidad de </a:t>
            </a:r>
            <a:r>
              <a:rPr lang="es-MX" b="1" dirty="0"/>
              <a:t>la trazabilidad metrológica en un </a:t>
            </a:r>
            <a:r>
              <a:rPr lang="es-MX" b="1" dirty="0" smtClean="0"/>
              <a:t>país </a:t>
            </a:r>
          </a:p>
          <a:p>
            <a:pPr marL="0" indent="0" algn="just">
              <a:buNone/>
            </a:pPr>
            <a:r>
              <a:rPr lang="es-MX" dirty="0" smtClean="0"/>
              <a:t>Los institutos </a:t>
            </a:r>
            <a:r>
              <a:rPr lang="es-MX" dirty="0"/>
              <a:t>nacionales de metrología son responsables de </a:t>
            </a:r>
            <a:r>
              <a:rPr lang="es-MX" dirty="0" smtClean="0"/>
              <a:t>los patrones </a:t>
            </a:r>
            <a:r>
              <a:rPr lang="es-MX" dirty="0"/>
              <a:t>de medida nacionales y de su trazabilidad, </a:t>
            </a:r>
            <a:r>
              <a:rPr lang="es-MX" dirty="0" smtClean="0"/>
              <a:t>incluyendo aquellas </a:t>
            </a:r>
            <a:r>
              <a:rPr lang="es-MX" dirty="0"/>
              <a:t>situaciones en las que el patrón nacional de </a:t>
            </a:r>
            <a:r>
              <a:rPr lang="es-MX" dirty="0" smtClean="0"/>
              <a:t>medición se </a:t>
            </a:r>
            <a:r>
              <a:rPr lang="es-MX" dirty="0"/>
              <a:t>mantiene en instalaciones distintas de las del propio </a:t>
            </a:r>
            <a:r>
              <a:rPr lang="es-MX" dirty="0" smtClean="0"/>
              <a:t>instituto Los resultados </a:t>
            </a:r>
            <a:r>
              <a:rPr lang="es-MX" dirty="0"/>
              <a:t>de medición pueden ser trazables por medio </a:t>
            </a:r>
            <a:r>
              <a:rPr lang="es-MX" dirty="0" smtClean="0"/>
              <a:t>de un </a:t>
            </a:r>
            <a:r>
              <a:rPr lang="es-MX" dirty="0"/>
              <a:t>instituto nacional de metrología externo al país donde se </a:t>
            </a:r>
            <a:r>
              <a:rPr lang="es-MX" dirty="0" smtClean="0"/>
              <a:t>haga la </a:t>
            </a:r>
            <a:r>
              <a:rPr lang="es-MX" dirty="0"/>
              <a:t>medición Los materiales de referencia certificados </a:t>
            </a:r>
            <a:r>
              <a:rPr lang="es-MX" dirty="0" smtClean="0"/>
              <a:t>pueden considerarse </a:t>
            </a:r>
            <a:r>
              <a:rPr lang="es-MX" dirty="0"/>
              <a:t>patrones de </a:t>
            </a:r>
            <a:r>
              <a:rPr lang="es-MX" dirty="0" smtClean="0"/>
              <a:t>referencia.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24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3.ORGANIZACIONES METROLOGICAS</a:t>
            </a:r>
            <a:endParaRPr lang="es-ES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30326" y="1350498"/>
            <a:ext cx="8539089" cy="510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3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3.ORGANIZACIONES </a:t>
            </a:r>
            <a:r>
              <a:rPr lang="es-ES" b="1" dirty="0"/>
              <a:t>METROLOGICAS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05243" y="1448973"/>
            <a:ext cx="5922500" cy="47279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dirty="0" smtClean="0"/>
              <a:t>AFRIMETS: </a:t>
            </a:r>
            <a:r>
              <a:rPr lang="es-ES" dirty="0" err="1"/>
              <a:t>Intra</a:t>
            </a:r>
            <a:r>
              <a:rPr lang="es-ES" dirty="0"/>
              <a:t> </a:t>
            </a:r>
            <a:r>
              <a:rPr lang="es-ES" dirty="0" err="1" smtClean="0"/>
              <a:t>Africa</a:t>
            </a:r>
            <a:r>
              <a:rPr lang="es-ES" dirty="0" smtClean="0"/>
              <a:t> </a:t>
            </a:r>
            <a:r>
              <a:rPr lang="es-ES" dirty="0" err="1" smtClean="0"/>
              <a:t>Metrology</a:t>
            </a:r>
            <a:r>
              <a:rPr lang="es-ES" dirty="0" smtClean="0"/>
              <a:t> </a:t>
            </a:r>
            <a:r>
              <a:rPr lang="es-ES" dirty="0" err="1"/>
              <a:t>System</a:t>
            </a:r>
            <a:endParaRPr lang="es-ES" dirty="0"/>
          </a:p>
          <a:p>
            <a:pPr marL="0" indent="0">
              <a:buNone/>
            </a:pPr>
            <a:r>
              <a:rPr lang="es-ES" dirty="0" smtClean="0"/>
              <a:t>APMP: </a:t>
            </a:r>
            <a:r>
              <a:rPr lang="es-ES" dirty="0"/>
              <a:t>Asia </a:t>
            </a:r>
            <a:r>
              <a:rPr lang="es-ES" dirty="0" err="1"/>
              <a:t>Pacific</a:t>
            </a:r>
            <a:r>
              <a:rPr lang="es-ES" dirty="0"/>
              <a:t> </a:t>
            </a:r>
            <a:r>
              <a:rPr lang="es-ES" dirty="0" err="1" smtClean="0"/>
              <a:t>MetrologyProgramme</a:t>
            </a:r>
            <a:endParaRPr lang="es-ES" dirty="0"/>
          </a:p>
          <a:p>
            <a:pPr marL="0" indent="0">
              <a:buNone/>
            </a:pPr>
            <a:r>
              <a:rPr lang="es-ES" dirty="0" smtClean="0"/>
              <a:t>COOMET: </a:t>
            </a:r>
            <a:r>
              <a:rPr lang="es-ES" dirty="0"/>
              <a:t>Euro </a:t>
            </a:r>
            <a:r>
              <a:rPr lang="es-ES" dirty="0" err="1" smtClean="0"/>
              <a:t>AsianCooperation</a:t>
            </a:r>
            <a:r>
              <a:rPr lang="es-ES" dirty="0" smtClean="0"/>
              <a:t> </a:t>
            </a:r>
            <a:r>
              <a:rPr lang="es-ES" dirty="0"/>
              <a:t>of </a:t>
            </a:r>
            <a:r>
              <a:rPr lang="es-ES" dirty="0" err="1" smtClean="0"/>
              <a:t>NationalMetrological</a:t>
            </a:r>
            <a:r>
              <a:rPr lang="es-ES" dirty="0" smtClean="0"/>
              <a:t> </a:t>
            </a:r>
            <a:r>
              <a:rPr lang="es-ES" dirty="0" err="1" smtClean="0"/>
              <a:t>Institutions</a:t>
            </a:r>
            <a:endParaRPr lang="es-ES" dirty="0"/>
          </a:p>
          <a:p>
            <a:pPr marL="0" indent="0">
              <a:buNone/>
            </a:pPr>
            <a:r>
              <a:rPr lang="es-ES" dirty="0" smtClean="0"/>
              <a:t>EURAMET: </a:t>
            </a:r>
            <a:r>
              <a:rPr lang="es-ES" dirty="0" err="1" smtClean="0"/>
              <a:t>European</a:t>
            </a:r>
            <a:r>
              <a:rPr lang="es-ES" dirty="0" smtClean="0"/>
              <a:t> </a:t>
            </a:r>
            <a:r>
              <a:rPr lang="es-ES" dirty="0" err="1" smtClean="0"/>
              <a:t>Association</a:t>
            </a:r>
            <a:r>
              <a:rPr lang="es-ES" dirty="0" smtClean="0"/>
              <a:t> </a:t>
            </a:r>
            <a:r>
              <a:rPr lang="es-ES" dirty="0"/>
              <a:t>of </a:t>
            </a:r>
            <a:r>
              <a:rPr lang="es-ES" dirty="0" err="1" smtClean="0"/>
              <a:t>NationalMetrology</a:t>
            </a:r>
            <a:r>
              <a:rPr lang="es-ES" dirty="0" smtClean="0"/>
              <a:t> </a:t>
            </a:r>
            <a:r>
              <a:rPr lang="es-ES" dirty="0" err="1"/>
              <a:t>Institutes</a:t>
            </a:r>
            <a:endParaRPr lang="es-ES" dirty="0"/>
          </a:p>
          <a:p>
            <a:pPr marL="0" indent="0">
              <a:buNone/>
            </a:pPr>
            <a:r>
              <a:rPr lang="es-ES" dirty="0" smtClean="0"/>
              <a:t>GULFMET: </a:t>
            </a:r>
            <a:r>
              <a:rPr lang="es-ES" dirty="0" err="1"/>
              <a:t>Gulf</a:t>
            </a:r>
            <a:r>
              <a:rPr lang="es-ES" dirty="0"/>
              <a:t> </a:t>
            </a:r>
            <a:r>
              <a:rPr lang="es-ES" dirty="0" err="1" smtClean="0"/>
              <a:t>Associationfor</a:t>
            </a:r>
            <a:r>
              <a:rPr lang="es-ES" dirty="0" smtClean="0"/>
              <a:t> </a:t>
            </a:r>
            <a:r>
              <a:rPr lang="es-ES" dirty="0" err="1"/>
              <a:t>Metrology</a:t>
            </a:r>
            <a:endParaRPr lang="es-ES" dirty="0"/>
          </a:p>
          <a:p>
            <a:pPr marL="0" indent="0">
              <a:buNone/>
            </a:pPr>
            <a:r>
              <a:rPr lang="es-ES" dirty="0" smtClean="0"/>
              <a:t>SIM: </a:t>
            </a:r>
            <a:r>
              <a:rPr lang="es-ES" dirty="0"/>
              <a:t>Inter American </a:t>
            </a:r>
            <a:r>
              <a:rPr lang="es-ES" dirty="0" err="1" smtClean="0"/>
              <a:t>Metrology</a:t>
            </a:r>
            <a:r>
              <a:rPr lang="es-ES" dirty="0" smtClean="0"/>
              <a:t> </a:t>
            </a:r>
            <a:r>
              <a:rPr lang="es-ES" dirty="0" err="1" smtClean="0"/>
              <a:t>System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4863" y="1448973"/>
            <a:ext cx="4377940" cy="320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</a:t>
            </a:r>
            <a:r>
              <a:rPr lang="es-ES" b="1" dirty="0" smtClean="0"/>
              <a:t>3.ORGANIZACIONES </a:t>
            </a:r>
            <a:r>
              <a:rPr lang="es-ES" b="1" dirty="0"/>
              <a:t>METROLOGICAS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13206" y="1308295"/>
            <a:ext cx="9440594" cy="486866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MX" dirty="0"/>
              <a:t>Organizaciones metrológicas </a:t>
            </a:r>
            <a:r>
              <a:rPr lang="es-MX" dirty="0" smtClean="0"/>
              <a:t>regionales Hacen parte </a:t>
            </a:r>
            <a:r>
              <a:rPr lang="es-MX" dirty="0"/>
              <a:t>del SIM los institutos nacionales de metrología americanos, organizados </a:t>
            </a:r>
            <a:r>
              <a:rPr lang="es-MX" dirty="0" smtClean="0"/>
              <a:t>en cinco subregiones</a:t>
            </a:r>
            <a:endParaRPr lang="es-MX" dirty="0"/>
          </a:p>
          <a:p>
            <a:pPr marL="0" indent="0">
              <a:buNone/>
            </a:pPr>
            <a:r>
              <a:rPr lang="es-MX" b="1" dirty="0"/>
              <a:t>ANDIMET</a:t>
            </a:r>
            <a:r>
              <a:rPr lang="es-MX" dirty="0"/>
              <a:t> (Países andinos Bolivia, Colombia, Ecuador y Perú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r>
              <a:rPr lang="es-MX" b="1" dirty="0"/>
              <a:t>CAMET</a:t>
            </a:r>
            <a:r>
              <a:rPr lang="es-MX" dirty="0"/>
              <a:t> (Centroamérica Belice, Costa Rica, El Salvador, Guatemala, Honduras,</a:t>
            </a:r>
          </a:p>
          <a:p>
            <a:pPr marL="0" indent="0">
              <a:buNone/>
            </a:pPr>
            <a:r>
              <a:rPr lang="es-MX" dirty="0"/>
              <a:t>Nicaragua y Panamá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r>
              <a:rPr lang="es-MX" b="1" dirty="0"/>
              <a:t>CARIMET</a:t>
            </a:r>
            <a:r>
              <a:rPr lang="es-MX" dirty="0"/>
              <a:t> (Caribe Antigua y Barbuda, Bahamas, Barbados, Dominica, Granada, Guyana,</a:t>
            </a:r>
          </a:p>
          <a:p>
            <a:pPr marL="0" indent="0">
              <a:buNone/>
            </a:pPr>
            <a:r>
              <a:rPr lang="es-MX" dirty="0"/>
              <a:t>Jamaica, Haití, República Dominicana, San Cristóbal y </a:t>
            </a:r>
            <a:r>
              <a:rPr lang="es-MX" dirty="0" err="1"/>
              <a:t>Nevis</a:t>
            </a:r>
            <a:r>
              <a:rPr lang="es-MX" dirty="0"/>
              <a:t> San Vicente y las</a:t>
            </a:r>
          </a:p>
          <a:p>
            <a:pPr marL="0" indent="0">
              <a:buNone/>
            </a:pPr>
            <a:r>
              <a:rPr lang="es-MX" dirty="0"/>
              <a:t>Granadinas, Santa Lucía, Surinam y Trinidad y Tobago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r>
              <a:rPr lang="es-MX" b="1" dirty="0"/>
              <a:t>NORAMET</a:t>
            </a:r>
            <a:r>
              <a:rPr lang="es-MX" dirty="0"/>
              <a:t> (Norteamérica Canadá, Estados Unidos y México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r>
              <a:rPr lang="es-MX" b="1" dirty="0"/>
              <a:t>SURAMET</a:t>
            </a:r>
            <a:r>
              <a:rPr lang="es-MX" dirty="0"/>
              <a:t> (Sudamérica Argentina, Brasil, Chile, Paraguay y Uruguay</a:t>
            </a:r>
          </a:p>
          <a:p>
            <a:pPr marL="0" indent="0">
              <a:buNone/>
            </a:pPr>
            <a:r>
              <a:rPr lang="es-MX" dirty="0"/>
              <a:t>Adicionalmente,</a:t>
            </a:r>
          </a:p>
          <a:p>
            <a:pPr marL="0" indent="0">
              <a:buNone/>
            </a:pPr>
            <a:r>
              <a:rPr lang="es-MX" dirty="0"/>
              <a:t>el PTB (instituto nacional de metrología de Alemania) es Miembro</a:t>
            </a:r>
          </a:p>
          <a:p>
            <a:pPr marL="0" indent="0">
              <a:buNone/>
            </a:pPr>
            <a:r>
              <a:rPr lang="es-MX" dirty="0"/>
              <a:t>Asociado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8487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795997" y="365125"/>
            <a:ext cx="10515600" cy="1325563"/>
          </a:xfrm>
        </p:spPr>
        <p:txBody>
          <a:bodyPr/>
          <a:lstStyle/>
          <a:p>
            <a:r>
              <a:rPr lang="es-ES" dirty="0" smtClean="0"/>
              <a:t>                  División de la Metrología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95997" y="1392702"/>
            <a:ext cx="10811021" cy="49460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b="1" dirty="0" smtClean="0"/>
              <a:t>Metrología científica </a:t>
            </a:r>
          </a:p>
          <a:p>
            <a:pPr marL="0" indent="0">
              <a:buNone/>
            </a:pPr>
            <a:r>
              <a:rPr lang="es-MX" dirty="0" smtClean="0"/>
              <a:t>Se </a:t>
            </a:r>
            <a:r>
              <a:rPr lang="es-MX" dirty="0"/>
              <a:t>encarga de la investigación </a:t>
            </a:r>
            <a:r>
              <a:rPr lang="es-MX" dirty="0" smtClean="0"/>
              <a:t>que conduce </a:t>
            </a:r>
            <a:r>
              <a:rPr lang="es-MX" dirty="0"/>
              <a:t>a la elaboración de patrones sobre bases científicas </a:t>
            </a:r>
            <a:r>
              <a:rPr lang="es-MX" dirty="0" smtClean="0"/>
              <a:t>y de </a:t>
            </a:r>
            <a:r>
              <a:rPr lang="es-MX" dirty="0"/>
              <a:t>promover su reconocimiento y equivalencia a </a:t>
            </a:r>
            <a:r>
              <a:rPr lang="es-MX" dirty="0" smtClean="0"/>
              <a:t>nivel internacional</a:t>
            </a:r>
            <a:endParaRPr lang="es-ES" dirty="0" smtClean="0"/>
          </a:p>
          <a:p>
            <a:pPr marL="0" indent="0">
              <a:buNone/>
            </a:pPr>
            <a:r>
              <a:rPr lang="es-ES" b="1" dirty="0" smtClean="0"/>
              <a:t>Metrología legal </a:t>
            </a:r>
          </a:p>
          <a:p>
            <a:pPr marL="0" indent="0">
              <a:buNone/>
            </a:pPr>
            <a:r>
              <a:rPr lang="es-MX" dirty="0" smtClean="0"/>
              <a:t>Es </a:t>
            </a:r>
            <a:r>
              <a:rPr lang="es-MX" dirty="0"/>
              <a:t>el conjunto </a:t>
            </a:r>
            <a:r>
              <a:rPr lang="es-MX" dirty="0" smtClean="0"/>
              <a:t>de procedimientos </a:t>
            </a:r>
            <a:r>
              <a:rPr lang="es-MX" dirty="0"/>
              <a:t>legislativos, </a:t>
            </a:r>
            <a:r>
              <a:rPr lang="es-MX" dirty="0" smtClean="0"/>
              <a:t>administrativos y </a:t>
            </a:r>
            <a:r>
              <a:rPr lang="es-MX" dirty="0"/>
              <a:t>técnicos, establecidos por las </a:t>
            </a:r>
            <a:r>
              <a:rPr lang="es-MX" dirty="0" smtClean="0"/>
              <a:t>autoridades públicas </a:t>
            </a:r>
            <a:r>
              <a:rPr lang="es-MX" dirty="0"/>
              <a:t>o en referencia a ellas y puestos </a:t>
            </a:r>
            <a:r>
              <a:rPr lang="es-MX" dirty="0" smtClean="0"/>
              <a:t>en práctica </a:t>
            </a:r>
            <a:r>
              <a:rPr lang="es-MX" dirty="0"/>
              <a:t>en su nombre con el fin </a:t>
            </a:r>
            <a:r>
              <a:rPr lang="es-MX" dirty="0" smtClean="0"/>
              <a:t>de especificar </a:t>
            </a:r>
            <a:r>
              <a:rPr lang="es-MX" dirty="0"/>
              <a:t>y asegurar, de </a:t>
            </a:r>
            <a:r>
              <a:rPr lang="es-MX" dirty="0" smtClean="0"/>
              <a:t>forma reglamentaria </a:t>
            </a:r>
            <a:r>
              <a:rPr lang="es-MX" dirty="0"/>
              <a:t>o contractual, el </a:t>
            </a:r>
            <a:r>
              <a:rPr lang="es-MX" dirty="0" smtClean="0"/>
              <a:t>nivel apropiado </a:t>
            </a:r>
            <a:r>
              <a:rPr lang="es-MX" dirty="0"/>
              <a:t>de calidad y de credibilidad </a:t>
            </a:r>
            <a:r>
              <a:rPr lang="es-MX" dirty="0" smtClean="0"/>
              <a:t>de las </a:t>
            </a:r>
            <a:r>
              <a:rPr lang="es-MX" dirty="0"/>
              <a:t>mediciones relativas a los </a:t>
            </a:r>
            <a:r>
              <a:rPr lang="es-MX" dirty="0" smtClean="0"/>
              <a:t>controles oficiales </a:t>
            </a:r>
            <a:r>
              <a:rPr lang="es-MX" dirty="0"/>
              <a:t>en el comercio, la sanidad, y </a:t>
            </a:r>
            <a:r>
              <a:rPr lang="es-MX" dirty="0" smtClean="0"/>
              <a:t>el medioambiente</a:t>
            </a:r>
            <a:r>
              <a:rPr lang="es-MX" dirty="0"/>
              <a:t>.</a:t>
            </a:r>
            <a:endParaRPr lang="es-ES" dirty="0" smtClean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00347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    División </a:t>
            </a:r>
            <a:r>
              <a:rPr lang="es-ES" dirty="0"/>
              <a:t>de la Metrología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b="1" dirty="0"/>
              <a:t>Metrología </a:t>
            </a:r>
            <a:r>
              <a:rPr lang="es-ES" b="1" dirty="0" smtClean="0"/>
              <a:t>industrial</a:t>
            </a:r>
          </a:p>
          <a:p>
            <a:pPr marL="0" indent="0">
              <a:buNone/>
            </a:pPr>
            <a:r>
              <a:rPr lang="es-MX" dirty="0"/>
              <a:t>consiste en la aplicación de la ciencia </a:t>
            </a:r>
            <a:r>
              <a:rPr lang="es-MX" dirty="0" smtClean="0"/>
              <a:t>y la </a:t>
            </a:r>
            <a:r>
              <a:rPr lang="es-MX" dirty="0"/>
              <a:t>tecnología metrológica a </a:t>
            </a:r>
            <a:r>
              <a:rPr lang="es-MX" dirty="0" smtClean="0"/>
              <a:t>la producción</a:t>
            </a:r>
            <a:r>
              <a:rPr lang="es-MX" dirty="0"/>
              <a:t>, a fin de asegurar </a:t>
            </a:r>
            <a:r>
              <a:rPr lang="es-MX" dirty="0" smtClean="0"/>
              <a:t>la optimización </a:t>
            </a:r>
            <a:r>
              <a:rPr lang="es-MX" dirty="0"/>
              <a:t>de los procesos, buscando promover en la </a:t>
            </a:r>
            <a:r>
              <a:rPr lang="es-MX" dirty="0" smtClean="0"/>
              <a:t>industria manufacturera </a:t>
            </a:r>
            <a:r>
              <a:rPr lang="es-MX" dirty="0"/>
              <a:t>y de servicios la competitividad a través de </a:t>
            </a:r>
            <a:r>
              <a:rPr lang="es-MX" dirty="0" smtClean="0"/>
              <a:t>la permanente </a:t>
            </a:r>
            <a:r>
              <a:rPr lang="es-MX" dirty="0"/>
              <a:t>mejora de las mediciones que inciden en la </a:t>
            </a:r>
            <a:r>
              <a:rPr lang="es-MX" dirty="0" smtClean="0"/>
              <a:t>calidad.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1604" y="4163116"/>
            <a:ext cx="3874883" cy="217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4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  </a:t>
            </a:r>
            <a:r>
              <a:rPr lang="es-ES" b="1" dirty="0" smtClean="0"/>
              <a:t> 4.Infraestructura de calidad</a:t>
            </a: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3372" y="1434906"/>
            <a:ext cx="8839347" cy="47689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6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5147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  4.Infraestructura </a:t>
            </a:r>
            <a:r>
              <a:rPr lang="es-ES" b="1" dirty="0"/>
              <a:t>de calidad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48972" y="1139483"/>
            <a:ext cx="9904828" cy="5199302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Requisitos mínimos de una infraestructura nacional de calidad</a:t>
            </a:r>
            <a:r>
              <a:rPr lang="es-MX" dirty="0" smtClean="0"/>
              <a:t>:</a:t>
            </a:r>
            <a:endParaRPr lang="es-MX" dirty="0"/>
          </a:p>
          <a:p>
            <a:pPr marL="0" indent="0">
              <a:buNone/>
            </a:pPr>
            <a:r>
              <a:rPr lang="es-MX" dirty="0"/>
              <a:t>Entidad nacional de </a:t>
            </a:r>
            <a:r>
              <a:rPr lang="es-MX" dirty="0" smtClean="0"/>
              <a:t>normalización</a:t>
            </a:r>
          </a:p>
          <a:p>
            <a:pPr marL="0" indent="0">
              <a:buNone/>
            </a:pPr>
            <a:r>
              <a:rPr lang="es-MX" dirty="0" smtClean="0"/>
              <a:t>Instituto </a:t>
            </a:r>
            <a:r>
              <a:rPr lang="es-MX" dirty="0"/>
              <a:t>nacional de </a:t>
            </a:r>
            <a:r>
              <a:rPr lang="es-MX" dirty="0" smtClean="0"/>
              <a:t>metrología</a:t>
            </a:r>
          </a:p>
          <a:p>
            <a:pPr marL="0" indent="0">
              <a:buNone/>
            </a:pPr>
            <a:r>
              <a:rPr lang="es-MX" dirty="0" smtClean="0"/>
              <a:t>Entidad </a:t>
            </a:r>
            <a:r>
              <a:rPr lang="es-MX" dirty="0"/>
              <a:t>nacional </a:t>
            </a:r>
            <a:r>
              <a:rPr lang="es-MX" dirty="0" smtClean="0"/>
              <a:t>de </a:t>
            </a:r>
            <a:r>
              <a:rPr lang="es-MX" dirty="0"/>
              <a:t>acreditación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3032" y="3211299"/>
            <a:ext cx="6715628" cy="324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5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1080" y="-45403"/>
            <a:ext cx="10515600" cy="1325563"/>
          </a:xfrm>
        </p:spPr>
        <p:txBody>
          <a:bodyPr/>
          <a:lstStyle/>
          <a:p>
            <a:r>
              <a:rPr lang="es-ES" dirty="0" smtClean="0"/>
              <a:t>          </a:t>
            </a:r>
            <a:r>
              <a:rPr lang="es-ES" b="1" dirty="0" smtClean="0"/>
              <a:t>5.Sisitemas Internacionales de Unidades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02227" y="1280160"/>
            <a:ext cx="10515600" cy="4770194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Conjunto de </a:t>
            </a:r>
            <a:r>
              <a:rPr lang="es-MX" dirty="0"/>
              <a:t>magnitudes, en el sentido general, entre las </a:t>
            </a:r>
            <a:r>
              <a:rPr lang="es-MX" dirty="0" smtClean="0"/>
              <a:t>cuales existen </a:t>
            </a:r>
            <a:r>
              <a:rPr lang="es-MX" dirty="0"/>
              <a:t>relaciones definidas Estos sistemas se dividen </a:t>
            </a:r>
            <a:r>
              <a:rPr lang="es-MX" dirty="0" smtClean="0"/>
              <a:t>en magnitudes </a:t>
            </a:r>
            <a:r>
              <a:rPr lang="es-MX" dirty="0"/>
              <a:t>básicas y magnitudes </a:t>
            </a:r>
            <a:r>
              <a:rPr lang="es-MX" dirty="0" smtClean="0"/>
              <a:t>derivadas.</a:t>
            </a:r>
          </a:p>
          <a:p>
            <a:pPr marL="0" indent="0">
              <a:buNone/>
            </a:pPr>
            <a:r>
              <a:rPr lang="es-MX" b="1" dirty="0" smtClean="0"/>
              <a:t>Magnitudes básicas</a:t>
            </a:r>
          </a:p>
          <a:p>
            <a:pPr marL="0" indent="0">
              <a:buNone/>
            </a:pPr>
            <a:r>
              <a:rPr lang="es-MX" dirty="0" smtClean="0"/>
              <a:t>Cada una </a:t>
            </a:r>
            <a:r>
              <a:rPr lang="es-MX" dirty="0"/>
              <a:t>de las magnitudes que, en un sistema de </a:t>
            </a:r>
            <a:r>
              <a:rPr lang="es-MX" dirty="0" smtClean="0"/>
              <a:t>magnitudes, se aceptan </a:t>
            </a:r>
            <a:r>
              <a:rPr lang="es-MX" dirty="0"/>
              <a:t>por convención como funcionalmente </a:t>
            </a:r>
            <a:r>
              <a:rPr lang="es-MX" dirty="0" smtClean="0"/>
              <a:t>independientes una </a:t>
            </a:r>
            <a:r>
              <a:rPr lang="es-MX" dirty="0"/>
              <a:t>respecto de </a:t>
            </a:r>
            <a:r>
              <a:rPr lang="es-MX" dirty="0" smtClean="0"/>
              <a:t>otra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6459" y="3933210"/>
            <a:ext cx="4943475" cy="24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1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7689" y="92099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5.Sisitemas </a:t>
            </a:r>
            <a:r>
              <a:rPr lang="es-ES" b="1" dirty="0"/>
              <a:t>Internacionales de Unidades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10397" y="1417662"/>
            <a:ext cx="10481603" cy="4659582"/>
          </a:xfrm>
        </p:spPr>
        <p:txBody>
          <a:bodyPr/>
          <a:lstStyle/>
          <a:p>
            <a:pPr marL="0" indent="0">
              <a:buNone/>
            </a:pPr>
            <a:r>
              <a:rPr lang="es-ES" b="1" dirty="0" smtClean="0"/>
              <a:t>Magnitud derivada </a:t>
            </a:r>
          </a:p>
          <a:p>
            <a:pPr marL="0" indent="0">
              <a:buNone/>
            </a:pPr>
            <a:r>
              <a:rPr lang="es-MX" dirty="0"/>
              <a:t>En un sistema de magnitudes, es cada una de </a:t>
            </a:r>
            <a:r>
              <a:rPr lang="es-MX" dirty="0" smtClean="0"/>
              <a:t>las magnitudes </a:t>
            </a:r>
            <a:r>
              <a:rPr lang="es-MX" dirty="0"/>
              <a:t>definida en función de las </a:t>
            </a:r>
            <a:r>
              <a:rPr lang="es-MX" dirty="0" smtClean="0"/>
              <a:t>magnitudes básicas </a:t>
            </a:r>
            <a:r>
              <a:rPr lang="es-MX" dirty="0"/>
              <a:t>de </a:t>
            </a:r>
            <a:r>
              <a:rPr lang="es-MX" dirty="0" smtClean="0"/>
              <a:t>ese </a:t>
            </a:r>
            <a:r>
              <a:rPr lang="es-MX" dirty="0"/>
              <a:t>sistema</a:t>
            </a:r>
            <a:r>
              <a:rPr lang="es-MX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009" y="3206356"/>
            <a:ext cx="2969537" cy="296048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8536" y="3750317"/>
            <a:ext cx="4686300" cy="158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93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179627" cy="1325563"/>
          </a:xfrm>
        </p:spPr>
        <p:txBody>
          <a:bodyPr/>
          <a:lstStyle/>
          <a:p>
            <a:r>
              <a:rPr lang="es-ES" b="1" dirty="0" smtClean="0"/>
              <a:t>            5.Sisitemas </a:t>
            </a:r>
            <a:r>
              <a:rPr lang="es-ES" b="1" dirty="0"/>
              <a:t>Internacionales de Unidades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b="1" dirty="0" smtClean="0"/>
              <a:t>Unidad de medida</a:t>
            </a:r>
          </a:p>
          <a:p>
            <a:pPr marL="0" indent="0">
              <a:buNone/>
            </a:pPr>
            <a:r>
              <a:rPr lang="es-MX" dirty="0" smtClean="0"/>
              <a:t>Es </a:t>
            </a:r>
            <a:r>
              <a:rPr lang="es-MX" dirty="0"/>
              <a:t>un valor particular, definido y adoptado por convención, </a:t>
            </a:r>
            <a:r>
              <a:rPr lang="es-MX" dirty="0" smtClean="0"/>
              <a:t>en términos </a:t>
            </a:r>
            <a:r>
              <a:rPr lang="es-MX" dirty="0"/>
              <a:t>del cual se compara la magnitud medible de su </a:t>
            </a:r>
            <a:r>
              <a:rPr lang="es-MX" dirty="0" smtClean="0"/>
              <a:t>misma naturaleza</a:t>
            </a:r>
            <a:r>
              <a:rPr lang="es-MX" dirty="0"/>
              <a:t>, con el propósito de expresar sus cantidades </a:t>
            </a:r>
            <a:r>
              <a:rPr lang="es-MX" dirty="0" smtClean="0"/>
              <a:t>en relación </a:t>
            </a:r>
            <a:r>
              <a:rPr lang="es-MX" dirty="0"/>
              <a:t>con esa magnitud</a:t>
            </a:r>
            <a:r>
              <a:rPr lang="es-MX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586" y="4258491"/>
            <a:ext cx="7476111" cy="163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6400" y="338240"/>
            <a:ext cx="10515600" cy="1325563"/>
          </a:xfrm>
        </p:spPr>
        <p:txBody>
          <a:bodyPr/>
          <a:lstStyle/>
          <a:p>
            <a:r>
              <a:rPr lang="es-ES" b="1" dirty="0" smtClean="0"/>
              <a:t>     5.Sisitemas </a:t>
            </a:r>
            <a:r>
              <a:rPr lang="es-ES" b="1" dirty="0"/>
              <a:t>Internacionales de Unidades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02227" y="1502067"/>
            <a:ext cx="10515600" cy="48367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Se basa </a:t>
            </a:r>
            <a:r>
              <a:rPr lang="es-MX" dirty="0"/>
              <a:t>en el Sistema Métrico </a:t>
            </a:r>
            <a:r>
              <a:rPr lang="es-MX" dirty="0" smtClean="0"/>
              <a:t>Decimal</a:t>
            </a:r>
          </a:p>
          <a:p>
            <a:pPr marL="0" indent="0">
              <a:buNone/>
            </a:pPr>
            <a:r>
              <a:rPr lang="es-MX" dirty="0" smtClean="0"/>
              <a:t>El Sistema </a:t>
            </a:r>
            <a:r>
              <a:rPr lang="es-MX" dirty="0"/>
              <a:t>Internacional de Unidades (SI </a:t>
            </a:r>
            <a:r>
              <a:rPr lang="es-MX" dirty="0" smtClean="0"/>
              <a:t>se </a:t>
            </a:r>
            <a:r>
              <a:rPr lang="es-MX" dirty="0"/>
              <a:t>creó en </a:t>
            </a:r>
            <a:r>
              <a:rPr lang="es-MX" dirty="0" smtClean="0"/>
              <a:t>1960 resultado </a:t>
            </a:r>
            <a:r>
              <a:rPr lang="es-MX" dirty="0"/>
              <a:t>de la Undécima Conferencia General de Pesos </a:t>
            </a:r>
            <a:r>
              <a:rPr lang="es-MX" dirty="0" smtClean="0"/>
              <a:t>y Medidas Actualmente existen </a:t>
            </a:r>
            <a:r>
              <a:rPr lang="es-MX" dirty="0"/>
              <a:t>siete unidades base, dos </a:t>
            </a:r>
            <a:r>
              <a:rPr lang="es-MX" dirty="0" smtClean="0"/>
              <a:t>unidades derivadas </a:t>
            </a:r>
            <a:r>
              <a:rPr lang="es-MX" dirty="0"/>
              <a:t>adimensionales y veinte unidades derivadas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487" y="3585942"/>
            <a:ext cx="5305425" cy="275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4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5.Sisitemas </a:t>
            </a:r>
            <a:r>
              <a:rPr lang="es-ES" b="1" dirty="0"/>
              <a:t>Internacionales de Unidades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MX" b="1" dirty="0"/>
              <a:t>Longitud</a:t>
            </a:r>
            <a:r>
              <a:rPr lang="es-MX" dirty="0"/>
              <a:t> depende de velocidad de la luz en el vacío 𝒄</a:t>
            </a:r>
          </a:p>
          <a:p>
            <a:pPr marL="0" indent="0">
              <a:buNone/>
            </a:pPr>
            <a:r>
              <a:rPr lang="es-MX" b="1" dirty="0"/>
              <a:t>Tiempo</a:t>
            </a:r>
            <a:r>
              <a:rPr lang="es-MX" dirty="0"/>
              <a:t> depende de transición </a:t>
            </a:r>
            <a:r>
              <a:rPr lang="es-MX" dirty="0" err="1"/>
              <a:t>hiperfina</a:t>
            </a:r>
            <a:r>
              <a:rPr lang="es-MX" dirty="0"/>
              <a:t> del estado fundamental</a:t>
            </a:r>
          </a:p>
          <a:p>
            <a:pPr marL="0" indent="0">
              <a:buNone/>
            </a:pPr>
            <a:r>
              <a:rPr lang="es-MX" dirty="0"/>
              <a:t>del átomo de cesio 133 𝚫𝒗</a:t>
            </a:r>
          </a:p>
          <a:p>
            <a:pPr marL="0" indent="0">
              <a:buNone/>
            </a:pPr>
            <a:r>
              <a:rPr lang="es-MX" b="1" dirty="0"/>
              <a:t>Masa</a:t>
            </a:r>
            <a:r>
              <a:rPr lang="es-MX" dirty="0"/>
              <a:t> depende de constante de Planck 𝒉</a:t>
            </a:r>
          </a:p>
          <a:p>
            <a:pPr marL="0" indent="0">
              <a:buNone/>
            </a:pPr>
            <a:r>
              <a:rPr lang="es-MX" b="1" dirty="0"/>
              <a:t>Temperatur</a:t>
            </a:r>
            <a:r>
              <a:rPr lang="es-MX" dirty="0"/>
              <a:t>a termodinámica depende de constante de</a:t>
            </a:r>
          </a:p>
          <a:p>
            <a:pPr marL="0" indent="0">
              <a:buNone/>
            </a:pPr>
            <a:r>
              <a:rPr lang="es-MX" dirty="0" err="1"/>
              <a:t>Boltzmann</a:t>
            </a:r>
            <a:r>
              <a:rPr lang="es-MX" dirty="0"/>
              <a:t> 𝒌 </a:t>
            </a:r>
          </a:p>
          <a:p>
            <a:pPr marL="0" indent="0">
              <a:buNone/>
            </a:pPr>
            <a:r>
              <a:rPr lang="es-MX" b="1" dirty="0"/>
              <a:t>Corriente eléctrica </a:t>
            </a:r>
            <a:r>
              <a:rPr lang="es-MX" dirty="0"/>
              <a:t>depende de carga elemental 𝒆</a:t>
            </a:r>
          </a:p>
          <a:p>
            <a:pPr marL="0" indent="0">
              <a:buNone/>
            </a:pPr>
            <a:r>
              <a:rPr lang="es-MX" b="1" dirty="0"/>
              <a:t>Intensidad luminosa </a:t>
            </a:r>
            <a:r>
              <a:rPr lang="es-MX" dirty="0"/>
              <a:t>depende de eficacia luminosa espectral de</a:t>
            </a:r>
          </a:p>
          <a:p>
            <a:pPr marL="0" indent="0">
              <a:buNone/>
            </a:pPr>
            <a:r>
              <a:rPr lang="es-MX" dirty="0"/>
              <a:t>una radiación monocromática de frecuencia 540 x 10 12 Hz 𝑲𝒄𝒅</a:t>
            </a:r>
          </a:p>
          <a:p>
            <a:pPr marL="0" indent="0">
              <a:buNone/>
            </a:pPr>
            <a:r>
              <a:rPr lang="es-MX" b="1" dirty="0"/>
              <a:t>Cantidad de sustancia </a:t>
            </a:r>
            <a:r>
              <a:rPr lang="es-MX" dirty="0"/>
              <a:t>depende de número de Avogadro 𝑵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86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64594" cy="1325563"/>
          </a:xfrm>
        </p:spPr>
        <p:txBody>
          <a:bodyPr/>
          <a:lstStyle/>
          <a:p>
            <a:r>
              <a:rPr lang="es-ES" b="1" dirty="0" smtClean="0"/>
              <a:t>            5.Sisitemas </a:t>
            </a:r>
            <a:r>
              <a:rPr lang="es-ES" b="1" dirty="0"/>
              <a:t>Internacionales de Unidades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Ejemplo de unidades derivadas: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456" y="2444283"/>
            <a:ext cx="9494518" cy="381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93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5.Sisitemas </a:t>
            </a:r>
            <a:r>
              <a:rPr lang="es-ES" b="1" dirty="0"/>
              <a:t>Internacionales de Unidades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 smtClean="0"/>
              <a:t>                         Múltiplos y submúltiplos usados en el SI 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117" y="2497059"/>
            <a:ext cx="6738423" cy="384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86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SISTEMA INGLES DE UNIDADES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50498" y="1547446"/>
            <a:ext cx="10003302" cy="4629517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También conocido </a:t>
            </a:r>
            <a:r>
              <a:rPr lang="es-MX" dirty="0"/>
              <a:t>como sistema imperial de unidades, es </a:t>
            </a:r>
            <a:r>
              <a:rPr lang="es-MX" dirty="0" smtClean="0"/>
              <a:t>el conjunto </a:t>
            </a:r>
            <a:r>
              <a:rPr lang="es-MX" dirty="0"/>
              <a:t>de las unidades no métricas que se han </a:t>
            </a:r>
            <a:r>
              <a:rPr lang="es-MX" dirty="0" smtClean="0"/>
              <a:t>utilizado tradicionalmente </a:t>
            </a:r>
            <a:r>
              <a:rPr lang="es-MX" dirty="0"/>
              <a:t>en los Estados Unidos y en muchos </a:t>
            </a:r>
            <a:r>
              <a:rPr lang="es-MX" dirty="0" smtClean="0"/>
              <a:t>territorios de </a:t>
            </a:r>
            <a:r>
              <a:rPr lang="es-MX" dirty="0"/>
              <a:t>habla inglesa (como en el Reino Unido</a:t>
            </a:r>
            <a:r>
              <a:rPr lang="es-MX" dirty="0" smtClean="0"/>
              <a:t>)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291602"/>
            <a:ext cx="921067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034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</a:t>
            </a:r>
            <a:r>
              <a:rPr lang="es-ES" b="1" dirty="0" smtClean="0"/>
              <a:t>6.MEDIDICON E INCERTIDUMBRE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La adecuada </a:t>
            </a:r>
            <a:r>
              <a:rPr lang="es-MX" dirty="0"/>
              <a:t>ejecución de las actividades de medición nos permite </a:t>
            </a:r>
            <a:r>
              <a:rPr lang="es-MX" dirty="0" smtClean="0"/>
              <a:t>tomar decisiones</a:t>
            </a:r>
            <a:r>
              <a:rPr lang="es-MX" dirty="0"/>
              <a:t>, ajustar parámetros, seleccionar instrumentos, </a:t>
            </a:r>
            <a:r>
              <a:rPr lang="es-MX" dirty="0" err="1"/>
              <a:t>etc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Esta confianza</a:t>
            </a:r>
            <a:r>
              <a:rPr lang="es-MX" dirty="0"/>
              <a:t>, o calidad de las mediciones, se expresa con </a:t>
            </a:r>
            <a:r>
              <a:rPr lang="es-MX" dirty="0" smtClean="0"/>
              <a:t>la incertidumbre </a:t>
            </a:r>
            <a:r>
              <a:rPr lang="es-MX" dirty="0"/>
              <a:t>de medición</a:t>
            </a:r>
          </a:p>
          <a:p>
            <a:pPr marL="0" indent="0">
              <a:buNone/>
            </a:pPr>
            <a:r>
              <a:rPr lang="es-MX" b="1" dirty="0" smtClean="0"/>
              <a:t>Error </a:t>
            </a:r>
            <a:r>
              <a:rPr lang="es-MX" b="1" dirty="0"/>
              <a:t>de medición</a:t>
            </a:r>
          </a:p>
          <a:p>
            <a:pPr marL="0" indent="0">
              <a:buNone/>
            </a:pPr>
            <a:r>
              <a:rPr lang="es-MX" dirty="0" smtClean="0"/>
              <a:t>Diferencia entre </a:t>
            </a:r>
            <a:r>
              <a:rPr lang="es-MX" dirty="0"/>
              <a:t>un valor medido de una magnitud y un valor de referencia</a:t>
            </a:r>
            <a:r>
              <a:rPr lang="es-MX" dirty="0" smtClean="0"/>
              <a:t>. 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4532" y="4653677"/>
            <a:ext cx="4845601" cy="197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3464" y="-196500"/>
            <a:ext cx="10515600" cy="1493740"/>
          </a:xfrm>
        </p:spPr>
        <p:txBody>
          <a:bodyPr/>
          <a:lstStyle/>
          <a:p>
            <a:r>
              <a:rPr lang="es-ES" b="1" dirty="0" smtClean="0"/>
              <a:t>             6.MEDIDICON </a:t>
            </a:r>
            <a:r>
              <a:rPr lang="es-ES" b="1" dirty="0"/>
              <a:t>E INCERTIDUMBRE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83227" y="863535"/>
            <a:ext cx="11020865" cy="43903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b="1" dirty="0"/>
              <a:t>Exactitud</a:t>
            </a:r>
          </a:p>
          <a:p>
            <a:pPr marL="0" indent="0">
              <a:buNone/>
            </a:pPr>
            <a:r>
              <a:rPr lang="es-MX" dirty="0" smtClean="0"/>
              <a:t>Proximidad entre </a:t>
            </a:r>
            <a:r>
              <a:rPr lang="es-MX" dirty="0"/>
              <a:t>un valor medido y un valor verdadero de un </a:t>
            </a:r>
            <a:r>
              <a:rPr lang="es-MX" dirty="0" smtClean="0"/>
              <a:t>mensurando.(</a:t>
            </a:r>
            <a:r>
              <a:rPr lang="es-MX" dirty="0" err="1" smtClean="0"/>
              <a:t>vim</a:t>
            </a:r>
            <a:r>
              <a:rPr lang="es-MX" dirty="0" smtClean="0"/>
              <a:t>)</a:t>
            </a:r>
            <a:endParaRPr lang="es-MX" dirty="0"/>
          </a:p>
          <a:p>
            <a:pPr marL="0" indent="0">
              <a:buNone/>
            </a:pPr>
            <a:r>
              <a:rPr lang="es-MX" b="1" dirty="0"/>
              <a:t>Precisión</a:t>
            </a:r>
          </a:p>
          <a:p>
            <a:pPr marL="0" indent="0">
              <a:buNone/>
            </a:pPr>
            <a:r>
              <a:rPr lang="es-MX" dirty="0" smtClean="0"/>
              <a:t>Proximidad entre </a:t>
            </a:r>
            <a:r>
              <a:rPr lang="es-MX" dirty="0"/>
              <a:t>las indicaciones o los valores medidos obtenidos en</a:t>
            </a:r>
          </a:p>
          <a:p>
            <a:pPr marL="0" indent="0">
              <a:buNone/>
            </a:pPr>
            <a:r>
              <a:rPr lang="es-MX" dirty="0"/>
              <a:t>mediciones repetidas de un mismo objeto, o de objetos similares, bajo</a:t>
            </a:r>
          </a:p>
          <a:p>
            <a:pPr marL="0" indent="0">
              <a:buNone/>
            </a:pPr>
            <a:r>
              <a:rPr lang="es-MX" dirty="0"/>
              <a:t>condiciones </a:t>
            </a:r>
            <a:r>
              <a:rPr lang="es-MX" dirty="0" smtClean="0"/>
              <a:t>especificadas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297" y="4287916"/>
            <a:ext cx="9107659" cy="241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781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   6.MEDIDICON </a:t>
            </a:r>
            <a:r>
              <a:rPr lang="es-ES" b="1" dirty="0"/>
              <a:t>E INCERTIDUMBRE</a:t>
            </a:r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9719" y="1690688"/>
            <a:ext cx="8763000" cy="39433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64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5041</TotalTime>
  <Words>1980</Words>
  <Application>Microsoft Office PowerPoint</Application>
  <PresentationFormat>Panorámica</PresentationFormat>
  <Paragraphs>354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Tema de Office</vt:lpstr>
      <vt:lpstr>                 Fundamentos de Metrología</vt:lpstr>
      <vt:lpstr>              1.Importancia de la medición</vt:lpstr>
      <vt:lpstr>Presentación de PowerPoint</vt:lpstr>
      <vt:lpstr>             2.DEFINICIONES BASICAS</vt:lpstr>
      <vt:lpstr>            2.DEFINICIONES BASICAS </vt:lpstr>
      <vt:lpstr>2.DEFINICIONES BASICAS</vt:lpstr>
      <vt:lpstr>             2.DEFINICIONES BASICAS</vt:lpstr>
      <vt:lpstr>            2.DEFINICIONES BASICAS</vt:lpstr>
      <vt:lpstr> 2.DEFINICIONES BASICAS</vt:lpstr>
      <vt:lpstr>2.DEFINICIONES BASICAS</vt:lpstr>
      <vt:lpstr>            2.DEFINICIONES BASICAS</vt:lpstr>
      <vt:lpstr>            2.DEFINICIONES BASICAS</vt:lpstr>
      <vt:lpstr>           2.DEFINICIONES BASICAS</vt:lpstr>
      <vt:lpstr>            2.DEFINICIONES BASICAS</vt:lpstr>
      <vt:lpstr>            2.DEFINICIONES BASICAS</vt:lpstr>
      <vt:lpstr>             2.DEFINICIONES BASICAS</vt:lpstr>
      <vt:lpstr>           2.DEFINICIONES BASICAS</vt:lpstr>
      <vt:lpstr>            2.DEFINICIONES BASICAS</vt:lpstr>
      <vt:lpstr>            2.DEFINICIONES BASICAS</vt:lpstr>
      <vt:lpstr>                    2.DEFINICIONES BASICAS</vt:lpstr>
      <vt:lpstr>                    2.DEFINICIONES BASICAS</vt:lpstr>
      <vt:lpstr>                       2.DEFINICIONES BASICAS</vt:lpstr>
      <vt:lpstr>                       2.DEFINICIONES BASICAS</vt:lpstr>
      <vt:lpstr>                   2.DEFINICIONES BASICAS</vt:lpstr>
      <vt:lpstr>                    2.DEFINICIONES BASICAS</vt:lpstr>
      <vt:lpstr>            3.ORGANIZACIONES METROLOGICAS</vt:lpstr>
      <vt:lpstr>             3.ORGANIZACIONES METROLOGICAS</vt:lpstr>
      <vt:lpstr>             3.ORGANIZACIONES METROLOGICAS</vt:lpstr>
      <vt:lpstr>                  División de la Metrología</vt:lpstr>
      <vt:lpstr>                   División de la Metrología</vt:lpstr>
      <vt:lpstr>                  4.Infraestructura de calidad</vt:lpstr>
      <vt:lpstr>              4.Infraestructura de calidad</vt:lpstr>
      <vt:lpstr>          5.Sisitemas Internacionales de Unidades</vt:lpstr>
      <vt:lpstr>           5.Sisitemas Internacionales de Unidades</vt:lpstr>
      <vt:lpstr>            5.Sisitemas Internacionales de Unidades</vt:lpstr>
      <vt:lpstr>     5.Sisitemas Internacionales de Unidades</vt:lpstr>
      <vt:lpstr>            5.Sisitemas Internacionales de Unidades</vt:lpstr>
      <vt:lpstr>            5.Sisitemas Internacionales de Unidades</vt:lpstr>
      <vt:lpstr>            5.Sisitemas Internacionales de Unidades</vt:lpstr>
      <vt:lpstr>             SISTEMA INGLES DE UNIDADES </vt:lpstr>
      <vt:lpstr>             6.MEDIDICON E INCERTIDUMBRE</vt:lpstr>
      <vt:lpstr>             6.MEDIDICON E INCERTIDUMBRE</vt:lpstr>
      <vt:lpstr>                 6.MEDIDICON E INCERTIDUMBRE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IN-00341</cp:lastModifiedBy>
  <cp:revision>460</cp:revision>
  <dcterms:created xsi:type="dcterms:W3CDTF">2020-02-18T12:47:10Z</dcterms:created>
  <dcterms:modified xsi:type="dcterms:W3CDTF">2022-07-13T14:52:20Z</dcterms:modified>
</cp:coreProperties>
</file>