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1" r:id="rId3"/>
    <p:sldId id="259" r:id="rId4"/>
    <p:sldId id="296" r:id="rId5"/>
    <p:sldId id="301" r:id="rId6"/>
    <p:sldId id="302" r:id="rId7"/>
    <p:sldId id="265" r:id="rId8"/>
    <p:sldId id="303" r:id="rId9"/>
    <p:sldId id="310" r:id="rId10"/>
    <p:sldId id="309" r:id="rId11"/>
    <p:sldId id="308" r:id="rId12"/>
    <p:sldId id="304" r:id="rId13"/>
    <p:sldId id="306" r:id="rId14"/>
    <p:sldId id="305" r:id="rId15"/>
    <p:sldId id="307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73" d="100"/>
          <a:sy n="73" d="100"/>
        </p:scale>
        <p:origin x="58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N-00341\Desktop\FORMACION\INFORMES\PRUEBA%20TECNICA%20DEPARATAMENTO%20TECNICO%202021\EVALUACION%2029%20OCTUBRE%20DE%202021\Test%20General%20T&#233;cnico%20R.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s-ES"/>
              <a:t>4</a:t>
            </a:r>
            <a:r>
              <a:rPr lang="es-ES" baseline="0"/>
              <a:t> trimestre  2021</a:t>
            </a:r>
            <a:endParaRPr lang="es-E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389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8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701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68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1867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546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612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6748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03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6597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88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5E363-87F4-4E25-BFFD-0F3C1B9EEDFD}" type="datetimeFigureOut">
              <a:rPr lang="en-US" smtClean="0"/>
              <a:t>8/17/2022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6970-79B1-45BD-85FD-8032DEB85CA4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4929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62350" y="146191"/>
            <a:ext cx="8752112" cy="1029468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Generalidades de la medición </a:t>
            </a:r>
            <a:r>
              <a:rPr lang="es-CO" b="1" dirty="0" err="1" smtClean="0"/>
              <a:t>dinamica</a:t>
            </a:r>
            <a:endParaRPr lang="es-ES" b="1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Marcador de contenido 4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13160"/>
          </a:xfrm>
        </p:spPr>
        <p:txBody>
          <a:bodyPr/>
          <a:lstStyle/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r>
              <a:rPr lang="es-CO" b="1" dirty="0" smtClean="0"/>
              <a:t>Contenido </a:t>
            </a:r>
            <a:endParaRPr lang="es-CO" b="1" dirty="0" smtClean="0"/>
          </a:p>
          <a:p>
            <a:pPr marL="0" indent="0">
              <a:buNone/>
            </a:pPr>
            <a:r>
              <a:rPr lang="es-CO" dirty="0" smtClean="0"/>
              <a:t>Definición </a:t>
            </a:r>
          </a:p>
          <a:p>
            <a:pPr marL="0" indent="0">
              <a:buNone/>
            </a:pPr>
            <a:r>
              <a:rPr lang="es-CO" dirty="0" smtClean="0"/>
              <a:t>Estructura y requisitos </a:t>
            </a:r>
          </a:p>
          <a:p>
            <a:pPr marL="0" indent="0">
              <a:buNone/>
            </a:pPr>
            <a:r>
              <a:rPr lang="es-CO" dirty="0" smtClean="0"/>
              <a:t>Norma aplicable</a:t>
            </a:r>
          </a:p>
          <a:p>
            <a:pPr marL="0" indent="0">
              <a:buNone/>
            </a:pPr>
            <a:endParaRPr lang="es-CO" dirty="0" smtClean="0"/>
          </a:p>
        </p:txBody>
      </p:sp>
    </p:spTree>
    <p:extLst>
      <p:ext uri="{BB962C8B-B14F-4D97-AF65-F5344CB8AC3E}">
        <p14:creationId xmlns:p14="http://schemas.microsoft.com/office/powerpoint/2010/main" val="42456181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6" name="Marcador de contenido 4"/>
          <p:cNvSpPr txBox="1">
            <a:spLocks/>
          </p:cNvSpPr>
          <p:nvPr/>
        </p:nvSpPr>
        <p:spPr>
          <a:xfrm>
            <a:off x="1943100" y="1242958"/>
            <a:ext cx="9396644" cy="49499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ES" sz="2000" dirty="0" smtClean="0"/>
          </a:p>
          <a:p>
            <a:pPr marL="0" indent="0" algn="just">
              <a:buNone/>
            </a:pPr>
            <a:endParaRPr lang="es-MX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2325189" y="273316"/>
            <a:ext cx="100714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600" dirty="0" smtClean="0"/>
              <a:t> </a:t>
            </a:r>
            <a:r>
              <a:rPr lang="es-ES" sz="3600" b="1" dirty="0" smtClean="0">
                <a:latin typeface="+mj-lt"/>
              </a:rPr>
              <a:t>Medición Dinámica</a:t>
            </a:r>
            <a:r>
              <a:rPr lang="es-ES" sz="3600" b="1" dirty="0" smtClean="0">
                <a:latin typeface="+mj-lt"/>
              </a:rPr>
              <a:t>  </a:t>
            </a:r>
            <a:endParaRPr lang="es-CO" sz="3600" dirty="0">
              <a:latin typeface="+mj-lt"/>
            </a:endParaRPr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>
          <a:xfrm>
            <a:off x="1943100" y="1097066"/>
            <a:ext cx="9556440" cy="480734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La medición dinámica </a:t>
            </a:r>
            <a:r>
              <a:rPr lang="es-CO" dirty="0" smtClean="0"/>
              <a:t>hace referencia </a:t>
            </a:r>
            <a:r>
              <a:rPr lang="es-CO" dirty="0"/>
              <a:t>a la medición del flujo de fluidos de hidrocarburos </a:t>
            </a:r>
            <a:r>
              <a:rPr lang="es-CO" dirty="0" smtClean="0"/>
              <a:t>líquidos. Una </a:t>
            </a:r>
            <a:r>
              <a:rPr lang="es-CO" dirty="0"/>
              <a:t>inadecuada medición dinámica afecta la equidad de la transacción para alguna de las </a:t>
            </a:r>
            <a:r>
              <a:rPr lang="es-CO" dirty="0" smtClean="0"/>
              <a:t>partes interesadas</a:t>
            </a:r>
            <a:r>
              <a:rPr lang="es-CO" dirty="0"/>
              <a:t>, sea el comprador, el vendedor o </a:t>
            </a:r>
            <a:r>
              <a:rPr lang="es-CO" dirty="0" smtClean="0"/>
              <a:t>el recaudador </a:t>
            </a:r>
            <a:r>
              <a:rPr lang="es-CO" dirty="0"/>
              <a:t>de impuestos</a:t>
            </a:r>
            <a:r>
              <a:rPr lang="es-CO" dirty="0" smtClean="0"/>
              <a:t>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2989" y="3081735"/>
            <a:ext cx="4810125" cy="28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6889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/>
          <p:cNvSpPr/>
          <p:nvPr/>
        </p:nvSpPr>
        <p:spPr>
          <a:xfrm rot="-5400000">
            <a:off x="6054408" y="1057593"/>
            <a:ext cx="76524" cy="10813739"/>
          </a:xfrm>
          <a:prstGeom prst="rect">
            <a:avLst/>
          </a:prstGeom>
          <a:solidFill>
            <a:srgbClr val="000000"/>
          </a:solidFill>
        </p:spPr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35281" y="115259"/>
            <a:ext cx="8964259" cy="890801"/>
          </a:xfrm>
        </p:spPr>
        <p:txBody>
          <a:bodyPr>
            <a:normAutofit/>
          </a:bodyPr>
          <a:lstStyle/>
          <a:p>
            <a:r>
              <a:rPr lang="es-CO" b="1" dirty="0" smtClean="0"/>
              <a:t>Ventajas de la medición dinámica</a:t>
            </a:r>
            <a:r>
              <a:rPr lang="es-CO" b="1" dirty="0" smtClean="0"/>
              <a:t>  </a:t>
            </a:r>
            <a:endParaRPr lang="es-ES" b="1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528354" y="809897"/>
            <a:ext cx="9810206" cy="55288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CO" sz="2400" dirty="0"/>
          </a:p>
          <a:p>
            <a:pPr marL="0" indent="0" algn="just">
              <a:buNone/>
            </a:pPr>
            <a:r>
              <a:rPr lang="es-CO" sz="2400" dirty="0"/>
              <a:t>• Permite calcular, indicar y visualizar la tasa de flujo (volumétrica o másica)</a:t>
            </a:r>
          </a:p>
          <a:p>
            <a:pPr marL="0" indent="0" algn="just">
              <a:buNone/>
            </a:pPr>
            <a:r>
              <a:rPr lang="es-CO" sz="2400" dirty="0"/>
              <a:t>y el volumen en tiempo real, en las condiciones que se desee.</a:t>
            </a:r>
          </a:p>
          <a:p>
            <a:pPr marL="0" indent="0" algn="just">
              <a:buNone/>
            </a:pPr>
            <a:r>
              <a:rPr lang="es-CO" sz="2400" dirty="0"/>
              <a:t>• Permite realizar el control de mezclas de productos en línea, o la división</a:t>
            </a:r>
          </a:p>
          <a:p>
            <a:pPr marL="0" indent="0" algn="just">
              <a:buNone/>
            </a:pPr>
            <a:r>
              <a:rPr lang="es-CO" sz="2400" dirty="0"/>
              <a:t>precisa de una corriente en múltiples líneas, en tiempo real.</a:t>
            </a:r>
          </a:p>
          <a:p>
            <a:pPr marL="0" indent="0" algn="just">
              <a:buNone/>
            </a:pPr>
            <a:r>
              <a:rPr lang="es-CO" sz="2400" dirty="0"/>
              <a:t>• Permite obtener en tiempo real los valores puntuales y promedios</a:t>
            </a:r>
          </a:p>
          <a:p>
            <a:pPr marL="0" indent="0" algn="just">
              <a:buNone/>
            </a:pPr>
            <a:r>
              <a:rPr lang="es-CO" sz="2400" dirty="0"/>
              <a:t>ponderados por volumen de las variables de proceso, tales como flujo,</a:t>
            </a:r>
          </a:p>
          <a:p>
            <a:pPr marL="0" indent="0" algn="just">
              <a:buNone/>
            </a:pPr>
            <a:r>
              <a:rPr lang="es-CO" sz="2400" dirty="0"/>
              <a:t>volumen, densidad, temperatura y presión.</a:t>
            </a:r>
            <a:endParaRPr lang="es-CO" sz="2400" dirty="0" smtClean="0"/>
          </a:p>
          <a:p>
            <a:pPr marL="0" indent="0" algn="just">
              <a:buNone/>
            </a:pPr>
            <a:endParaRPr lang="es-ES" sz="24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281" y="4743756"/>
            <a:ext cx="7479846" cy="150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163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22959" y="313509"/>
            <a:ext cx="10659291" cy="653142"/>
          </a:xfrm>
        </p:spPr>
        <p:txBody>
          <a:bodyPr>
            <a:normAutofit fontScale="90000"/>
          </a:bodyPr>
          <a:lstStyle/>
          <a:p>
            <a:r>
              <a:rPr lang="es-CO" dirty="0" smtClean="0"/>
              <a:t>                </a:t>
            </a:r>
            <a:r>
              <a:rPr lang="es-CO" b="1" dirty="0" smtClean="0"/>
              <a:t>Ventajas de la medición dinámica   </a:t>
            </a:r>
            <a:r>
              <a:rPr lang="es-CO" dirty="0"/>
              <a:t/>
            </a:r>
            <a:br>
              <a:rPr lang="es-CO" dirty="0"/>
            </a:br>
            <a:endParaRPr lang="es-ES" dirty="0"/>
          </a:p>
        </p:txBody>
      </p:sp>
      <p:sp>
        <p:nvSpPr>
          <p:cNvPr id="7" name="Marcador de contenido 6"/>
          <p:cNvSpPr>
            <a:spLocks noGrp="1"/>
          </p:cNvSpPr>
          <p:nvPr>
            <p:ph idx="1"/>
          </p:nvPr>
        </p:nvSpPr>
        <p:spPr>
          <a:xfrm>
            <a:off x="1972492" y="966651"/>
            <a:ext cx="9407434" cy="518595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dirty="0"/>
              <a:t>• Disminuye la incertidumbre de medición en la transferencia de custodia.</a:t>
            </a:r>
          </a:p>
          <a:p>
            <a:pPr marL="0" indent="0" algn="just">
              <a:buNone/>
            </a:pPr>
            <a:r>
              <a:rPr lang="es-CO" dirty="0"/>
              <a:t>• Incrementa la disponibilidad operativa de los tanques de almacenamiento.</a:t>
            </a:r>
          </a:p>
          <a:p>
            <a:pPr marL="0" indent="0" algn="just">
              <a:buNone/>
            </a:pPr>
            <a:r>
              <a:rPr lang="es-CO" dirty="0"/>
              <a:t>• Genera ahorro de mano de obra.</a:t>
            </a:r>
          </a:p>
          <a:p>
            <a:pPr marL="0" indent="0" algn="just">
              <a:buNone/>
            </a:pPr>
            <a:r>
              <a:rPr lang="es-CO" dirty="0"/>
              <a:t>• La medición puede ser constantemente asegurada, mediante el uso </a:t>
            </a:r>
            <a:r>
              <a:rPr lang="es-CO" dirty="0" smtClean="0"/>
              <a:t>de probadores </a:t>
            </a:r>
            <a:r>
              <a:rPr lang="es-CO" dirty="0"/>
              <a:t>o medidores maestros</a:t>
            </a:r>
            <a:r>
              <a:rPr lang="es-CO" dirty="0" smtClean="0"/>
              <a:t>.</a:t>
            </a:r>
          </a:p>
          <a:p>
            <a:pPr marL="0" indent="0" algn="just">
              <a:buNone/>
            </a:pPr>
            <a:endParaRPr lang="es-ES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9622" y="5427617"/>
            <a:ext cx="1284515" cy="128451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1175" y="4438377"/>
            <a:ext cx="7899764" cy="1631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882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610393" y="470262"/>
            <a:ext cx="9446622" cy="862149"/>
          </a:xfrm>
        </p:spPr>
        <p:txBody>
          <a:bodyPr>
            <a:normAutofit fontScale="90000"/>
          </a:bodyPr>
          <a:lstStyle/>
          <a:p>
            <a:r>
              <a:rPr lang="es-CO" b="1" dirty="0" smtClean="0"/>
              <a:t>Estructura general de sistema de medición</a:t>
            </a:r>
            <a:br>
              <a:rPr lang="es-CO" b="1" dirty="0" smtClean="0"/>
            </a:br>
            <a:r>
              <a:rPr lang="es-CO" b="1" dirty="0" smtClean="0"/>
              <a:t>de líquidos</a:t>
            </a:r>
            <a:r>
              <a:rPr lang="es-CO" b="1" dirty="0" smtClean="0"/>
              <a:t> </a:t>
            </a: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7930" y="5489699"/>
            <a:ext cx="849085" cy="849085"/>
          </a:xfrm>
          <a:prstGeom prst="rect">
            <a:avLst/>
          </a:prstGeom>
        </p:spPr>
      </p:pic>
      <p:pic>
        <p:nvPicPr>
          <p:cNvPr id="3" name="Marcador de contenido 2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593850" y="1332411"/>
            <a:ext cx="10071100" cy="5006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8008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29690" y="208372"/>
            <a:ext cx="9627326" cy="888908"/>
          </a:xfrm>
        </p:spPr>
        <p:txBody>
          <a:bodyPr>
            <a:normAutofit fontScale="90000"/>
          </a:bodyPr>
          <a:lstStyle/>
          <a:p>
            <a:r>
              <a:rPr lang="es-CO" sz="4000" b="1" dirty="0"/>
              <a:t>Estructura general de sistema de medición</a:t>
            </a:r>
            <a:br>
              <a:rPr lang="es-CO" sz="4000" b="1" dirty="0"/>
            </a:br>
            <a:r>
              <a:rPr lang="es-CO" sz="4000" b="1" dirty="0"/>
              <a:t>de líquidos</a:t>
            </a:r>
            <a:endParaRPr lang="es-ES" sz="40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3820" y="5525589"/>
            <a:ext cx="813196" cy="813196"/>
          </a:xfrm>
          <a:prstGeom prst="rect">
            <a:avLst/>
          </a:prstGeom>
        </p:spPr>
      </p:pic>
      <p:pic>
        <p:nvPicPr>
          <p:cNvPr id="5" name="Marcador de contenido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46601" y="1097279"/>
            <a:ext cx="9597219" cy="524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952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Requisitos de los sistemas de medición dinámica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4479" y="970036"/>
            <a:ext cx="9764077" cy="5368749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s-CO" sz="2400" dirty="0" smtClean="0"/>
              <a:t>•</a:t>
            </a:r>
            <a:r>
              <a:rPr lang="es-CO" sz="2400" dirty="0"/>
              <a:t>Funcionar adecuadamente dentro del rango de operación establecido (intervalo entre </a:t>
            </a:r>
            <a:r>
              <a:rPr lang="es-CO" sz="2400" dirty="0" err="1"/>
              <a:t>Qmax</a:t>
            </a:r>
            <a:r>
              <a:rPr lang="es-CO" sz="2400" dirty="0"/>
              <a:t> y </a:t>
            </a:r>
            <a:r>
              <a:rPr lang="es-CO" sz="2400" dirty="0" err="1"/>
              <a:t>Qmin</a:t>
            </a:r>
            <a:r>
              <a:rPr lang="es-CO" sz="2400" dirty="0"/>
              <a:t>, presión máxima de operación, variaciones de</a:t>
            </a:r>
          </a:p>
          <a:p>
            <a:pPr marL="0" indent="0" algn="just">
              <a:buNone/>
            </a:pPr>
            <a:r>
              <a:rPr lang="es-CO" sz="2400" dirty="0"/>
              <a:t>temperatura y fluido a medir, etc.).</a:t>
            </a:r>
          </a:p>
          <a:p>
            <a:pPr marL="0" indent="0" algn="just">
              <a:buNone/>
            </a:pPr>
            <a:r>
              <a:rPr lang="es-CO" sz="2400" dirty="0"/>
              <a:t>• La instalación debe garantizar el máximo de vida útil.</a:t>
            </a:r>
          </a:p>
          <a:p>
            <a:pPr marL="0" indent="0" algn="just">
              <a:buNone/>
            </a:pPr>
            <a:r>
              <a:rPr lang="es-CO" sz="2400" dirty="0"/>
              <a:t>• Se debe garantizar que el fluido se mantenga en una sola fase: liquido.</a:t>
            </a:r>
          </a:p>
          <a:p>
            <a:pPr marL="0" indent="0" algn="just">
              <a:buNone/>
            </a:pPr>
            <a:r>
              <a:rPr lang="es-CO" sz="2400" dirty="0"/>
              <a:t>• Proporcionar la forma de probar el medidor instalado y reproducir las </a:t>
            </a:r>
            <a:r>
              <a:rPr lang="es-CO" sz="2400" dirty="0" smtClean="0"/>
              <a:t>condiciones normales </a:t>
            </a:r>
            <a:r>
              <a:rPr lang="es-CO" sz="2400" dirty="0"/>
              <a:t>de operación.</a:t>
            </a:r>
          </a:p>
          <a:p>
            <a:pPr marL="0" indent="0" algn="just">
              <a:buNone/>
            </a:pPr>
            <a:r>
              <a:rPr lang="es-CO" sz="2400" dirty="0"/>
              <a:t>• Garantizar el acondicionamiento de flujo apropiado para la medición.</a:t>
            </a:r>
          </a:p>
          <a:p>
            <a:pPr marL="0" indent="0" algn="just">
              <a:buNone/>
            </a:pPr>
            <a:r>
              <a:rPr lang="es-CO" sz="2400" dirty="0"/>
              <a:t>• Cumplir con la </a:t>
            </a:r>
            <a:r>
              <a:rPr lang="es-CO" sz="2400" dirty="0" smtClean="0"/>
              <a:t>regulación </a:t>
            </a:r>
            <a:r>
              <a:rPr lang="es-CO" sz="2400" dirty="0"/>
              <a:t>aplicable</a:t>
            </a:r>
            <a:r>
              <a:rPr lang="es-CO" sz="2400" dirty="0" smtClean="0"/>
              <a:t>.</a:t>
            </a:r>
          </a:p>
          <a:p>
            <a:pPr marL="0" indent="0" algn="just">
              <a:buNone/>
            </a:pPr>
            <a:r>
              <a:rPr lang="es-CO" sz="2400" dirty="0"/>
              <a:t>• Realizar mantenimiento preventivo periódico con el fin de verificar su</a:t>
            </a:r>
          </a:p>
          <a:p>
            <a:pPr marL="0" indent="0" algn="just">
              <a:buNone/>
            </a:pPr>
            <a:r>
              <a:rPr lang="es-CO" sz="2400" dirty="0"/>
              <a:t>exactitud.</a:t>
            </a:r>
          </a:p>
          <a:p>
            <a:pPr marL="0" indent="0" algn="just">
              <a:buNone/>
            </a:pPr>
            <a:r>
              <a:rPr lang="es-CO" sz="2400" dirty="0"/>
              <a:t>• Tener la instrumentación necesaria para la determinación dinámica de la</a:t>
            </a:r>
          </a:p>
          <a:p>
            <a:pPr marL="0" indent="0" algn="just">
              <a:buNone/>
            </a:pPr>
            <a:r>
              <a:rPr lang="es-CO" sz="2400" dirty="0"/>
              <a:t>temperatura, presión y densidad del fluido que se mide.</a:t>
            </a:r>
          </a:p>
          <a:p>
            <a:pPr marL="0" indent="0" algn="just">
              <a:buNone/>
            </a:pPr>
            <a:r>
              <a:rPr lang="es-CO" sz="2400" dirty="0"/>
              <a:t>• Poseer una conexión para toma de muestras manuales, la cual debe estar localizada en un punto donde se garantice que el fluido sea homogéneo y</a:t>
            </a:r>
          </a:p>
          <a:p>
            <a:pPr marL="0" indent="0" algn="just">
              <a:buNone/>
            </a:pPr>
            <a:r>
              <a:rPr lang="es-CO" sz="2400" dirty="0"/>
              <a:t>representativo.</a:t>
            </a:r>
          </a:p>
          <a:p>
            <a:pPr marL="0" indent="0" algn="just">
              <a:buNone/>
            </a:pPr>
            <a:r>
              <a:rPr lang="es-CO" sz="2400" dirty="0"/>
              <a:t>• Tener (según el tipo de aplicación) un toma-muestras automático en línea.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36310769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 smtClean="0"/>
              <a:t>Norma aplicable para la medición dinámica  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985554" y="1071154"/>
            <a:ext cx="8255726" cy="5267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4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/>
              <a:t>Norma aplicable para la medición dinámica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4479" y="970036"/>
            <a:ext cx="9764077" cy="536874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CO" sz="24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3098" y="970036"/>
            <a:ext cx="8447058" cy="536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8991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/>
              <a:t>Norma aplicable para la medición dinámica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4479" y="970036"/>
            <a:ext cx="9764077" cy="536874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CO" sz="24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06730" y="970035"/>
            <a:ext cx="8712927" cy="536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547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/>
              <a:t>Norma aplicable para la medición dinámica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085701" y="796834"/>
            <a:ext cx="8281852" cy="554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766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/>
              <a:t>Norma aplicable para la medición dinámica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4479" y="970036"/>
            <a:ext cx="9764077" cy="536874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es-CO" sz="24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8169" y="970037"/>
            <a:ext cx="8673739" cy="536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129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/>
              <a:t>Norma aplicable para la medición dinámica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pic>
        <p:nvPicPr>
          <p:cNvPr id="2" name="Marcador de contenido 1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2360976" y="796834"/>
            <a:ext cx="8010932" cy="5891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9772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/>
              <a:t>Norma aplicable para la medición dinámica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4479" y="970036"/>
            <a:ext cx="9764077" cy="5368749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CO" sz="2400" dirty="0"/>
              <a:t>Organización Internacional de Metrología Legal (OIML)</a:t>
            </a:r>
          </a:p>
          <a:p>
            <a:pPr marL="0" indent="0" algn="just">
              <a:buNone/>
            </a:pPr>
            <a:r>
              <a:rPr lang="es-CO" sz="2400" dirty="0"/>
              <a:t>OIML R117-1 </a:t>
            </a:r>
            <a:r>
              <a:rPr lang="es-CO" sz="2400" dirty="0" err="1"/>
              <a:t>Dynamic</a:t>
            </a:r>
            <a:r>
              <a:rPr lang="es-CO" sz="2400" dirty="0"/>
              <a:t> </a:t>
            </a:r>
            <a:r>
              <a:rPr lang="es-CO" sz="2400" dirty="0" err="1"/>
              <a:t>measuring</a:t>
            </a:r>
            <a:r>
              <a:rPr lang="es-CO" sz="2400" dirty="0"/>
              <a:t> </a:t>
            </a:r>
            <a:r>
              <a:rPr lang="es-CO" sz="2400" dirty="0" err="1"/>
              <a:t>systems</a:t>
            </a:r>
            <a:r>
              <a:rPr lang="es-CO" sz="2400" dirty="0"/>
              <a:t> </a:t>
            </a:r>
            <a:r>
              <a:rPr lang="es-CO" sz="2400" dirty="0" err="1"/>
              <a:t>for</a:t>
            </a:r>
            <a:r>
              <a:rPr lang="es-CO" sz="2400" dirty="0"/>
              <a:t> </a:t>
            </a:r>
            <a:r>
              <a:rPr lang="es-CO" sz="2400" dirty="0" err="1"/>
              <a:t>liquids</a:t>
            </a:r>
            <a:r>
              <a:rPr lang="es-CO" sz="2400" dirty="0"/>
              <a:t> </a:t>
            </a:r>
            <a:r>
              <a:rPr lang="es-CO" sz="2400" dirty="0" err="1"/>
              <a:t>other</a:t>
            </a:r>
            <a:r>
              <a:rPr lang="es-CO" sz="2400" dirty="0"/>
              <a:t> </a:t>
            </a:r>
            <a:r>
              <a:rPr lang="es-CO" sz="2400" dirty="0" err="1"/>
              <a:t>than</a:t>
            </a:r>
            <a:r>
              <a:rPr lang="es-CO" sz="2400" dirty="0"/>
              <a:t> </a:t>
            </a:r>
            <a:r>
              <a:rPr lang="es-CO" sz="2400" dirty="0" err="1"/>
              <a:t>water</a:t>
            </a:r>
            <a:r>
              <a:rPr lang="es-CO" sz="2400" dirty="0"/>
              <a:t>. </a:t>
            </a:r>
            <a:r>
              <a:rPr lang="es-CO" sz="2400" dirty="0" err="1"/>
              <a:t>Part</a:t>
            </a:r>
            <a:r>
              <a:rPr lang="es-CO" sz="2400" dirty="0"/>
              <a:t> 1: </a:t>
            </a:r>
            <a:r>
              <a:rPr lang="es-CO" sz="2400" dirty="0" err="1" smtClean="0"/>
              <a:t>Metrological</a:t>
            </a:r>
            <a:r>
              <a:rPr lang="es-CO" sz="2400" dirty="0" smtClean="0"/>
              <a:t> and </a:t>
            </a:r>
            <a:r>
              <a:rPr lang="es-CO" sz="2400" dirty="0" err="1"/>
              <a:t>technical</a:t>
            </a:r>
            <a:r>
              <a:rPr lang="es-CO" sz="2400" dirty="0"/>
              <a:t> </a:t>
            </a:r>
            <a:r>
              <a:rPr lang="es-CO" sz="2400" dirty="0" err="1"/>
              <a:t>requirements</a:t>
            </a:r>
            <a:r>
              <a:rPr lang="es-CO" sz="2400" dirty="0"/>
              <a:t> considera los siguientes elementos como indispensables en la</a:t>
            </a:r>
          </a:p>
          <a:p>
            <a:pPr marL="0" indent="0" algn="just">
              <a:buNone/>
            </a:pPr>
            <a:r>
              <a:rPr lang="es-CO" sz="2400" dirty="0"/>
              <a:t>constitución de un sistema de medición:</a:t>
            </a:r>
          </a:p>
          <a:p>
            <a:pPr marL="0" indent="0" algn="just">
              <a:buNone/>
            </a:pPr>
            <a:r>
              <a:rPr lang="es-CO" sz="2400" dirty="0"/>
              <a:t>• Elemento primario (sensor de flujo).</a:t>
            </a:r>
          </a:p>
          <a:p>
            <a:pPr marL="0" indent="0" algn="just">
              <a:buNone/>
            </a:pPr>
            <a:r>
              <a:rPr lang="es-CO" sz="2400" dirty="0"/>
              <a:t>• Elemento secundario (transmisor).</a:t>
            </a:r>
          </a:p>
          <a:p>
            <a:pPr marL="0" indent="0" algn="just">
              <a:buNone/>
            </a:pPr>
            <a:r>
              <a:rPr lang="es-CO" sz="2400" dirty="0"/>
              <a:t>• Punto de transferencia.</a:t>
            </a:r>
          </a:p>
          <a:p>
            <a:pPr marL="0" indent="0" algn="just">
              <a:buNone/>
            </a:pPr>
            <a:r>
              <a:rPr lang="es-CO" sz="2400" dirty="0"/>
              <a:t>• Circuito hidráulico (incluye prueba del medidor en sitio).</a:t>
            </a:r>
          </a:p>
          <a:p>
            <a:pPr marL="0" indent="0" algn="just">
              <a:buNone/>
            </a:pPr>
            <a:r>
              <a:rPr lang="es-CO" sz="2400" dirty="0"/>
              <a:t>• Dispositivo de eliminación de gases.</a:t>
            </a:r>
          </a:p>
          <a:p>
            <a:pPr marL="0" indent="0" algn="just">
              <a:buNone/>
            </a:pPr>
            <a:r>
              <a:rPr lang="es-CO" sz="2400" dirty="0"/>
              <a:t>• Filtro.</a:t>
            </a:r>
          </a:p>
          <a:p>
            <a:pPr marL="0" indent="0" algn="just">
              <a:buNone/>
            </a:pPr>
            <a:r>
              <a:rPr lang="es-CO" sz="2400" dirty="0"/>
              <a:t>• Elemento de impulsión (bomba o sistema elevado).</a:t>
            </a:r>
          </a:p>
          <a:p>
            <a:pPr marL="0" indent="0" algn="just">
              <a:buNone/>
            </a:pPr>
            <a:r>
              <a:rPr lang="es-CO" sz="2400" dirty="0"/>
              <a:t>• Dispositivos de regulación de flujo.</a:t>
            </a:r>
          </a:p>
          <a:p>
            <a:pPr marL="0" indent="0" algn="just">
              <a:buNone/>
            </a:pPr>
            <a:r>
              <a:rPr lang="es-CO" sz="2400" dirty="0"/>
              <a:t>• Elementos auxiliares.</a:t>
            </a:r>
            <a:endParaRPr lang="es-CO" sz="2400" dirty="0"/>
          </a:p>
        </p:txBody>
      </p:sp>
    </p:spTree>
    <p:extLst>
      <p:ext uri="{BB962C8B-B14F-4D97-AF65-F5344CB8AC3E}">
        <p14:creationId xmlns:p14="http://schemas.microsoft.com/office/powerpoint/2010/main" val="6137992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  <p:graphicFrame>
        <p:nvGraphicFramePr>
          <p:cNvPr id="8" name="Grá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4426832"/>
              </p:ext>
            </p:extLst>
          </p:nvPr>
        </p:nvGraphicFramePr>
        <p:xfrm>
          <a:off x="2326140" y="256792"/>
          <a:ext cx="7800975" cy="5400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ítulo 2"/>
          <p:cNvSpPr>
            <a:spLocks noGrp="1"/>
          </p:cNvSpPr>
          <p:nvPr>
            <p:ph type="title"/>
          </p:nvPr>
        </p:nvSpPr>
        <p:spPr>
          <a:xfrm>
            <a:off x="2464527" y="429994"/>
            <a:ext cx="9771016" cy="807020"/>
          </a:xfrm>
        </p:spPr>
        <p:txBody>
          <a:bodyPr>
            <a:normAutofit fontScale="90000"/>
          </a:bodyPr>
          <a:lstStyle/>
          <a:p>
            <a:r>
              <a:rPr lang="es-CO" sz="4000" dirty="0"/>
              <a:t> </a:t>
            </a:r>
            <a:r>
              <a:rPr lang="es-CO" sz="4000" dirty="0" smtClean="0"/>
              <a:t/>
            </a:r>
            <a:br>
              <a:rPr lang="es-CO" sz="4000" dirty="0" smtClean="0"/>
            </a:br>
            <a:r>
              <a:rPr lang="es-CO" sz="4000" b="1" dirty="0"/>
              <a:t>Norma aplicable para la medición dinámica</a:t>
            </a:r>
            <a:r>
              <a:rPr lang="es-CO" dirty="0"/>
              <a:t/>
            </a:r>
            <a:br>
              <a:rPr lang="es-CO" dirty="0"/>
            </a:br>
            <a:r>
              <a:rPr lang="es-CO" dirty="0"/>
              <a:t/>
            </a:r>
            <a:br>
              <a:rPr lang="es-CO" dirty="0"/>
            </a:br>
            <a:endParaRPr lang="es-ES" b="1" dirty="0"/>
          </a:p>
        </p:txBody>
      </p:sp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4479" y="970036"/>
            <a:ext cx="9764077" cy="536874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CO" sz="2400" dirty="0"/>
              <a:t>OIML R117-1 clasifica los medidores en cuatro clases de exactitud (0,3, 0,5, 1,0 y 1,5</a:t>
            </a:r>
            <a:r>
              <a:rPr lang="es-CO" sz="2400" dirty="0" smtClean="0"/>
              <a:t>), dependiendo </a:t>
            </a:r>
            <a:r>
              <a:rPr lang="es-CO" sz="2400" dirty="0"/>
              <a:t>de la finalidad de uso del medidor, y a cada uno le asigna distintos </a:t>
            </a:r>
            <a:r>
              <a:rPr lang="es-CO" sz="2400" dirty="0" smtClean="0"/>
              <a:t>errores máximos </a:t>
            </a:r>
            <a:r>
              <a:rPr lang="es-CO" sz="2400" dirty="0"/>
              <a:t>permitidos</a:t>
            </a:r>
            <a:r>
              <a:rPr lang="es-CO" sz="2400" dirty="0" smtClean="0"/>
              <a:t>:</a:t>
            </a:r>
          </a:p>
          <a:p>
            <a:pPr marL="0" indent="0" algn="just">
              <a:buNone/>
            </a:pPr>
            <a:endParaRPr lang="es-CO" sz="24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76876" y="2142309"/>
            <a:ext cx="8572636" cy="419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12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RACIAS….. | Imágenes de gracias, Mensajes de agradecimiento, Imagenes de  agradecimien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5288" y="1440791"/>
            <a:ext cx="6502892" cy="4006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1908" y="4653677"/>
            <a:ext cx="1685108" cy="16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33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19353</TotalTime>
  <Words>569</Words>
  <Application>Microsoft Office PowerPoint</Application>
  <PresentationFormat>Panorámica</PresentationFormat>
  <Paragraphs>71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de Office</vt:lpstr>
      <vt:lpstr>Generalidades de la medición dinamica</vt:lpstr>
      <vt:lpstr>Presentación de PowerPoint</vt:lpstr>
      <vt:lpstr>Ventajas de la medición dinámica  </vt:lpstr>
      <vt:lpstr>                Ventajas de la medición dinámica    </vt:lpstr>
      <vt:lpstr>Estructura general de sistema de medición de líquidos  </vt:lpstr>
      <vt:lpstr>Estructura general de sistema de medición de líquidos</vt:lpstr>
      <vt:lpstr>  Requisitos de los sistemas de medición dinámica  </vt:lpstr>
      <vt:lpstr>  Norma aplicable para la medición dinámica    </vt:lpstr>
      <vt:lpstr>  Norma aplicable para la medición dinámica  </vt:lpstr>
      <vt:lpstr>  Norma aplicable para la medición dinámica  </vt:lpstr>
      <vt:lpstr>  Norma aplicable para la medición dinámica  </vt:lpstr>
      <vt:lpstr>  Norma aplicable para la medición dinámica  </vt:lpstr>
      <vt:lpstr>  Norma aplicable para la medición dinámica  </vt:lpstr>
      <vt:lpstr>  Norma aplicable para la medición dinámica  </vt:lpstr>
      <vt:lpstr>  Norma aplicable para la medición dinámica  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Diseño</dc:creator>
  <cp:lastModifiedBy>Eliecer Garzon</cp:lastModifiedBy>
  <cp:revision>1279</cp:revision>
  <dcterms:created xsi:type="dcterms:W3CDTF">2020-02-18T12:47:10Z</dcterms:created>
  <dcterms:modified xsi:type="dcterms:W3CDTF">2022-08-17T13:39:52Z</dcterms:modified>
</cp:coreProperties>
</file>