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5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173" autoAdjust="0"/>
    <p:restoredTop sz="94660"/>
  </p:normalViewPr>
  <p:slideViewPr>
    <p:cSldViewPr snapToGrid="0">
      <p:cViewPr varScale="1">
        <p:scale>
          <a:sx n="82" d="100"/>
          <a:sy n="82" d="100"/>
        </p:scale>
        <p:origin x="184" y="1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3/19/20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8">
            <a:extLst>
              <a:ext uri="{FF2B5EF4-FFF2-40B4-BE49-F238E27FC236}">
                <a16:creationId xmlns:a16="http://schemas.microsoft.com/office/drawing/2014/main" id="{8BBE346C-8CFD-794D-B29B-C9BDD8D4D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861" y="1341362"/>
            <a:ext cx="6035266" cy="3614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sp>
        <p:nvSpPr>
          <p:cNvPr id="6" name="CustomShape 2">
            <a:extLst>
              <a:ext uri="{FF2B5EF4-FFF2-40B4-BE49-F238E27FC236}">
                <a16:creationId xmlns:a16="http://schemas.microsoft.com/office/drawing/2014/main" id="{6C007E6A-873B-264B-A284-65C7117E6B5E}"/>
              </a:ext>
            </a:extLst>
          </p:cNvPr>
          <p:cNvSpPr/>
          <p:nvPr/>
        </p:nvSpPr>
        <p:spPr>
          <a:xfrm>
            <a:off x="2801782" y="378997"/>
            <a:ext cx="7418387" cy="143033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defRPr/>
            </a:pPr>
            <a:r>
              <a:rPr lang="es-CO" sz="4400" b="1" dirty="0">
                <a:solidFill>
                  <a:srgbClr val="FF0000"/>
                </a:solidFill>
                <a:latin typeface="Franklin Gothic Medium" panose="020B0603020102020204" pitchFamily="34" charset="0"/>
              </a:rPr>
              <a:t>RESOLUCIÓN</a:t>
            </a:r>
            <a:r>
              <a:rPr lang="es-CO" sz="4400" b="1" dirty="0">
                <a:solidFill>
                  <a:srgbClr val="000000"/>
                </a:solidFill>
              </a:rPr>
              <a:t> </a:t>
            </a:r>
            <a:r>
              <a:rPr lang="es-CO" sz="4400" b="1" dirty="0">
                <a:solidFill>
                  <a:srgbClr val="FF0000"/>
                </a:solidFill>
              </a:rPr>
              <a:t>DE CONFLICTOS</a:t>
            </a:r>
            <a:endParaRPr dirty="0">
              <a:solidFill>
                <a:srgbClr val="FF0000"/>
              </a:solidFill>
            </a:endParaRPr>
          </a:p>
          <a:p>
            <a:pPr>
              <a:defRPr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ción de imagen 5">
            <a:extLst>
              <a:ext uri="{FF2B5EF4-FFF2-40B4-BE49-F238E27FC236}">
                <a16:creationId xmlns:a16="http://schemas.microsoft.com/office/drawing/2014/main" id="{C892D81D-1CF9-594C-9DEA-85BFB33043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907" y="3844968"/>
            <a:ext cx="3711225" cy="3013032"/>
          </a:xfrm>
          <a:prstGeom prst="rect">
            <a:avLst/>
          </a:prstGeom>
        </p:spPr>
      </p:pic>
      <p:sp>
        <p:nvSpPr>
          <p:cNvPr id="3" name="Marcador de texto 4">
            <a:extLst>
              <a:ext uri="{FF2B5EF4-FFF2-40B4-BE49-F238E27FC236}">
                <a16:creationId xmlns:a16="http://schemas.microsoft.com/office/drawing/2014/main" id="{09E8CA1D-05FF-D54B-9927-2849CDB7AACA}"/>
              </a:ext>
            </a:extLst>
          </p:cNvPr>
          <p:cNvSpPr txBox="1">
            <a:spLocks/>
          </p:cNvSpPr>
          <p:nvPr/>
        </p:nvSpPr>
        <p:spPr>
          <a:xfrm>
            <a:off x="1635737" y="1669472"/>
            <a:ext cx="8423563" cy="34012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es-ES" altLang="es-CO" sz="3000" dirty="0">
                <a:solidFill>
                  <a:srgbClr val="000000"/>
                </a:solidFill>
                <a:latin typeface="Franklin Gothic Book" panose="020B0503020102020204" pitchFamily="34" charset="0"/>
              </a:rPr>
              <a:t>Situaciones en las que dos o más personas entran en oposición o desacuerdo</a:t>
            </a:r>
          </a:p>
          <a:p>
            <a:pPr algn="just">
              <a:spcBef>
                <a:spcPct val="0"/>
              </a:spcBef>
            </a:pPr>
            <a:r>
              <a:rPr lang="es-ES" altLang="es-CO" sz="3000" dirty="0">
                <a:solidFill>
                  <a:srgbClr val="000000"/>
                </a:solidFill>
                <a:latin typeface="Franklin Gothic Book" panose="020B0503020102020204" pitchFamily="34" charset="0"/>
              </a:rPr>
              <a:t>porque sus posiciones, intereses, necesidades, deseos o valores son incompatibles, o son percibidos como incompatibles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255477C5-DCED-E649-B011-89327379918A}"/>
              </a:ext>
            </a:extLst>
          </p:cNvPr>
          <p:cNvSpPr txBox="1">
            <a:spLocks/>
          </p:cNvSpPr>
          <p:nvPr/>
        </p:nvSpPr>
        <p:spPr>
          <a:xfrm>
            <a:off x="0" y="553848"/>
            <a:ext cx="12192000" cy="838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¿Qué es un conflicto?</a:t>
            </a:r>
          </a:p>
        </p:txBody>
      </p:sp>
    </p:spTree>
    <p:extLst>
      <p:ext uri="{BB962C8B-B14F-4D97-AF65-F5344CB8AC3E}">
        <p14:creationId xmlns:p14="http://schemas.microsoft.com/office/powerpoint/2010/main" val="42275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79BD3A4-C9B4-274C-84AF-986F09DCB38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757" y="-484911"/>
            <a:ext cx="5328351" cy="5328351"/>
          </a:xfrm>
          <a:prstGeom prst="rect">
            <a:avLst/>
          </a:prstGeo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8F75F64C-D18F-814C-A58D-20A71C9F984A}"/>
              </a:ext>
            </a:extLst>
          </p:cNvPr>
          <p:cNvSpPr txBox="1">
            <a:spLocks/>
          </p:cNvSpPr>
          <p:nvPr/>
        </p:nvSpPr>
        <p:spPr>
          <a:xfrm>
            <a:off x="0" y="4337393"/>
            <a:ext cx="12192000" cy="153693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chemeClr val="tx1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¿Los conflictos </a:t>
            </a:r>
            <a:r>
              <a:rPr lang="es-CO" sz="5000" dirty="0">
                <a:solidFill>
                  <a:srgbClr val="0070C0"/>
                </a:solidFill>
                <a:latin typeface="Franklin Gothic Book" panose="020B0503020102020204" pitchFamily="34" charset="0"/>
                <a:ea typeface="+mn-ea"/>
                <a:cs typeface="+mn-cs"/>
              </a:rPr>
              <a:t>son positivos </a:t>
            </a:r>
          </a:p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Book" panose="020B0503020102020204" pitchFamily="34" charset="0"/>
                <a:ea typeface="+mn-ea"/>
                <a:cs typeface="+mn-cs"/>
              </a:rPr>
              <a:t>o negativos?</a:t>
            </a:r>
          </a:p>
        </p:txBody>
      </p:sp>
    </p:spTree>
    <p:extLst>
      <p:ext uri="{BB962C8B-B14F-4D97-AF65-F5344CB8AC3E}">
        <p14:creationId xmlns:p14="http://schemas.microsoft.com/office/powerpoint/2010/main" val="13020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 para naranja">
            <a:extLst>
              <a:ext uri="{FF2B5EF4-FFF2-40B4-BE49-F238E27FC236}">
                <a16:creationId xmlns:a16="http://schemas.microsoft.com/office/drawing/2014/main" id="{791DE7B0-BFD5-DE4E-894A-54011AB2C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708" y="0"/>
            <a:ext cx="5375422" cy="506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FB4FB4A1-4C86-9149-B4AD-722C254B4C5A}"/>
              </a:ext>
            </a:extLst>
          </p:cNvPr>
          <p:cNvSpPr txBox="1">
            <a:spLocks/>
          </p:cNvSpPr>
          <p:nvPr/>
        </p:nvSpPr>
        <p:spPr>
          <a:xfrm>
            <a:off x="0" y="4721943"/>
            <a:ext cx="12192000" cy="685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Book" panose="020B0503020102020204" pitchFamily="34" charset="0"/>
                <a:ea typeface="+mn-ea"/>
                <a:cs typeface="+mn-cs"/>
              </a:rPr>
              <a:t>¿Cómo resolvemos un </a:t>
            </a:r>
            <a:r>
              <a:rPr lang="es-CO" sz="5000" dirty="0">
                <a:solidFill>
                  <a:srgbClr val="000000"/>
                </a:solidFill>
                <a:latin typeface="Franklin Gothic Book" panose="020B0503020102020204" pitchFamily="34" charset="0"/>
                <a:ea typeface="+mn-ea"/>
                <a:cs typeface="+mn-cs"/>
              </a:rPr>
              <a:t>conflicto?</a:t>
            </a:r>
          </a:p>
        </p:txBody>
      </p:sp>
    </p:spTree>
    <p:extLst>
      <p:ext uri="{BB962C8B-B14F-4D97-AF65-F5344CB8AC3E}">
        <p14:creationId xmlns:p14="http://schemas.microsoft.com/office/powerpoint/2010/main" val="250579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stilos de para hacer frente a  conflictos">
            <a:extLst>
              <a:ext uri="{FF2B5EF4-FFF2-40B4-BE49-F238E27FC236}">
                <a16:creationId xmlns:a16="http://schemas.microsoft.com/office/drawing/2014/main" id="{FD7B92F3-7F4E-1241-BA1C-B730ACFCEF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363" y="1112108"/>
            <a:ext cx="9669754" cy="5451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2970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ción de imagen 8">
            <a:extLst>
              <a:ext uri="{FF2B5EF4-FFF2-40B4-BE49-F238E27FC236}">
                <a16:creationId xmlns:a16="http://schemas.microsoft.com/office/drawing/2014/main" id="{B54879D1-7246-2D4D-A548-33E211E460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92" b="90576" l="10000" r="96000">
                        <a14:foregroundMark x1="86769" y1="23741" x2="76923" y2="695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127"/>
          <a:stretch/>
        </p:blipFill>
        <p:spPr>
          <a:xfrm flipH="1">
            <a:off x="187462" y="2043244"/>
            <a:ext cx="4274861" cy="4960143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8C2FB2CE-D4E5-4D40-A073-E656938F4571}"/>
              </a:ext>
            </a:extLst>
          </p:cNvPr>
          <p:cNvGrpSpPr/>
          <p:nvPr/>
        </p:nvGrpSpPr>
        <p:grpSpPr>
          <a:xfrm>
            <a:off x="4462323" y="1170856"/>
            <a:ext cx="5425955" cy="4719084"/>
            <a:chOff x="4292203" y="1447800"/>
            <a:chExt cx="4480366" cy="3657600"/>
          </a:xfrm>
        </p:grpSpPr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3A5D8A4A-A5CB-0041-9A5B-76CA776245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43949" y="1447800"/>
              <a:ext cx="4008345" cy="646113"/>
              <a:chOff x="7446027" y="2037846"/>
              <a:chExt cx="3045334" cy="559673"/>
            </a:xfrm>
          </p:grpSpPr>
          <p:sp>
            <p:nvSpPr>
              <p:cNvPr id="14" name="Forma libre 13">
                <a:extLst>
                  <a:ext uri="{FF2B5EF4-FFF2-40B4-BE49-F238E27FC236}">
                    <a16:creationId xmlns:a16="http://schemas.microsoft.com/office/drawing/2014/main" id="{395AC5A8-DF23-4C49-994C-BBE4C46663EB}"/>
                  </a:ext>
                </a:extLst>
              </p:cNvPr>
              <p:cNvSpPr/>
              <p:nvPr/>
            </p:nvSpPr>
            <p:spPr>
              <a:xfrm>
                <a:off x="8104607" y="2037846"/>
                <a:ext cx="2386754" cy="559673"/>
              </a:xfrm>
              <a:custGeom>
                <a:avLst/>
                <a:gdLst>
                  <a:gd name="connsiteX0" fmla="*/ 0 w 2387353"/>
                  <a:gd name="connsiteY0" fmla="*/ 0 h 559673"/>
                  <a:gd name="connsiteX1" fmla="*/ 2387353 w 2387353"/>
                  <a:gd name="connsiteY1" fmla="*/ 0 h 559673"/>
                  <a:gd name="connsiteX2" fmla="*/ 2387353 w 2387353"/>
                  <a:gd name="connsiteY2" fmla="*/ 559673 h 559673"/>
                  <a:gd name="connsiteX3" fmla="*/ 0 w 2387353"/>
                  <a:gd name="connsiteY3" fmla="*/ 559673 h 559673"/>
                  <a:gd name="connsiteX4" fmla="*/ 0 w 2387353"/>
                  <a:gd name="connsiteY4" fmla="*/ 0 h 559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7353" h="559673">
                    <a:moveTo>
                      <a:pt x="0" y="0"/>
                    </a:moveTo>
                    <a:lnTo>
                      <a:pt x="2387353" y="0"/>
                    </a:lnTo>
                    <a:lnTo>
                      <a:pt x="2387353" y="559673"/>
                    </a:lnTo>
                    <a:lnTo>
                      <a:pt x="0" y="559673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lIns="60008" tIns="60008" rIns="60008" bIns="60008" spcCol="1270" anchor="ctr"/>
              <a:lstStyle/>
              <a:p>
                <a:pPr algn="ctr" defTabSz="700088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s-ES" sz="2000" dirty="0"/>
                  <a:t>Separar los problemas de las personas</a:t>
                </a:r>
              </a:p>
            </p:txBody>
          </p:sp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0ADFE52B-CE80-9841-A5B3-A30D5260BC6F}"/>
                  </a:ext>
                </a:extLst>
              </p:cNvPr>
              <p:cNvSpPr/>
              <p:nvPr/>
            </p:nvSpPr>
            <p:spPr>
              <a:xfrm>
                <a:off x="7446027" y="2037846"/>
                <a:ext cx="553842" cy="55967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sp>
        </p:grpSp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9152EF5C-12AC-584E-BB7B-6668A64262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88274" y="2476251"/>
              <a:ext cx="3680520" cy="647949"/>
              <a:chOff x="8104008" y="2689866"/>
              <a:chExt cx="3044985" cy="559673"/>
            </a:xfrm>
          </p:grpSpPr>
          <p:sp>
            <p:nvSpPr>
              <p:cNvPr id="12" name="Forma libre 11">
                <a:extLst>
                  <a:ext uri="{FF2B5EF4-FFF2-40B4-BE49-F238E27FC236}">
                    <a16:creationId xmlns:a16="http://schemas.microsoft.com/office/drawing/2014/main" id="{5A2C2A23-4BD9-6F49-83B5-3C3BE77BED68}"/>
                  </a:ext>
                </a:extLst>
              </p:cNvPr>
              <p:cNvSpPr/>
              <p:nvPr/>
            </p:nvSpPr>
            <p:spPr>
              <a:xfrm>
                <a:off x="8104008" y="2689866"/>
                <a:ext cx="2387725" cy="559673"/>
              </a:xfrm>
              <a:custGeom>
                <a:avLst/>
                <a:gdLst>
                  <a:gd name="connsiteX0" fmla="*/ 0 w 2387353"/>
                  <a:gd name="connsiteY0" fmla="*/ 0 h 559673"/>
                  <a:gd name="connsiteX1" fmla="*/ 2387353 w 2387353"/>
                  <a:gd name="connsiteY1" fmla="*/ 0 h 559673"/>
                  <a:gd name="connsiteX2" fmla="*/ 2387353 w 2387353"/>
                  <a:gd name="connsiteY2" fmla="*/ 559673 h 559673"/>
                  <a:gd name="connsiteX3" fmla="*/ 0 w 2387353"/>
                  <a:gd name="connsiteY3" fmla="*/ 559673 h 559673"/>
                  <a:gd name="connsiteX4" fmla="*/ 0 w 2387353"/>
                  <a:gd name="connsiteY4" fmla="*/ 0 h 559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7353" h="559673">
                    <a:moveTo>
                      <a:pt x="0" y="0"/>
                    </a:moveTo>
                    <a:lnTo>
                      <a:pt x="2387353" y="0"/>
                    </a:lnTo>
                    <a:lnTo>
                      <a:pt x="2387353" y="559673"/>
                    </a:lnTo>
                    <a:lnTo>
                      <a:pt x="0" y="559673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60008" tIns="60008" rIns="60008" bIns="60008" spcCol="1270" anchor="ctr"/>
              <a:lstStyle/>
              <a:p>
                <a:pPr algn="ctr" defTabSz="700088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s-ES" sz="2000" dirty="0"/>
                  <a:t>Comunicación Efectiva</a:t>
                </a:r>
              </a:p>
            </p:txBody>
          </p:sp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3CDB0DF9-8D0F-5C4B-B3C6-0EB9A3E2717B}"/>
                  </a:ext>
                </a:extLst>
              </p:cNvPr>
              <p:cNvSpPr/>
              <p:nvPr/>
            </p:nvSpPr>
            <p:spPr>
              <a:xfrm>
                <a:off x="10594926" y="2689866"/>
                <a:ext cx="554067" cy="559673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</p:sp>
        </p:grpSp>
        <p:grpSp>
          <p:nvGrpSpPr>
            <p:cNvPr id="6" name="Grupo 5">
              <a:extLst>
                <a:ext uri="{FF2B5EF4-FFF2-40B4-BE49-F238E27FC236}">
                  <a16:creationId xmlns:a16="http://schemas.microsoft.com/office/drawing/2014/main" id="{B42432F3-5865-B042-A4E8-085F755869C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83024" y="3501008"/>
              <a:ext cx="3989545" cy="669975"/>
              <a:chOff x="7446027" y="3341886"/>
              <a:chExt cx="3031479" cy="579526"/>
            </a:xfrm>
          </p:grpSpPr>
          <p:sp>
            <p:nvSpPr>
              <p:cNvPr id="10" name="Forma libre 9">
                <a:extLst>
                  <a:ext uri="{FF2B5EF4-FFF2-40B4-BE49-F238E27FC236}">
                    <a16:creationId xmlns:a16="http://schemas.microsoft.com/office/drawing/2014/main" id="{C772A176-9A72-094F-9D94-7D553E34E67B}"/>
                  </a:ext>
                </a:extLst>
              </p:cNvPr>
              <p:cNvSpPr/>
              <p:nvPr/>
            </p:nvSpPr>
            <p:spPr>
              <a:xfrm>
                <a:off x="8090415" y="3362526"/>
                <a:ext cx="2387091" cy="558886"/>
              </a:xfrm>
              <a:custGeom>
                <a:avLst/>
                <a:gdLst>
                  <a:gd name="connsiteX0" fmla="*/ 0 w 2387353"/>
                  <a:gd name="connsiteY0" fmla="*/ 0 h 559673"/>
                  <a:gd name="connsiteX1" fmla="*/ 2387353 w 2387353"/>
                  <a:gd name="connsiteY1" fmla="*/ 0 h 559673"/>
                  <a:gd name="connsiteX2" fmla="*/ 2387353 w 2387353"/>
                  <a:gd name="connsiteY2" fmla="*/ 559673 h 559673"/>
                  <a:gd name="connsiteX3" fmla="*/ 0 w 2387353"/>
                  <a:gd name="connsiteY3" fmla="*/ 559673 h 559673"/>
                  <a:gd name="connsiteX4" fmla="*/ 0 w 2387353"/>
                  <a:gd name="connsiteY4" fmla="*/ 0 h 559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7353" h="559673">
                    <a:moveTo>
                      <a:pt x="0" y="0"/>
                    </a:moveTo>
                    <a:lnTo>
                      <a:pt x="2387353" y="0"/>
                    </a:lnTo>
                    <a:lnTo>
                      <a:pt x="2387353" y="559673"/>
                    </a:lnTo>
                    <a:lnTo>
                      <a:pt x="0" y="559673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lIns="60008" tIns="60008" rIns="60008" bIns="60008" spcCol="1270" anchor="ctr"/>
              <a:lstStyle/>
              <a:p>
                <a:pPr algn="ctr" defTabSz="700088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s-ES" sz="2000" dirty="0"/>
                  <a:t>Escucha Activa</a:t>
                </a:r>
              </a:p>
            </p:txBody>
          </p:sp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3C3318AA-DE01-8E40-AE24-F1D583680B66}"/>
                  </a:ext>
                </a:extLst>
              </p:cNvPr>
              <p:cNvSpPr/>
              <p:nvPr/>
            </p:nvSpPr>
            <p:spPr>
              <a:xfrm>
                <a:off x="7446027" y="3341886"/>
                <a:ext cx="553920" cy="558886"/>
              </a:xfrm>
              <a:prstGeom prst="rect">
                <a:avLst/>
              </a:prstGeom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</p:sp>
        </p:grpSp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9B21B811-C17A-E84B-96E2-02323C1B0C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292203" y="4459287"/>
              <a:ext cx="3951089" cy="646113"/>
              <a:chOff x="7869383" y="3993905"/>
              <a:chExt cx="3269273" cy="559674"/>
            </a:xfrm>
          </p:grpSpPr>
          <p:sp>
            <p:nvSpPr>
              <p:cNvPr id="8" name="Forma libre 7">
                <a:extLst>
                  <a:ext uri="{FF2B5EF4-FFF2-40B4-BE49-F238E27FC236}">
                    <a16:creationId xmlns:a16="http://schemas.microsoft.com/office/drawing/2014/main" id="{4D20AB5C-525F-6E49-83CB-7BB915323971}"/>
                  </a:ext>
                </a:extLst>
              </p:cNvPr>
              <p:cNvSpPr/>
              <p:nvPr/>
            </p:nvSpPr>
            <p:spPr>
              <a:xfrm>
                <a:off x="7869383" y="3993905"/>
                <a:ext cx="2600811" cy="559674"/>
              </a:xfrm>
              <a:custGeom>
                <a:avLst/>
                <a:gdLst>
                  <a:gd name="connsiteX0" fmla="*/ 0 w 2387353"/>
                  <a:gd name="connsiteY0" fmla="*/ 0 h 559673"/>
                  <a:gd name="connsiteX1" fmla="*/ 2387353 w 2387353"/>
                  <a:gd name="connsiteY1" fmla="*/ 0 h 559673"/>
                  <a:gd name="connsiteX2" fmla="*/ 2387353 w 2387353"/>
                  <a:gd name="connsiteY2" fmla="*/ 559673 h 559673"/>
                  <a:gd name="connsiteX3" fmla="*/ 0 w 2387353"/>
                  <a:gd name="connsiteY3" fmla="*/ 559673 h 559673"/>
                  <a:gd name="connsiteX4" fmla="*/ 0 w 2387353"/>
                  <a:gd name="connsiteY4" fmla="*/ 0 h 559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87353" h="559673">
                    <a:moveTo>
                      <a:pt x="0" y="0"/>
                    </a:moveTo>
                    <a:lnTo>
                      <a:pt x="2387353" y="0"/>
                    </a:lnTo>
                    <a:lnTo>
                      <a:pt x="2387353" y="559673"/>
                    </a:lnTo>
                    <a:lnTo>
                      <a:pt x="0" y="559673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lIns="57150" tIns="57150" rIns="57150" bIns="57150" spcCol="1270" anchor="ctr"/>
              <a:lstStyle/>
              <a:p>
                <a:pPr algn="ctr" defTabSz="66675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s-ES" sz="2000" dirty="0"/>
                  <a:t>Comunicación Asertiva</a:t>
                </a:r>
              </a:p>
            </p:txBody>
          </p:sp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5D61B7-940F-1A40-B6BB-5324BAD707DF}"/>
                  </a:ext>
                </a:extLst>
              </p:cNvPr>
              <p:cNvSpPr/>
              <p:nvPr/>
            </p:nvSpPr>
            <p:spPr>
              <a:xfrm>
                <a:off x="10584515" y="3993905"/>
                <a:ext cx="554141" cy="559674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</p:sp>
        </p:grpSp>
      </p:grpSp>
      <p:sp>
        <p:nvSpPr>
          <p:cNvPr id="16" name="Título 1">
            <a:extLst>
              <a:ext uri="{FF2B5EF4-FFF2-40B4-BE49-F238E27FC236}">
                <a16:creationId xmlns:a16="http://schemas.microsoft.com/office/drawing/2014/main" id="{C9CD02D9-E50D-8149-972D-6BDC29F089E6}"/>
              </a:ext>
            </a:extLst>
          </p:cNvPr>
          <p:cNvSpPr txBox="1">
            <a:spLocks/>
          </p:cNvSpPr>
          <p:nvPr/>
        </p:nvSpPr>
        <p:spPr>
          <a:xfrm>
            <a:off x="0" y="332656"/>
            <a:ext cx="12191999" cy="838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Para tener en cuenta…</a:t>
            </a:r>
          </a:p>
        </p:txBody>
      </p:sp>
    </p:spTree>
    <p:extLst>
      <p:ext uri="{BB962C8B-B14F-4D97-AF65-F5344CB8AC3E}">
        <p14:creationId xmlns:p14="http://schemas.microsoft.com/office/powerpoint/2010/main" val="78925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>
            <a:extLst>
              <a:ext uri="{FF2B5EF4-FFF2-40B4-BE49-F238E27FC236}">
                <a16:creationId xmlns:a16="http://schemas.microsoft.com/office/drawing/2014/main" id="{2689E609-80C9-2E40-B43D-F16240FE3077}"/>
              </a:ext>
            </a:extLst>
          </p:cNvPr>
          <p:cNvGrpSpPr/>
          <p:nvPr/>
        </p:nvGrpSpPr>
        <p:grpSpPr>
          <a:xfrm>
            <a:off x="3819462" y="1510496"/>
            <a:ext cx="5807675" cy="2623413"/>
            <a:chOff x="1142274" y="1727201"/>
            <a:chExt cx="1640577" cy="794255"/>
          </a:xfrm>
        </p:grpSpPr>
        <p:sp>
          <p:nvSpPr>
            <p:cNvPr id="18" name="Forma libre 17">
              <a:extLst>
                <a:ext uri="{FF2B5EF4-FFF2-40B4-BE49-F238E27FC236}">
                  <a16:creationId xmlns:a16="http://schemas.microsoft.com/office/drawing/2014/main" id="{54034597-7A5E-DA47-AA97-E5C98322F7F9}"/>
                </a:ext>
              </a:extLst>
            </p:cNvPr>
            <p:cNvSpPr/>
            <p:nvPr/>
          </p:nvSpPr>
          <p:spPr>
            <a:xfrm>
              <a:off x="1142274" y="1727201"/>
              <a:ext cx="1477726" cy="665029"/>
            </a:xfrm>
            <a:custGeom>
              <a:avLst/>
              <a:gdLst>
                <a:gd name="connsiteX0" fmla="*/ 0 w 1334659"/>
                <a:gd name="connsiteY0" fmla="*/ 0 h 428406"/>
                <a:gd name="connsiteX1" fmla="*/ 1334659 w 1334659"/>
                <a:gd name="connsiteY1" fmla="*/ 0 h 428406"/>
                <a:gd name="connsiteX2" fmla="*/ 1334659 w 1334659"/>
                <a:gd name="connsiteY2" fmla="*/ 428406 h 428406"/>
                <a:gd name="connsiteX3" fmla="*/ 0 w 1334659"/>
                <a:gd name="connsiteY3" fmla="*/ 428406 h 428406"/>
                <a:gd name="connsiteX4" fmla="*/ 0 w 1334659"/>
                <a:gd name="connsiteY4" fmla="*/ 0 h 42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4659" h="428406">
                  <a:moveTo>
                    <a:pt x="0" y="0"/>
                  </a:moveTo>
                  <a:lnTo>
                    <a:pt x="1334659" y="0"/>
                  </a:lnTo>
                  <a:lnTo>
                    <a:pt x="1334659" y="428406"/>
                  </a:lnTo>
                  <a:lnTo>
                    <a:pt x="0" y="4284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spcFirstLastPara="0" vert="horz" wrap="square" lIns="30480" tIns="0" rIns="404918" bIns="0" numCol="1" spcCol="1270" anchor="ctr" anchorCtr="0">
              <a:noAutofit/>
            </a:bodyPr>
            <a:lstStyle/>
            <a:p>
              <a:pPr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O" sz="3000" b="1" dirty="0"/>
                <a:t>Negociación</a:t>
              </a:r>
              <a:endParaRPr lang="es-ES" sz="3000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209B1D9-BC56-784E-9C31-469044E00ADC}"/>
                </a:ext>
              </a:extLst>
            </p:cNvPr>
            <p:cNvSpPr/>
            <p:nvPr/>
          </p:nvSpPr>
          <p:spPr>
            <a:xfrm>
              <a:off x="2171313" y="1796315"/>
              <a:ext cx="611538" cy="725141"/>
            </a:xfrm>
            <a:prstGeom prst="ellipse">
              <a:avLst/>
            </a:prstGeom>
            <a:blipFill>
              <a:blip r:embed="rId2"/>
              <a:srcRect/>
              <a:stretch>
                <a:fillRect/>
              </a:stretch>
            </a:blipFill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2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id="{7F95AB44-1231-1A45-8F1D-0D4E2E88F155}"/>
              </a:ext>
            </a:extLst>
          </p:cNvPr>
          <p:cNvGrpSpPr/>
          <p:nvPr/>
        </p:nvGrpSpPr>
        <p:grpSpPr>
          <a:xfrm>
            <a:off x="691977" y="3982997"/>
            <a:ext cx="4989043" cy="2875003"/>
            <a:chOff x="4814439" y="1727201"/>
            <a:chExt cx="1891425" cy="830776"/>
          </a:xfrm>
        </p:grpSpPr>
        <p:sp>
          <p:nvSpPr>
            <p:cNvPr id="21" name="Forma libre 20">
              <a:extLst>
                <a:ext uri="{FF2B5EF4-FFF2-40B4-BE49-F238E27FC236}">
                  <a16:creationId xmlns:a16="http://schemas.microsoft.com/office/drawing/2014/main" id="{46172B81-C458-9E4D-A586-26E45348953B}"/>
                </a:ext>
              </a:extLst>
            </p:cNvPr>
            <p:cNvSpPr/>
            <p:nvPr/>
          </p:nvSpPr>
          <p:spPr>
            <a:xfrm>
              <a:off x="4814439" y="1727201"/>
              <a:ext cx="1747254" cy="665029"/>
            </a:xfrm>
            <a:custGeom>
              <a:avLst/>
              <a:gdLst>
                <a:gd name="connsiteX0" fmla="*/ 0 w 1334659"/>
                <a:gd name="connsiteY0" fmla="*/ 0 h 428406"/>
                <a:gd name="connsiteX1" fmla="*/ 1334659 w 1334659"/>
                <a:gd name="connsiteY1" fmla="*/ 0 h 428406"/>
                <a:gd name="connsiteX2" fmla="*/ 1334659 w 1334659"/>
                <a:gd name="connsiteY2" fmla="*/ 428406 h 428406"/>
                <a:gd name="connsiteX3" fmla="*/ 0 w 1334659"/>
                <a:gd name="connsiteY3" fmla="*/ 428406 h 428406"/>
                <a:gd name="connsiteX4" fmla="*/ 0 w 1334659"/>
                <a:gd name="connsiteY4" fmla="*/ 0 h 42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4659" h="428406">
                  <a:moveTo>
                    <a:pt x="0" y="0"/>
                  </a:moveTo>
                  <a:lnTo>
                    <a:pt x="1334659" y="0"/>
                  </a:lnTo>
                  <a:lnTo>
                    <a:pt x="1334659" y="428406"/>
                  </a:lnTo>
                  <a:lnTo>
                    <a:pt x="0" y="4284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30480" tIns="0" rIns="404918" bIns="0" numCol="1" spcCol="1270" anchor="ctr" anchorCtr="0">
              <a:noAutofit/>
            </a:bodyPr>
            <a:lstStyle/>
            <a:p>
              <a:pPr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O" sz="3000" b="1" dirty="0"/>
                <a:t>Mediación</a:t>
              </a:r>
              <a:endParaRPr lang="es-ES" sz="3000" dirty="0"/>
            </a:p>
          </p:txBody>
        </p:sp>
        <p:sp>
          <p:nvSpPr>
            <p:cNvPr id="22" name="Elipse 21">
              <a:extLst>
                <a:ext uri="{FF2B5EF4-FFF2-40B4-BE49-F238E27FC236}">
                  <a16:creationId xmlns:a16="http://schemas.microsoft.com/office/drawing/2014/main" id="{38D0D82D-D4BA-1E4E-BCDA-8FD5FDA0AC77}"/>
                </a:ext>
              </a:extLst>
            </p:cNvPr>
            <p:cNvSpPr/>
            <p:nvPr/>
          </p:nvSpPr>
          <p:spPr>
            <a:xfrm>
              <a:off x="6094326" y="1832836"/>
              <a:ext cx="611538" cy="725141"/>
            </a:xfrm>
            <a:prstGeom prst="ellipse">
              <a:avLst/>
            </a:prstGeom>
            <a:blipFill>
              <a:blip r:embed="rId2"/>
              <a:srcRect/>
              <a:stretch>
                <a:fillRect/>
              </a:stretch>
            </a:blipFill>
            <a:ln>
              <a:solidFill>
                <a:schemeClr val="accent3">
                  <a:alpha val="90000"/>
                </a:schemeClr>
              </a:solidFill>
            </a:ln>
          </p:spPr>
          <p:style>
            <a:lnRef idx="2">
              <a:schemeClr val="accent4">
                <a:tint val="40000"/>
                <a:alpha val="90000"/>
                <a:hueOff val="-1578284"/>
                <a:satOff val="8863"/>
                <a:lumOff val="563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-1578284"/>
                <a:satOff val="8863"/>
                <a:lumOff val="56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DA4C0A6B-A7E1-1E44-AE95-1D4DE0893FC4}"/>
              </a:ext>
            </a:extLst>
          </p:cNvPr>
          <p:cNvGrpSpPr/>
          <p:nvPr/>
        </p:nvGrpSpPr>
        <p:grpSpPr>
          <a:xfrm>
            <a:off x="6252317" y="4076978"/>
            <a:ext cx="5560741" cy="2781021"/>
            <a:chOff x="1400217" y="3107224"/>
            <a:chExt cx="2093408" cy="830777"/>
          </a:xfrm>
        </p:grpSpPr>
        <p:sp>
          <p:nvSpPr>
            <p:cNvPr id="24" name="Forma libre 23">
              <a:extLst>
                <a:ext uri="{FF2B5EF4-FFF2-40B4-BE49-F238E27FC236}">
                  <a16:creationId xmlns:a16="http://schemas.microsoft.com/office/drawing/2014/main" id="{F09B675D-CB21-4440-92F5-AEF0938D37C2}"/>
                </a:ext>
              </a:extLst>
            </p:cNvPr>
            <p:cNvSpPr/>
            <p:nvPr/>
          </p:nvSpPr>
          <p:spPr>
            <a:xfrm>
              <a:off x="1400217" y="3107224"/>
              <a:ext cx="1949235" cy="665029"/>
            </a:xfrm>
            <a:custGeom>
              <a:avLst/>
              <a:gdLst>
                <a:gd name="connsiteX0" fmla="*/ 0 w 1334659"/>
                <a:gd name="connsiteY0" fmla="*/ 0 h 428406"/>
                <a:gd name="connsiteX1" fmla="*/ 1334659 w 1334659"/>
                <a:gd name="connsiteY1" fmla="*/ 0 h 428406"/>
                <a:gd name="connsiteX2" fmla="*/ 1334659 w 1334659"/>
                <a:gd name="connsiteY2" fmla="*/ 428406 h 428406"/>
                <a:gd name="connsiteX3" fmla="*/ 0 w 1334659"/>
                <a:gd name="connsiteY3" fmla="*/ 428406 h 428406"/>
                <a:gd name="connsiteX4" fmla="*/ 0 w 1334659"/>
                <a:gd name="connsiteY4" fmla="*/ 0 h 428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4659" h="428406">
                  <a:moveTo>
                    <a:pt x="0" y="0"/>
                  </a:moveTo>
                  <a:lnTo>
                    <a:pt x="1334659" y="0"/>
                  </a:lnTo>
                  <a:lnTo>
                    <a:pt x="1334659" y="428406"/>
                  </a:lnTo>
                  <a:lnTo>
                    <a:pt x="0" y="42840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spcFirstLastPara="0" vert="horz" wrap="square" lIns="30480" tIns="0" rIns="404918" bIns="0" numCol="1" spcCol="1270" anchor="ctr" anchorCtr="0">
              <a:noAutofit/>
            </a:bodyPr>
            <a:lstStyle/>
            <a:p>
              <a:pPr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O" sz="3000" b="1" dirty="0"/>
                <a:t>Arbitraje</a:t>
              </a:r>
              <a:endParaRPr lang="es-ES" sz="3000" dirty="0"/>
            </a:p>
          </p:txBody>
        </p:sp>
        <p:sp>
          <p:nvSpPr>
            <p:cNvPr id="25" name="Elipse 24">
              <a:extLst>
                <a:ext uri="{FF2B5EF4-FFF2-40B4-BE49-F238E27FC236}">
                  <a16:creationId xmlns:a16="http://schemas.microsoft.com/office/drawing/2014/main" id="{9CC4AE84-BD26-C040-ABC7-6C14871445A7}"/>
                </a:ext>
              </a:extLst>
            </p:cNvPr>
            <p:cNvSpPr/>
            <p:nvPr/>
          </p:nvSpPr>
          <p:spPr>
            <a:xfrm>
              <a:off x="2882087" y="3212860"/>
              <a:ext cx="611538" cy="725141"/>
            </a:xfrm>
            <a:prstGeom prst="ellipse">
              <a:avLst/>
            </a:prstGeom>
            <a:blipFill>
              <a:blip r:embed="rId2"/>
              <a:srcRect/>
              <a:stretch>
                <a:fillRect/>
              </a:stretch>
            </a:blipFill>
            <a:ln>
              <a:solidFill>
                <a:schemeClr val="accent4">
                  <a:alpha val="90000"/>
                </a:schemeClr>
              </a:solidFill>
            </a:ln>
          </p:spPr>
          <p:style>
            <a:lnRef idx="2">
              <a:schemeClr val="accent4">
                <a:tint val="40000"/>
                <a:alpha val="90000"/>
                <a:hueOff val="-2367426"/>
                <a:satOff val="13294"/>
                <a:lumOff val="845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tint val="40000"/>
                <a:alpha val="90000"/>
                <a:hueOff val="-2367426"/>
                <a:satOff val="13294"/>
                <a:lumOff val="84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6" name="Título 1">
            <a:extLst>
              <a:ext uri="{FF2B5EF4-FFF2-40B4-BE49-F238E27FC236}">
                <a16:creationId xmlns:a16="http://schemas.microsoft.com/office/drawing/2014/main" id="{7AA631CF-46BA-9240-83B3-6C1BFA9EB47B}"/>
              </a:ext>
            </a:extLst>
          </p:cNvPr>
          <p:cNvSpPr txBox="1">
            <a:spLocks/>
          </p:cNvSpPr>
          <p:nvPr/>
        </p:nvSpPr>
        <p:spPr>
          <a:xfrm>
            <a:off x="-58285" y="-97247"/>
            <a:ext cx="12394936" cy="133385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Técnicas para la solución </a:t>
            </a:r>
          </a:p>
          <a:p>
            <a:pPr lvl="0"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  <a:ea typeface="+mn-ea"/>
                <a:cs typeface="+mn-cs"/>
              </a:rPr>
              <a:t>de conflictos</a:t>
            </a:r>
          </a:p>
        </p:txBody>
      </p:sp>
    </p:spTree>
    <p:extLst>
      <p:ext uri="{BB962C8B-B14F-4D97-AF65-F5344CB8AC3E}">
        <p14:creationId xmlns:p14="http://schemas.microsoft.com/office/powerpoint/2010/main" val="73761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F7720C65-6845-8043-81A5-5ED02A96C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507394"/>
              </p:ext>
            </p:extLst>
          </p:nvPr>
        </p:nvGraphicFramePr>
        <p:xfrm>
          <a:off x="2464230" y="460159"/>
          <a:ext cx="9596344" cy="572366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399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9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90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990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28892"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TÉCNICAS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NEGOCIACIÓN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ARBITRAJE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MEDIACIÓN/</a:t>
                      </a:r>
                    </a:p>
                    <a:p>
                      <a:pPr algn="ctr"/>
                      <a:r>
                        <a:rPr lang="es-CO" sz="1800" dirty="0"/>
                        <a:t>CONCILIACIÓN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6170"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FINALIDAD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Llegar a un acuerdo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Aplicación justa de la norma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Búsqueda de soluciones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8211"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INTERVENCIÓN DE TERCEROS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No hay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Alguien que ejerce el poder con atribuciones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Mediador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8211"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QUIEN RESUELVE?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Las partes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El árbitro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Las partes involucradas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2180"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RESULTADO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Ambos ganan y pierden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Compromiso de las partes y sanción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1800" dirty="0"/>
                        <a:t>Ambos ganan.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9230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543D31D7-479D-B54D-A8AD-51B916FB52FA}"/>
              </a:ext>
            </a:extLst>
          </p:cNvPr>
          <p:cNvSpPr txBox="1">
            <a:spLocks/>
          </p:cNvSpPr>
          <p:nvPr/>
        </p:nvSpPr>
        <p:spPr>
          <a:xfrm>
            <a:off x="1" y="228600"/>
            <a:ext cx="12057680" cy="838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noProof="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Negociación</a:t>
            </a:r>
            <a:endParaRPr kumimoji="0" lang="es-CO" sz="500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Medium" panose="020B0603020102020204" pitchFamily="34" charset="0"/>
            </a:endParaRPr>
          </a:p>
        </p:txBody>
      </p:sp>
      <p:sp>
        <p:nvSpPr>
          <p:cNvPr id="4" name="Forma libre 3">
            <a:extLst>
              <a:ext uri="{FF2B5EF4-FFF2-40B4-BE49-F238E27FC236}">
                <a16:creationId xmlns:a16="http://schemas.microsoft.com/office/drawing/2014/main" id="{5D48CA2B-F4A3-D14F-9388-2316E1086CD1}"/>
              </a:ext>
            </a:extLst>
          </p:cNvPr>
          <p:cNvSpPr/>
          <p:nvPr/>
        </p:nvSpPr>
        <p:spPr bwMode="auto">
          <a:xfrm>
            <a:off x="7333493" y="1598855"/>
            <a:ext cx="4009933" cy="954087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Método en el que las partes encuentran una solución mediante un acuerdo pactado por ellas mismas</a:t>
            </a:r>
            <a:endParaRPr lang="es-ES" sz="20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693293B-2E3D-7C44-A8FA-A1D1B12A98B2}"/>
              </a:ext>
            </a:extLst>
          </p:cNvPr>
          <p:cNvSpPr/>
          <p:nvPr/>
        </p:nvSpPr>
        <p:spPr bwMode="auto">
          <a:xfrm>
            <a:off x="5938995" y="1598855"/>
            <a:ext cx="1218530" cy="954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Qué es</a:t>
            </a:r>
          </a:p>
        </p:txBody>
      </p:sp>
      <p:sp>
        <p:nvSpPr>
          <p:cNvPr id="6" name="Forma libre 5">
            <a:extLst>
              <a:ext uri="{FF2B5EF4-FFF2-40B4-BE49-F238E27FC236}">
                <a16:creationId xmlns:a16="http://schemas.microsoft.com/office/drawing/2014/main" id="{811C14AD-F521-DF49-AE9F-884F8F377885}"/>
              </a:ext>
            </a:extLst>
          </p:cNvPr>
          <p:cNvSpPr/>
          <p:nvPr/>
        </p:nvSpPr>
        <p:spPr bwMode="auto">
          <a:xfrm>
            <a:off x="6618492" y="3084997"/>
            <a:ext cx="2887884" cy="953692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Las partes involucradas. No interviene un tercero. </a:t>
            </a:r>
            <a:endParaRPr lang="es-ES" sz="20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8ED475-803E-1748-A3C0-5F1A7962B508}"/>
              </a:ext>
            </a:extLst>
          </p:cNvPr>
          <p:cNvSpPr/>
          <p:nvPr/>
        </p:nvSpPr>
        <p:spPr bwMode="auto">
          <a:xfrm>
            <a:off x="9642832" y="3084997"/>
            <a:ext cx="1439044" cy="9536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Quién resuelve </a:t>
            </a:r>
          </a:p>
        </p:txBody>
      </p:sp>
      <p:sp>
        <p:nvSpPr>
          <p:cNvPr id="8" name="Forma libre 7">
            <a:extLst>
              <a:ext uri="{FF2B5EF4-FFF2-40B4-BE49-F238E27FC236}">
                <a16:creationId xmlns:a16="http://schemas.microsoft.com/office/drawing/2014/main" id="{6CF245FD-3500-9148-99D8-F8F44079041D}"/>
              </a:ext>
            </a:extLst>
          </p:cNvPr>
          <p:cNvSpPr/>
          <p:nvPr/>
        </p:nvSpPr>
        <p:spPr bwMode="auto">
          <a:xfrm>
            <a:off x="5938995" y="4668288"/>
            <a:ext cx="4184028" cy="737668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Acuerdan de tal manera que ambos ganen.</a:t>
            </a:r>
            <a:endParaRPr lang="es-ES" sz="2000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E7ADD316-12E6-8B45-B6C5-6166D0EACF2D}"/>
              </a:ext>
            </a:extLst>
          </p:cNvPr>
          <p:cNvSpPr/>
          <p:nvPr/>
        </p:nvSpPr>
        <p:spPr bwMode="auto">
          <a:xfrm>
            <a:off x="10259479" y="4668288"/>
            <a:ext cx="1439044" cy="73766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Las partes</a:t>
            </a:r>
          </a:p>
        </p:txBody>
      </p:sp>
      <p:pic>
        <p:nvPicPr>
          <p:cNvPr id="10" name="Picture 2" descr="Imagen relacionada">
            <a:extLst>
              <a:ext uri="{FF2B5EF4-FFF2-40B4-BE49-F238E27FC236}">
                <a16:creationId xmlns:a16="http://schemas.microsoft.com/office/drawing/2014/main" id="{D59B1384-59BD-2A4B-A069-FEE0214A1D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9" r="14994"/>
          <a:stretch/>
        </p:blipFill>
        <p:spPr bwMode="auto">
          <a:xfrm>
            <a:off x="862832" y="2558054"/>
            <a:ext cx="4007381" cy="31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13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4DED3C-C983-DB42-AA64-C49AD126CE0F}"/>
              </a:ext>
            </a:extLst>
          </p:cNvPr>
          <p:cNvSpPr txBox="1">
            <a:spLocks/>
          </p:cNvSpPr>
          <p:nvPr/>
        </p:nvSpPr>
        <p:spPr>
          <a:xfrm>
            <a:off x="0" y="228600"/>
            <a:ext cx="12192000" cy="838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noProof="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Arbitraje</a:t>
            </a:r>
            <a:endParaRPr kumimoji="0" lang="es-CO" sz="5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Medium" panose="020B0603020102020204" pitchFamily="34" charset="0"/>
            </a:endParaRPr>
          </a:p>
        </p:txBody>
      </p:sp>
      <p:sp>
        <p:nvSpPr>
          <p:cNvPr id="3" name="Forma libre 2">
            <a:extLst>
              <a:ext uri="{FF2B5EF4-FFF2-40B4-BE49-F238E27FC236}">
                <a16:creationId xmlns:a16="http://schemas.microsoft.com/office/drawing/2014/main" id="{07D350CD-C321-A44B-B0A6-1B47BDD5036A}"/>
              </a:ext>
            </a:extLst>
          </p:cNvPr>
          <p:cNvSpPr/>
          <p:nvPr/>
        </p:nvSpPr>
        <p:spPr bwMode="auto">
          <a:xfrm>
            <a:off x="4560958" y="1194330"/>
            <a:ext cx="4009933" cy="954087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Método en el que la solución viene impuesta por un tercero o viene impuesta desde el exterior.</a:t>
            </a:r>
            <a:endParaRPr lang="es-ES" sz="2000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2811CBE-9E65-4245-AB83-A16027EE87AE}"/>
              </a:ext>
            </a:extLst>
          </p:cNvPr>
          <p:cNvSpPr/>
          <p:nvPr/>
        </p:nvSpPr>
        <p:spPr bwMode="auto">
          <a:xfrm>
            <a:off x="3166460" y="1194330"/>
            <a:ext cx="1218530" cy="954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Qué es</a:t>
            </a:r>
          </a:p>
        </p:txBody>
      </p:sp>
      <p:sp>
        <p:nvSpPr>
          <p:cNvPr id="5" name="Forma libre 4">
            <a:extLst>
              <a:ext uri="{FF2B5EF4-FFF2-40B4-BE49-F238E27FC236}">
                <a16:creationId xmlns:a16="http://schemas.microsoft.com/office/drawing/2014/main" id="{C00C2413-8BD5-FA46-AB66-D189419C77C3}"/>
              </a:ext>
            </a:extLst>
          </p:cNvPr>
          <p:cNvSpPr/>
          <p:nvPr/>
        </p:nvSpPr>
        <p:spPr bwMode="auto">
          <a:xfrm>
            <a:off x="794864" y="2600187"/>
            <a:ext cx="3790308" cy="953692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Un tercero designado por las partes impondrá la solución. </a:t>
            </a:r>
            <a:endParaRPr lang="es-ES" sz="20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61143A3-7900-1E49-BB2E-B944A7066440}"/>
              </a:ext>
            </a:extLst>
          </p:cNvPr>
          <p:cNvSpPr/>
          <p:nvPr/>
        </p:nvSpPr>
        <p:spPr bwMode="auto">
          <a:xfrm>
            <a:off x="4674699" y="2600187"/>
            <a:ext cx="1303629" cy="9536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Quién resuelve </a:t>
            </a:r>
          </a:p>
        </p:txBody>
      </p:sp>
      <p:sp>
        <p:nvSpPr>
          <p:cNvPr id="7" name="Forma libre 6">
            <a:extLst>
              <a:ext uri="{FF2B5EF4-FFF2-40B4-BE49-F238E27FC236}">
                <a16:creationId xmlns:a16="http://schemas.microsoft.com/office/drawing/2014/main" id="{F9CAF31B-0777-734A-B523-0F9F4CAFD3D7}"/>
              </a:ext>
            </a:extLst>
          </p:cNvPr>
          <p:cNvSpPr/>
          <p:nvPr/>
        </p:nvSpPr>
        <p:spPr bwMode="auto">
          <a:xfrm>
            <a:off x="4384990" y="4121664"/>
            <a:ext cx="2506553" cy="897421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Tomar e imponer decisiones</a:t>
            </a:r>
            <a:endParaRPr lang="es-ES" sz="2000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90FCDF5-8298-4F49-87E9-02232D0892F8}"/>
              </a:ext>
            </a:extLst>
          </p:cNvPr>
          <p:cNvSpPr/>
          <p:nvPr/>
        </p:nvSpPr>
        <p:spPr bwMode="auto">
          <a:xfrm>
            <a:off x="7043741" y="4121665"/>
            <a:ext cx="1856330" cy="89742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Qué hace El Arbitro</a:t>
            </a:r>
          </a:p>
        </p:txBody>
      </p:sp>
      <p:sp>
        <p:nvSpPr>
          <p:cNvPr id="9" name="Forma libre 8">
            <a:extLst>
              <a:ext uri="{FF2B5EF4-FFF2-40B4-BE49-F238E27FC236}">
                <a16:creationId xmlns:a16="http://schemas.microsoft.com/office/drawing/2014/main" id="{29976127-4C57-0849-A8EC-0C0C6771200D}"/>
              </a:ext>
            </a:extLst>
          </p:cNvPr>
          <p:cNvSpPr/>
          <p:nvPr/>
        </p:nvSpPr>
        <p:spPr bwMode="auto">
          <a:xfrm>
            <a:off x="408102" y="5357524"/>
            <a:ext cx="4184028" cy="737668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Acatan el laudo que ejecuta el árbitro</a:t>
            </a:r>
            <a:endParaRPr lang="es-ES" sz="2000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D001585-16AC-7D47-8BC3-C179375FDF6E}"/>
              </a:ext>
            </a:extLst>
          </p:cNvPr>
          <p:cNvSpPr/>
          <p:nvPr/>
        </p:nvSpPr>
        <p:spPr bwMode="auto">
          <a:xfrm>
            <a:off x="4728586" y="5357524"/>
            <a:ext cx="1439044" cy="73766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Las partes</a:t>
            </a:r>
          </a:p>
        </p:txBody>
      </p:sp>
      <p:pic>
        <p:nvPicPr>
          <p:cNvPr id="11" name="Picture 2" descr="Resultado de imagen para Arbitro dibujo">
            <a:extLst>
              <a:ext uri="{FF2B5EF4-FFF2-40B4-BE49-F238E27FC236}">
                <a16:creationId xmlns:a16="http://schemas.microsoft.com/office/drawing/2014/main" id="{F692FBFF-43A8-EA41-95CC-BD934AEBB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355" r="100000">
                        <a14:foregroundMark x1="80788" y1="24063" x2="90025" y2="38452"/>
                        <a14:foregroundMark x1="68842" y1="52479" x2="86330" y2="37606"/>
                        <a14:foregroundMark x1="7389" y1="63241" x2="1847" y2="56953"/>
                        <a14:foregroundMark x1="73399" y1="89843" x2="83128" y2="78114"/>
                        <a14:foregroundMark x1="73030" y1="78597" x2="89532" y2="90326"/>
                        <a14:foregroundMark x1="74384" y1="74123" x2="89039" y2="84522"/>
                        <a14:foregroundMark x1="85837" y1="80895" x2="90394" y2="89480"/>
                        <a14:foregroundMark x1="88177" y1="81741" x2="88177" y2="81741"/>
                        <a14:foregroundMark x1="86330" y1="79565" x2="90887" y2="85369"/>
                        <a14:foregroundMark x1="79926" y1="96614" x2="81650" y2="90810"/>
                        <a14:foregroundMark x1="65640" y1="89480" x2="64778" y2="85369"/>
                        <a14:foregroundMark x1="63300" y1="92140" x2="71552" y2="89843"/>
                        <a14:foregroundMark x1="15640" y1="19589" x2="18350" y2="14631"/>
                        <a14:foregroundMark x1="29803" y1="5562" x2="57389" y2="12334"/>
                        <a14:foregroundMark x1="29310" y1="92140" x2="30296" y2="95284"/>
                        <a14:foregroundMark x1="45936" y1="90810" x2="46798" y2="94438"/>
                        <a14:foregroundMark x1="44581" y1="90326" x2="44581" y2="90326"/>
                        <a14:foregroundMark x1="28941" y1="90810" x2="28941" y2="90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891" y="1374174"/>
            <a:ext cx="3375944" cy="343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09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n para mediaciÃ³n">
            <a:extLst>
              <a:ext uri="{FF2B5EF4-FFF2-40B4-BE49-F238E27FC236}">
                <a16:creationId xmlns:a16="http://schemas.microsoft.com/office/drawing/2014/main" id="{9F43AFC7-A785-1240-BEEF-A6DC668F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26" y="1854602"/>
            <a:ext cx="3707272" cy="370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91AB9B47-8A6A-F84E-ABA6-3895324CD77B}"/>
              </a:ext>
            </a:extLst>
          </p:cNvPr>
          <p:cNvSpPr txBox="1">
            <a:spLocks/>
          </p:cNvSpPr>
          <p:nvPr/>
        </p:nvSpPr>
        <p:spPr>
          <a:xfrm>
            <a:off x="0" y="228600"/>
            <a:ext cx="12192000" cy="838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>
              <a:defRPr/>
            </a:pPr>
            <a:r>
              <a:rPr lang="es-CO" sz="5000" noProof="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Mediación</a:t>
            </a:r>
            <a:endParaRPr kumimoji="0" lang="es-CO" sz="50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Franklin Gothic Medium" panose="020B0603020102020204" pitchFamily="34" charset="0"/>
            </a:endParaRPr>
          </a:p>
        </p:txBody>
      </p:sp>
      <p:sp>
        <p:nvSpPr>
          <p:cNvPr id="4" name="Forma libre 3">
            <a:extLst>
              <a:ext uri="{FF2B5EF4-FFF2-40B4-BE49-F238E27FC236}">
                <a16:creationId xmlns:a16="http://schemas.microsoft.com/office/drawing/2014/main" id="{0A6D5694-3614-7044-AD65-4D90BCED0044}"/>
              </a:ext>
            </a:extLst>
          </p:cNvPr>
          <p:cNvSpPr/>
          <p:nvPr/>
        </p:nvSpPr>
        <p:spPr bwMode="auto">
          <a:xfrm>
            <a:off x="7913079" y="1214971"/>
            <a:ext cx="4009933" cy="954087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Método en el que las partes encuentran una solución mediante un acuerdo pactado por ellas mismas</a:t>
            </a:r>
            <a:endParaRPr lang="es-ES" sz="20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2FBACBB-C3F8-7D43-9019-ABABA7A04A10}"/>
              </a:ext>
            </a:extLst>
          </p:cNvPr>
          <p:cNvSpPr/>
          <p:nvPr/>
        </p:nvSpPr>
        <p:spPr bwMode="auto">
          <a:xfrm>
            <a:off x="6518581" y="1214971"/>
            <a:ext cx="1218530" cy="9540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Qué es</a:t>
            </a:r>
          </a:p>
        </p:txBody>
      </p:sp>
      <p:sp>
        <p:nvSpPr>
          <p:cNvPr id="6" name="Forma libre 5">
            <a:extLst>
              <a:ext uri="{FF2B5EF4-FFF2-40B4-BE49-F238E27FC236}">
                <a16:creationId xmlns:a16="http://schemas.microsoft.com/office/drawing/2014/main" id="{B914DEE4-281C-2643-95A2-8EBD0EA1EA71}"/>
              </a:ext>
            </a:extLst>
          </p:cNvPr>
          <p:cNvSpPr/>
          <p:nvPr/>
        </p:nvSpPr>
        <p:spPr bwMode="auto">
          <a:xfrm>
            <a:off x="4097266" y="2389940"/>
            <a:ext cx="4184028" cy="953692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Un tercero profesional e imparcial, controlará la intervención no el contenido</a:t>
            </a:r>
            <a:endParaRPr lang="es-ES" sz="20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0346426-5D96-7D47-BF2E-B060332F9708}"/>
              </a:ext>
            </a:extLst>
          </p:cNvPr>
          <p:cNvSpPr/>
          <p:nvPr/>
        </p:nvSpPr>
        <p:spPr bwMode="auto">
          <a:xfrm>
            <a:off x="8417750" y="2389940"/>
            <a:ext cx="1439044" cy="95369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Quién resuelve </a:t>
            </a:r>
          </a:p>
        </p:txBody>
      </p:sp>
      <p:sp>
        <p:nvSpPr>
          <p:cNvPr id="8" name="Forma libre 7">
            <a:extLst>
              <a:ext uri="{FF2B5EF4-FFF2-40B4-BE49-F238E27FC236}">
                <a16:creationId xmlns:a16="http://schemas.microsoft.com/office/drawing/2014/main" id="{B8AFA9CF-A2A3-2247-8C82-C31BCD786CF6}"/>
              </a:ext>
            </a:extLst>
          </p:cNvPr>
          <p:cNvSpPr/>
          <p:nvPr/>
        </p:nvSpPr>
        <p:spPr bwMode="auto">
          <a:xfrm>
            <a:off x="4439998" y="3708238"/>
            <a:ext cx="5096037" cy="1457748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No propone, ni recomienda, ni se posiciona. Facilita la comunicación.</a:t>
            </a:r>
          </a:p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El mediador, hará todo lo posible para que sean las mismas partes las que, busquen y encuentren sus propias soluciones</a:t>
            </a:r>
            <a:endParaRPr lang="es-ES" sz="2000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776A218-8839-FB4A-BB61-DF37CBFE5E7A}"/>
              </a:ext>
            </a:extLst>
          </p:cNvPr>
          <p:cNvSpPr/>
          <p:nvPr/>
        </p:nvSpPr>
        <p:spPr bwMode="auto">
          <a:xfrm>
            <a:off x="9702233" y="3708238"/>
            <a:ext cx="2027072" cy="14577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Qué hace El Mediador</a:t>
            </a:r>
          </a:p>
        </p:txBody>
      </p:sp>
      <p:sp>
        <p:nvSpPr>
          <p:cNvPr id="10" name="Forma libre 9">
            <a:extLst>
              <a:ext uri="{FF2B5EF4-FFF2-40B4-BE49-F238E27FC236}">
                <a16:creationId xmlns:a16="http://schemas.microsoft.com/office/drawing/2014/main" id="{4FD909B9-F56B-5A47-B491-20312E95352E}"/>
              </a:ext>
            </a:extLst>
          </p:cNvPr>
          <p:cNvSpPr/>
          <p:nvPr/>
        </p:nvSpPr>
        <p:spPr bwMode="auto">
          <a:xfrm>
            <a:off x="2872900" y="5664959"/>
            <a:ext cx="4184028" cy="737668"/>
          </a:xfrm>
          <a:custGeom>
            <a:avLst/>
            <a:gdLst>
              <a:gd name="connsiteX0" fmla="*/ 0 w 2387353"/>
              <a:gd name="connsiteY0" fmla="*/ 0 h 559673"/>
              <a:gd name="connsiteX1" fmla="*/ 2387353 w 2387353"/>
              <a:gd name="connsiteY1" fmla="*/ 0 h 559673"/>
              <a:gd name="connsiteX2" fmla="*/ 2387353 w 2387353"/>
              <a:gd name="connsiteY2" fmla="*/ 559673 h 559673"/>
              <a:gd name="connsiteX3" fmla="*/ 0 w 2387353"/>
              <a:gd name="connsiteY3" fmla="*/ 559673 h 559673"/>
              <a:gd name="connsiteX4" fmla="*/ 0 w 2387353"/>
              <a:gd name="connsiteY4" fmla="*/ 0 h 55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87353" h="559673">
                <a:moveTo>
                  <a:pt x="0" y="0"/>
                </a:moveTo>
                <a:lnTo>
                  <a:pt x="2387353" y="0"/>
                </a:lnTo>
                <a:lnTo>
                  <a:pt x="2387353" y="559673"/>
                </a:lnTo>
                <a:lnTo>
                  <a:pt x="0" y="55967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0008" tIns="60008" rIns="60008" bIns="60008" spcCol="1270" anchor="ctr"/>
          <a:lstStyle/>
          <a:p>
            <a:pPr algn="ctr" defTabSz="700088">
              <a:lnSpc>
                <a:spcPct val="90000"/>
              </a:lnSpc>
              <a:spcAft>
                <a:spcPct val="35000"/>
              </a:spcAft>
              <a:defRPr/>
            </a:pPr>
            <a:r>
              <a:rPr lang="es-CO" sz="2000" dirty="0"/>
              <a:t>Acuerdan la decisión sobre sus problemas</a:t>
            </a:r>
            <a:endParaRPr lang="es-ES" sz="200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01EC4E7-9F1E-B94D-838E-5006522429E9}"/>
              </a:ext>
            </a:extLst>
          </p:cNvPr>
          <p:cNvSpPr/>
          <p:nvPr/>
        </p:nvSpPr>
        <p:spPr bwMode="auto">
          <a:xfrm>
            <a:off x="7193384" y="5664959"/>
            <a:ext cx="1439044" cy="73766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s-CO" sz="2400" dirty="0"/>
              <a:t>Las partes</a:t>
            </a:r>
          </a:p>
        </p:txBody>
      </p:sp>
    </p:spTree>
    <p:extLst>
      <p:ext uri="{BB962C8B-B14F-4D97-AF65-F5344CB8AC3E}">
        <p14:creationId xmlns:p14="http://schemas.microsoft.com/office/powerpoint/2010/main" val="340414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B22641E-D830-9A41-AD1C-C06DB1FFBC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9" t="32150" r="27319" b="32981"/>
          <a:stretch/>
        </p:blipFill>
        <p:spPr bwMode="auto">
          <a:xfrm>
            <a:off x="1774885" y="1545502"/>
            <a:ext cx="4947312" cy="5134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5A30973-AB35-184E-B196-105E9F10F7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717" t="34786" r="29674" b="28613"/>
          <a:stretch/>
        </p:blipFill>
        <p:spPr>
          <a:xfrm>
            <a:off x="7127316" y="1403851"/>
            <a:ext cx="4667366" cy="545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94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6EFB1E2-DC24-984B-B19D-E2086206D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9" t="32150" r="27319" b="15349"/>
          <a:stretch>
            <a:fillRect/>
          </a:stretch>
        </p:blipFill>
        <p:spPr bwMode="auto">
          <a:xfrm>
            <a:off x="3005227" y="0"/>
            <a:ext cx="5270867" cy="658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929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stomShape 1">
            <a:extLst>
              <a:ext uri="{FF2B5EF4-FFF2-40B4-BE49-F238E27FC236}">
                <a16:creationId xmlns:a16="http://schemas.microsoft.com/office/drawing/2014/main" id="{9956BF6E-CCDD-F740-9A4C-E2A6DE206069}"/>
              </a:ext>
            </a:extLst>
          </p:cNvPr>
          <p:cNvSpPr/>
          <p:nvPr/>
        </p:nvSpPr>
        <p:spPr>
          <a:xfrm>
            <a:off x="402955" y="169110"/>
            <a:ext cx="12192000" cy="131872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RECOMENDACIONES PARA LA </a:t>
            </a:r>
          </a:p>
          <a:p>
            <a:pPr algn="ctr">
              <a:defRPr/>
            </a:pPr>
            <a:r>
              <a:rPr lang="es-CO" sz="5000" dirty="0">
                <a:solidFill>
                  <a:srgbClr val="0070C0"/>
                </a:solidFill>
                <a:latin typeface="Franklin Gothic Medium" panose="020B0603020102020204" pitchFamily="34" charset="0"/>
              </a:rPr>
              <a:t>GESTIÓN DE CONFLICTOS</a:t>
            </a:r>
            <a:endParaRPr sz="5000" dirty="0">
              <a:solidFill>
                <a:srgbClr val="0070C0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12C2FD64-E2A9-CA46-9EA1-2E55F2307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71325"/>
            <a:ext cx="12192000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Detectar el problema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Ver el rompecabezas con perspectiva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Analizar la situación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Definir objetivos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Crear condiciones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Informarse de la situación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Debatir el problema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Buscar soluciones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O" altLang="es-CO" sz="2200" dirty="0">
                <a:latin typeface="Franklin Gothic Book" panose="020B0503020102020204" pitchFamily="34" charset="0"/>
              </a:rPr>
              <a:t>Hacer un seguimiento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s-CO" altLang="es-CO" sz="1800" dirty="0"/>
          </a:p>
        </p:txBody>
      </p:sp>
    </p:spTree>
    <p:extLst>
      <p:ext uri="{BB962C8B-B14F-4D97-AF65-F5344CB8AC3E}">
        <p14:creationId xmlns:p14="http://schemas.microsoft.com/office/powerpoint/2010/main" val="9079296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346</Words>
  <Application>Microsoft Macintosh PowerPoint</Application>
  <PresentationFormat>Panorámica</PresentationFormat>
  <Paragraphs>76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Franklin Gothic Book</vt:lpstr>
      <vt:lpstr>Franklin Gothic Medium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8</cp:revision>
  <dcterms:created xsi:type="dcterms:W3CDTF">2020-02-18T12:47:10Z</dcterms:created>
  <dcterms:modified xsi:type="dcterms:W3CDTF">2020-03-19T19:39:15Z</dcterms:modified>
</cp:coreProperties>
</file>