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60" r:id="rId3"/>
    <p:sldId id="263" r:id="rId4"/>
    <p:sldId id="264" r:id="rId5"/>
    <p:sldId id="294" r:id="rId6"/>
    <p:sldId id="261" r:id="rId7"/>
    <p:sldId id="271" r:id="rId8"/>
    <p:sldId id="266" r:id="rId9"/>
    <p:sldId id="267" r:id="rId10"/>
    <p:sldId id="272" r:id="rId11"/>
    <p:sldId id="289" r:id="rId12"/>
    <p:sldId id="288" r:id="rId13"/>
    <p:sldId id="273" r:id="rId14"/>
    <p:sldId id="274" r:id="rId15"/>
    <p:sldId id="276" r:id="rId16"/>
    <p:sldId id="277" r:id="rId17"/>
    <p:sldId id="278" r:id="rId18"/>
    <p:sldId id="279" r:id="rId19"/>
    <p:sldId id="291" r:id="rId20"/>
    <p:sldId id="268" r:id="rId21"/>
    <p:sldId id="281" r:id="rId22"/>
    <p:sldId id="283" r:id="rId23"/>
    <p:sldId id="287" r:id="rId24"/>
    <p:sldId id="284" r:id="rId25"/>
    <p:sldId id="285" r:id="rId26"/>
    <p:sldId id="293" r:id="rId27"/>
    <p:sldId id="292" r:id="rId28"/>
    <p:sldId id="286" r:id="rId29"/>
    <p:sldId id="295" r:id="rId30"/>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7AE"/>
    <a:srgbClr val="1E1E1E"/>
    <a:srgbClr val="FFF6A5"/>
    <a:srgbClr val="F9B03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p:cViewPr>
        <p:scale>
          <a:sx n="66" d="100"/>
          <a:sy n="66" d="100"/>
        </p:scale>
        <p:origin x="1530" y="21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C88DFDE-5AD1-4084-AA37-E9FD5DBACCE5}" type="doc">
      <dgm:prSet loTypeId="urn:microsoft.com/office/officeart/2005/8/layout/cycle7" loCatId="cycle" qsTypeId="urn:microsoft.com/office/officeart/2005/8/quickstyle/simple1" qsCatId="simple" csTypeId="urn:microsoft.com/office/officeart/2005/8/colors/accent1_2" csCatId="accent1" phldr="1"/>
      <dgm:spPr/>
      <dgm:t>
        <a:bodyPr/>
        <a:lstStyle/>
        <a:p>
          <a:endParaRPr lang="es-ES"/>
        </a:p>
      </dgm:t>
    </dgm:pt>
    <dgm:pt modelId="{6EF5C729-4EDA-4A8D-A4ED-DB8F8AA9041C}">
      <dgm:prSet phldrT="[Texto]"/>
      <dgm:spPr>
        <a:solidFill>
          <a:srgbClr val="00B0F0"/>
        </a:solidFill>
      </dgm:spPr>
      <dgm:t>
        <a:bodyPr/>
        <a:lstStyle/>
        <a:p>
          <a:r>
            <a:rPr lang="es-ES" b="1" dirty="0" smtClean="0">
              <a:solidFill>
                <a:schemeClr val="tx1"/>
              </a:solidFill>
            </a:rPr>
            <a:t>Fisiológico</a:t>
          </a:r>
          <a:r>
            <a:rPr lang="es-ES" b="1" dirty="0" smtClean="0"/>
            <a:t> </a:t>
          </a:r>
        </a:p>
        <a:p>
          <a:r>
            <a:rPr lang="es-ES" dirty="0" smtClean="0"/>
            <a:t>(temblor, sudoración, mareos,) </a:t>
          </a:r>
          <a:endParaRPr lang="es-ES" dirty="0"/>
        </a:p>
      </dgm:t>
    </dgm:pt>
    <dgm:pt modelId="{BCED0812-232E-432A-B642-DE3DA2B137E0}" type="parTrans" cxnId="{D6E52B39-8C40-40F8-85A4-824FF7928A34}">
      <dgm:prSet/>
      <dgm:spPr/>
      <dgm:t>
        <a:bodyPr/>
        <a:lstStyle/>
        <a:p>
          <a:endParaRPr lang="es-ES"/>
        </a:p>
      </dgm:t>
    </dgm:pt>
    <dgm:pt modelId="{47CB63DD-C111-4A45-9146-53A69D97B59D}" type="sibTrans" cxnId="{D6E52B39-8C40-40F8-85A4-824FF7928A34}">
      <dgm:prSet/>
      <dgm:spPr>
        <a:solidFill>
          <a:srgbClr val="FFFF00"/>
        </a:solidFill>
        <a:ln>
          <a:solidFill>
            <a:schemeClr val="tx1"/>
          </a:solidFill>
        </a:ln>
      </dgm:spPr>
      <dgm:t>
        <a:bodyPr/>
        <a:lstStyle/>
        <a:p>
          <a:endParaRPr lang="es-ES"/>
        </a:p>
      </dgm:t>
    </dgm:pt>
    <dgm:pt modelId="{2E735D71-5C33-4F7E-A41F-7D7C57A4908D}">
      <dgm:prSet phldrT="[Texto]"/>
      <dgm:spPr>
        <a:solidFill>
          <a:srgbClr val="FFC000"/>
        </a:solidFill>
      </dgm:spPr>
      <dgm:t>
        <a:bodyPr/>
        <a:lstStyle/>
        <a:p>
          <a:r>
            <a:rPr lang="es-ES" b="1" dirty="0" smtClean="0">
              <a:solidFill>
                <a:schemeClr val="tx1"/>
              </a:solidFill>
            </a:rPr>
            <a:t>Conductual </a:t>
          </a:r>
        </a:p>
        <a:p>
          <a:r>
            <a:rPr lang="es-ES" dirty="0" smtClean="0"/>
            <a:t>(llorar, gritar, salir corriendo, saltar)</a:t>
          </a:r>
          <a:endParaRPr lang="es-ES" dirty="0"/>
        </a:p>
      </dgm:t>
    </dgm:pt>
    <dgm:pt modelId="{0EDF8591-493B-4275-8693-DAD685734F01}" type="parTrans" cxnId="{9214332E-40DD-4AD8-9C79-7F01EBF6B0AB}">
      <dgm:prSet/>
      <dgm:spPr/>
      <dgm:t>
        <a:bodyPr/>
        <a:lstStyle/>
        <a:p>
          <a:endParaRPr lang="es-ES"/>
        </a:p>
      </dgm:t>
    </dgm:pt>
    <dgm:pt modelId="{F318949A-B116-4585-9895-71EC23A3C625}" type="sibTrans" cxnId="{9214332E-40DD-4AD8-9C79-7F01EBF6B0AB}">
      <dgm:prSet/>
      <dgm:spPr>
        <a:solidFill>
          <a:srgbClr val="FFFF00"/>
        </a:solidFill>
        <a:ln>
          <a:solidFill>
            <a:schemeClr val="tx1"/>
          </a:solidFill>
        </a:ln>
      </dgm:spPr>
      <dgm:t>
        <a:bodyPr/>
        <a:lstStyle/>
        <a:p>
          <a:endParaRPr lang="es-ES"/>
        </a:p>
      </dgm:t>
    </dgm:pt>
    <dgm:pt modelId="{A10A8328-052A-42FE-A6FE-8AB5890DA9DA}">
      <dgm:prSet phldrT="[Texto]"/>
      <dgm:spPr>
        <a:solidFill>
          <a:srgbClr val="92D050"/>
        </a:solidFill>
      </dgm:spPr>
      <dgm:t>
        <a:bodyPr/>
        <a:lstStyle/>
        <a:p>
          <a:r>
            <a:rPr lang="es-ES" b="1" dirty="0" smtClean="0">
              <a:solidFill>
                <a:schemeClr val="tx1"/>
              </a:solidFill>
            </a:rPr>
            <a:t>Cognitivo</a:t>
          </a:r>
        </a:p>
        <a:p>
          <a:r>
            <a:rPr lang="es-ES" dirty="0" smtClean="0"/>
            <a:t>(pensamientos que tenemos durante las situación)</a:t>
          </a:r>
          <a:endParaRPr lang="es-ES" dirty="0"/>
        </a:p>
      </dgm:t>
    </dgm:pt>
    <dgm:pt modelId="{97581CAE-0B1F-4328-9B92-3F42D92BCE70}" type="parTrans" cxnId="{E05997F5-9AB2-4216-B6D1-5059F9562981}">
      <dgm:prSet/>
      <dgm:spPr/>
      <dgm:t>
        <a:bodyPr/>
        <a:lstStyle/>
        <a:p>
          <a:endParaRPr lang="es-ES"/>
        </a:p>
      </dgm:t>
    </dgm:pt>
    <dgm:pt modelId="{F432A310-8458-48D2-9AF2-0740D010FB41}" type="sibTrans" cxnId="{E05997F5-9AB2-4216-B6D1-5059F9562981}">
      <dgm:prSet/>
      <dgm:spPr>
        <a:solidFill>
          <a:srgbClr val="FFFF00"/>
        </a:solidFill>
        <a:ln>
          <a:solidFill>
            <a:schemeClr val="tx1"/>
          </a:solidFill>
        </a:ln>
      </dgm:spPr>
      <dgm:t>
        <a:bodyPr/>
        <a:lstStyle/>
        <a:p>
          <a:endParaRPr lang="es-ES"/>
        </a:p>
      </dgm:t>
    </dgm:pt>
    <dgm:pt modelId="{5ADF0E21-AC0A-4439-B0D8-14B7ABF5582C}" type="pres">
      <dgm:prSet presAssocID="{EC88DFDE-5AD1-4084-AA37-E9FD5DBACCE5}" presName="Name0" presStyleCnt="0">
        <dgm:presLayoutVars>
          <dgm:dir/>
          <dgm:resizeHandles val="exact"/>
        </dgm:presLayoutVars>
      </dgm:prSet>
      <dgm:spPr/>
      <dgm:t>
        <a:bodyPr/>
        <a:lstStyle/>
        <a:p>
          <a:endParaRPr lang="es-ES"/>
        </a:p>
      </dgm:t>
    </dgm:pt>
    <dgm:pt modelId="{7E9E2E53-7639-444E-831B-71D8ACF14549}" type="pres">
      <dgm:prSet presAssocID="{6EF5C729-4EDA-4A8D-A4ED-DB8F8AA9041C}" presName="node" presStyleLbl="node1" presStyleIdx="0" presStyleCnt="3" custScaleX="179784" custScaleY="126445" custRadScaleRad="77033" custRadScaleInc="-2069">
        <dgm:presLayoutVars>
          <dgm:bulletEnabled val="1"/>
        </dgm:presLayoutVars>
      </dgm:prSet>
      <dgm:spPr/>
      <dgm:t>
        <a:bodyPr/>
        <a:lstStyle/>
        <a:p>
          <a:endParaRPr lang="es-ES"/>
        </a:p>
      </dgm:t>
    </dgm:pt>
    <dgm:pt modelId="{CE207253-A0C2-40E5-A478-EB1D6FC7B7E1}" type="pres">
      <dgm:prSet presAssocID="{47CB63DD-C111-4A45-9146-53A69D97B59D}" presName="sibTrans" presStyleLbl="sibTrans2D1" presStyleIdx="0" presStyleCnt="3" custLinFactNeighborX="42618" custLinFactNeighborY="7107"/>
      <dgm:spPr/>
      <dgm:t>
        <a:bodyPr/>
        <a:lstStyle/>
        <a:p>
          <a:endParaRPr lang="es-ES"/>
        </a:p>
      </dgm:t>
    </dgm:pt>
    <dgm:pt modelId="{C0DC819F-1058-4A2F-BF1E-FE73451ACC79}" type="pres">
      <dgm:prSet presAssocID="{47CB63DD-C111-4A45-9146-53A69D97B59D}" presName="connectorText" presStyleLbl="sibTrans2D1" presStyleIdx="0" presStyleCnt="3"/>
      <dgm:spPr/>
      <dgm:t>
        <a:bodyPr/>
        <a:lstStyle/>
        <a:p>
          <a:endParaRPr lang="es-ES"/>
        </a:p>
      </dgm:t>
    </dgm:pt>
    <dgm:pt modelId="{C3C75B4E-434C-462E-A917-3E4107A17D91}" type="pres">
      <dgm:prSet presAssocID="{2E735D71-5C33-4F7E-A41F-7D7C57A4908D}" presName="node" presStyleLbl="node1" presStyleIdx="1" presStyleCnt="3" custScaleX="131318" custScaleY="138948" custRadScaleRad="115345" custRadScaleInc="-5656">
        <dgm:presLayoutVars>
          <dgm:bulletEnabled val="1"/>
        </dgm:presLayoutVars>
      </dgm:prSet>
      <dgm:spPr/>
      <dgm:t>
        <a:bodyPr/>
        <a:lstStyle/>
        <a:p>
          <a:endParaRPr lang="es-ES"/>
        </a:p>
      </dgm:t>
    </dgm:pt>
    <dgm:pt modelId="{485CA65F-CE8E-4A1B-835F-2E01AE56CEAB}" type="pres">
      <dgm:prSet presAssocID="{F318949A-B116-4585-9895-71EC23A3C625}" presName="sibTrans" presStyleLbl="sibTrans2D1" presStyleIdx="1" presStyleCnt="3"/>
      <dgm:spPr/>
      <dgm:t>
        <a:bodyPr/>
        <a:lstStyle/>
        <a:p>
          <a:endParaRPr lang="es-ES"/>
        </a:p>
      </dgm:t>
    </dgm:pt>
    <dgm:pt modelId="{450DC341-2CA7-40C1-B396-F35A2DEF5634}" type="pres">
      <dgm:prSet presAssocID="{F318949A-B116-4585-9895-71EC23A3C625}" presName="connectorText" presStyleLbl="sibTrans2D1" presStyleIdx="1" presStyleCnt="3"/>
      <dgm:spPr/>
      <dgm:t>
        <a:bodyPr/>
        <a:lstStyle/>
        <a:p>
          <a:endParaRPr lang="es-ES"/>
        </a:p>
      </dgm:t>
    </dgm:pt>
    <dgm:pt modelId="{DFEC9231-C07A-4F4C-B59C-532FE8672F4F}" type="pres">
      <dgm:prSet presAssocID="{A10A8328-052A-42FE-A6FE-8AB5890DA9DA}" presName="node" presStyleLbl="node1" presStyleIdx="2" presStyleCnt="3" custScaleX="166193" custScaleY="132720" custRadScaleRad="140514" custRadScaleInc="11708">
        <dgm:presLayoutVars>
          <dgm:bulletEnabled val="1"/>
        </dgm:presLayoutVars>
      </dgm:prSet>
      <dgm:spPr/>
      <dgm:t>
        <a:bodyPr/>
        <a:lstStyle/>
        <a:p>
          <a:endParaRPr lang="es-ES"/>
        </a:p>
      </dgm:t>
    </dgm:pt>
    <dgm:pt modelId="{B2CB5F01-98F8-47EB-9200-3205D749EFF9}" type="pres">
      <dgm:prSet presAssocID="{F432A310-8458-48D2-9AF2-0740D010FB41}" presName="sibTrans" presStyleLbl="sibTrans2D1" presStyleIdx="2" presStyleCnt="3" custLinFactNeighborX="-49620" custLinFactNeighborY="23773"/>
      <dgm:spPr/>
      <dgm:t>
        <a:bodyPr/>
        <a:lstStyle/>
        <a:p>
          <a:endParaRPr lang="es-ES"/>
        </a:p>
      </dgm:t>
    </dgm:pt>
    <dgm:pt modelId="{8D14D278-E934-4479-8D04-570CB6018E8F}" type="pres">
      <dgm:prSet presAssocID="{F432A310-8458-48D2-9AF2-0740D010FB41}" presName="connectorText" presStyleLbl="sibTrans2D1" presStyleIdx="2" presStyleCnt="3"/>
      <dgm:spPr/>
      <dgm:t>
        <a:bodyPr/>
        <a:lstStyle/>
        <a:p>
          <a:endParaRPr lang="es-ES"/>
        </a:p>
      </dgm:t>
    </dgm:pt>
  </dgm:ptLst>
  <dgm:cxnLst>
    <dgm:cxn modelId="{BCBF0E54-76DA-467B-8B5C-CD63F5FB0014}" type="presOf" srcId="{6EF5C729-4EDA-4A8D-A4ED-DB8F8AA9041C}" destId="{7E9E2E53-7639-444E-831B-71D8ACF14549}" srcOrd="0" destOrd="0" presId="urn:microsoft.com/office/officeart/2005/8/layout/cycle7"/>
    <dgm:cxn modelId="{8E721DE3-B22D-4858-B05E-8525576729BA}" type="presOf" srcId="{F432A310-8458-48D2-9AF2-0740D010FB41}" destId="{B2CB5F01-98F8-47EB-9200-3205D749EFF9}" srcOrd="0" destOrd="0" presId="urn:microsoft.com/office/officeart/2005/8/layout/cycle7"/>
    <dgm:cxn modelId="{B0B35FC8-8E99-4C79-B42B-910FCFBAE257}" type="presOf" srcId="{EC88DFDE-5AD1-4084-AA37-E9FD5DBACCE5}" destId="{5ADF0E21-AC0A-4439-B0D8-14B7ABF5582C}" srcOrd="0" destOrd="0" presId="urn:microsoft.com/office/officeart/2005/8/layout/cycle7"/>
    <dgm:cxn modelId="{E05997F5-9AB2-4216-B6D1-5059F9562981}" srcId="{EC88DFDE-5AD1-4084-AA37-E9FD5DBACCE5}" destId="{A10A8328-052A-42FE-A6FE-8AB5890DA9DA}" srcOrd="2" destOrd="0" parTransId="{97581CAE-0B1F-4328-9B92-3F42D92BCE70}" sibTransId="{F432A310-8458-48D2-9AF2-0740D010FB41}"/>
    <dgm:cxn modelId="{B8F4D219-1B1C-4F2C-9042-05E5C7C4822B}" type="presOf" srcId="{F318949A-B116-4585-9895-71EC23A3C625}" destId="{485CA65F-CE8E-4A1B-835F-2E01AE56CEAB}" srcOrd="0" destOrd="0" presId="urn:microsoft.com/office/officeart/2005/8/layout/cycle7"/>
    <dgm:cxn modelId="{2F79D39C-FE86-43E7-BC47-09FA4BD96F86}" type="presOf" srcId="{47CB63DD-C111-4A45-9146-53A69D97B59D}" destId="{CE207253-A0C2-40E5-A478-EB1D6FC7B7E1}" srcOrd="0" destOrd="0" presId="urn:microsoft.com/office/officeart/2005/8/layout/cycle7"/>
    <dgm:cxn modelId="{9214332E-40DD-4AD8-9C79-7F01EBF6B0AB}" srcId="{EC88DFDE-5AD1-4084-AA37-E9FD5DBACCE5}" destId="{2E735D71-5C33-4F7E-A41F-7D7C57A4908D}" srcOrd="1" destOrd="0" parTransId="{0EDF8591-493B-4275-8693-DAD685734F01}" sibTransId="{F318949A-B116-4585-9895-71EC23A3C625}"/>
    <dgm:cxn modelId="{51E5ACE1-1B9F-4D85-B273-DD3506DDB8C4}" type="presOf" srcId="{2E735D71-5C33-4F7E-A41F-7D7C57A4908D}" destId="{C3C75B4E-434C-462E-A917-3E4107A17D91}" srcOrd="0" destOrd="0" presId="urn:microsoft.com/office/officeart/2005/8/layout/cycle7"/>
    <dgm:cxn modelId="{2BB76258-7FF2-4EA5-93C2-6784E5392336}" type="presOf" srcId="{F432A310-8458-48D2-9AF2-0740D010FB41}" destId="{8D14D278-E934-4479-8D04-570CB6018E8F}" srcOrd="1" destOrd="0" presId="urn:microsoft.com/office/officeart/2005/8/layout/cycle7"/>
    <dgm:cxn modelId="{F5E6E844-03B2-4A82-AE7E-57C04777E49B}" type="presOf" srcId="{A10A8328-052A-42FE-A6FE-8AB5890DA9DA}" destId="{DFEC9231-C07A-4F4C-B59C-532FE8672F4F}" srcOrd="0" destOrd="0" presId="urn:microsoft.com/office/officeart/2005/8/layout/cycle7"/>
    <dgm:cxn modelId="{E4D5B21C-C8F2-4840-8981-5FFAE0ADF9E4}" type="presOf" srcId="{F318949A-B116-4585-9895-71EC23A3C625}" destId="{450DC341-2CA7-40C1-B396-F35A2DEF5634}" srcOrd="1" destOrd="0" presId="urn:microsoft.com/office/officeart/2005/8/layout/cycle7"/>
    <dgm:cxn modelId="{D6E52B39-8C40-40F8-85A4-824FF7928A34}" srcId="{EC88DFDE-5AD1-4084-AA37-E9FD5DBACCE5}" destId="{6EF5C729-4EDA-4A8D-A4ED-DB8F8AA9041C}" srcOrd="0" destOrd="0" parTransId="{BCED0812-232E-432A-B642-DE3DA2B137E0}" sibTransId="{47CB63DD-C111-4A45-9146-53A69D97B59D}"/>
    <dgm:cxn modelId="{BF01BCB3-074A-437C-8D67-A7E4F9C40E94}" type="presOf" srcId="{47CB63DD-C111-4A45-9146-53A69D97B59D}" destId="{C0DC819F-1058-4A2F-BF1E-FE73451ACC79}" srcOrd="1" destOrd="0" presId="urn:microsoft.com/office/officeart/2005/8/layout/cycle7"/>
    <dgm:cxn modelId="{9EF99061-A1FE-4B69-B873-55C4DCD7E92E}" type="presParOf" srcId="{5ADF0E21-AC0A-4439-B0D8-14B7ABF5582C}" destId="{7E9E2E53-7639-444E-831B-71D8ACF14549}" srcOrd="0" destOrd="0" presId="urn:microsoft.com/office/officeart/2005/8/layout/cycle7"/>
    <dgm:cxn modelId="{C26CED91-C116-4534-ADCD-812341B447DC}" type="presParOf" srcId="{5ADF0E21-AC0A-4439-B0D8-14B7ABF5582C}" destId="{CE207253-A0C2-40E5-A478-EB1D6FC7B7E1}" srcOrd="1" destOrd="0" presId="urn:microsoft.com/office/officeart/2005/8/layout/cycle7"/>
    <dgm:cxn modelId="{51B968EA-135A-407C-A026-8AC735CE4BD0}" type="presParOf" srcId="{CE207253-A0C2-40E5-A478-EB1D6FC7B7E1}" destId="{C0DC819F-1058-4A2F-BF1E-FE73451ACC79}" srcOrd="0" destOrd="0" presId="urn:microsoft.com/office/officeart/2005/8/layout/cycle7"/>
    <dgm:cxn modelId="{E44D8B15-779A-4ED8-B38A-F45F3347F251}" type="presParOf" srcId="{5ADF0E21-AC0A-4439-B0D8-14B7ABF5582C}" destId="{C3C75B4E-434C-462E-A917-3E4107A17D91}" srcOrd="2" destOrd="0" presId="urn:microsoft.com/office/officeart/2005/8/layout/cycle7"/>
    <dgm:cxn modelId="{13ADB60F-BD05-415A-8095-FBEEBEB24ED6}" type="presParOf" srcId="{5ADF0E21-AC0A-4439-B0D8-14B7ABF5582C}" destId="{485CA65F-CE8E-4A1B-835F-2E01AE56CEAB}" srcOrd="3" destOrd="0" presId="urn:microsoft.com/office/officeart/2005/8/layout/cycle7"/>
    <dgm:cxn modelId="{0C054766-AB43-4B4A-8DFA-5327BD2E94B3}" type="presParOf" srcId="{485CA65F-CE8E-4A1B-835F-2E01AE56CEAB}" destId="{450DC341-2CA7-40C1-B396-F35A2DEF5634}" srcOrd="0" destOrd="0" presId="urn:microsoft.com/office/officeart/2005/8/layout/cycle7"/>
    <dgm:cxn modelId="{A5CED7C1-1F7F-42DC-817E-F35A4D7ACF02}" type="presParOf" srcId="{5ADF0E21-AC0A-4439-B0D8-14B7ABF5582C}" destId="{DFEC9231-C07A-4F4C-B59C-532FE8672F4F}" srcOrd="4" destOrd="0" presId="urn:microsoft.com/office/officeart/2005/8/layout/cycle7"/>
    <dgm:cxn modelId="{A3448288-0713-41AF-9522-A71120A3BA14}" type="presParOf" srcId="{5ADF0E21-AC0A-4439-B0D8-14B7ABF5582C}" destId="{B2CB5F01-98F8-47EB-9200-3205D749EFF9}" srcOrd="5" destOrd="0" presId="urn:microsoft.com/office/officeart/2005/8/layout/cycle7"/>
    <dgm:cxn modelId="{75FD4CB9-7838-41F5-8CE4-161CC1505947}" type="presParOf" srcId="{B2CB5F01-98F8-47EB-9200-3205D749EFF9}" destId="{8D14D278-E934-4479-8D04-570CB6018E8F}" srcOrd="0" destOrd="0" presId="urn:microsoft.com/office/officeart/2005/8/layout/cycle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9E2E53-7639-444E-831B-71D8ACF14549}">
      <dsp:nvSpPr>
        <dsp:cNvPr id="0" name=""/>
        <dsp:cNvSpPr/>
      </dsp:nvSpPr>
      <dsp:spPr>
        <a:xfrm>
          <a:off x="2232245" y="216026"/>
          <a:ext cx="2815540" cy="990107"/>
        </a:xfrm>
        <a:prstGeom prst="roundRect">
          <a:avLst>
            <a:gd name="adj" fmla="val 10000"/>
          </a:avLst>
        </a:prstGeom>
        <a:solidFill>
          <a:srgbClr val="00B0F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b="1" kern="1200" dirty="0" smtClean="0">
              <a:solidFill>
                <a:schemeClr val="tx1"/>
              </a:solidFill>
            </a:rPr>
            <a:t>Fisiológico</a:t>
          </a:r>
          <a:r>
            <a:rPr lang="es-ES" sz="1600" b="1" kern="1200" dirty="0" smtClean="0"/>
            <a:t> </a:t>
          </a:r>
        </a:p>
        <a:p>
          <a:pPr lvl="0" algn="ctr" defTabSz="711200">
            <a:lnSpc>
              <a:spcPct val="90000"/>
            </a:lnSpc>
            <a:spcBef>
              <a:spcPct val="0"/>
            </a:spcBef>
            <a:spcAft>
              <a:spcPct val="35000"/>
            </a:spcAft>
          </a:pPr>
          <a:r>
            <a:rPr lang="es-ES" sz="1600" kern="1200" dirty="0" smtClean="0"/>
            <a:t>(temblor, sudoración, mareos,) </a:t>
          </a:r>
          <a:endParaRPr lang="es-ES" sz="1600" kern="1200" dirty="0"/>
        </a:p>
      </dsp:txBody>
      <dsp:txXfrm>
        <a:off x="2261244" y="245025"/>
        <a:ext cx="2757542" cy="932109"/>
      </dsp:txXfrm>
    </dsp:sp>
    <dsp:sp modelId="{CE207253-A0C2-40E5-A478-EB1D6FC7B7E1}">
      <dsp:nvSpPr>
        <dsp:cNvPr id="0" name=""/>
        <dsp:cNvSpPr/>
      </dsp:nvSpPr>
      <dsp:spPr>
        <a:xfrm rot="3028448">
          <a:off x="4336537" y="1517253"/>
          <a:ext cx="889204" cy="274061"/>
        </a:xfrm>
        <a:prstGeom prst="leftRightArrow">
          <a:avLst>
            <a:gd name="adj1" fmla="val 60000"/>
            <a:gd name="adj2" fmla="val 50000"/>
          </a:avLst>
        </a:prstGeom>
        <a:solidFill>
          <a:srgbClr val="FFFF00"/>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es-ES" sz="1100" kern="1200"/>
        </a:p>
      </dsp:txBody>
      <dsp:txXfrm>
        <a:off x="4418755" y="1572065"/>
        <a:ext cx="724768" cy="164437"/>
      </dsp:txXfrm>
    </dsp:sp>
    <dsp:sp modelId="{C3C75B4E-434C-462E-A917-3E4107A17D91}">
      <dsp:nvSpPr>
        <dsp:cNvPr id="0" name=""/>
        <dsp:cNvSpPr/>
      </dsp:nvSpPr>
      <dsp:spPr>
        <a:xfrm>
          <a:off x="4176464" y="2063479"/>
          <a:ext cx="2056529" cy="1088010"/>
        </a:xfrm>
        <a:prstGeom prst="roundRect">
          <a:avLst>
            <a:gd name="adj" fmla="val 10000"/>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b="1" kern="1200" dirty="0" smtClean="0">
              <a:solidFill>
                <a:schemeClr val="tx1"/>
              </a:solidFill>
            </a:rPr>
            <a:t>Conductual </a:t>
          </a:r>
        </a:p>
        <a:p>
          <a:pPr lvl="0" algn="ctr" defTabSz="711200">
            <a:lnSpc>
              <a:spcPct val="90000"/>
            </a:lnSpc>
            <a:spcBef>
              <a:spcPct val="0"/>
            </a:spcBef>
            <a:spcAft>
              <a:spcPct val="35000"/>
            </a:spcAft>
          </a:pPr>
          <a:r>
            <a:rPr lang="es-ES" sz="1600" kern="1200" dirty="0" smtClean="0"/>
            <a:t>(llorar, gritar, salir corriendo, saltar)</a:t>
          </a:r>
          <a:endParaRPr lang="es-ES" sz="1600" kern="1200" dirty="0"/>
        </a:p>
      </dsp:txBody>
      <dsp:txXfrm>
        <a:off x="4208331" y="2095346"/>
        <a:ext cx="1992795" cy="1024276"/>
      </dsp:txXfrm>
    </dsp:sp>
    <dsp:sp modelId="{485CA65F-CE8E-4A1B-835F-2E01AE56CEAB}">
      <dsp:nvSpPr>
        <dsp:cNvPr id="0" name=""/>
        <dsp:cNvSpPr/>
      </dsp:nvSpPr>
      <dsp:spPr>
        <a:xfrm rot="10800000">
          <a:off x="3161005" y="2470453"/>
          <a:ext cx="889204" cy="274061"/>
        </a:xfrm>
        <a:prstGeom prst="leftRightArrow">
          <a:avLst>
            <a:gd name="adj1" fmla="val 60000"/>
            <a:gd name="adj2" fmla="val 50000"/>
          </a:avLst>
        </a:prstGeom>
        <a:solidFill>
          <a:srgbClr val="FFFF00"/>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es-ES" sz="1100" kern="1200"/>
        </a:p>
      </dsp:txBody>
      <dsp:txXfrm rot="10800000">
        <a:off x="3243223" y="2525265"/>
        <a:ext cx="724768" cy="164437"/>
      </dsp:txXfrm>
    </dsp:sp>
    <dsp:sp modelId="{DFEC9231-C07A-4F4C-B59C-532FE8672F4F}">
      <dsp:nvSpPr>
        <dsp:cNvPr id="0" name=""/>
        <dsp:cNvSpPr/>
      </dsp:nvSpPr>
      <dsp:spPr>
        <a:xfrm>
          <a:off x="432054" y="2087863"/>
          <a:ext cx="2602696" cy="1039243"/>
        </a:xfrm>
        <a:prstGeom prst="roundRect">
          <a:avLst>
            <a:gd name="adj" fmla="val 10000"/>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b="1" kern="1200" dirty="0" smtClean="0">
              <a:solidFill>
                <a:schemeClr val="tx1"/>
              </a:solidFill>
            </a:rPr>
            <a:t>Cognitivo</a:t>
          </a:r>
        </a:p>
        <a:p>
          <a:pPr lvl="0" algn="ctr" defTabSz="711200">
            <a:lnSpc>
              <a:spcPct val="90000"/>
            </a:lnSpc>
            <a:spcBef>
              <a:spcPct val="0"/>
            </a:spcBef>
            <a:spcAft>
              <a:spcPct val="35000"/>
            </a:spcAft>
          </a:pPr>
          <a:r>
            <a:rPr lang="es-ES" sz="1600" kern="1200" dirty="0" smtClean="0"/>
            <a:t>(pensamientos que tenemos durante las situación)</a:t>
          </a:r>
          <a:endParaRPr lang="es-ES" sz="1600" kern="1200" dirty="0"/>
        </a:p>
      </dsp:txBody>
      <dsp:txXfrm>
        <a:off x="462492" y="2118301"/>
        <a:ext cx="2541820" cy="978367"/>
      </dsp:txXfrm>
    </dsp:sp>
    <dsp:sp modelId="{B2CB5F01-98F8-47EB-9200-3205D749EFF9}">
      <dsp:nvSpPr>
        <dsp:cNvPr id="0" name=""/>
        <dsp:cNvSpPr/>
      </dsp:nvSpPr>
      <dsp:spPr>
        <a:xfrm rot="18909228">
          <a:off x="1813233" y="1575120"/>
          <a:ext cx="889204" cy="274061"/>
        </a:xfrm>
        <a:prstGeom prst="leftRightArrow">
          <a:avLst>
            <a:gd name="adj1" fmla="val 60000"/>
            <a:gd name="adj2" fmla="val 50000"/>
          </a:avLst>
        </a:prstGeom>
        <a:solidFill>
          <a:srgbClr val="FFFF00"/>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endParaRPr lang="es-ES" sz="1100" kern="1200"/>
        </a:p>
      </dsp:txBody>
      <dsp:txXfrm>
        <a:off x="1895451" y="1629932"/>
        <a:ext cx="724768" cy="164437"/>
      </dsp:txXfrm>
    </dsp:sp>
  </dsp:spTree>
</dsp:drawing>
</file>

<file path=ppt/diagrams/layout1.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B25C1E7C-B80A-43AA-91DC-60DFA69F3462}" type="datetimeFigureOut">
              <a:rPr lang="es-CO" smtClean="0"/>
              <a:pPr/>
              <a:t>11/10/2018</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226D1B30-A59D-471E-AB7B-CB4102BD3642}" type="slidenum">
              <a:rPr lang="es-CO" smtClean="0"/>
              <a:pPr/>
              <a:t>‹Nº›</a:t>
            </a:fld>
            <a:endParaRPr lang="es-CO"/>
          </a:p>
        </p:txBody>
      </p:sp>
    </p:spTree>
    <p:extLst>
      <p:ext uri="{BB962C8B-B14F-4D97-AF65-F5344CB8AC3E}">
        <p14:creationId xmlns:p14="http://schemas.microsoft.com/office/powerpoint/2010/main" val="32997157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B25C1E7C-B80A-43AA-91DC-60DFA69F3462}" type="datetimeFigureOut">
              <a:rPr lang="es-CO" smtClean="0"/>
              <a:pPr/>
              <a:t>11/10/2018</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226D1B30-A59D-471E-AB7B-CB4102BD3642}" type="slidenum">
              <a:rPr lang="es-CO" smtClean="0"/>
              <a:pPr/>
              <a:t>‹Nº›</a:t>
            </a:fld>
            <a:endParaRPr lang="es-CO"/>
          </a:p>
        </p:txBody>
      </p:sp>
    </p:spTree>
    <p:extLst>
      <p:ext uri="{BB962C8B-B14F-4D97-AF65-F5344CB8AC3E}">
        <p14:creationId xmlns:p14="http://schemas.microsoft.com/office/powerpoint/2010/main" val="31494432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25C1E7C-B80A-43AA-91DC-60DFA69F3462}" type="datetimeFigureOut">
              <a:rPr lang="es-CO" smtClean="0"/>
              <a:pPr/>
              <a:t>11/10/2018</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226D1B30-A59D-471E-AB7B-CB4102BD3642}" type="slidenum">
              <a:rPr lang="es-CO" smtClean="0"/>
              <a:pPr/>
              <a:t>‹Nº›</a:t>
            </a:fld>
            <a:endParaRPr lang="es-CO"/>
          </a:p>
        </p:txBody>
      </p:sp>
    </p:spTree>
    <p:extLst>
      <p:ext uri="{BB962C8B-B14F-4D97-AF65-F5344CB8AC3E}">
        <p14:creationId xmlns:p14="http://schemas.microsoft.com/office/powerpoint/2010/main" val="9345804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B25C1E7C-B80A-43AA-91DC-60DFA69F3462}" type="datetimeFigureOut">
              <a:rPr lang="es-CO" smtClean="0"/>
              <a:pPr/>
              <a:t>11/10/2018</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226D1B30-A59D-471E-AB7B-CB4102BD3642}" type="slidenum">
              <a:rPr lang="es-CO" smtClean="0"/>
              <a:pPr/>
              <a:t>‹Nº›</a:t>
            </a:fld>
            <a:endParaRPr lang="es-CO"/>
          </a:p>
        </p:txBody>
      </p:sp>
    </p:spTree>
    <p:extLst>
      <p:ext uri="{BB962C8B-B14F-4D97-AF65-F5344CB8AC3E}">
        <p14:creationId xmlns:p14="http://schemas.microsoft.com/office/powerpoint/2010/main" val="24431973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B25C1E7C-B80A-43AA-91DC-60DFA69F3462}" type="datetimeFigureOut">
              <a:rPr lang="es-CO" smtClean="0"/>
              <a:pPr/>
              <a:t>11/10/2018</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226D1B30-A59D-471E-AB7B-CB4102BD3642}" type="slidenum">
              <a:rPr lang="es-CO" smtClean="0"/>
              <a:pPr/>
              <a:t>‹Nº›</a:t>
            </a:fld>
            <a:endParaRPr lang="es-CO"/>
          </a:p>
        </p:txBody>
      </p:sp>
    </p:spTree>
    <p:extLst>
      <p:ext uri="{BB962C8B-B14F-4D97-AF65-F5344CB8AC3E}">
        <p14:creationId xmlns:p14="http://schemas.microsoft.com/office/powerpoint/2010/main" val="31546734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B25C1E7C-B80A-43AA-91DC-60DFA69F3462}" type="datetimeFigureOut">
              <a:rPr lang="es-CO" smtClean="0"/>
              <a:pPr/>
              <a:t>11/10/2018</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226D1B30-A59D-471E-AB7B-CB4102BD3642}" type="slidenum">
              <a:rPr lang="es-CO" smtClean="0"/>
              <a:pPr/>
              <a:t>‹Nº›</a:t>
            </a:fld>
            <a:endParaRPr lang="es-CO"/>
          </a:p>
        </p:txBody>
      </p:sp>
    </p:spTree>
    <p:extLst>
      <p:ext uri="{BB962C8B-B14F-4D97-AF65-F5344CB8AC3E}">
        <p14:creationId xmlns:p14="http://schemas.microsoft.com/office/powerpoint/2010/main" val="35523432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25C1E7C-B80A-43AA-91DC-60DFA69F3462}" type="datetimeFigureOut">
              <a:rPr lang="es-CO" smtClean="0"/>
              <a:pPr/>
              <a:t>11/10/2018</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226D1B30-A59D-471E-AB7B-CB4102BD3642}" type="slidenum">
              <a:rPr lang="es-CO" smtClean="0"/>
              <a:pPr/>
              <a:t>‹Nº›</a:t>
            </a:fld>
            <a:endParaRPr lang="es-CO"/>
          </a:p>
        </p:txBody>
      </p:sp>
    </p:spTree>
    <p:extLst>
      <p:ext uri="{BB962C8B-B14F-4D97-AF65-F5344CB8AC3E}">
        <p14:creationId xmlns:p14="http://schemas.microsoft.com/office/powerpoint/2010/main" val="16630236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25C1E7C-B80A-43AA-91DC-60DFA69F3462}" type="datetimeFigureOut">
              <a:rPr lang="es-CO" smtClean="0"/>
              <a:pPr/>
              <a:t>11/10/2018</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226D1B30-A59D-471E-AB7B-CB4102BD3642}" type="slidenum">
              <a:rPr lang="es-CO" smtClean="0"/>
              <a:pPr/>
              <a:t>‹Nº›</a:t>
            </a:fld>
            <a:endParaRPr lang="es-CO"/>
          </a:p>
        </p:txBody>
      </p:sp>
    </p:spTree>
    <p:extLst>
      <p:ext uri="{BB962C8B-B14F-4D97-AF65-F5344CB8AC3E}">
        <p14:creationId xmlns:p14="http://schemas.microsoft.com/office/powerpoint/2010/main" val="6859048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25C1E7C-B80A-43AA-91DC-60DFA69F3462}" type="datetimeFigureOut">
              <a:rPr lang="es-CO" smtClean="0"/>
              <a:pPr/>
              <a:t>11/10/2018</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226D1B30-A59D-471E-AB7B-CB4102BD3642}" type="slidenum">
              <a:rPr lang="es-CO" smtClean="0"/>
              <a:pPr/>
              <a:t>‹Nº›</a:t>
            </a:fld>
            <a:endParaRPr lang="es-CO"/>
          </a:p>
        </p:txBody>
      </p:sp>
    </p:spTree>
    <p:extLst>
      <p:ext uri="{BB962C8B-B14F-4D97-AF65-F5344CB8AC3E}">
        <p14:creationId xmlns:p14="http://schemas.microsoft.com/office/powerpoint/2010/main" val="16883941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B25C1E7C-B80A-43AA-91DC-60DFA69F3462}" type="datetimeFigureOut">
              <a:rPr lang="es-CO" smtClean="0"/>
              <a:pPr/>
              <a:t>11/10/2018</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226D1B30-A59D-471E-AB7B-CB4102BD3642}" type="slidenum">
              <a:rPr lang="es-CO" smtClean="0"/>
              <a:pPr/>
              <a:t>‹Nº›</a:t>
            </a:fld>
            <a:endParaRPr lang="es-CO"/>
          </a:p>
        </p:txBody>
      </p:sp>
    </p:spTree>
    <p:extLst>
      <p:ext uri="{BB962C8B-B14F-4D97-AF65-F5344CB8AC3E}">
        <p14:creationId xmlns:p14="http://schemas.microsoft.com/office/powerpoint/2010/main" val="18941065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B25C1E7C-B80A-43AA-91DC-60DFA69F3462}" type="datetimeFigureOut">
              <a:rPr lang="es-CO" smtClean="0"/>
              <a:pPr/>
              <a:t>11/10/2018</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226D1B30-A59D-471E-AB7B-CB4102BD3642}" type="slidenum">
              <a:rPr lang="es-CO" smtClean="0"/>
              <a:pPr/>
              <a:t>‹Nº›</a:t>
            </a:fld>
            <a:endParaRPr lang="es-CO"/>
          </a:p>
        </p:txBody>
      </p:sp>
    </p:spTree>
    <p:extLst>
      <p:ext uri="{BB962C8B-B14F-4D97-AF65-F5344CB8AC3E}">
        <p14:creationId xmlns:p14="http://schemas.microsoft.com/office/powerpoint/2010/main" val="38911218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t="-1000" b="-1000"/>
          </a:stretch>
        </a:blip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5C1E7C-B80A-43AA-91DC-60DFA69F3462}" type="datetimeFigureOut">
              <a:rPr lang="es-CO" smtClean="0"/>
              <a:pPr/>
              <a:t>11/10/2018</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6D1B30-A59D-471E-AB7B-CB4102BD3642}" type="slidenum">
              <a:rPr lang="es-CO" smtClean="0"/>
              <a:pPr/>
              <a:t>‹Nº›</a:t>
            </a:fld>
            <a:endParaRPr lang="es-CO"/>
          </a:p>
        </p:txBody>
      </p:sp>
    </p:spTree>
    <p:extLst>
      <p:ext uri="{BB962C8B-B14F-4D97-AF65-F5344CB8AC3E}">
        <p14:creationId xmlns:p14="http://schemas.microsoft.com/office/powerpoint/2010/main" val="36279981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6.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000" b="-1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4690200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000" b="-1000"/>
          </a:stretch>
        </a:blipFill>
        <a:effectLst/>
      </p:bgPr>
    </p:bg>
    <p:spTree>
      <p:nvGrpSpPr>
        <p:cNvPr id="1" name=""/>
        <p:cNvGrpSpPr/>
        <p:nvPr/>
      </p:nvGrpSpPr>
      <p:grpSpPr>
        <a:xfrm>
          <a:off x="0" y="0"/>
          <a:ext cx="0" cy="0"/>
          <a:chOff x="0" y="0"/>
          <a:chExt cx="0" cy="0"/>
        </a:xfrm>
      </p:grpSpPr>
      <p:sp>
        <p:nvSpPr>
          <p:cNvPr id="2" name="1 Título"/>
          <p:cNvSpPr txBox="1">
            <a:spLocks/>
          </p:cNvSpPr>
          <p:nvPr/>
        </p:nvSpPr>
        <p:spPr>
          <a:xfrm>
            <a:off x="1043608" y="3429000"/>
            <a:ext cx="7632848" cy="2428892"/>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r"/>
            <a:r>
              <a:rPr lang="es-CO" sz="3000" b="1" dirty="0" smtClean="0">
                <a:solidFill>
                  <a:schemeClr val="bg1"/>
                </a:solidFill>
                <a:latin typeface="Gill Sans MT" pitchFamily="34" charset="0"/>
              </a:rPr>
              <a:t>INTELIGENCIA EMOCIONAL </a:t>
            </a:r>
          </a:p>
          <a:p>
            <a:pPr algn="r"/>
            <a:endParaRPr lang="es-CO" sz="2400" b="1" dirty="0" smtClean="0">
              <a:solidFill>
                <a:schemeClr val="bg1"/>
              </a:solidFill>
              <a:latin typeface="Gill Sans MT" pitchFamily="34" charset="0"/>
            </a:endParaRPr>
          </a:p>
          <a:p>
            <a:pPr algn="r"/>
            <a:r>
              <a:rPr lang="es-CO" sz="2500" dirty="0" smtClean="0">
                <a:solidFill>
                  <a:srgbClr val="F9B036"/>
                </a:solidFill>
                <a:latin typeface="Gill Sans MT" pitchFamily="34" charset="0"/>
              </a:rPr>
              <a:t>Proveedor de Servicios en Prevención </a:t>
            </a:r>
          </a:p>
          <a:p>
            <a:pPr algn="r"/>
            <a:r>
              <a:rPr lang="es-CO" sz="2500" dirty="0" smtClean="0">
                <a:solidFill>
                  <a:srgbClr val="F9B036"/>
                </a:solidFill>
                <a:latin typeface="Gill Sans MT" pitchFamily="34" charset="0"/>
              </a:rPr>
              <a:t>Colmena Seguros</a:t>
            </a:r>
            <a:endParaRPr lang="es-ES" sz="2500" dirty="0" smtClean="0">
              <a:solidFill>
                <a:srgbClr val="F9B036"/>
              </a:solidFill>
              <a:latin typeface="Gill Sans MT" pitchFamily="34" charset="0"/>
            </a:endParaRPr>
          </a:p>
          <a:p>
            <a:pPr algn="r"/>
            <a:endParaRPr lang="es-ES" sz="2400" dirty="0" smtClean="0">
              <a:solidFill>
                <a:schemeClr val="bg1"/>
              </a:solidFill>
              <a:latin typeface="Gill Sans MT" pitchFamily="34" charset="0"/>
            </a:endParaRPr>
          </a:p>
          <a:p>
            <a:pPr algn="r"/>
            <a:r>
              <a:rPr lang="es-ES" sz="2500" dirty="0" smtClean="0">
                <a:solidFill>
                  <a:schemeClr val="bg1"/>
                </a:solidFill>
                <a:latin typeface="Gill Sans MT" pitchFamily="34" charset="0"/>
              </a:rPr>
              <a:t>OCTUBRE DE 2018</a:t>
            </a:r>
            <a:endParaRPr lang="es-ES" sz="2500" dirty="0">
              <a:solidFill>
                <a:schemeClr val="bg1"/>
              </a:solidFill>
              <a:latin typeface="Gill Sans MT" pitchFamily="34" charset="0"/>
            </a:endParaRPr>
          </a:p>
          <a:p>
            <a:pPr algn="r"/>
            <a:endParaRPr lang="es-CO" sz="2400" dirty="0">
              <a:solidFill>
                <a:srgbClr val="F9B036"/>
              </a:solidFill>
              <a:latin typeface="Gill Sans MT" pitchFamily="34" charset="0"/>
            </a:endParaRPr>
          </a:p>
          <a:p>
            <a:pPr algn="r"/>
            <a:endParaRPr lang="es-CO" sz="2400" b="1" dirty="0" smtClean="0">
              <a:solidFill>
                <a:schemeClr val="bg1"/>
              </a:solidFill>
              <a:latin typeface="Gill Sans MT" pitchFamily="34" charset="0"/>
            </a:endParaRPr>
          </a:p>
          <a:p>
            <a:pPr algn="r"/>
            <a:endParaRPr lang="es-CO" sz="2400" b="1" dirty="0">
              <a:solidFill>
                <a:schemeClr val="bg1"/>
              </a:solidFill>
              <a:latin typeface="Gill Sans MT" pitchFamily="34" charset="0"/>
            </a:endParaRPr>
          </a:p>
        </p:txBody>
      </p:sp>
    </p:spTree>
    <p:extLst>
      <p:ext uri="{BB962C8B-B14F-4D97-AF65-F5344CB8AC3E}">
        <p14:creationId xmlns:p14="http://schemas.microsoft.com/office/powerpoint/2010/main" val="289930594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6"/>
          <p:cNvSpPr>
            <a:spLocks noChangeArrowheads="1"/>
          </p:cNvSpPr>
          <p:nvPr/>
        </p:nvSpPr>
        <p:spPr bwMode="auto">
          <a:xfrm>
            <a:off x="1000100" y="642918"/>
            <a:ext cx="7143800" cy="830997"/>
          </a:xfrm>
          <a:prstGeom prst="rect">
            <a:avLst/>
          </a:prstGeom>
          <a:noFill/>
          <a:ln w="9525">
            <a:noFill/>
            <a:miter lim="800000"/>
            <a:headEnd/>
            <a:tailEnd/>
          </a:ln>
        </p:spPr>
        <p:txBody>
          <a:bodyPr wrap="square">
            <a:spAutoFit/>
          </a:bodyPr>
          <a:lstStyle/>
          <a:p>
            <a:pPr algn="ctr"/>
            <a:r>
              <a:rPr lang="es-MX" sz="2400" b="1" dirty="0" smtClean="0">
                <a:solidFill>
                  <a:srgbClr val="0097AE"/>
                </a:solidFill>
                <a:latin typeface="+mj-lt"/>
                <a:ea typeface="+mj-ea"/>
                <a:cs typeface="+mj-cs"/>
              </a:rPr>
              <a:t>Capacitación Asesorada por:</a:t>
            </a:r>
          </a:p>
          <a:p>
            <a:pPr algn="ctr"/>
            <a:r>
              <a:rPr lang="es-MX" sz="2400" b="1" dirty="0" smtClean="0">
                <a:solidFill>
                  <a:srgbClr val="F9B036"/>
                </a:solidFill>
                <a:latin typeface="+mj-lt"/>
              </a:rPr>
              <a:t>PSICOLOGOS Y PROFESIONALES PYP S.A.S</a:t>
            </a:r>
          </a:p>
        </p:txBody>
      </p:sp>
      <p:sp>
        <p:nvSpPr>
          <p:cNvPr id="5" name="Rectangle 6"/>
          <p:cNvSpPr>
            <a:spLocks noChangeArrowheads="1"/>
          </p:cNvSpPr>
          <p:nvPr/>
        </p:nvSpPr>
        <p:spPr bwMode="auto">
          <a:xfrm>
            <a:off x="928662" y="2312251"/>
            <a:ext cx="7215238" cy="830997"/>
          </a:xfrm>
          <a:prstGeom prst="rect">
            <a:avLst/>
          </a:prstGeom>
          <a:noFill/>
          <a:ln w="9525">
            <a:noFill/>
            <a:miter lim="800000"/>
            <a:headEnd/>
            <a:tailEnd/>
          </a:ln>
        </p:spPr>
        <p:txBody>
          <a:bodyPr wrap="square">
            <a:spAutoFit/>
          </a:bodyPr>
          <a:lstStyle/>
          <a:p>
            <a:pPr algn="ctr"/>
            <a:r>
              <a:rPr lang="es-MX" sz="2400" b="1" dirty="0" smtClean="0">
                <a:solidFill>
                  <a:srgbClr val="0097AE"/>
                </a:solidFill>
                <a:latin typeface="+mj-lt"/>
                <a:ea typeface="+mj-ea"/>
                <a:cs typeface="+mj-cs"/>
              </a:rPr>
              <a:t>Proveedor de Servicios en Prevención de Colmena Seguros</a:t>
            </a:r>
            <a:endParaRPr lang="es-ES" sz="2400" b="1" dirty="0" smtClean="0">
              <a:solidFill>
                <a:srgbClr val="0097AE"/>
              </a:solidFill>
              <a:latin typeface="+mj-lt"/>
              <a:ea typeface="+mj-ea"/>
              <a:cs typeface="+mj-cs"/>
            </a:endParaRPr>
          </a:p>
        </p:txBody>
      </p:sp>
      <p:sp>
        <p:nvSpPr>
          <p:cNvPr id="7" name="6 Rectángulo"/>
          <p:cNvSpPr/>
          <p:nvPr/>
        </p:nvSpPr>
        <p:spPr>
          <a:xfrm>
            <a:off x="1000100" y="5273117"/>
            <a:ext cx="7143800" cy="584775"/>
          </a:xfrm>
          <a:prstGeom prst="rect">
            <a:avLst/>
          </a:prstGeom>
        </p:spPr>
        <p:txBody>
          <a:bodyPr wrap="square">
            <a:spAutoFit/>
          </a:bodyPr>
          <a:lstStyle/>
          <a:p>
            <a:pPr algn="ctr" fontAlgn="auto">
              <a:spcBef>
                <a:spcPts val="0"/>
              </a:spcBef>
              <a:spcAft>
                <a:spcPts val="0"/>
              </a:spcAft>
              <a:defRPr/>
            </a:pPr>
            <a:r>
              <a:rPr lang="es-MX" sz="1600" b="1" i="1" dirty="0">
                <a:latin typeface="+mj-lt"/>
              </a:rPr>
              <a:t>Este documento no exime, ni reemplaza las responsabilidades del empleador </a:t>
            </a:r>
            <a:r>
              <a:rPr lang="es-MX" sz="1600" b="1" dirty="0">
                <a:latin typeface="+mj-lt"/>
              </a:rPr>
              <a:t>frente</a:t>
            </a:r>
            <a:r>
              <a:rPr lang="es-MX" sz="1600" b="1" i="1" dirty="0">
                <a:latin typeface="+mj-lt"/>
              </a:rPr>
              <a:t> al </a:t>
            </a:r>
            <a:r>
              <a:rPr lang="es-MX" sz="1600" b="1" dirty="0">
                <a:latin typeface="+mj-lt"/>
              </a:rPr>
              <a:t>Sistema</a:t>
            </a:r>
            <a:r>
              <a:rPr lang="es-MX" sz="1600" b="1" i="1" dirty="0">
                <a:latin typeface="+mj-lt"/>
              </a:rPr>
              <a:t> de </a:t>
            </a:r>
            <a:r>
              <a:rPr lang="es-MX" sz="1600" b="1" dirty="0">
                <a:latin typeface="+mj-lt"/>
              </a:rPr>
              <a:t>Gestión</a:t>
            </a:r>
            <a:r>
              <a:rPr lang="es-MX" sz="1600" b="1" i="1" dirty="0">
                <a:latin typeface="+mj-lt"/>
              </a:rPr>
              <a:t> de la Seguridad y Salud en el Trabajo SG-SST</a:t>
            </a:r>
            <a:endParaRPr lang="en-US" sz="1600" dirty="0">
              <a:latin typeface="+mj-lt"/>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28638" y="1357298"/>
            <a:ext cx="8043890" cy="4525963"/>
          </a:xfrm>
        </p:spPr>
        <p:txBody>
          <a:bodyPr>
            <a:normAutofit/>
          </a:bodyPr>
          <a:lstStyle/>
          <a:p>
            <a:pPr marL="457200" indent="-457200" algn="just">
              <a:buFont typeface="Wingdings" pitchFamily="2" charset="2"/>
              <a:buChar char="q"/>
            </a:pPr>
            <a:r>
              <a:rPr lang="es-CO" sz="2400" dirty="0" smtClean="0">
                <a:solidFill>
                  <a:srgbClr val="1E1E1E"/>
                </a:solidFill>
                <a:latin typeface="+mj-lt"/>
              </a:rPr>
              <a:t>Emociones 	</a:t>
            </a:r>
          </a:p>
          <a:p>
            <a:pPr marL="457200" indent="-457200" algn="just">
              <a:buFont typeface="Wingdings" pitchFamily="2" charset="2"/>
              <a:buChar char="q"/>
            </a:pPr>
            <a:endParaRPr lang="es-CO" sz="2400" dirty="0" smtClean="0">
              <a:solidFill>
                <a:srgbClr val="1E1E1E"/>
              </a:solidFill>
              <a:latin typeface="+mj-lt"/>
            </a:endParaRPr>
          </a:p>
          <a:p>
            <a:pPr marL="457200" indent="-457200" algn="just">
              <a:buFont typeface="Wingdings" pitchFamily="2" charset="2"/>
              <a:buChar char="q"/>
            </a:pPr>
            <a:r>
              <a:rPr lang="es-CO" sz="2400" dirty="0" smtClean="0">
                <a:solidFill>
                  <a:srgbClr val="1E1E1E"/>
                </a:solidFill>
                <a:latin typeface="+mj-lt"/>
              </a:rPr>
              <a:t>Inteligencia emocional </a:t>
            </a:r>
          </a:p>
          <a:p>
            <a:pPr marL="457200" indent="-457200" algn="just">
              <a:buFont typeface="Wingdings" pitchFamily="2" charset="2"/>
              <a:buChar char="q"/>
            </a:pPr>
            <a:endParaRPr lang="es-CO" sz="2400" dirty="0" smtClean="0">
              <a:solidFill>
                <a:srgbClr val="1E1E1E"/>
              </a:solidFill>
              <a:latin typeface="+mj-lt"/>
            </a:endParaRPr>
          </a:p>
          <a:p>
            <a:pPr marL="457200" indent="-457200" algn="just">
              <a:buFont typeface="Wingdings" pitchFamily="2" charset="2"/>
              <a:buChar char="q"/>
            </a:pPr>
            <a:r>
              <a:rPr lang="es-CO" sz="2400" dirty="0" smtClean="0">
                <a:solidFill>
                  <a:srgbClr val="1E1E1E"/>
                </a:solidFill>
                <a:latin typeface="+mj-lt"/>
              </a:rPr>
              <a:t>Evaluación</a:t>
            </a:r>
          </a:p>
          <a:p>
            <a:pPr marL="457200" indent="-457200" algn="just">
              <a:buFont typeface="Wingdings" pitchFamily="2" charset="2"/>
              <a:buChar char="q"/>
            </a:pPr>
            <a:endParaRPr lang="es-CO" sz="2400" dirty="0" smtClean="0">
              <a:solidFill>
                <a:srgbClr val="1E1E1E"/>
              </a:solidFill>
              <a:latin typeface="+mj-lt"/>
            </a:endParaRPr>
          </a:p>
        </p:txBody>
      </p:sp>
      <p:sp>
        <p:nvSpPr>
          <p:cNvPr id="4" name="1 Título"/>
          <p:cNvSpPr txBox="1">
            <a:spLocks/>
          </p:cNvSpPr>
          <p:nvPr/>
        </p:nvSpPr>
        <p:spPr>
          <a:xfrm>
            <a:off x="539552" y="188640"/>
            <a:ext cx="8229600" cy="850106"/>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s-CO" sz="3200" b="1" dirty="0" smtClean="0">
                <a:solidFill>
                  <a:srgbClr val="0097AE"/>
                </a:solidFill>
              </a:rPr>
              <a:t>Contenido</a:t>
            </a:r>
            <a:endParaRPr lang="es-CO" sz="3200" b="1" dirty="0">
              <a:solidFill>
                <a:srgbClr val="0097AE"/>
              </a:solidFill>
            </a:endParaRPr>
          </a:p>
        </p:txBody>
      </p:sp>
    </p:spTree>
    <p:extLst>
      <p:ext uri="{BB962C8B-B14F-4D97-AF65-F5344CB8AC3E}">
        <p14:creationId xmlns:p14="http://schemas.microsoft.com/office/powerpoint/2010/main" val="220426065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sz="quarter" idx="4294967295"/>
          </p:nvPr>
        </p:nvSpPr>
        <p:spPr>
          <a:xfrm>
            <a:off x="695270" y="836712"/>
            <a:ext cx="7772870" cy="2568080"/>
          </a:xfrm>
          <a:prstGeom prst="rect">
            <a:avLst/>
          </a:prstGeom>
        </p:spPr>
        <p:txBody>
          <a:bodyPr>
            <a:normAutofit/>
          </a:bodyPr>
          <a:lstStyle/>
          <a:p>
            <a:pPr marL="0" indent="0" algn="ctr">
              <a:buNone/>
            </a:pPr>
            <a:r>
              <a:rPr lang="es-CO" sz="7500" b="1" dirty="0" smtClean="0"/>
              <a:t>DINAMICA</a:t>
            </a:r>
          </a:p>
          <a:p>
            <a:pPr marL="0" indent="0" algn="ctr">
              <a:buNone/>
            </a:pPr>
            <a:r>
              <a:rPr lang="es-CO" sz="1400" b="1" dirty="0" smtClean="0"/>
              <a:t>TELEFONO ROTO</a:t>
            </a:r>
            <a:endParaRPr lang="es-CO" sz="1400" b="1" dirty="0"/>
          </a:p>
          <a:p>
            <a:pPr marL="0" indent="0" algn="ctr">
              <a:buNone/>
            </a:pPr>
            <a:r>
              <a:rPr lang="es-CO" dirty="0"/>
              <a:t> </a:t>
            </a:r>
          </a:p>
        </p:txBody>
      </p:sp>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3927" y="3023185"/>
            <a:ext cx="4135557" cy="2804425"/>
          </a:xfrm>
          <a:prstGeom prst="rect">
            <a:avLst/>
          </a:prstGeom>
        </p:spPr>
      </p:pic>
    </p:spTree>
    <p:extLst>
      <p:ext uri="{BB962C8B-B14F-4D97-AF65-F5344CB8AC3E}">
        <p14:creationId xmlns:p14="http://schemas.microsoft.com/office/powerpoint/2010/main" val="6426703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260648"/>
            <a:ext cx="7274396" cy="5454540"/>
          </a:xfrm>
          <a:prstGeom prst="rect">
            <a:avLst/>
          </a:prstGeom>
          <a:solidFill>
            <a:srgbClr val="92D050"/>
          </a:solidFill>
          <a:ln w="9525">
            <a:solidFill>
              <a:srgbClr val="00B050"/>
            </a:solidFill>
            <a:miter lim="800000"/>
            <a:headEnd/>
            <a:tailEnd/>
          </a:ln>
        </p:spPr>
      </p:pic>
      <p:pic>
        <p:nvPicPr>
          <p:cNvPr id="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340" y="188640"/>
            <a:ext cx="7942424" cy="5955445"/>
          </a:xfrm>
          <a:prstGeom prst="rect">
            <a:avLst/>
          </a:prstGeom>
          <a:solidFill>
            <a:srgbClr val="92D050"/>
          </a:solidFill>
          <a:ln w="9525">
            <a:solidFill>
              <a:srgbClr val="00B050"/>
            </a:solidFill>
            <a:miter lim="800000"/>
            <a:headEnd/>
            <a:tailEnd/>
          </a:ln>
        </p:spPr>
      </p:pic>
      <p:sp>
        <p:nvSpPr>
          <p:cNvPr id="10" name="4 Llamada de nube"/>
          <p:cNvSpPr/>
          <p:nvPr/>
        </p:nvSpPr>
        <p:spPr>
          <a:xfrm>
            <a:off x="755576" y="1046476"/>
            <a:ext cx="2808288" cy="1295400"/>
          </a:xfrm>
          <a:prstGeom prst="cloudCallout">
            <a:avLst>
              <a:gd name="adj1" fmla="val -13275"/>
              <a:gd name="adj2" fmla="val 110931"/>
            </a:avLst>
          </a:prstGeom>
          <a:solidFill>
            <a:srgbClr val="5DD5FF"/>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b="1" dirty="0">
                <a:solidFill>
                  <a:srgbClr val="FF0000"/>
                </a:solidFill>
                <a:effectLst>
                  <a:outerShdw blurRad="38100" dist="38100" dir="2700000" algn="tl">
                    <a:srgbClr val="000000">
                      <a:alpha val="43137"/>
                    </a:srgbClr>
                  </a:outerShdw>
                </a:effectLst>
                <a:latin typeface="Lucida Handwriting" pitchFamily="66" charset="0"/>
              </a:rPr>
              <a:t>¿QUÉ SON LAS EMOCIONES?</a:t>
            </a:r>
          </a:p>
        </p:txBody>
      </p:sp>
      <p:sp>
        <p:nvSpPr>
          <p:cNvPr id="11" name="7 Llamada de nube"/>
          <p:cNvSpPr/>
          <p:nvPr/>
        </p:nvSpPr>
        <p:spPr>
          <a:xfrm>
            <a:off x="5711825" y="617538"/>
            <a:ext cx="2808288" cy="1296987"/>
          </a:xfrm>
          <a:prstGeom prst="cloudCallout">
            <a:avLst>
              <a:gd name="adj1" fmla="val -77367"/>
              <a:gd name="adj2" fmla="val 54073"/>
            </a:avLst>
          </a:prstGeom>
          <a:solidFill>
            <a:srgbClr val="99FF33"/>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b="1" dirty="0">
                <a:solidFill>
                  <a:srgbClr val="FF0000"/>
                </a:solidFill>
                <a:effectLst>
                  <a:outerShdw blurRad="38100" dist="38100" dir="2700000" algn="tl">
                    <a:srgbClr val="000000">
                      <a:alpha val="43137"/>
                    </a:srgbClr>
                  </a:outerShdw>
                </a:effectLst>
                <a:latin typeface="Lucida Handwriting" pitchFamily="66" charset="0"/>
              </a:rPr>
              <a:t>¿PARA QUE SIRVEN LAS EMOCIONES?</a:t>
            </a:r>
          </a:p>
        </p:txBody>
      </p:sp>
    </p:spTree>
    <p:extLst>
      <p:ext uri="{BB962C8B-B14F-4D97-AF65-F5344CB8AC3E}">
        <p14:creationId xmlns:p14="http://schemas.microsoft.com/office/powerpoint/2010/main" val="2204260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0">
                                            <p:bg/>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0">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11">
                                            <p:bg/>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11">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animBg="1" autoUpdateAnimBg="0"/>
      <p:bldP spid="11" grpId="0" build="p" animBg="1"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CO" dirty="0"/>
              <a:t>DIFERENCIA ENTRE </a:t>
            </a:r>
            <a:r>
              <a:rPr lang="es-CO" dirty="0" smtClean="0"/>
              <a:t>EMOCIÓN </a:t>
            </a:r>
            <a:r>
              <a:rPr lang="es-CO" dirty="0"/>
              <a:t>Y SENTIMIENTO </a:t>
            </a:r>
          </a:p>
        </p:txBody>
      </p:sp>
      <p:sp>
        <p:nvSpPr>
          <p:cNvPr id="3" name="Marcador de contenido 2"/>
          <p:cNvSpPr>
            <a:spLocks noGrp="1"/>
          </p:cNvSpPr>
          <p:nvPr>
            <p:ph sz="half" idx="1"/>
          </p:nvPr>
        </p:nvSpPr>
        <p:spPr/>
        <p:txBody>
          <a:bodyPr>
            <a:normAutofit fontScale="70000" lnSpcReduction="20000"/>
          </a:bodyPr>
          <a:lstStyle/>
          <a:p>
            <a:endParaRPr lang="es-CO" dirty="0" smtClean="0"/>
          </a:p>
          <a:p>
            <a:r>
              <a:rPr lang="es-CO" dirty="0" smtClean="0"/>
              <a:t>La </a:t>
            </a:r>
            <a:r>
              <a:rPr lang="es-CO" dirty="0"/>
              <a:t>emoción es definida por la neurociencia como la respuesta de nivel básico que crea reacciones bioquímicas en el cuerpo alterando el estado </a:t>
            </a:r>
            <a:r>
              <a:rPr lang="es-CO" dirty="0" smtClean="0"/>
              <a:t>físico</a:t>
            </a:r>
          </a:p>
          <a:p>
            <a:r>
              <a:rPr lang="es-CO" dirty="0"/>
              <a:t>Las emociones, a su vez, aparecen como respuestas del cuerpo hacia estímulos externos. actual</a:t>
            </a:r>
            <a:r>
              <a:rPr lang="es-CO" dirty="0" smtClean="0"/>
              <a:t>.</a:t>
            </a:r>
          </a:p>
          <a:p>
            <a:r>
              <a:rPr lang="es-CO" dirty="0"/>
              <a:t>La emoción nace de estímulos externos, son instintivos y de corta duración.</a:t>
            </a:r>
          </a:p>
        </p:txBody>
      </p:sp>
      <p:sp>
        <p:nvSpPr>
          <p:cNvPr id="4" name="Marcador de contenido 3"/>
          <p:cNvSpPr>
            <a:spLocks noGrp="1"/>
          </p:cNvSpPr>
          <p:nvPr>
            <p:ph sz="half" idx="2"/>
          </p:nvPr>
        </p:nvSpPr>
        <p:spPr/>
        <p:txBody>
          <a:bodyPr>
            <a:normAutofit fontScale="70000" lnSpcReduction="20000"/>
          </a:bodyPr>
          <a:lstStyle/>
          <a:p>
            <a:r>
              <a:rPr lang="es-CO" dirty="0"/>
              <a:t>Los </a:t>
            </a:r>
            <a:r>
              <a:rPr lang="es-CO" dirty="0" smtClean="0"/>
              <a:t>sentimientos, </a:t>
            </a:r>
            <a:r>
              <a:rPr lang="es-CO" dirty="0"/>
              <a:t>son asociaciones mentales y reacciones hacia las emociones según nuestras experiencias personales</a:t>
            </a:r>
            <a:r>
              <a:rPr lang="es-CO" dirty="0" smtClean="0"/>
              <a:t>.</a:t>
            </a:r>
          </a:p>
          <a:p>
            <a:r>
              <a:rPr lang="es-CO" dirty="0" smtClean="0"/>
              <a:t>Los </a:t>
            </a:r>
            <a:r>
              <a:rPr lang="es-CO" dirty="0"/>
              <a:t>sentimientos van apareciendo a medida que el cerebro va interpretando las </a:t>
            </a:r>
            <a:r>
              <a:rPr lang="es-CO" dirty="0" smtClean="0"/>
              <a:t>emociones</a:t>
            </a:r>
          </a:p>
          <a:p>
            <a:r>
              <a:rPr lang="es-CO" dirty="0"/>
              <a:t>El sentimiento es una alteración en el estado mental que se mide según la experiencias de vida de cada uno. Son generadas en el subconsciente por lo tanto queda en la memoria emocional siendo duradero y recurrente..</a:t>
            </a:r>
          </a:p>
        </p:txBody>
      </p:sp>
    </p:spTree>
    <p:extLst>
      <p:ext uri="{BB962C8B-B14F-4D97-AF65-F5344CB8AC3E}">
        <p14:creationId xmlns:p14="http://schemas.microsoft.com/office/powerpoint/2010/main" val="31589352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468313" y="188913"/>
            <a:ext cx="8229600" cy="993775"/>
          </a:xfrm>
        </p:spPr>
        <p:txBody>
          <a:bodyPr/>
          <a:lstStyle/>
          <a:p>
            <a:pPr eaLnBrk="1" hangingPunct="1"/>
            <a:r>
              <a:rPr lang="es-ES" altLang="es-ES" smtClean="0">
                <a:solidFill>
                  <a:srgbClr val="0070C0"/>
                </a:solidFill>
              </a:rPr>
              <a:t>¿Qué son las emociones?</a:t>
            </a:r>
          </a:p>
        </p:txBody>
      </p:sp>
      <p:sp>
        <p:nvSpPr>
          <p:cNvPr id="5123" name="Rectangle 6"/>
          <p:cNvSpPr>
            <a:spLocks noGrp="1" noChangeArrowheads="1"/>
          </p:cNvSpPr>
          <p:nvPr>
            <p:ph type="body" idx="1"/>
          </p:nvPr>
        </p:nvSpPr>
        <p:spPr>
          <a:xfrm>
            <a:off x="468313" y="1268413"/>
            <a:ext cx="8229600" cy="4525962"/>
          </a:xfrm>
        </p:spPr>
        <p:txBody>
          <a:bodyPr/>
          <a:lstStyle/>
          <a:p>
            <a:pPr eaLnBrk="1" hangingPunct="1"/>
            <a:r>
              <a:rPr lang="es-ES" altLang="es-ES" sz="2400" smtClean="0"/>
              <a:t>Las emociones son respuestas que damos ante una situación determinada, las cuales nos permiten enfrentarnos, asumir las experiencias vitales y los desafíos, huir ante ese acontecimiento, etc. </a:t>
            </a:r>
          </a:p>
          <a:p>
            <a:pPr eaLnBrk="1" hangingPunct="1"/>
            <a:r>
              <a:rPr lang="es-ES" altLang="es-ES" sz="2400" smtClean="0"/>
              <a:t>En este proceso intervienen 3 componentes</a:t>
            </a:r>
            <a:r>
              <a:rPr lang="es-ES" altLang="es-ES" sz="2800" smtClean="0"/>
              <a:t>:</a:t>
            </a:r>
          </a:p>
          <a:p>
            <a:pPr eaLnBrk="1" hangingPunct="1">
              <a:buFontTx/>
              <a:buNone/>
            </a:pPr>
            <a:endParaRPr lang="es-ES" altLang="es-ES" smtClean="0"/>
          </a:p>
        </p:txBody>
      </p:sp>
      <p:graphicFrame>
        <p:nvGraphicFramePr>
          <p:cNvPr id="4" name="3 Diagrama"/>
          <p:cNvGraphicFramePr/>
          <p:nvPr/>
        </p:nvGraphicFramePr>
        <p:xfrm>
          <a:off x="899592" y="3212976"/>
          <a:ext cx="7056784" cy="30243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125" name="Picture 5" descr="C:\Users\Juan\Desktop\Añadir nueva entrada ‹ GUIA Gabinete de psicología — WordPress_files\marca-guia-fondo-blanco-300x300.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5400" y="5943600"/>
            <a:ext cx="9144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7054876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79388" y="198438"/>
            <a:ext cx="8686800" cy="1143000"/>
          </a:xfrm>
        </p:spPr>
        <p:txBody>
          <a:bodyPr/>
          <a:lstStyle/>
          <a:p>
            <a:pPr eaLnBrk="1" hangingPunct="1"/>
            <a:r>
              <a:rPr lang="es-ES" altLang="es-ES" smtClean="0">
                <a:solidFill>
                  <a:srgbClr val="0070C0"/>
                </a:solidFill>
              </a:rPr>
              <a:t>¿Para que sirven las emociones?</a:t>
            </a:r>
          </a:p>
        </p:txBody>
      </p:sp>
      <p:sp>
        <p:nvSpPr>
          <p:cNvPr id="6147" name="Rectangle 3"/>
          <p:cNvSpPr>
            <a:spLocks noGrp="1" noChangeArrowheads="1"/>
          </p:cNvSpPr>
          <p:nvPr>
            <p:ph type="body" idx="1"/>
          </p:nvPr>
        </p:nvSpPr>
        <p:spPr>
          <a:xfrm>
            <a:off x="457200" y="1412875"/>
            <a:ext cx="8075613" cy="5040313"/>
          </a:xfrm>
        </p:spPr>
        <p:txBody>
          <a:bodyPr/>
          <a:lstStyle/>
          <a:p>
            <a:pPr eaLnBrk="1" hangingPunct="1">
              <a:buFontTx/>
              <a:buNone/>
              <a:defRPr/>
            </a:pPr>
            <a:r>
              <a:rPr lang="es-ES" sz="2800" dirty="0" smtClean="0"/>
              <a:t>Las emociones tienen 3 funciones principales: </a:t>
            </a:r>
          </a:p>
          <a:p>
            <a:pPr eaLnBrk="1" hangingPunct="1">
              <a:buFontTx/>
              <a:buBlip>
                <a:blip r:embed="rId2"/>
              </a:buBlip>
              <a:defRPr/>
            </a:pPr>
            <a:r>
              <a:rPr lang="es-ES" sz="2800" b="1" dirty="0" smtClean="0"/>
              <a:t>Adaptativa</a:t>
            </a:r>
            <a:r>
              <a:rPr lang="es-ES" sz="2800" dirty="0" smtClean="0"/>
              <a:t>: cada una de las emociones tiene una utilidad distinta y todas ellas facilitan el ajuste al medio.</a:t>
            </a:r>
          </a:p>
          <a:p>
            <a:pPr eaLnBrk="1" hangingPunct="1">
              <a:buFontTx/>
              <a:buBlip>
                <a:blip r:embed="rId2"/>
              </a:buBlip>
              <a:defRPr/>
            </a:pPr>
            <a:r>
              <a:rPr lang="es-ES" sz="2800" b="1" dirty="0" smtClean="0"/>
              <a:t>Motivacional: </a:t>
            </a:r>
            <a:r>
              <a:rPr lang="es-ES" sz="2800" dirty="0" smtClean="0"/>
              <a:t>Potencia y Dirige la conducta.</a:t>
            </a:r>
          </a:p>
          <a:p>
            <a:pPr eaLnBrk="1" hangingPunct="1">
              <a:buFontTx/>
              <a:buBlip>
                <a:blip r:embed="rId2"/>
              </a:buBlip>
              <a:defRPr/>
            </a:pPr>
            <a:r>
              <a:rPr lang="es-ES" sz="2800" b="1" dirty="0" smtClean="0"/>
              <a:t>Comunicativa: </a:t>
            </a:r>
          </a:p>
          <a:p>
            <a:pPr marL="450850" indent="-180975" eaLnBrk="1" hangingPunct="1">
              <a:buFont typeface="Wingdings" pitchFamily="2" charset="2"/>
              <a:buChar char="§"/>
              <a:defRPr/>
            </a:pPr>
            <a:r>
              <a:rPr lang="es-ES" sz="2800" dirty="0" smtClean="0"/>
              <a:t>Intrapersonal: obtenemos información propia.</a:t>
            </a:r>
          </a:p>
          <a:p>
            <a:pPr marL="450850" indent="-180975" eaLnBrk="1" hangingPunct="1">
              <a:buFont typeface="Wingdings" pitchFamily="2" charset="2"/>
              <a:buChar char="§"/>
              <a:defRPr/>
            </a:pPr>
            <a:r>
              <a:rPr lang="es-ES" sz="2800" dirty="0" smtClean="0"/>
              <a:t>Interpersonal: se refiere a la comunicación verbal y no verbal, influyendo en las conducta de otros.</a:t>
            </a:r>
          </a:p>
        </p:txBody>
      </p:sp>
      <p:pic>
        <p:nvPicPr>
          <p:cNvPr id="6148" name="Picture 4" descr="C:\Users\Juan\Desktop\Añadir nueva entrada ‹ GUIA Gabinete de psicología — WordPress_files\marca-guia-fondo-blanco-300x30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913438"/>
            <a:ext cx="9144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8492114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582352"/>
            <a:ext cx="8229600" cy="1143000"/>
          </a:xfrm>
        </p:spPr>
        <p:txBody>
          <a:bodyPr/>
          <a:lstStyle/>
          <a:p>
            <a:r>
              <a:rPr lang="es-CO" dirty="0" smtClean="0"/>
              <a:t>EMOCIONES BASICAS </a:t>
            </a:r>
            <a:endParaRPr lang="es-CO" dirty="0"/>
          </a:p>
        </p:txBody>
      </p:sp>
      <p:sp>
        <p:nvSpPr>
          <p:cNvPr id="3" name="Marcador de contenido 2"/>
          <p:cNvSpPr>
            <a:spLocks noGrp="1"/>
          </p:cNvSpPr>
          <p:nvPr>
            <p:ph idx="1"/>
          </p:nvPr>
        </p:nvSpPr>
        <p:spPr/>
        <p:txBody>
          <a:bodyPr/>
          <a:lstStyle/>
          <a:p>
            <a:r>
              <a:rPr lang="es-CO" dirty="0" smtClean="0">
                <a:solidFill>
                  <a:srgbClr val="1E1E1E"/>
                </a:solidFill>
              </a:rPr>
              <a:t>Tristeza, </a:t>
            </a:r>
            <a:r>
              <a:rPr lang="es-CO" dirty="0">
                <a:solidFill>
                  <a:srgbClr val="1E1E1E"/>
                </a:solidFill>
              </a:rPr>
              <a:t>felicidad, sorpresa, asco, </a:t>
            </a:r>
            <a:r>
              <a:rPr lang="es-CO" dirty="0" smtClean="0">
                <a:solidFill>
                  <a:srgbClr val="1E1E1E"/>
                </a:solidFill>
              </a:rPr>
              <a:t>miedo </a:t>
            </a:r>
            <a:r>
              <a:rPr lang="es-CO" dirty="0">
                <a:solidFill>
                  <a:srgbClr val="1E1E1E"/>
                </a:solidFill>
              </a:rPr>
              <a:t>e ira</a:t>
            </a:r>
            <a:r>
              <a:rPr lang="es-CO" dirty="0" smtClean="0">
                <a:solidFill>
                  <a:srgbClr val="1E1E1E"/>
                </a:solidFill>
              </a:rPr>
              <a:t>.</a:t>
            </a:r>
          </a:p>
          <a:p>
            <a:pPr marL="0" indent="0">
              <a:buNone/>
            </a:pPr>
            <a:endParaRPr lang="es-CO" dirty="0">
              <a:solidFill>
                <a:srgbClr val="1E1E1E"/>
              </a:solidFill>
            </a:endParaRPr>
          </a:p>
        </p:txBody>
      </p:sp>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51720" y="2492896"/>
            <a:ext cx="5034136" cy="3171506"/>
          </a:xfrm>
          <a:prstGeom prst="rect">
            <a:avLst/>
          </a:prstGeom>
        </p:spPr>
      </p:pic>
    </p:spTree>
    <p:extLst>
      <p:ext uri="{BB962C8B-B14F-4D97-AF65-F5344CB8AC3E}">
        <p14:creationId xmlns:p14="http://schemas.microsoft.com/office/powerpoint/2010/main" val="2739751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sz="quarter" idx="4294967295"/>
          </p:nvPr>
        </p:nvSpPr>
        <p:spPr>
          <a:xfrm>
            <a:off x="695270" y="1857318"/>
            <a:ext cx="7772870" cy="2568080"/>
          </a:xfrm>
          <a:prstGeom prst="rect">
            <a:avLst/>
          </a:prstGeom>
        </p:spPr>
        <p:txBody>
          <a:bodyPr/>
          <a:lstStyle/>
          <a:p>
            <a:pPr marL="0" indent="0" algn="ctr">
              <a:buNone/>
            </a:pPr>
            <a:r>
              <a:rPr lang="es-CO" sz="7500" b="1" dirty="0"/>
              <a:t>DINAMICA</a:t>
            </a:r>
          </a:p>
          <a:p>
            <a:pPr marL="0" indent="0" algn="ctr">
              <a:buNone/>
            </a:pPr>
            <a:r>
              <a:rPr lang="es-CO" dirty="0"/>
              <a:t> </a:t>
            </a:r>
          </a:p>
        </p:txBody>
      </p:sp>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3927" y="3023185"/>
            <a:ext cx="4135557" cy="2804425"/>
          </a:xfrm>
          <a:prstGeom prst="rect">
            <a:avLst/>
          </a:prstGeom>
        </p:spPr>
      </p:pic>
    </p:spTree>
    <p:extLst>
      <p:ext uri="{BB962C8B-B14F-4D97-AF65-F5344CB8AC3E}">
        <p14:creationId xmlns:p14="http://schemas.microsoft.com/office/powerpoint/2010/main" val="10755174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CO" dirty="0" smtClean="0"/>
              <a:t>DINAMICA IDENTIFICACIÓN DE  EMOCIONES </a:t>
            </a:r>
            <a:endParaRPr lang="es-CO" dirty="0"/>
          </a:p>
        </p:txBody>
      </p:sp>
      <p:pic>
        <p:nvPicPr>
          <p:cNvPr id="4" name="Marcador de contenido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09018" y="1700808"/>
            <a:ext cx="4281339" cy="4281339"/>
          </a:xfrm>
        </p:spPr>
      </p:pic>
      <p:sp>
        <p:nvSpPr>
          <p:cNvPr id="5" name="CuadroTexto 4"/>
          <p:cNvSpPr txBox="1"/>
          <p:nvPr/>
        </p:nvSpPr>
        <p:spPr>
          <a:xfrm>
            <a:off x="2922685" y="1392201"/>
            <a:ext cx="3054004" cy="369332"/>
          </a:xfrm>
          <a:prstGeom prst="rect">
            <a:avLst/>
          </a:prstGeom>
          <a:noFill/>
        </p:spPr>
        <p:txBody>
          <a:bodyPr wrap="square" rtlCol="0">
            <a:spAutoFit/>
          </a:bodyPr>
          <a:lstStyle/>
          <a:p>
            <a:r>
              <a:rPr lang="es-CO" dirty="0" smtClean="0"/>
              <a:t>ALEGRIA: ¿QUE HE LOGRADO?</a:t>
            </a:r>
            <a:endParaRPr lang="es-CO" dirty="0"/>
          </a:p>
        </p:txBody>
      </p:sp>
      <p:sp>
        <p:nvSpPr>
          <p:cNvPr id="6" name="CuadroTexto 5"/>
          <p:cNvSpPr txBox="1"/>
          <p:nvPr/>
        </p:nvSpPr>
        <p:spPr>
          <a:xfrm>
            <a:off x="683568" y="3356992"/>
            <a:ext cx="1800200" cy="923330"/>
          </a:xfrm>
          <a:prstGeom prst="rect">
            <a:avLst/>
          </a:prstGeom>
          <a:noFill/>
        </p:spPr>
        <p:txBody>
          <a:bodyPr wrap="square" rtlCol="0">
            <a:spAutoFit/>
          </a:bodyPr>
          <a:lstStyle/>
          <a:p>
            <a:r>
              <a:rPr lang="es-CO" dirty="0" smtClean="0"/>
              <a:t>MIEDO: ¿CUALES SON MIS TEMORES?</a:t>
            </a:r>
          </a:p>
        </p:txBody>
      </p:sp>
      <p:sp>
        <p:nvSpPr>
          <p:cNvPr id="7" name="CuadroTexto 6"/>
          <p:cNvSpPr txBox="1"/>
          <p:nvPr/>
        </p:nvSpPr>
        <p:spPr>
          <a:xfrm>
            <a:off x="6853982" y="3356992"/>
            <a:ext cx="1800200" cy="923330"/>
          </a:xfrm>
          <a:prstGeom prst="rect">
            <a:avLst/>
          </a:prstGeom>
          <a:noFill/>
        </p:spPr>
        <p:txBody>
          <a:bodyPr wrap="square" rtlCol="0">
            <a:spAutoFit/>
          </a:bodyPr>
          <a:lstStyle/>
          <a:p>
            <a:r>
              <a:rPr lang="es-CO" dirty="0" smtClean="0"/>
              <a:t>IRA: ¿QUE ME HACE SENTIR ATACADO?</a:t>
            </a:r>
          </a:p>
        </p:txBody>
      </p:sp>
      <p:sp>
        <p:nvSpPr>
          <p:cNvPr id="8" name="CuadroTexto 7"/>
          <p:cNvSpPr txBox="1"/>
          <p:nvPr/>
        </p:nvSpPr>
        <p:spPr>
          <a:xfrm>
            <a:off x="2922685" y="5941497"/>
            <a:ext cx="3054004" cy="369332"/>
          </a:xfrm>
          <a:prstGeom prst="rect">
            <a:avLst/>
          </a:prstGeom>
          <a:noFill/>
        </p:spPr>
        <p:txBody>
          <a:bodyPr wrap="square" rtlCol="0">
            <a:spAutoFit/>
          </a:bodyPr>
          <a:lstStyle/>
          <a:p>
            <a:r>
              <a:rPr lang="es-CO" dirty="0" smtClean="0"/>
              <a:t>TRISTEZA: ¿QUE HE PERDIDO?</a:t>
            </a:r>
            <a:endParaRPr lang="es-CO" dirty="0"/>
          </a:p>
        </p:txBody>
      </p:sp>
    </p:spTree>
    <p:extLst>
      <p:ext uri="{BB962C8B-B14F-4D97-AF65-F5344CB8AC3E}">
        <p14:creationId xmlns:p14="http://schemas.microsoft.com/office/powerpoint/2010/main" val="36736377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O" dirty="0" smtClean="0"/>
              <a:t>EMOCIONES SECUNDARIAS</a:t>
            </a:r>
            <a:endParaRPr lang="es-CO" dirty="0"/>
          </a:p>
        </p:txBody>
      </p:sp>
      <p:sp>
        <p:nvSpPr>
          <p:cNvPr id="3" name="Marcador de contenido 2"/>
          <p:cNvSpPr>
            <a:spLocks noGrp="1"/>
          </p:cNvSpPr>
          <p:nvPr>
            <p:ph idx="1"/>
          </p:nvPr>
        </p:nvSpPr>
        <p:spPr/>
        <p:txBody>
          <a:bodyPr>
            <a:normAutofit/>
          </a:bodyPr>
          <a:lstStyle/>
          <a:p>
            <a:r>
              <a:rPr lang="es-CO" dirty="0">
                <a:solidFill>
                  <a:srgbClr val="1E1E1E"/>
                </a:solidFill>
              </a:rPr>
              <a:t>Las emociones secundarias son un grupo de emociones que siguen a las anteriores. Por ejemplo, cuando experimentamos la emoción básica de miedo después podemos sentir las emociones secundarias de </a:t>
            </a:r>
            <a:r>
              <a:rPr lang="es-CO" b="1" dirty="0">
                <a:solidFill>
                  <a:srgbClr val="1E1E1E"/>
                </a:solidFill>
              </a:rPr>
              <a:t>amenaza o enfado</a:t>
            </a:r>
            <a:r>
              <a:rPr lang="es-CO" dirty="0">
                <a:solidFill>
                  <a:srgbClr val="1E1E1E"/>
                </a:solidFill>
              </a:rPr>
              <a:t>, dependiendo, claro está, de la situación que estemos viviendo. Las emociones secundarias son causadas por normas sociales y por normas </a:t>
            </a:r>
            <a:r>
              <a:rPr lang="es-CO" dirty="0" smtClean="0">
                <a:solidFill>
                  <a:srgbClr val="1E1E1E"/>
                </a:solidFill>
              </a:rPr>
              <a:t>morales</a:t>
            </a:r>
          </a:p>
          <a:p>
            <a:pPr marL="0" indent="0">
              <a:buNone/>
            </a:pPr>
            <a:endParaRPr lang="es-CO" dirty="0">
              <a:solidFill>
                <a:srgbClr val="1E1E1E"/>
              </a:solidFill>
            </a:endParaRPr>
          </a:p>
        </p:txBody>
      </p:sp>
    </p:spTree>
    <p:extLst>
      <p:ext uri="{BB962C8B-B14F-4D97-AF65-F5344CB8AC3E}">
        <p14:creationId xmlns:p14="http://schemas.microsoft.com/office/powerpoint/2010/main" val="22016415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texto 2"/>
          <p:cNvSpPr>
            <a:spLocks noGrp="1"/>
          </p:cNvSpPr>
          <p:nvPr>
            <p:ph type="body" idx="1"/>
          </p:nvPr>
        </p:nvSpPr>
        <p:spPr>
          <a:xfrm>
            <a:off x="421330" y="620688"/>
            <a:ext cx="4040188" cy="639762"/>
          </a:xfrm>
        </p:spPr>
        <p:txBody>
          <a:bodyPr/>
          <a:lstStyle/>
          <a:p>
            <a:r>
              <a:rPr lang="es-CO" dirty="0" smtClean="0"/>
              <a:t>EMOCIONES POSITIVAS 	</a:t>
            </a:r>
            <a:endParaRPr lang="es-CO" dirty="0"/>
          </a:p>
        </p:txBody>
      </p:sp>
      <p:sp>
        <p:nvSpPr>
          <p:cNvPr id="4" name="Marcador de contenido 3"/>
          <p:cNvSpPr>
            <a:spLocks noGrp="1"/>
          </p:cNvSpPr>
          <p:nvPr>
            <p:ph sz="half" idx="2"/>
          </p:nvPr>
        </p:nvSpPr>
        <p:spPr>
          <a:xfrm>
            <a:off x="457200" y="1260450"/>
            <a:ext cx="4040188" cy="4865713"/>
          </a:xfrm>
        </p:spPr>
        <p:txBody>
          <a:bodyPr>
            <a:normAutofit fontScale="92500"/>
          </a:bodyPr>
          <a:lstStyle/>
          <a:p>
            <a:r>
              <a:rPr lang="es-CO" dirty="0"/>
              <a:t>Las emociones positivas también se conocen como emociones saludables, porque afectan positivamente al bienestar del individuo que las siente. Favorecen la </a:t>
            </a:r>
            <a:r>
              <a:rPr lang="es-CO" dirty="0" smtClean="0"/>
              <a:t>manera </a:t>
            </a:r>
            <a:r>
              <a:rPr lang="es-CO" dirty="0"/>
              <a:t>pensar, de razonar y de actuar de las personas. Por ejemplo, la alegría, la satisfacción, la gratitud no provocan una actitud positiva frente a la vida y nos hacen sentir experiencias que nos ayudan a sentirnos bien.</a:t>
            </a:r>
          </a:p>
        </p:txBody>
      </p:sp>
      <p:sp>
        <p:nvSpPr>
          <p:cNvPr id="5" name="Marcador de texto 4"/>
          <p:cNvSpPr>
            <a:spLocks noGrp="1"/>
          </p:cNvSpPr>
          <p:nvPr>
            <p:ph type="body" sz="quarter" idx="3"/>
          </p:nvPr>
        </p:nvSpPr>
        <p:spPr>
          <a:xfrm>
            <a:off x="4678125" y="620688"/>
            <a:ext cx="4041775" cy="639762"/>
          </a:xfrm>
        </p:spPr>
        <p:txBody>
          <a:bodyPr/>
          <a:lstStyle/>
          <a:p>
            <a:r>
              <a:rPr lang="es-CO" dirty="0" smtClean="0"/>
              <a:t>EMOCIONES NEGATIVAS </a:t>
            </a:r>
            <a:endParaRPr lang="es-CO" dirty="0"/>
          </a:p>
        </p:txBody>
      </p:sp>
      <p:sp>
        <p:nvSpPr>
          <p:cNvPr id="6" name="Marcador de contenido 5"/>
          <p:cNvSpPr>
            <a:spLocks noGrp="1"/>
          </p:cNvSpPr>
          <p:nvPr>
            <p:ph sz="quarter" idx="4"/>
          </p:nvPr>
        </p:nvSpPr>
        <p:spPr>
          <a:xfrm>
            <a:off x="4645025" y="1340768"/>
            <a:ext cx="4041775" cy="4785395"/>
          </a:xfrm>
        </p:spPr>
        <p:txBody>
          <a:bodyPr>
            <a:normAutofit fontScale="85000" lnSpcReduction="10000"/>
          </a:bodyPr>
          <a:lstStyle/>
          <a:p>
            <a:pPr marL="0" lvl="0" indent="0" eaLnBrk="0" fontAlgn="base" hangingPunct="0">
              <a:spcBef>
                <a:spcPct val="0"/>
              </a:spcBef>
              <a:spcAft>
                <a:spcPct val="0"/>
              </a:spcAft>
              <a:buNone/>
            </a:pPr>
            <a:r>
              <a:rPr lang="es-CO" dirty="0">
                <a:latin typeface="Arial" panose="020B0604020202020204" pitchFamily="34" charset="0"/>
              </a:rPr>
              <a:t>También se conocen como emociones tóxicas, y suelen provocar el deseo de evitarlas o evadirlas. El miedo o la tristeza son algunos ejemplos.</a:t>
            </a:r>
          </a:p>
          <a:p>
            <a:pPr marL="0" lvl="0" indent="0" eaLnBrk="0" fontAlgn="base" hangingPunct="0">
              <a:spcBef>
                <a:spcPct val="0"/>
              </a:spcBef>
              <a:spcAft>
                <a:spcPct val="0"/>
              </a:spcAft>
              <a:buNone/>
            </a:pPr>
            <a:r>
              <a:rPr lang="es-CO" dirty="0">
                <a:latin typeface="Arial" panose="020B0604020202020204" pitchFamily="34" charset="0"/>
              </a:rPr>
              <a:t>Sin embargo, hay que tener en cuenta que este tipo de emociones, en pequeñas cantidades y relativa baja intensidad, no son perjudiciales. De hecho, forman parte del proceso de aprendizaje, ya que gracias a ellas </a:t>
            </a:r>
            <a:r>
              <a:rPr lang="es-CO" b="1" dirty="0">
                <a:latin typeface="Arial" panose="020B0604020202020204" pitchFamily="34" charset="0"/>
              </a:rPr>
              <a:t>nuestra memoria emocional nos ayuda a recordar</a:t>
            </a:r>
            <a:r>
              <a:rPr lang="es-CO" dirty="0">
                <a:latin typeface="Arial" panose="020B0604020202020204" pitchFamily="34" charset="0"/>
              </a:rPr>
              <a:t> las consecuencias que tienen ciertas conductas (o exponernos a ciertos contextos).</a:t>
            </a:r>
          </a:p>
          <a:p>
            <a:endParaRPr lang="es-CO" dirty="0"/>
          </a:p>
        </p:txBody>
      </p:sp>
    </p:spTree>
    <p:extLst>
      <p:ext uri="{BB962C8B-B14F-4D97-AF65-F5344CB8AC3E}">
        <p14:creationId xmlns:p14="http://schemas.microsoft.com/office/powerpoint/2010/main" val="44446561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O" dirty="0" smtClean="0"/>
              <a:t>EMOCIONES AMBIGUAS </a:t>
            </a:r>
            <a:endParaRPr lang="es-CO" dirty="0"/>
          </a:p>
        </p:txBody>
      </p:sp>
      <p:sp>
        <p:nvSpPr>
          <p:cNvPr id="3" name="Marcador de contenido 2"/>
          <p:cNvSpPr>
            <a:spLocks noGrp="1"/>
          </p:cNvSpPr>
          <p:nvPr>
            <p:ph idx="1"/>
          </p:nvPr>
        </p:nvSpPr>
        <p:spPr/>
        <p:txBody>
          <a:bodyPr/>
          <a:lstStyle/>
          <a:p>
            <a:r>
              <a:rPr lang="es-CO" dirty="0"/>
              <a:t>Las emociones ambiguas se conocen también como emociones neutras, puesto que</a:t>
            </a:r>
            <a:r>
              <a:rPr lang="es-CO" b="1" dirty="0"/>
              <a:t> no provocan ni emociones negativas ni positivas, ni saludables ni no saludables</a:t>
            </a:r>
            <a:r>
              <a:rPr lang="es-CO" dirty="0"/>
              <a:t>. Por ejemplo, la sorpresa no nos hace sentir ni bien ni mal</a:t>
            </a:r>
            <a:r>
              <a:rPr lang="es-CO" dirty="0" smtClean="0"/>
              <a:t>.</a:t>
            </a:r>
          </a:p>
          <a:p>
            <a:endParaRPr lang="es-CO" dirty="0"/>
          </a:p>
        </p:txBody>
      </p:sp>
    </p:spTree>
    <p:extLst>
      <p:ext uri="{BB962C8B-B14F-4D97-AF65-F5344CB8AC3E}">
        <p14:creationId xmlns:p14="http://schemas.microsoft.com/office/powerpoint/2010/main" val="9077845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O" dirty="0" smtClean="0"/>
              <a:t>EMOCIONES ESTATICAS </a:t>
            </a:r>
            <a:endParaRPr lang="es-CO" dirty="0"/>
          </a:p>
        </p:txBody>
      </p:sp>
      <p:sp>
        <p:nvSpPr>
          <p:cNvPr id="3" name="Marcador de contenido 2"/>
          <p:cNvSpPr>
            <a:spLocks noGrp="1"/>
          </p:cNvSpPr>
          <p:nvPr>
            <p:ph idx="1"/>
          </p:nvPr>
        </p:nvSpPr>
        <p:spPr/>
        <p:txBody>
          <a:bodyPr>
            <a:normAutofit fontScale="92500" lnSpcReduction="10000"/>
          </a:bodyPr>
          <a:lstStyle/>
          <a:p>
            <a:r>
              <a:rPr lang="es-CO" dirty="0"/>
              <a:t>Son aquellas que se producen gracias a distintas manifestaciones artísticas, como por ejemplo: la música o la pintura. </a:t>
            </a:r>
          </a:p>
          <a:p>
            <a:r>
              <a:rPr lang="es-CO" dirty="0"/>
              <a:t>Así, al escuchar una canción podemos sentirnos muy felices o muy tristes, pero esa sensación sería cualitativamente diferente a la felicidad o la tristeza que se experimenta ante cualquier otra experiencia, ya que se vive en un contexto artístico, mediado por símbolos y atribuciones sobre las intenciones del autor.</a:t>
            </a:r>
          </a:p>
          <a:p>
            <a:endParaRPr lang="es-CO" dirty="0"/>
          </a:p>
        </p:txBody>
      </p:sp>
    </p:spTree>
    <p:extLst>
      <p:ext uri="{BB962C8B-B14F-4D97-AF65-F5344CB8AC3E}">
        <p14:creationId xmlns:p14="http://schemas.microsoft.com/office/powerpoint/2010/main" val="42605863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O" dirty="0" smtClean="0"/>
              <a:t>EMOCIONES SOCIALES </a:t>
            </a:r>
            <a:endParaRPr lang="es-CO" dirty="0"/>
          </a:p>
        </p:txBody>
      </p:sp>
      <p:sp>
        <p:nvSpPr>
          <p:cNvPr id="3" name="Marcador de contenido 2"/>
          <p:cNvSpPr>
            <a:spLocks noGrp="1"/>
          </p:cNvSpPr>
          <p:nvPr>
            <p:ph idx="1"/>
          </p:nvPr>
        </p:nvSpPr>
        <p:spPr/>
        <p:txBody>
          <a:bodyPr/>
          <a:lstStyle/>
          <a:p>
            <a:r>
              <a:rPr lang="es-CO" b="1" dirty="0"/>
              <a:t>Las emociones sociales no se refieren a las emociones culturalmente aprendidas</a:t>
            </a:r>
            <a:r>
              <a:rPr lang="es-CO" dirty="0"/>
              <a:t>, sino que es necesario que haya otra persona presente o de lo contrario no pueden aflorar. Por ejemplo, la venganza, la gratitud, el orgullo o la admiración, son emociones que sentimos respecto a otros individuos.</a:t>
            </a:r>
          </a:p>
        </p:txBody>
      </p:sp>
    </p:spTree>
    <p:extLst>
      <p:ext uri="{BB962C8B-B14F-4D97-AF65-F5344CB8AC3E}">
        <p14:creationId xmlns:p14="http://schemas.microsoft.com/office/powerpoint/2010/main" val="644493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O" dirty="0" smtClean="0"/>
              <a:t>EMOCIONES INSTRUMENTALES </a:t>
            </a:r>
            <a:endParaRPr lang="es-CO" dirty="0"/>
          </a:p>
        </p:txBody>
      </p:sp>
      <p:sp>
        <p:nvSpPr>
          <p:cNvPr id="3" name="Marcador de contenido 2"/>
          <p:cNvSpPr>
            <a:spLocks noGrp="1"/>
          </p:cNvSpPr>
          <p:nvPr>
            <p:ph idx="1"/>
          </p:nvPr>
        </p:nvSpPr>
        <p:spPr/>
        <p:txBody>
          <a:bodyPr>
            <a:normAutofit fontScale="92500" lnSpcReduction="10000"/>
          </a:bodyPr>
          <a:lstStyle/>
          <a:p>
            <a:r>
              <a:rPr lang="es-CO" b="1" dirty="0"/>
              <a:t>Las emociones instrumentales son aquellas que tienen como fin u objetivo la manipulación o el propósito de lograr algo</a:t>
            </a:r>
            <a:r>
              <a:rPr lang="es-CO" dirty="0"/>
              <a:t>. Son complicadas de reconocer porque puede parecer que sean naturales. Sin embargo, son emociones forzadas y esconden una intención. En ocasiones, son fruto de la auto-sugestión: someterse a ciertos contextos voluntariamente para hacer que una parte de esa emoción tiña nuestra forma de comportarnos.</a:t>
            </a:r>
          </a:p>
        </p:txBody>
      </p:sp>
    </p:spTree>
    <p:extLst>
      <p:ext uri="{BB962C8B-B14F-4D97-AF65-F5344CB8AC3E}">
        <p14:creationId xmlns:p14="http://schemas.microsoft.com/office/powerpoint/2010/main" val="39496940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sz="quarter" idx="4294967295"/>
          </p:nvPr>
        </p:nvSpPr>
        <p:spPr>
          <a:xfrm>
            <a:off x="695270" y="1124744"/>
            <a:ext cx="7772870" cy="3300654"/>
          </a:xfrm>
          <a:prstGeom prst="rect">
            <a:avLst/>
          </a:prstGeom>
        </p:spPr>
        <p:txBody>
          <a:bodyPr>
            <a:normAutofit lnSpcReduction="10000"/>
          </a:bodyPr>
          <a:lstStyle/>
          <a:p>
            <a:pPr marL="0" indent="0" algn="ctr">
              <a:buNone/>
            </a:pPr>
            <a:r>
              <a:rPr lang="es-CO" sz="7500" b="1" dirty="0" smtClean="0"/>
              <a:t>DINAMICA</a:t>
            </a:r>
          </a:p>
          <a:p>
            <a:pPr marL="0" indent="0" algn="ctr">
              <a:buNone/>
            </a:pPr>
            <a:r>
              <a:rPr lang="es-CO" sz="1100" b="1" dirty="0" smtClean="0"/>
              <a:t>AUTOCONTROL, OTRO TIPO DE EMOCIONES: JUEGO ROLES</a:t>
            </a:r>
          </a:p>
          <a:p>
            <a:pPr marL="0" indent="0" algn="ctr">
              <a:buNone/>
            </a:pPr>
            <a:endParaRPr lang="es-CO" sz="7500" b="1" dirty="0"/>
          </a:p>
          <a:p>
            <a:pPr marL="0" indent="0" algn="ctr">
              <a:buNone/>
            </a:pPr>
            <a:r>
              <a:rPr lang="es-CO" dirty="0"/>
              <a:t> </a:t>
            </a:r>
          </a:p>
        </p:txBody>
      </p:sp>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3926" y="2775071"/>
            <a:ext cx="4135557" cy="2804425"/>
          </a:xfrm>
          <a:prstGeom prst="rect">
            <a:avLst/>
          </a:prstGeom>
        </p:spPr>
      </p:pic>
    </p:spTree>
    <p:extLst>
      <p:ext uri="{BB962C8B-B14F-4D97-AF65-F5344CB8AC3E}">
        <p14:creationId xmlns:p14="http://schemas.microsoft.com/office/powerpoint/2010/main" val="41928700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7" descr="?view=att&amp;disp=emb&amp;attid=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1"/>
            <a:ext cx="8496944" cy="6093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402639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179388" y="198438"/>
            <a:ext cx="8686800" cy="1143000"/>
          </a:xfrm>
        </p:spPr>
        <p:txBody>
          <a:bodyPr/>
          <a:lstStyle/>
          <a:p>
            <a:pPr eaLnBrk="1" hangingPunct="1"/>
            <a:endParaRPr lang="es-ES" altLang="es-ES" smtClean="0"/>
          </a:p>
        </p:txBody>
      </p:sp>
      <p:sp>
        <p:nvSpPr>
          <p:cNvPr id="7171" name="Rectangle 3"/>
          <p:cNvSpPr>
            <a:spLocks noGrp="1" noChangeArrowheads="1"/>
          </p:cNvSpPr>
          <p:nvPr>
            <p:ph type="body" idx="1"/>
          </p:nvPr>
        </p:nvSpPr>
        <p:spPr>
          <a:xfrm>
            <a:off x="457200" y="1412875"/>
            <a:ext cx="8229600" cy="5040313"/>
          </a:xfrm>
        </p:spPr>
        <p:txBody>
          <a:bodyPr/>
          <a:lstStyle/>
          <a:p>
            <a:pPr eaLnBrk="1" hangingPunct="1">
              <a:buFontTx/>
              <a:buNone/>
            </a:pPr>
            <a:endParaRPr lang="es-ES" altLang="es-ES" sz="2800" smtClean="0"/>
          </a:p>
        </p:txBody>
      </p:sp>
      <p:pic>
        <p:nvPicPr>
          <p:cNvPr id="7172"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707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3" name="Picture 4" descr="C:\Users\Juan\Desktop\Añadir nueva entrada ‹ GUIA Gabinete de psicología — WordPress_files\marca-guia-fondo-blanco-300x30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6116638"/>
            <a:ext cx="9144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62075833"/>
      </p:ext>
    </p:extLst>
  </p:cSld>
  <p:clrMapOvr>
    <a:masterClrMapping/>
  </p:clrMapOvr>
  <p:transition>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defRPr/>
            </a:pPr>
            <a:r>
              <a:rPr lang="es-ES" dirty="0" smtClean="0">
                <a:solidFill>
                  <a:srgbClr val="002060"/>
                </a:solidFill>
                <a:effectLst>
                  <a:outerShdw blurRad="38100" dist="38100" dir="2700000" algn="tl">
                    <a:srgbClr val="000000">
                      <a:alpha val="43137"/>
                    </a:srgbClr>
                  </a:outerShdw>
                </a:effectLst>
              </a:rPr>
              <a:t>Inteligencia Emocional </a:t>
            </a:r>
          </a:p>
        </p:txBody>
      </p:sp>
      <p:sp>
        <p:nvSpPr>
          <p:cNvPr id="6147" name="Rectangle 3"/>
          <p:cNvSpPr>
            <a:spLocks noGrp="1" noChangeArrowheads="1"/>
          </p:cNvSpPr>
          <p:nvPr>
            <p:ph type="body" idx="1"/>
          </p:nvPr>
        </p:nvSpPr>
        <p:spPr>
          <a:xfrm>
            <a:off x="684213" y="1628775"/>
            <a:ext cx="7704137" cy="4525963"/>
          </a:xfrm>
        </p:spPr>
        <p:txBody>
          <a:bodyPr/>
          <a:lstStyle/>
          <a:p>
            <a:pPr marL="0" indent="0" eaLnBrk="1" hangingPunct="1">
              <a:buFontTx/>
              <a:buNone/>
              <a:defRPr/>
            </a:pPr>
            <a:r>
              <a:rPr lang="es-MX" sz="2800" dirty="0" smtClean="0"/>
              <a:t>Según </a:t>
            </a:r>
            <a:r>
              <a:rPr lang="es-MX" sz="2800" dirty="0" err="1" smtClean="0"/>
              <a:t>Goleman</a:t>
            </a:r>
            <a:r>
              <a:rPr lang="es-MX" sz="2800" dirty="0" smtClean="0"/>
              <a:t> (2000) el termino inteligencia emocional se refiere a la capacidad humana de sentir, pensar, entender, controlar y modificar estados emocionales en uno mismo y en los demás, para después actuar. </a:t>
            </a:r>
          </a:p>
          <a:p>
            <a:pPr eaLnBrk="1" hangingPunct="1">
              <a:buFontTx/>
              <a:buNone/>
              <a:defRPr/>
            </a:pPr>
            <a:endParaRPr lang="es-ES" dirty="0" smtClean="0"/>
          </a:p>
        </p:txBody>
      </p:sp>
      <p:pic>
        <p:nvPicPr>
          <p:cNvPr id="8196" name="Imagen 19" descr="http://www.crecimiento-personal.com/inteligencia_emociona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3898503"/>
            <a:ext cx="3529012" cy="2517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7" name="Picture 4" descr="C:\Users\Juan\Desktop\Añadir nueva entrada ‹ GUIA Gabinete de psicología — WordPress_files\marca-guia-fondo-blanco-300x300.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5949950"/>
            <a:ext cx="9144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4496346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5"/>
          <p:cNvSpPr>
            <a:spLocks noChangeArrowheads="1"/>
          </p:cNvSpPr>
          <p:nvPr/>
        </p:nvSpPr>
        <p:spPr bwMode="auto">
          <a:xfrm>
            <a:off x="0" y="171450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sz="3200">
                <a:solidFill>
                  <a:schemeClr val="tx1"/>
                </a:solidFill>
                <a:latin typeface="Geneva" charset="0"/>
              </a:defRPr>
            </a:lvl1pPr>
            <a:lvl2pPr marL="742950" indent="-285750">
              <a:defRPr sz="3200">
                <a:solidFill>
                  <a:schemeClr val="tx1"/>
                </a:solidFill>
                <a:latin typeface="Geneva" charset="0"/>
              </a:defRPr>
            </a:lvl2pPr>
            <a:lvl3pPr marL="1143000" indent="-228600">
              <a:defRPr sz="3200">
                <a:solidFill>
                  <a:schemeClr val="tx1"/>
                </a:solidFill>
                <a:latin typeface="Geneva" charset="0"/>
              </a:defRPr>
            </a:lvl3pPr>
            <a:lvl4pPr marL="1600200" indent="-228600">
              <a:defRPr sz="3200">
                <a:solidFill>
                  <a:schemeClr val="tx1"/>
                </a:solidFill>
                <a:latin typeface="Geneva" charset="0"/>
              </a:defRPr>
            </a:lvl4pPr>
            <a:lvl5pPr marL="2057400" indent="-228600">
              <a:defRPr sz="3200">
                <a:solidFill>
                  <a:schemeClr val="tx1"/>
                </a:solidFill>
                <a:latin typeface="Geneva" charset="0"/>
              </a:defRPr>
            </a:lvl5pPr>
            <a:lvl6pPr marL="2514600" indent="-228600" eaLnBrk="0" fontAlgn="base" hangingPunct="0">
              <a:spcBef>
                <a:spcPct val="0"/>
              </a:spcBef>
              <a:spcAft>
                <a:spcPct val="0"/>
              </a:spcAft>
              <a:defRPr sz="3200">
                <a:solidFill>
                  <a:schemeClr val="tx1"/>
                </a:solidFill>
                <a:latin typeface="Geneva" charset="0"/>
              </a:defRPr>
            </a:lvl6pPr>
            <a:lvl7pPr marL="2971800" indent="-228600" eaLnBrk="0" fontAlgn="base" hangingPunct="0">
              <a:spcBef>
                <a:spcPct val="0"/>
              </a:spcBef>
              <a:spcAft>
                <a:spcPct val="0"/>
              </a:spcAft>
              <a:defRPr sz="3200">
                <a:solidFill>
                  <a:schemeClr val="tx1"/>
                </a:solidFill>
                <a:latin typeface="Geneva" charset="0"/>
              </a:defRPr>
            </a:lvl7pPr>
            <a:lvl8pPr marL="3429000" indent="-228600" eaLnBrk="0" fontAlgn="base" hangingPunct="0">
              <a:spcBef>
                <a:spcPct val="0"/>
              </a:spcBef>
              <a:spcAft>
                <a:spcPct val="0"/>
              </a:spcAft>
              <a:defRPr sz="3200">
                <a:solidFill>
                  <a:schemeClr val="tx1"/>
                </a:solidFill>
                <a:latin typeface="Geneva" charset="0"/>
              </a:defRPr>
            </a:lvl8pPr>
            <a:lvl9pPr marL="3886200" indent="-228600" eaLnBrk="0" fontAlgn="base" hangingPunct="0">
              <a:spcBef>
                <a:spcPct val="0"/>
              </a:spcBef>
              <a:spcAft>
                <a:spcPct val="0"/>
              </a:spcAft>
              <a:defRPr sz="3200">
                <a:solidFill>
                  <a:schemeClr val="tx1"/>
                </a:solidFill>
                <a:latin typeface="Geneva" charset="0"/>
              </a:defRPr>
            </a:lvl9pPr>
          </a:lstStyle>
          <a:p>
            <a:endParaRPr lang="es-SV"/>
          </a:p>
        </p:txBody>
      </p:sp>
      <p:sp>
        <p:nvSpPr>
          <p:cNvPr id="21507" name="Rectangle 8"/>
          <p:cNvSpPr>
            <a:spLocks noChangeArrowheads="1"/>
          </p:cNvSpPr>
          <p:nvPr/>
        </p:nvSpPr>
        <p:spPr bwMode="auto">
          <a:xfrm>
            <a:off x="0" y="171450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sz="3200">
                <a:solidFill>
                  <a:schemeClr val="tx1"/>
                </a:solidFill>
                <a:latin typeface="Geneva" charset="0"/>
              </a:defRPr>
            </a:lvl1pPr>
            <a:lvl2pPr marL="742950" indent="-285750">
              <a:defRPr sz="3200">
                <a:solidFill>
                  <a:schemeClr val="tx1"/>
                </a:solidFill>
                <a:latin typeface="Geneva" charset="0"/>
              </a:defRPr>
            </a:lvl2pPr>
            <a:lvl3pPr marL="1143000" indent="-228600">
              <a:defRPr sz="3200">
                <a:solidFill>
                  <a:schemeClr val="tx1"/>
                </a:solidFill>
                <a:latin typeface="Geneva" charset="0"/>
              </a:defRPr>
            </a:lvl3pPr>
            <a:lvl4pPr marL="1600200" indent="-228600">
              <a:defRPr sz="3200">
                <a:solidFill>
                  <a:schemeClr val="tx1"/>
                </a:solidFill>
                <a:latin typeface="Geneva" charset="0"/>
              </a:defRPr>
            </a:lvl4pPr>
            <a:lvl5pPr marL="2057400" indent="-228600">
              <a:defRPr sz="3200">
                <a:solidFill>
                  <a:schemeClr val="tx1"/>
                </a:solidFill>
                <a:latin typeface="Geneva" charset="0"/>
              </a:defRPr>
            </a:lvl5pPr>
            <a:lvl6pPr marL="2514600" indent="-228600" eaLnBrk="0" fontAlgn="base" hangingPunct="0">
              <a:spcBef>
                <a:spcPct val="0"/>
              </a:spcBef>
              <a:spcAft>
                <a:spcPct val="0"/>
              </a:spcAft>
              <a:defRPr sz="3200">
                <a:solidFill>
                  <a:schemeClr val="tx1"/>
                </a:solidFill>
                <a:latin typeface="Geneva" charset="0"/>
              </a:defRPr>
            </a:lvl6pPr>
            <a:lvl7pPr marL="2971800" indent="-228600" eaLnBrk="0" fontAlgn="base" hangingPunct="0">
              <a:spcBef>
                <a:spcPct val="0"/>
              </a:spcBef>
              <a:spcAft>
                <a:spcPct val="0"/>
              </a:spcAft>
              <a:defRPr sz="3200">
                <a:solidFill>
                  <a:schemeClr val="tx1"/>
                </a:solidFill>
                <a:latin typeface="Geneva" charset="0"/>
              </a:defRPr>
            </a:lvl7pPr>
            <a:lvl8pPr marL="3429000" indent="-228600" eaLnBrk="0" fontAlgn="base" hangingPunct="0">
              <a:spcBef>
                <a:spcPct val="0"/>
              </a:spcBef>
              <a:spcAft>
                <a:spcPct val="0"/>
              </a:spcAft>
              <a:defRPr sz="3200">
                <a:solidFill>
                  <a:schemeClr val="tx1"/>
                </a:solidFill>
                <a:latin typeface="Geneva" charset="0"/>
              </a:defRPr>
            </a:lvl8pPr>
            <a:lvl9pPr marL="3886200" indent="-228600" eaLnBrk="0" fontAlgn="base" hangingPunct="0">
              <a:spcBef>
                <a:spcPct val="0"/>
              </a:spcBef>
              <a:spcAft>
                <a:spcPct val="0"/>
              </a:spcAft>
              <a:defRPr sz="3200">
                <a:solidFill>
                  <a:schemeClr val="tx1"/>
                </a:solidFill>
                <a:latin typeface="Geneva" charset="0"/>
              </a:defRPr>
            </a:lvl9pPr>
          </a:lstStyle>
          <a:p>
            <a:endParaRPr lang="es-SV"/>
          </a:p>
        </p:txBody>
      </p:sp>
      <p:sp>
        <p:nvSpPr>
          <p:cNvPr id="21508" name="4 CuadroTexto"/>
          <p:cNvSpPr txBox="1">
            <a:spLocks noChangeArrowheads="1"/>
          </p:cNvSpPr>
          <p:nvPr/>
        </p:nvSpPr>
        <p:spPr bwMode="auto">
          <a:xfrm>
            <a:off x="381000" y="609600"/>
            <a:ext cx="7924800" cy="538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Geneva" charset="0"/>
              </a:defRPr>
            </a:lvl1pPr>
            <a:lvl2pPr marL="742950" indent="-285750">
              <a:defRPr sz="3200">
                <a:solidFill>
                  <a:schemeClr val="tx1"/>
                </a:solidFill>
                <a:latin typeface="Geneva" charset="0"/>
              </a:defRPr>
            </a:lvl2pPr>
            <a:lvl3pPr marL="1143000" indent="-228600">
              <a:defRPr sz="3200">
                <a:solidFill>
                  <a:schemeClr val="tx1"/>
                </a:solidFill>
                <a:latin typeface="Geneva" charset="0"/>
              </a:defRPr>
            </a:lvl3pPr>
            <a:lvl4pPr marL="1600200" indent="-228600">
              <a:defRPr sz="3200">
                <a:solidFill>
                  <a:schemeClr val="tx1"/>
                </a:solidFill>
                <a:latin typeface="Geneva" charset="0"/>
              </a:defRPr>
            </a:lvl4pPr>
            <a:lvl5pPr marL="2057400" indent="-228600">
              <a:defRPr sz="3200">
                <a:solidFill>
                  <a:schemeClr val="tx1"/>
                </a:solidFill>
                <a:latin typeface="Geneva" charset="0"/>
              </a:defRPr>
            </a:lvl5pPr>
            <a:lvl6pPr marL="2514600" indent="-228600" eaLnBrk="0" fontAlgn="base" hangingPunct="0">
              <a:spcBef>
                <a:spcPct val="0"/>
              </a:spcBef>
              <a:spcAft>
                <a:spcPct val="0"/>
              </a:spcAft>
              <a:defRPr sz="3200">
                <a:solidFill>
                  <a:schemeClr val="tx1"/>
                </a:solidFill>
                <a:latin typeface="Geneva" charset="0"/>
              </a:defRPr>
            </a:lvl6pPr>
            <a:lvl7pPr marL="2971800" indent="-228600" eaLnBrk="0" fontAlgn="base" hangingPunct="0">
              <a:spcBef>
                <a:spcPct val="0"/>
              </a:spcBef>
              <a:spcAft>
                <a:spcPct val="0"/>
              </a:spcAft>
              <a:defRPr sz="3200">
                <a:solidFill>
                  <a:schemeClr val="tx1"/>
                </a:solidFill>
                <a:latin typeface="Geneva" charset="0"/>
              </a:defRPr>
            </a:lvl7pPr>
            <a:lvl8pPr marL="3429000" indent="-228600" eaLnBrk="0" fontAlgn="base" hangingPunct="0">
              <a:spcBef>
                <a:spcPct val="0"/>
              </a:spcBef>
              <a:spcAft>
                <a:spcPct val="0"/>
              </a:spcAft>
              <a:defRPr sz="3200">
                <a:solidFill>
                  <a:schemeClr val="tx1"/>
                </a:solidFill>
                <a:latin typeface="Geneva" charset="0"/>
              </a:defRPr>
            </a:lvl8pPr>
            <a:lvl9pPr marL="3886200" indent="-228600" eaLnBrk="0" fontAlgn="base" hangingPunct="0">
              <a:spcBef>
                <a:spcPct val="0"/>
              </a:spcBef>
              <a:spcAft>
                <a:spcPct val="0"/>
              </a:spcAft>
              <a:defRPr sz="3200">
                <a:solidFill>
                  <a:schemeClr val="tx1"/>
                </a:solidFill>
                <a:latin typeface="Geneva" charset="0"/>
              </a:defRPr>
            </a:lvl9pPr>
          </a:lstStyle>
          <a:p>
            <a:r>
              <a:rPr lang="es-SV" b="1" dirty="0"/>
              <a:t>Cualquiera puede enfadarse, eso es algo muy sencillo.</a:t>
            </a:r>
          </a:p>
          <a:p>
            <a:endParaRPr lang="es-SV" b="1" dirty="0"/>
          </a:p>
          <a:p>
            <a:r>
              <a:rPr lang="es-SV" b="1" dirty="0"/>
              <a:t>Pero enfadarse con la persona adecuada, en el grado exacto, en el</a:t>
            </a:r>
          </a:p>
          <a:p>
            <a:r>
              <a:rPr lang="es-SV" b="1" dirty="0"/>
              <a:t>momento oportuno. Con el propósito justo y del modo correcto, eso,</a:t>
            </a:r>
          </a:p>
          <a:p>
            <a:r>
              <a:rPr lang="es-SV" b="1" dirty="0"/>
              <a:t>ciertamente, no resulta tan sencillo.</a:t>
            </a:r>
          </a:p>
          <a:p>
            <a:endParaRPr lang="es-SV" b="1" dirty="0"/>
          </a:p>
          <a:p>
            <a:r>
              <a:rPr lang="es-SV" sz="2000" b="1" dirty="0"/>
              <a:t>Aristóteles, Ética a Nicómaco.</a:t>
            </a:r>
            <a:endParaRPr lang="es-SV" sz="1800" b="1" dirty="0"/>
          </a:p>
          <a:p>
            <a:endParaRPr lang="es-SV" sz="1800" b="1" dirty="0"/>
          </a:p>
          <a:p>
            <a:r>
              <a:rPr lang="es-SV" sz="1800" b="1" dirty="0"/>
              <a:t>Dr. Daniel Goleman</a:t>
            </a:r>
            <a:endParaRPr lang="es-SV" sz="2800" b="1" dirty="0"/>
          </a:p>
        </p:txBody>
      </p:sp>
    </p:spTree>
    <p:extLst>
      <p:ext uri="{BB962C8B-B14F-4D97-AF65-F5344CB8AC3E}">
        <p14:creationId xmlns:p14="http://schemas.microsoft.com/office/powerpoint/2010/main" val="186735308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1 Título"/>
          <p:cNvSpPr>
            <a:spLocks noGrp="1"/>
          </p:cNvSpPr>
          <p:nvPr>
            <p:ph type="title"/>
          </p:nvPr>
        </p:nvSpPr>
        <p:spPr>
          <a:xfrm>
            <a:off x="457200" y="115888"/>
            <a:ext cx="8229600" cy="1143000"/>
          </a:xfrm>
        </p:spPr>
        <p:txBody>
          <a:bodyPr>
            <a:normAutofit fontScale="90000"/>
          </a:bodyPr>
          <a:lstStyle/>
          <a:p>
            <a:pPr>
              <a:defRPr/>
            </a:pPr>
            <a:r>
              <a:rPr lang="es-ES" sz="3600" dirty="0" smtClean="0">
                <a:solidFill>
                  <a:srgbClr val="002060"/>
                </a:solidFill>
                <a:effectLst>
                  <a:outerShdw blurRad="38100" dist="38100" dir="2700000" algn="tl">
                    <a:srgbClr val="000000">
                      <a:alpha val="43137"/>
                    </a:srgbClr>
                  </a:outerShdw>
                </a:effectLst>
              </a:rPr>
              <a:t>Características de las personas emocionalmente inteligente:</a:t>
            </a:r>
          </a:p>
        </p:txBody>
      </p:sp>
      <p:pic>
        <p:nvPicPr>
          <p:cNvPr id="9219" name="Picture 4" descr="C:\Users\Juan\Desktop\Añadir nueva entrada ‹ GUIA Gabinete de psicología — WordPress_files\marca-guia-fondo-blanco-300x300.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5938838"/>
            <a:ext cx="9144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2 Marcador de contenido"/>
          <p:cNvSpPr>
            <a:spLocks noGrp="1"/>
          </p:cNvSpPr>
          <p:nvPr>
            <p:ph idx="1"/>
          </p:nvPr>
        </p:nvSpPr>
        <p:spPr>
          <a:xfrm>
            <a:off x="684213" y="1412875"/>
            <a:ext cx="8280400" cy="4281488"/>
          </a:xfrm>
        </p:spPr>
        <p:txBody>
          <a:bodyPr>
            <a:normAutofit fontScale="92500" lnSpcReduction="20000"/>
          </a:bodyPr>
          <a:lstStyle/>
          <a:p>
            <a:pPr marL="457200" indent="-457200">
              <a:spcBef>
                <a:spcPts val="300"/>
              </a:spcBef>
              <a:spcAft>
                <a:spcPts val="300"/>
              </a:spcAft>
              <a:buFontTx/>
              <a:buAutoNum type="arabicPeriod"/>
              <a:defRPr/>
            </a:pPr>
            <a:r>
              <a:rPr lang="es-ES" altLang="es-ES" sz="2000" b="1" dirty="0" smtClean="0"/>
              <a:t>Actitud positiva</a:t>
            </a:r>
            <a:r>
              <a:rPr lang="es-ES" altLang="es-ES" sz="2000" b="1" dirty="0"/>
              <a:t>.</a:t>
            </a:r>
            <a:endParaRPr lang="es-ES" altLang="es-ES" sz="2000" b="1" dirty="0" smtClean="0"/>
          </a:p>
          <a:p>
            <a:pPr marL="457200" indent="-457200">
              <a:spcBef>
                <a:spcPts val="300"/>
              </a:spcBef>
              <a:spcAft>
                <a:spcPts val="300"/>
              </a:spcAft>
              <a:buFontTx/>
              <a:buAutoNum type="arabicPeriod"/>
              <a:defRPr/>
            </a:pPr>
            <a:r>
              <a:rPr lang="es-ES" altLang="es-ES" sz="2000" b="1" dirty="0" smtClean="0"/>
              <a:t>Reconocen sus propios sentimientos y emociones.</a:t>
            </a:r>
          </a:p>
          <a:p>
            <a:pPr>
              <a:spcBef>
                <a:spcPts val="300"/>
              </a:spcBef>
              <a:spcAft>
                <a:spcPts val="300"/>
              </a:spcAft>
              <a:buFontTx/>
              <a:buNone/>
              <a:defRPr/>
            </a:pPr>
            <a:r>
              <a:rPr lang="es-ES" altLang="es-ES" sz="2000" b="1" dirty="0" smtClean="0"/>
              <a:t>3.   Se sienten capaces de expresar sus sentimientos y emociones.</a:t>
            </a:r>
          </a:p>
          <a:p>
            <a:pPr marL="457200" indent="-457200">
              <a:spcBef>
                <a:spcPts val="300"/>
              </a:spcBef>
              <a:spcAft>
                <a:spcPts val="300"/>
              </a:spcAft>
              <a:buFontTx/>
              <a:buAutoNum type="arabicPeriod" startAt="4"/>
              <a:defRPr/>
            </a:pPr>
            <a:r>
              <a:rPr lang="es-ES" altLang="es-ES" sz="2000" b="1" dirty="0" smtClean="0"/>
              <a:t>Son capaces de controlar sentimientos y emociones.</a:t>
            </a:r>
          </a:p>
          <a:p>
            <a:pPr marL="457200" indent="-457200">
              <a:spcBef>
                <a:spcPts val="300"/>
              </a:spcBef>
              <a:spcAft>
                <a:spcPts val="300"/>
              </a:spcAft>
              <a:buFontTx/>
              <a:buAutoNum type="arabicPeriod" startAt="4"/>
              <a:defRPr/>
            </a:pPr>
            <a:r>
              <a:rPr lang="es-ES" altLang="es-ES" sz="2000" b="1" dirty="0" smtClean="0"/>
              <a:t>Son empáticas.</a:t>
            </a:r>
          </a:p>
          <a:p>
            <a:pPr marL="457200" indent="-457200">
              <a:spcBef>
                <a:spcPts val="300"/>
              </a:spcBef>
              <a:spcAft>
                <a:spcPts val="300"/>
              </a:spcAft>
              <a:buFontTx/>
              <a:buAutoNum type="arabicPeriod" startAt="4"/>
              <a:defRPr/>
            </a:pPr>
            <a:r>
              <a:rPr lang="es-ES" altLang="es-ES" sz="2000" b="1" dirty="0" smtClean="0"/>
              <a:t>Son capaces de tomar decisiones adecuadas.</a:t>
            </a:r>
          </a:p>
          <a:p>
            <a:pPr marL="457200" indent="-457200">
              <a:spcBef>
                <a:spcPts val="300"/>
              </a:spcBef>
              <a:spcAft>
                <a:spcPts val="300"/>
              </a:spcAft>
              <a:buFontTx/>
              <a:buAutoNum type="arabicPeriod" startAt="4"/>
              <a:defRPr/>
            </a:pPr>
            <a:r>
              <a:rPr lang="es-ES" altLang="es-ES" sz="2000" b="1" dirty="0" smtClean="0"/>
              <a:t>Tienen valores que dan sentido a su vida.</a:t>
            </a:r>
          </a:p>
          <a:p>
            <a:pPr marL="0" indent="0">
              <a:spcBef>
                <a:spcPts val="300"/>
              </a:spcBef>
              <a:spcAft>
                <a:spcPts val="300"/>
              </a:spcAft>
              <a:buFontTx/>
              <a:buNone/>
              <a:defRPr/>
            </a:pPr>
            <a:r>
              <a:rPr lang="es-ES" altLang="es-ES" sz="2000" b="1" dirty="0" smtClean="0"/>
              <a:t>8.   Saben dar y recibir.</a:t>
            </a:r>
          </a:p>
          <a:p>
            <a:pPr marL="0" indent="0">
              <a:spcBef>
                <a:spcPts val="300"/>
              </a:spcBef>
              <a:spcAft>
                <a:spcPts val="300"/>
              </a:spcAft>
              <a:buFontTx/>
              <a:buNone/>
              <a:defRPr/>
            </a:pPr>
            <a:r>
              <a:rPr lang="es-ES" altLang="es-ES" sz="2000" b="1" dirty="0" smtClean="0"/>
              <a:t>9.   Poseen una autoestima adecuada.</a:t>
            </a:r>
          </a:p>
          <a:p>
            <a:pPr marL="0" indent="0">
              <a:spcBef>
                <a:spcPts val="300"/>
              </a:spcBef>
              <a:spcAft>
                <a:spcPts val="300"/>
              </a:spcAft>
              <a:buFontTx/>
              <a:buNone/>
              <a:defRPr/>
            </a:pPr>
            <a:r>
              <a:rPr lang="es-ES" altLang="es-ES" sz="2000" b="1" dirty="0" smtClean="0"/>
              <a:t>10.  Son capaces de integrar polaridades</a:t>
            </a:r>
          </a:p>
          <a:p>
            <a:pPr marL="0" indent="0">
              <a:spcBef>
                <a:spcPts val="300"/>
              </a:spcBef>
              <a:spcAft>
                <a:spcPts val="300"/>
              </a:spcAft>
              <a:buFontTx/>
              <a:buNone/>
              <a:defRPr/>
            </a:pPr>
            <a:r>
              <a:rPr lang="es-ES" altLang="es-ES" sz="2000" b="1" dirty="0" smtClean="0"/>
              <a:t>11.  Son capaz de superar las dificultades y frustraciones aunque hayan sido muy negativas.</a:t>
            </a:r>
          </a:p>
          <a:p>
            <a:pPr marL="0" indent="0">
              <a:spcBef>
                <a:spcPts val="300"/>
              </a:spcBef>
              <a:spcAft>
                <a:spcPts val="300"/>
              </a:spcAft>
              <a:buFontTx/>
              <a:buNone/>
              <a:defRPr/>
            </a:pPr>
            <a:r>
              <a:rPr lang="es-ES" altLang="es-ES" sz="2000" b="1" dirty="0" smtClean="0"/>
              <a:t>12.  Tienen motivación, ilusión e interés.</a:t>
            </a:r>
          </a:p>
          <a:p>
            <a:pPr marL="0" indent="0">
              <a:spcBef>
                <a:spcPts val="1200"/>
              </a:spcBef>
              <a:spcAft>
                <a:spcPts val="1200"/>
              </a:spcAft>
              <a:buFontTx/>
              <a:buNone/>
              <a:defRPr/>
            </a:pPr>
            <a:endParaRPr lang="es-ES" altLang="es-ES" sz="2000" b="1" dirty="0" smtClean="0">
              <a:solidFill>
                <a:srgbClr val="0070C0"/>
              </a:solidFill>
            </a:endParaRPr>
          </a:p>
          <a:p>
            <a:pPr marL="0" indent="0">
              <a:spcBef>
                <a:spcPts val="1200"/>
              </a:spcBef>
              <a:spcAft>
                <a:spcPts val="1200"/>
              </a:spcAft>
              <a:buFontTx/>
              <a:buNone/>
              <a:defRPr/>
            </a:pPr>
            <a:endParaRPr lang="es-ES" altLang="es-ES" sz="2000" b="1" dirty="0" smtClean="0">
              <a:solidFill>
                <a:srgbClr val="0070C0"/>
              </a:solidFill>
            </a:endParaRPr>
          </a:p>
          <a:p>
            <a:pPr marL="457200" indent="-457200">
              <a:spcBef>
                <a:spcPts val="1200"/>
              </a:spcBef>
              <a:spcAft>
                <a:spcPts val="1200"/>
              </a:spcAft>
              <a:buFontTx/>
              <a:buAutoNum type="arabicPeriod" startAt="4"/>
              <a:defRPr/>
            </a:pPr>
            <a:endParaRPr lang="es-ES" altLang="es-ES" sz="2000" dirty="0" smtClean="0"/>
          </a:p>
        </p:txBody>
      </p:sp>
    </p:spTree>
    <p:extLst>
      <p:ext uri="{BB962C8B-B14F-4D97-AF65-F5344CB8AC3E}">
        <p14:creationId xmlns:p14="http://schemas.microsoft.com/office/powerpoint/2010/main" val="417405018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250825" y="188913"/>
            <a:ext cx="8713788" cy="1143000"/>
          </a:xfrm>
        </p:spPr>
        <p:txBody>
          <a:bodyPr>
            <a:normAutofit fontScale="90000"/>
          </a:bodyPr>
          <a:lstStyle/>
          <a:p>
            <a:pPr eaLnBrk="1" hangingPunct="1">
              <a:defRPr/>
            </a:pPr>
            <a:r>
              <a:rPr lang="es-ES" sz="3600" dirty="0" smtClean="0">
                <a:solidFill>
                  <a:srgbClr val="002060"/>
                </a:solidFill>
                <a:effectLst>
                  <a:outerShdw blurRad="38100" dist="38100" dir="2700000" algn="tl">
                    <a:srgbClr val="000000">
                      <a:alpha val="43137"/>
                    </a:srgbClr>
                  </a:outerShdw>
                </a:effectLst>
              </a:rPr>
              <a:t>Cualidades y competencias que debemos tener para desarrollar la I. E.</a:t>
            </a:r>
          </a:p>
        </p:txBody>
      </p:sp>
      <p:sp>
        <p:nvSpPr>
          <p:cNvPr id="10243" name="Rectangle 6"/>
          <p:cNvSpPr>
            <a:spLocks noGrp="1" noChangeArrowheads="1"/>
          </p:cNvSpPr>
          <p:nvPr>
            <p:ph type="body" idx="1"/>
          </p:nvPr>
        </p:nvSpPr>
        <p:spPr>
          <a:xfrm>
            <a:off x="539750" y="1628775"/>
            <a:ext cx="8075613" cy="4525963"/>
          </a:xfrm>
        </p:spPr>
        <p:txBody>
          <a:bodyPr/>
          <a:lstStyle/>
          <a:p>
            <a:pPr marL="0" indent="0" eaLnBrk="1" hangingPunct="1">
              <a:buFontTx/>
              <a:buNone/>
            </a:pPr>
            <a:r>
              <a:rPr lang="es-ES" altLang="es-ES" sz="2800" dirty="0" smtClean="0"/>
              <a:t>Para conocer y controlar las emociones propias y ajenas, con el fin de obtener determinados fines, se necesitan desarrollar cinco habilidades:</a:t>
            </a:r>
          </a:p>
          <a:p>
            <a:pPr marL="0" indent="0" eaLnBrk="1" hangingPunct="1">
              <a:buFontTx/>
              <a:buNone/>
            </a:pPr>
            <a:endParaRPr lang="es-ES" altLang="es-ES" sz="1000" dirty="0" smtClean="0"/>
          </a:p>
          <a:p>
            <a:pPr marL="0" indent="0">
              <a:buClr>
                <a:srgbClr val="FFFFFF"/>
              </a:buClr>
              <a:buSzPct val="95000"/>
              <a:buFontTx/>
              <a:buAutoNum type="arabicPeriod"/>
            </a:pPr>
            <a:r>
              <a:rPr lang="es-ES" altLang="es-ES" sz="2800" dirty="0" smtClean="0"/>
              <a:t>1. Autoconocimiento.</a:t>
            </a:r>
          </a:p>
          <a:p>
            <a:pPr marL="0" indent="0">
              <a:buClr>
                <a:srgbClr val="FFFFFF"/>
              </a:buClr>
              <a:buSzPct val="95000"/>
              <a:buFontTx/>
              <a:buAutoNum type="arabicPeriod"/>
            </a:pPr>
            <a:r>
              <a:rPr lang="es-ES" altLang="es-ES" sz="2800" dirty="0" smtClean="0"/>
              <a:t>2. Autocontrol.</a:t>
            </a:r>
          </a:p>
          <a:p>
            <a:pPr marL="0" indent="0">
              <a:buClr>
                <a:srgbClr val="FFFFFF"/>
              </a:buClr>
              <a:buSzPct val="95000"/>
              <a:buFontTx/>
              <a:buAutoNum type="arabicPeriod"/>
            </a:pPr>
            <a:r>
              <a:rPr lang="es-ES" altLang="es-ES" sz="2800" dirty="0" smtClean="0"/>
              <a:t>3. Automotivación.</a:t>
            </a:r>
          </a:p>
          <a:p>
            <a:pPr marL="0" indent="0">
              <a:buClr>
                <a:srgbClr val="FFFFFF"/>
              </a:buClr>
              <a:buSzPct val="95000"/>
              <a:buFontTx/>
              <a:buAutoNum type="arabicPeriod"/>
            </a:pPr>
            <a:r>
              <a:rPr lang="es-ES" altLang="es-ES" sz="2800" dirty="0" smtClean="0"/>
              <a:t>4. Empatía.</a:t>
            </a:r>
          </a:p>
          <a:p>
            <a:pPr marL="0" indent="0">
              <a:buClr>
                <a:srgbClr val="FFFFFF"/>
              </a:buClr>
              <a:buSzPct val="95000"/>
              <a:buFontTx/>
              <a:buAutoNum type="arabicPeriod"/>
            </a:pPr>
            <a:r>
              <a:rPr lang="es-ES" altLang="es-ES" sz="2800" dirty="0" smtClean="0"/>
              <a:t>5. Sociabilidad</a:t>
            </a:r>
            <a:r>
              <a:rPr lang="es-ES" altLang="es-ES" dirty="0" smtClean="0"/>
              <a:t>.</a:t>
            </a:r>
          </a:p>
          <a:p>
            <a:pPr marL="0" indent="0" eaLnBrk="1" hangingPunct="1"/>
            <a:endParaRPr lang="es-ES" altLang="es-ES" dirty="0" smtClean="0"/>
          </a:p>
        </p:txBody>
      </p:sp>
      <p:sp>
        <p:nvSpPr>
          <p:cNvPr id="4" name="4 Marcador de contenido"/>
          <p:cNvSpPr txBox="1">
            <a:spLocks/>
          </p:cNvSpPr>
          <p:nvPr/>
        </p:nvSpPr>
        <p:spPr>
          <a:xfrm>
            <a:off x="1835150" y="3500438"/>
            <a:ext cx="3614738" cy="2681287"/>
          </a:xfrm>
          <a:prstGeom prst="rect">
            <a:avLst/>
          </a:prstGeom>
        </p:spPr>
        <p:txBody>
          <a:bodyPr/>
          <a:lstStyle/>
          <a:p>
            <a:pPr marL="514350" indent="-514350" fontAlgn="auto">
              <a:spcBef>
                <a:spcPct val="20000"/>
              </a:spcBef>
              <a:spcAft>
                <a:spcPts val="0"/>
              </a:spcAft>
              <a:buClr>
                <a:schemeClr val="accent3"/>
              </a:buClr>
              <a:buSzPct val="95000"/>
              <a:buFont typeface="+mj-lt"/>
              <a:buAutoNum type="arabicPeriod"/>
              <a:defRPr/>
            </a:pPr>
            <a:endParaRPr lang="es-ES" sz="2600" dirty="0">
              <a:latin typeface="+mn-lt"/>
              <a:cs typeface="+mn-cs"/>
            </a:endParaRPr>
          </a:p>
        </p:txBody>
      </p:sp>
      <p:pic>
        <p:nvPicPr>
          <p:cNvPr id="10245" name="Picture 4" descr="C:\Users\Juan\Desktop\Añadir nueva entrada ‹ GUIA Gabinete de psicología — WordPress_files\marca-guia-fondo-blanco-300x300.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5938838"/>
            <a:ext cx="9144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4210248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sz="quarter" idx="4294967295"/>
          </p:nvPr>
        </p:nvSpPr>
        <p:spPr>
          <a:xfrm>
            <a:off x="695270" y="1124744"/>
            <a:ext cx="7772870" cy="3300654"/>
          </a:xfrm>
          <a:prstGeom prst="rect">
            <a:avLst/>
          </a:prstGeom>
        </p:spPr>
        <p:txBody>
          <a:bodyPr>
            <a:normAutofit lnSpcReduction="10000"/>
          </a:bodyPr>
          <a:lstStyle/>
          <a:p>
            <a:pPr marL="0" indent="0" algn="ctr">
              <a:buNone/>
            </a:pPr>
            <a:r>
              <a:rPr lang="es-CO" sz="7500" b="1" dirty="0" smtClean="0"/>
              <a:t>DINAMICA</a:t>
            </a:r>
          </a:p>
          <a:p>
            <a:pPr marL="0" indent="0" algn="ctr">
              <a:buNone/>
            </a:pPr>
            <a:r>
              <a:rPr lang="es-CO" sz="1100" b="1" dirty="0" smtClean="0"/>
              <a:t>AUTOCONOCIMIENTO: ACROSTICO, EL JUEGO DEL NOMBRE </a:t>
            </a:r>
          </a:p>
          <a:p>
            <a:pPr marL="0" indent="0" algn="ctr">
              <a:buNone/>
            </a:pPr>
            <a:endParaRPr lang="es-CO" sz="7500" b="1" dirty="0"/>
          </a:p>
          <a:p>
            <a:pPr marL="0" indent="0" algn="ctr">
              <a:buNone/>
            </a:pPr>
            <a:r>
              <a:rPr lang="es-CO" dirty="0"/>
              <a:t> </a:t>
            </a:r>
          </a:p>
        </p:txBody>
      </p:sp>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3926" y="2775071"/>
            <a:ext cx="4135557" cy="2804425"/>
          </a:xfrm>
          <a:prstGeom prst="rect">
            <a:avLst/>
          </a:prstGeom>
        </p:spPr>
      </p:pic>
    </p:spTree>
    <p:extLst>
      <p:ext uri="{BB962C8B-B14F-4D97-AF65-F5344CB8AC3E}">
        <p14:creationId xmlns:p14="http://schemas.microsoft.com/office/powerpoint/2010/main" val="311779152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sz="quarter" idx="4294967295"/>
          </p:nvPr>
        </p:nvSpPr>
        <p:spPr>
          <a:xfrm>
            <a:off x="695270" y="1124744"/>
            <a:ext cx="7772870" cy="3300654"/>
          </a:xfrm>
          <a:prstGeom prst="rect">
            <a:avLst/>
          </a:prstGeom>
        </p:spPr>
        <p:txBody>
          <a:bodyPr>
            <a:normAutofit lnSpcReduction="10000"/>
          </a:bodyPr>
          <a:lstStyle/>
          <a:p>
            <a:pPr marL="0" indent="0" algn="ctr">
              <a:buNone/>
            </a:pPr>
            <a:r>
              <a:rPr lang="es-CO" sz="7500" b="1" dirty="0" smtClean="0"/>
              <a:t>DINAMICA</a:t>
            </a:r>
          </a:p>
          <a:p>
            <a:pPr marL="0" indent="0" algn="ctr">
              <a:buNone/>
            </a:pPr>
            <a:r>
              <a:rPr lang="es-CO" sz="1100" b="1" dirty="0" smtClean="0"/>
              <a:t>SOCIABILIDAD, EMPATIA: CONFIA EN TU COMPAÑERO </a:t>
            </a:r>
          </a:p>
          <a:p>
            <a:pPr marL="0" indent="0" algn="ctr">
              <a:buNone/>
            </a:pPr>
            <a:endParaRPr lang="es-CO" sz="7500" b="1" dirty="0"/>
          </a:p>
          <a:p>
            <a:pPr marL="0" indent="0" algn="ctr">
              <a:buNone/>
            </a:pPr>
            <a:r>
              <a:rPr lang="es-CO" dirty="0"/>
              <a:t> </a:t>
            </a:r>
          </a:p>
        </p:txBody>
      </p:sp>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3926" y="2775071"/>
            <a:ext cx="4135557" cy="2804425"/>
          </a:xfrm>
          <a:prstGeom prst="rect">
            <a:avLst/>
          </a:prstGeom>
        </p:spPr>
      </p:pic>
    </p:spTree>
    <p:extLst>
      <p:ext uri="{BB962C8B-B14F-4D97-AF65-F5344CB8AC3E}">
        <p14:creationId xmlns:p14="http://schemas.microsoft.com/office/powerpoint/2010/main" val="29797570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457200" y="274638"/>
            <a:ext cx="8229600" cy="993775"/>
          </a:xfrm>
        </p:spPr>
        <p:txBody>
          <a:bodyPr/>
          <a:lstStyle/>
          <a:p>
            <a:pPr eaLnBrk="1" hangingPunct="1">
              <a:defRPr/>
            </a:pPr>
            <a:r>
              <a:rPr lang="es-ES" dirty="0" smtClean="0">
                <a:solidFill>
                  <a:srgbClr val="002060"/>
                </a:solidFill>
                <a:effectLst>
                  <a:outerShdw blurRad="38100" dist="38100" dir="2700000" algn="tl">
                    <a:srgbClr val="000000">
                      <a:alpha val="43137"/>
                    </a:srgbClr>
                  </a:outerShdw>
                </a:effectLst>
              </a:rPr>
              <a:t>Beneficios de la I. Emocional</a:t>
            </a:r>
          </a:p>
        </p:txBody>
      </p:sp>
      <p:sp>
        <p:nvSpPr>
          <p:cNvPr id="32771" name="Rectangle 6"/>
          <p:cNvSpPr>
            <a:spLocks noGrp="1" noChangeArrowheads="1"/>
          </p:cNvSpPr>
          <p:nvPr>
            <p:ph type="body" idx="1"/>
          </p:nvPr>
        </p:nvSpPr>
        <p:spPr>
          <a:xfrm>
            <a:off x="457200" y="1412875"/>
            <a:ext cx="8229600" cy="4713288"/>
          </a:xfrm>
        </p:spPr>
        <p:txBody>
          <a:bodyPr/>
          <a:lstStyle/>
          <a:p>
            <a:pPr marL="0" indent="0" fontAlgn="auto">
              <a:spcAft>
                <a:spcPts val="0"/>
              </a:spcAft>
              <a:buClr>
                <a:schemeClr val="accent3"/>
              </a:buClr>
              <a:buSzPct val="95000"/>
              <a:buFontTx/>
              <a:buNone/>
              <a:defRPr/>
            </a:pPr>
            <a:r>
              <a:rPr lang="es-ES" sz="2400" b="1" dirty="0" smtClean="0"/>
              <a:t>¿En que nos beneficia la correcta administración de nuestras emociones?</a:t>
            </a:r>
          </a:p>
          <a:p>
            <a:pPr marL="0" indent="0" fontAlgn="auto">
              <a:spcAft>
                <a:spcPts val="0"/>
              </a:spcAft>
              <a:buClr>
                <a:schemeClr val="accent3"/>
              </a:buClr>
              <a:buSzPct val="95000"/>
              <a:buFontTx/>
              <a:buNone/>
              <a:defRPr/>
            </a:pPr>
            <a:endParaRPr lang="es-ES" sz="400" dirty="0" smtClean="0"/>
          </a:p>
          <a:p>
            <a:pPr marL="274320" indent="-274320" algn="just" fontAlgn="auto">
              <a:spcAft>
                <a:spcPts val="0"/>
              </a:spcAft>
              <a:buClr>
                <a:schemeClr val="accent3"/>
              </a:buClr>
              <a:buSzPct val="95000"/>
              <a:buFont typeface="Wingdings" pitchFamily="2" charset="2"/>
              <a:buChar char="v"/>
              <a:defRPr/>
            </a:pPr>
            <a:r>
              <a:rPr lang="es-ES" sz="2400" dirty="0" smtClean="0"/>
              <a:t>- Incrementa la autoconciencia.</a:t>
            </a:r>
          </a:p>
          <a:p>
            <a:pPr marL="274320" indent="-274320" algn="just" fontAlgn="auto">
              <a:spcAft>
                <a:spcPts val="0"/>
              </a:spcAft>
              <a:buClr>
                <a:schemeClr val="accent3"/>
              </a:buClr>
              <a:buSzPct val="95000"/>
              <a:buFont typeface="Wingdings" pitchFamily="2" charset="2"/>
              <a:buChar char="v"/>
              <a:defRPr/>
            </a:pPr>
            <a:r>
              <a:rPr lang="es-ES" sz="2400" dirty="0" smtClean="0"/>
              <a:t>- Nos  facilita elegir aptitudes que nos hacen tolerar  las presiones y frustraciones.</a:t>
            </a:r>
          </a:p>
          <a:p>
            <a:pPr marL="274320" indent="-274320" algn="just" fontAlgn="auto">
              <a:spcAft>
                <a:spcPts val="0"/>
              </a:spcAft>
              <a:buClr>
                <a:schemeClr val="accent3"/>
              </a:buClr>
              <a:buSzPct val="95000"/>
              <a:buFont typeface="Wingdings" pitchFamily="2" charset="2"/>
              <a:buChar char="v"/>
              <a:defRPr/>
            </a:pPr>
            <a:r>
              <a:rPr lang="es-ES" sz="2400" dirty="0" smtClean="0"/>
              <a:t>- Mejoramos nuestra capacidad de trabajar en equipo.</a:t>
            </a:r>
          </a:p>
          <a:p>
            <a:pPr marL="274320" indent="-274320" algn="just" fontAlgn="auto">
              <a:spcAft>
                <a:spcPts val="0"/>
              </a:spcAft>
              <a:buClr>
                <a:schemeClr val="accent3"/>
              </a:buClr>
              <a:buSzPct val="95000"/>
              <a:buFont typeface="Wingdings" pitchFamily="2" charset="2"/>
              <a:buChar char="v"/>
              <a:defRPr/>
            </a:pPr>
            <a:r>
              <a:rPr lang="es-ES" sz="2400" dirty="0" smtClean="0"/>
              <a:t>- Nos ayuda a crecer socialmente.</a:t>
            </a:r>
          </a:p>
          <a:p>
            <a:pPr marL="274320" indent="-274320" algn="just" fontAlgn="auto">
              <a:spcAft>
                <a:spcPts val="0"/>
              </a:spcAft>
              <a:buClr>
                <a:schemeClr val="accent3"/>
              </a:buClr>
              <a:buSzPct val="95000"/>
              <a:buFont typeface="Wingdings" pitchFamily="2" charset="2"/>
              <a:buChar char="v"/>
              <a:defRPr/>
            </a:pPr>
            <a:r>
              <a:rPr lang="es-ES" sz="2400" dirty="0" smtClean="0"/>
              <a:t>- Aumenta la motivación y otorga capacidad de liderazgo.</a:t>
            </a:r>
          </a:p>
          <a:p>
            <a:pPr marL="274320" indent="-274320" algn="just" fontAlgn="auto">
              <a:spcAft>
                <a:spcPts val="0"/>
              </a:spcAft>
              <a:buClr>
                <a:schemeClr val="accent3"/>
              </a:buClr>
              <a:buSzPct val="95000"/>
              <a:buFont typeface="Wingdings" pitchFamily="2" charset="2"/>
              <a:buChar char="v"/>
              <a:tabLst>
                <a:tab pos="444500" algn="l"/>
              </a:tabLst>
              <a:defRPr/>
            </a:pPr>
            <a:r>
              <a:rPr lang="es-ES" sz="2400" dirty="0" smtClean="0"/>
              <a:t>- Nos brinda mas posibilidades de éxito y desarrollo personal.</a:t>
            </a:r>
          </a:p>
          <a:p>
            <a:pPr eaLnBrk="1" hangingPunct="1">
              <a:buFontTx/>
              <a:buNone/>
              <a:defRPr/>
            </a:pPr>
            <a:endParaRPr lang="es-ES" dirty="0" smtClean="0"/>
          </a:p>
        </p:txBody>
      </p:sp>
      <p:pic>
        <p:nvPicPr>
          <p:cNvPr id="12292" name="Picture 4" descr="C:\Users\Juan\Desktop\Añadir nueva entrada ‹ GUIA Gabinete de psicología — WordPress_files\marca-guia-fondo-blanco-300x300.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638" y="5943600"/>
            <a:ext cx="914401"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3613184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539552" y="3861048"/>
            <a:ext cx="8229600" cy="2448272"/>
          </a:xfrm>
        </p:spPr>
        <p:txBody>
          <a:bodyPr>
            <a:normAutofit lnSpcReduction="10000"/>
          </a:bodyPr>
          <a:lstStyle/>
          <a:p>
            <a:pPr marL="0" indent="0" algn="ctr">
              <a:buNone/>
            </a:pPr>
            <a:r>
              <a:rPr lang="es-CO" sz="16600" dirty="0" smtClean="0">
                <a:solidFill>
                  <a:srgbClr val="0097AE"/>
                </a:solidFill>
              </a:rPr>
              <a:t>GRACIAS</a:t>
            </a:r>
          </a:p>
          <a:p>
            <a:pPr marL="0" indent="0" algn="ctr">
              <a:buNone/>
            </a:pPr>
            <a:endParaRPr lang="es-CO" sz="16600" dirty="0">
              <a:solidFill>
                <a:srgbClr val="0097AE"/>
              </a:solidFill>
            </a:endParaRPr>
          </a:p>
        </p:txBody>
      </p:sp>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88" y="-10886"/>
            <a:ext cx="9151888" cy="4076409"/>
          </a:xfrm>
          <a:prstGeom prst="rect">
            <a:avLst/>
          </a:prstGeom>
        </p:spPr>
      </p:pic>
    </p:spTree>
    <p:extLst>
      <p:ext uri="{BB962C8B-B14F-4D97-AF65-F5344CB8AC3E}">
        <p14:creationId xmlns:p14="http://schemas.microsoft.com/office/powerpoint/2010/main" val="1681636736"/>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1">
      <a:majorFont>
        <a:latin typeface="Gill Sans M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500</TotalTime>
  <Words>1139</Words>
  <Application>Microsoft Office PowerPoint</Application>
  <PresentationFormat>Presentación en pantalla (4:3)</PresentationFormat>
  <Paragraphs>126</Paragraphs>
  <Slides>29</Slides>
  <Notes>0</Notes>
  <HiddenSlides>0</HiddenSlides>
  <MMClips>0</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29</vt:i4>
      </vt:variant>
    </vt:vector>
  </HeadingPairs>
  <TitlesOfParts>
    <vt:vector size="36" baseType="lpstr">
      <vt:lpstr>Arial</vt:lpstr>
      <vt:lpstr>Calibri</vt:lpstr>
      <vt:lpstr>Geneva</vt:lpstr>
      <vt:lpstr>Gill Sans MT</vt:lpstr>
      <vt:lpstr>Lucida Handwriting</vt:lpstr>
      <vt:lpstr>Wingdings</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DIFERENCIA ENTRE EMOCIÓN Y SENTIMIENTO </vt:lpstr>
      <vt:lpstr>¿Qué son las emociones?</vt:lpstr>
      <vt:lpstr>¿Para que sirven las emociones?</vt:lpstr>
      <vt:lpstr>EMOCIONES BASICAS </vt:lpstr>
      <vt:lpstr>Presentación de PowerPoint</vt:lpstr>
      <vt:lpstr>DINAMICA IDENTIFICACIÓN DE  EMOCIONES </vt:lpstr>
      <vt:lpstr>EMOCIONES SECUNDARIAS</vt:lpstr>
      <vt:lpstr>Presentación de PowerPoint</vt:lpstr>
      <vt:lpstr>EMOCIONES AMBIGUAS </vt:lpstr>
      <vt:lpstr>EMOCIONES ESTATICAS </vt:lpstr>
      <vt:lpstr>EMOCIONES SOCIALES </vt:lpstr>
      <vt:lpstr>EMOCIONES INSTRUMENTALES </vt:lpstr>
      <vt:lpstr>Presentación de PowerPoint</vt:lpstr>
      <vt:lpstr>Presentación de PowerPoint</vt:lpstr>
      <vt:lpstr>Presentación de PowerPoint</vt:lpstr>
      <vt:lpstr>Inteligencia Emocional </vt:lpstr>
      <vt:lpstr>Presentación de PowerPoint</vt:lpstr>
      <vt:lpstr>Características de las personas emocionalmente inteligente:</vt:lpstr>
      <vt:lpstr>Cualidades y competencias que debemos tener para desarrollar la I. E.</vt:lpstr>
      <vt:lpstr>Presentación de PowerPoint</vt:lpstr>
      <vt:lpstr>Presentación de PowerPoint</vt:lpstr>
      <vt:lpstr>Beneficios de la I. Emocional</vt:lpstr>
      <vt:lpstr>Presentación de PowerPoint</vt:lpstr>
    </vt:vector>
  </TitlesOfParts>
  <Company>Colmena Riesgos Profesionales ARP</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Bibiana Barrera Cardenas</dc:creator>
  <cp:lastModifiedBy>Equipo</cp:lastModifiedBy>
  <cp:revision>39</cp:revision>
  <dcterms:created xsi:type="dcterms:W3CDTF">2015-04-28T22:03:02Z</dcterms:created>
  <dcterms:modified xsi:type="dcterms:W3CDTF">2018-10-11T19:00:15Z</dcterms:modified>
</cp:coreProperties>
</file>