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84" r:id="rId3"/>
    <p:sldId id="285" r:id="rId4"/>
    <p:sldId id="286" r:id="rId5"/>
    <p:sldId id="287" r:id="rId6"/>
    <p:sldId id="288" r:id="rId7"/>
    <p:sldId id="299" r:id="rId8"/>
    <p:sldId id="300" r:id="rId9"/>
    <p:sldId id="269" r:id="rId10"/>
    <p:sldId id="277" r:id="rId11"/>
    <p:sldId id="298" r:id="rId12"/>
    <p:sldId id="304" r:id="rId13"/>
    <p:sldId id="301" r:id="rId14"/>
    <p:sldId id="302" r:id="rId15"/>
    <p:sldId id="279" r:id="rId16"/>
    <p:sldId id="280" r:id="rId17"/>
    <p:sldId id="273" r:id="rId18"/>
    <p:sldId id="278" r:id="rId19"/>
    <p:sldId id="30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178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20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FC465-CA15-BC47-B1A2-34980443F303}" type="datetimeFigureOut">
              <a:rPr lang="es-CO" smtClean="0"/>
              <a:t>1/04/22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71652-A9EE-E64B-833B-4B508064D8A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64691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>
              <a:defRPr/>
            </a:pPr>
            <a:fld id="{66A3B2F8-F852-AC4E-8E9D-447617382F22}" type="slidenum">
              <a:rPr lang="es-CO" smtClean="0"/>
              <a:pPr>
                <a:defRPr/>
              </a:pPr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86647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>
              <a:defRPr/>
            </a:pPr>
            <a:fld id="{66A3B2F8-F852-AC4E-8E9D-447617382F22}" type="slidenum">
              <a:rPr lang="es-CO" smtClean="0"/>
              <a:pPr>
                <a:defRPr/>
              </a:pPr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22440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>
              <a:defRPr/>
            </a:pPr>
            <a:fld id="{66A3B2F8-F852-AC4E-8E9D-447617382F22}" type="slidenum">
              <a:rPr lang="es-CO" smtClean="0"/>
              <a:pPr>
                <a:defRPr/>
              </a:pPr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07919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4/1/22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5" name="Imagen 4" descr="Captura de pantalla 2018-01-19 a las 2.40.17 p.m..png">
            <a:extLst>
              <a:ext uri="{FF2B5EF4-FFF2-40B4-BE49-F238E27FC236}">
                <a16:creationId xmlns:a16="http://schemas.microsoft.com/office/drawing/2014/main" id="{A50D5C68-E37F-3E40-AA4A-8EF17CBF3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564221"/>
            <a:ext cx="2982954" cy="76887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94D3354-D6E9-C74C-B00E-D57EB1962AC6}"/>
              </a:ext>
            </a:extLst>
          </p:cNvPr>
          <p:cNvSpPr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rgbClr val="595959"/>
                </a:solidFill>
                <a:latin typeface="Arial" charset="0"/>
                <a:cs typeface="Arial" charset="0"/>
              </a:rPr>
              <a:t>INFORME GERENCIAL</a:t>
            </a:r>
          </a:p>
          <a:p>
            <a:pPr algn="ctr">
              <a:defRPr/>
            </a:pPr>
            <a:r>
              <a:rPr lang="es-ES" b="1" dirty="0">
                <a:solidFill>
                  <a:srgbClr val="595959"/>
                </a:solidFill>
                <a:latin typeface="Arial" charset="0"/>
                <a:cs typeface="Arial" charset="0"/>
              </a:rPr>
              <a:t>SEGURIDAD, SALUD EN EL TRABAJO</a:t>
            </a:r>
          </a:p>
          <a:p>
            <a:pPr algn="ctr">
              <a:defRPr/>
            </a:pPr>
            <a:r>
              <a:rPr lang="es-ES" b="1" dirty="0">
                <a:solidFill>
                  <a:srgbClr val="595959"/>
                </a:solidFill>
                <a:latin typeface="Arial" charset="0"/>
                <a:cs typeface="Arial" charset="0"/>
              </a:rPr>
              <a:t>ENERO – DICIEMBRE  DE 2021</a:t>
            </a: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33670" y="174662"/>
            <a:ext cx="5537772" cy="965938"/>
          </a:xfrm>
          <a:ln>
            <a:solidFill>
              <a:srgbClr val="4F81BD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s-ES" b="1" dirty="0">
                <a:solidFill>
                  <a:schemeClr val="accent2">
                    <a:lumMod val="75000"/>
                  </a:schemeClr>
                </a:solidFill>
              </a:rPr>
              <a:t>SEGUIMIENTO PLAN DE ACCION   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707459"/>
              </p:ext>
            </p:extLst>
          </p:nvPr>
        </p:nvGraphicFramePr>
        <p:xfrm>
          <a:off x="1945240" y="1222624"/>
          <a:ext cx="9726202" cy="51730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355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0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3557">
                <a:tc>
                  <a:txBody>
                    <a:bodyPr/>
                    <a:lstStyle/>
                    <a:p>
                      <a:pPr algn="ctr"/>
                      <a:endParaRPr lang="es-ES" sz="1300" dirty="0"/>
                    </a:p>
                    <a:p>
                      <a:pPr algn="ctr"/>
                      <a:r>
                        <a:rPr lang="es-ES" sz="1300" dirty="0"/>
                        <a:t>ACCION </a:t>
                      </a:r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FECHA PROPUESTA</a:t>
                      </a:r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FECHA DE SEGUIMIENTO</a:t>
                      </a:r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EFECTIVIDAD</a:t>
                      </a:r>
                      <a:r>
                        <a:rPr lang="es-ES" sz="1300" baseline="0" dirty="0"/>
                        <a:t> ACCION </a:t>
                      </a:r>
                      <a:endParaRPr lang="es-ES" sz="1300" dirty="0"/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1071">
                <a:tc>
                  <a:txBody>
                    <a:bodyPr/>
                    <a:lstStyle/>
                    <a:p>
                      <a:pPr algn="just"/>
                      <a:r>
                        <a:rPr lang="es-ES" sz="1100" b="0" baseline="0" dirty="0"/>
                        <a:t>Revisión y organización  del  plan de trabajo en SSTA para el año 2020.</a:t>
                      </a:r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Enero de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>
                          <a:solidFill>
                            <a:srgbClr val="262699"/>
                          </a:solidFill>
                        </a:rPr>
                        <a:t>Se ajusto el plan trabajo de acuerdo a la proyección de crecimiento de la organización.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071"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Organizarlos </a:t>
                      </a:r>
                      <a:r>
                        <a:rPr lang="es-ES" sz="1100" b="0" baseline="0" dirty="0"/>
                        <a:t> los objetivos y metas en materia de SSTA para 2020, ATEL.</a:t>
                      </a:r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Enero de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Se establecieron los objetivos y metas para el 2022 en materia de SSTA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4791">
                <a:tc>
                  <a:txBody>
                    <a:bodyPr/>
                    <a:lstStyle/>
                    <a:p>
                      <a:r>
                        <a:rPr lang="es-ES" sz="1100" b="0" dirty="0"/>
                        <a:t>Seguimient</a:t>
                      </a:r>
                      <a:r>
                        <a:rPr lang="es-ES" sz="1100" b="0" baseline="0" dirty="0"/>
                        <a:t>o a caso de enfermedad laboral.</a:t>
                      </a:r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Enero de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2020 y Noviembre 2020,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dirty="0">
                          <a:solidFill>
                            <a:srgbClr val="262699"/>
                          </a:solidFill>
                        </a:rPr>
                        <a:t>Se continua en proceso de  seguimiento  pendiente de la calificación del resultado.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9850">
                <a:tc>
                  <a:txBody>
                    <a:bodyPr/>
                    <a:lstStyle/>
                    <a:p>
                      <a:r>
                        <a:rPr lang="es-ES" sz="1100" b="0" dirty="0"/>
                        <a:t>Gestión de riesgos</a:t>
                      </a:r>
                      <a:r>
                        <a:rPr lang="es-ES" sz="1100" b="0" baseline="0" dirty="0"/>
                        <a:t> prioritarios: Seguimiento a las  medidas de control efectivas ya establecidas por cada programa de gestión de riesgo prioritario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Enero de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 y Septiembre y diciembre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dirty="0">
                          <a:solidFill>
                            <a:srgbClr val="262699"/>
                          </a:solidFill>
                        </a:rPr>
                        <a:t>Se han establecido los cronogramas y gestión de cada programa de riesgos prioritarios 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4791">
                <a:tc>
                  <a:txBody>
                    <a:bodyPr/>
                    <a:lstStyle/>
                    <a:p>
                      <a:r>
                        <a:rPr lang="es-ES" sz="1100" b="0" dirty="0"/>
                        <a:t>Validar procesos de formación y asegurar el cumplimiento del cronograma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dirty="0"/>
                        <a:t>Enero de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Durante todo el año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" sz="1100" b="0" dirty="0"/>
                        <a:t>Se han implementado los procesos de formación de acuerdo a la legislación y a los riesgos aplicados a las actividades de la organización.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8628"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Se generó</a:t>
                      </a:r>
                      <a:r>
                        <a:rPr lang="es-ES" sz="1100" b="0" baseline="0" dirty="0"/>
                        <a:t> visitas de campo para mayor seguimiento de los comportamientos  en la ejecución de  servicios en EDS para el personal  de la compañía y contratistas proyecto  Terpel y obra cambio de cubierta .</a:t>
                      </a:r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Enero, junio, Septiembre 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Julio, Octubre y diciembre 2020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 manera permanente se han implementado mecanismos de prevención y gestión en campo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444707976"/>
                  </a:ext>
                </a:extLst>
              </a:tr>
              <a:tr h="1059277"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endParaRPr lang="es-ES" sz="1500" b="0" dirty="0"/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2106265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335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613757-B546-EC44-BF1B-F252A0A49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9616" y="534256"/>
            <a:ext cx="8446213" cy="1176980"/>
          </a:xfrm>
        </p:spPr>
        <p:txBody>
          <a:bodyPr>
            <a:normAutofit fontScale="90000"/>
          </a:bodyPr>
          <a:lstStyle/>
          <a:p>
            <a:pPr algn="ctr"/>
            <a:r>
              <a:rPr lang="es-CO" b="1" dirty="0"/>
              <a:t>REVISION DE POLITICAS OBJETIVOS Y METAS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A3AB13-F339-964C-BA94-6070150E0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622" y="2095695"/>
            <a:ext cx="4802313" cy="376057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O" sz="2400" dirty="0"/>
              <a:t>2022</a:t>
            </a:r>
          </a:p>
          <a:p>
            <a:pPr algn="just"/>
            <a:r>
              <a:rPr lang="es-CO" sz="2400" dirty="0"/>
              <a:t>Se raliza la revisión general de las politicas, se actualizan para la respectiva publicación en los sitios estrategicos de la compañía. </a:t>
            </a:r>
          </a:p>
          <a:p>
            <a:pPr algn="just"/>
            <a:r>
              <a:rPr lang="es-CO" sz="2400" dirty="0"/>
              <a:t>Se establecen los objetivos y metas para 2022.</a:t>
            </a:r>
          </a:p>
          <a:p>
            <a:pPr algn="just"/>
            <a:r>
              <a:rPr lang="es-CO" sz="2400" dirty="0"/>
              <a:t>Se establece para el 2022 el plan de trabajo con su respectivo cronograma.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7E28F1D-7FA6-6B4A-9EE0-BD1A6C316B1B}"/>
              </a:ext>
            </a:extLst>
          </p:cNvPr>
          <p:cNvSpPr txBox="1"/>
          <p:nvPr/>
        </p:nvSpPr>
        <p:spPr>
          <a:xfrm>
            <a:off x="249575" y="2506662"/>
            <a:ext cx="618204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Para el 2021, se  cumplieron ampliamente los objetivos propuestos frente  a la ejecucion de las actividades,  disminucion de la accidentalidad,  enfermedad laboral e impacto ambiental, donde no hemos tenido impactos significativos</a:t>
            </a:r>
          </a:p>
          <a:p>
            <a:pPr algn="just"/>
            <a:endParaRPr lang="es-CO" dirty="0"/>
          </a:p>
          <a:p>
            <a:pPr algn="just"/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35784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A2D5A4-F155-D54B-B233-A02493CC9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3356" y="616449"/>
            <a:ext cx="7480443" cy="1074239"/>
          </a:xfrm>
        </p:spPr>
        <p:txBody>
          <a:bodyPr/>
          <a:lstStyle/>
          <a:p>
            <a:pPr algn="just"/>
            <a:r>
              <a:rPr lang="es-CO" dirty="0"/>
              <a:t>ANALISIS DE ACCIDENTALIDAD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30BD0DD-BCFA-F34D-8F9B-B84040C78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825" y="1690688"/>
            <a:ext cx="4425521" cy="2480620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</p:pic>
      <p:sp>
        <p:nvSpPr>
          <p:cNvPr id="6" name="Abrir llave 5">
            <a:extLst>
              <a:ext uri="{FF2B5EF4-FFF2-40B4-BE49-F238E27FC236}">
                <a16:creationId xmlns:a16="http://schemas.microsoft.com/office/drawing/2014/main" id="{9FC9AD87-C6AC-DC4F-8ED6-5A7E67C73EB6}"/>
              </a:ext>
            </a:extLst>
          </p:cNvPr>
          <p:cNvSpPr/>
          <p:nvPr/>
        </p:nvSpPr>
        <p:spPr>
          <a:xfrm>
            <a:off x="6565187" y="1690688"/>
            <a:ext cx="575352" cy="45457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101D409-7721-0A4E-A9D9-19204D897872}"/>
              </a:ext>
            </a:extLst>
          </p:cNvPr>
          <p:cNvSpPr txBox="1"/>
          <p:nvPr/>
        </p:nvSpPr>
        <p:spPr>
          <a:xfrm>
            <a:off x="7140539" y="1869897"/>
            <a:ext cx="505146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Accidentalidad: </a:t>
            </a:r>
            <a:r>
              <a:rPr lang="es-CO" dirty="0"/>
              <a:t>Se presentaron dos eventos de accidentes:</a:t>
            </a:r>
          </a:p>
          <a:p>
            <a:r>
              <a:rPr lang="es-CO" dirty="0"/>
              <a:t>1: Evento vial relacionado por efecto latigo debido a una frenada intespectiva, donde no hubo un efecto colateral para el trabajador.</a:t>
            </a:r>
          </a:p>
          <a:p>
            <a:pPr algn="just"/>
            <a:r>
              <a:rPr lang="es-CO" dirty="0"/>
              <a:t>2: Evento relacionado con atrapamiento de un dedo con con la puerta de un vehículo sin efectos de consideracion en el trabajador.</a:t>
            </a:r>
          </a:p>
          <a:p>
            <a:pPr algn="just"/>
            <a:endParaRPr lang="es-CO" dirty="0"/>
          </a:p>
          <a:p>
            <a:pPr algn="just"/>
            <a:r>
              <a:rPr lang="es-CO" dirty="0"/>
              <a:t>Dos incidentes: </a:t>
            </a:r>
          </a:p>
          <a:p>
            <a:pPr algn="just"/>
            <a:endParaRPr lang="es-CO" dirty="0"/>
          </a:p>
          <a:p>
            <a:pPr marL="342900" indent="-342900" algn="just">
              <a:buAutoNum type="arabicPeriod"/>
            </a:pPr>
            <a:r>
              <a:rPr lang="es-CO" dirty="0"/>
              <a:t>Uso de escaleras</a:t>
            </a:r>
          </a:p>
          <a:p>
            <a:pPr marL="342900" indent="-342900" algn="just">
              <a:buAutoNum type="arabicPeriod"/>
            </a:pPr>
            <a:r>
              <a:rPr lang="es-CO" dirty="0"/>
              <a:t>Incidente vial</a:t>
            </a:r>
          </a:p>
          <a:p>
            <a:pPr algn="just"/>
            <a:r>
              <a:rPr lang="es-CO" dirty="0"/>
              <a:t>  </a:t>
            </a:r>
            <a:endParaRPr lang="es-CO" b="1" dirty="0"/>
          </a:p>
          <a:p>
            <a:r>
              <a:rPr lang="es-CO" b="1" dirty="0"/>
              <a:t>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29838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5">
            <a:extLst>
              <a:ext uri="{FF2B5EF4-FFF2-40B4-BE49-F238E27FC236}">
                <a16:creationId xmlns:a16="http://schemas.microsoft.com/office/drawing/2014/main" id="{28929C71-04A5-9E4C-9D51-B62A9B22E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0877" y="232947"/>
            <a:ext cx="5886882" cy="108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0794" tIns="50397" rIns="100794" bIns="50397">
            <a:spAutoFit/>
          </a:bodyPr>
          <a:lstStyle/>
          <a:p>
            <a:pPr algn="ctr"/>
            <a:r>
              <a:rPr lang="es-ES" sz="3200" b="1" dirty="0">
                <a:solidFill>
                  <a:srgbClr val="0070C0"/>
                </a:solidFill>
                <a:latin typeface="+mj-lt"/>
                <a:cs typeface="Abadi MT Condensed Extra Bold" charset="0"/>
              </a:rPr>
              <a:t> ENFERMEDAD LABORAL</a:t>
            </a:r>
          </a:p>
          <a:p>
            <a:pPr algn="ctr"/>
            <a:r>
              <a:rPr lang="es-ES" sz="3200" b="1" dirty="0">
                <a:solidFill>
                  <a:srgbClr val="0070C0"/>
                </a:solidFill>
                <a:latin typeface="+mj-lt"/>
                <a:cs typeface="Abadi MT Condensed Extra Bold" charset="0"/>
              </a:rPr>
              <a:t>AUSENTISMOS Y REHABILITACION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7714AB7-A830-0D43-94DC-DABD2E32E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969" y="2632563"/>
            <a:ext cx="3620002" cy="2556559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BEE4CB9-36A7-4140-AC82-FD5E76FA64DA}"/>
              </a:ext>
            </a:extLst>
          </p:cNvPr>
          <p:cNvSpPr txBox="1"/>
          <p:nvPr/>
        </p:nvSpPr>
        <p:spPr>
          <a:xfrm>
            <a:off x="1347449" y="1904038"/>
            <a:ext cx="277752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CO" b="1" dirty="0">
                <a:solidFill>
                  <a:schemeClr val="tx1"/>
                </a:solidFill>
              </a:rPr>
              <a:t>Incidencia:    0 Caso </a:t>
            </a:r>
          </a:p>
          <a:p>
            <a:r>
              <a:rPr lang="es-CO" b="1" dirty="0">
                <a:solidFill>
                  <a:schemeClr val="tx1"/>
                </a:solidFill>
              </a:rPr>
              <a:t>Prevalencia:  1 Caso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4A23E68-C55F-7D45-97FB-E391C36A3FC5}"/>
              </a:ext>
            </a:extLst>
          </p:cNvPr>
          <p:cNvSpPr txBox="1"/>
          <p:nvPr/>
        </p:nvSpPr>
        <p:spPr>
          <a:xfrm>
            <a:off x="421240" y="5322013"/>
            <a:ext cx="39144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/>
              <a:t>Enfermedad laboral: </a:t>
            </a:r>
            <a:r>
              <a:rPr lang="es-CO" dirty="0"/>
              <a:t>Actualmente tenemos un trabajador que ha sido calificado con enfermedad laboral y otra pendiente de  calificacion de  la Junta Regional.</a:t>
            </a:r>
            <a:endParaRPr lang="es-CO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C2F69C0-DF28-9F48-8FF5-8D1B4B9B7A22}"/>
              </a:ext>
            </a:extLst>
          </p:cNvPr>
          <p:cNvSpPr txBox="1"/>
          <p:nvPr/>
        </p:nvSpPr>
        <p:spPr>
          <a:xfrm>
            <a:off x="5034336" y="1530849"/>
            <a:ext cx="568160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Ausentismo:</a:t>
            </a:r>
          </a:p>
          <a:p>
            <a:pPr algn="just"/>
            <a:br>
              <a:rPr lang="es-CO" dirty="0"/>
            </a:br>
            <a:r>
              <a:rPr lang="es-CO" dirty="0"/>
              <a:t>Durante el 2021 tuvimos para el primer semestre tuvimos una mayor incidencia en las incapacidades derivadas de sintomatologia respiratorios asociados a COVID-19; para el segundo semestre se evidencia que se desminuyo en un 40% en relacion con el sememestre anterior de las incapacidades presentadas; no hay una tendencia marcada hacia alguna patologia especifica.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239891A-9CE5-6F46-B9ED-267C60031761}"/>
              </a:ext>
            </a:extLst>
          </p:cNvPr>
          <p:cNvSpPr txBox="1"/>
          <p:nvPr/>
        </p:nvSpPr>
        <p:spPr>
          <a:xfrm>
            <a:off x="5034337" y="4444850"/>
            <a:ext cx="5681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b="1" dirty="0"/>
              <a:t>Rehabilitación:</a:t>
            </a:r>
          </a:p>
          <a:p>
            <a:pPr algn="just"/>
            <a:r>
              <a:rPr lang="es-CO" dirty="0"/>
              <a:t>Se tiene definido un procedimiento de rehabilitación en caso que se presente alguna situacion 	que lo amerite; sin embargo no hemos tenido eventos donde se haya tenido  rehabilitacion, cambio de puesto de trabajo o de funciones.</a:t>
            </a:r>
          </a:p>
        </p:txBody>
      </p:sp>
    </p:spTree>
    <p:extLst>
      <p:ext uri="{BB962C8B-B14F-4D97-AF65-F5344CB8AC3E}">
        <p14:creationId xmlns:p14="http://schemas.microsoft.com/office/powerpoint/2010/main" val="197150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F535E1-FB76-AA4B-9D94-141E017CB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3603"/>
            <a:ext cx="7884560" cy="37933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Se evidencia procesos de participacion de los trabajadores por medio de:</a:t>
            </a:r>
          </a:p>
          <a:p>
            <a:r>
              <a:rPr lang="es-CO" dirty="0"/>
              <a:t>Formación </a:t>
            </a:r>
          </a:p>
          <a:p>
            <a:r>
              <a:rPr lang="es-CO" dirty="0"/>
              <a:t>Reportes de TOPI.</a:t>
            </a:r>
          </a:p>
          <a:p>
            <a:r>
              <a:rPr lang="es-CO" dirty="0"/>
              <a:t>COPASST-COMITÉ DE CONVIVENCIA </a:t>
            </a:r>
          </a:p>
          <a:p>
            <a:r>
              <a:rPr lang="es-CO" dirty="0"/>
              <a:t>Campaña de seguridad vial</a:t>
            </a:r>
          </a:p>
          <a:p>
            <a:r>
              <a:rPr lang="es-CO" dirty="0"/>
              <a:t>Reportes de condiciones de salud </a:t>
            </a:r>
          </a:p>
          <a:p>
            <a:r>
              <a:rPr lang="es-CO" dirty="0"/>
              <a:t>Plan de emergecias (simulacros)</a:t>
            </a:r>
          </a:p>
          <a:p>
            <a:endParaRPr lang="es-CO" dirty="0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2EAC4C33-D6DE-A345-A2E9-40075B4E4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2378" y="301625"/>
            <a:ext cx="6499190" cy="1257300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/>
              <a:t>PARTICIPACIÓN,  CONSULTA  Y RESULTADOS </a:t>
            </a:r>
          </a:p>
        </p:txBody>
      </p:sp>
    </p:spTree>
    <p:extLst>
      <p:ext uri="{BB962C8B-B14F-4D97-AF65-F5344CB8AC3E}">
        <p14:creationId xmlns:p14="http://schemas.microsoft.com/office/powerpoint/2010/main" val="385268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239E19DC-831C-E445-848F-FE0B39938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RESULTADOS DE AUDITORIAS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7EE36F5-26CF-9B4E-878B-D010FA07A7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124196"/>
              </p:ext>
            </p:extLst>
          </p:nvPr>
        </p:nvGraphicFramePr>
        <p:xfrm>
          <a:off x="2241863" y="1414229"/>
          <a:ext cx="7011182" cy="4562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2570">
                  <a:extLst>
                    <a:ext uri="{9D8B030D-6E8A-4147-A177-3AD203B41FA5}">
                      <a16:colId xmlns:a16="http://schemas.microsoft.com/office/drawing/2014/main" val="3455613544"/>
                    </a:ext>
                  </a:extLst>
                </a:gridCol>
                <a:gridCol w="1458612">
                  <a:extLst>
                    <a:ext uri="{9D8B030D-6E8A-4147-A177-3AD203B41FA5}">
                      <a16:colId xmlns:a16="http://schemas.microsoft.com/office/drawing/2014/main" val="2206294818"/>
                    </a:ext>
                  </a:extLst>
                </a:gridCol>
              </a:tblGrid>
              <a:tr h="936656">
                <a:tc gridSpan="2">
                  <a:txBody>
                    <a:bodyPr/>
                    <a:lstStyle/>
                    <a:p>
                      <a:pPr algn="ctr"/>
                      <a:r>
                        <a:rPr lang="es-ES_tradnl" sz="2500" dirty="0"/>
                        <a:t>%  DE CUMPLIMIENTO SSTA AUDITORIAS EXTERNAS </a:t>
                      </a:r>
                    </a:p>
                  </a:txBody>
                  <a:tcPr marL="82953" marR="82953" marT="41476" marB="41476"/>
                </a:tc>
                <a:tc h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0123864"/>
                  </a:ext>
                </a:extLst>
              </a:tr>
              <a:tr h="453221">
                <a:tc gridSpan="2">
                  <a:txBody>
                    <a:bodyPr/>
                    <a:lstStyle/>
                    <a:p>
                      <a:pPr algn="ctr"/>
                      <a:r>
                        <a:rPr lang="es-ES_tradnl" sz="2200" b="1" dirty="0"/>
                        <a:t>INSEPET SAS </a:t>
                      </a:r>
                    </a:p>
                  </a:txBody>
                  <a:tcPr marL="82953" marR="82953" marT="41476" marB="41476"/>
                </a:tc>
                <a:tc h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665073"/>
                  </a:ext>
                </a:extLst>
              </a:tr>
              <a:tr h="453221">
                <a:tc>
                  <a:txBody>
                    <a:bodyPr/>
                    <a:lstStyle/>
                    <a:p>
                      <a:r>
                        <a:rPr lang="es-ES_tradnl" sz="2200" dirty="0"/>
                        <a:t>EVALUACIÓN RUC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_tradnl" sz="2200" dirty="0"/>
                        <a:t>92%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398082159"/>
                  </a:ext>
                </a:extLst>
              </a:tr>
              <a:tr h="453221">
                <a:tc>
                  <a:txBody>
                    <a:bodyPr/>
                    <a:lstStyle/>
                    <a:p>
                      <a:r>
                        <a:rPr lang="es-ES_tradnl" sz="2200" dirty="0"/>
                        <a:t>RUC – DECRETO  1072  DE 2015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_tradnl" sz="2200" dirty="0"/>
                        <a:t>96%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837087722"/>
                  </a:ext>
                </a:extLst>
              </a:tr>
              <a:tr h="453221">
                <a:tc>
                  <a:txBody>
                    <a:bodyPr/>
                    <a:lstStyle/>
                    <a:p>
                      <a:r>
                        <a:rPr lang="es-ES_tradnl" sz="2200" dirty="0"/>
                        <a:t>ARL – DECRETO  1072  DE 2015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_tradnl" sz="2200" dirty="0"/>
                        <a:t>100%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4010159686"/>
                  </a:ext>
                </a:extLst>
              </a:tr>
              <a:tr h="453221">
                <a:tc gridSpan="2">
                  <a:txBody>
                    <a:bodyPr/>
                    <a:lstStyle/>
                    <a:p>
                      <a:pPr algn="ctr"/>
                      <a:r>
                        <a:rPr lang="es-ES_tradnl" sz="2200" b="1" dirty="0"/>
                        <a:t>SISTEMAS INSEPET </a:t>
                      </a:r>
                    </a:p>
                  </a:txBody>
                  <a:tcPr marL="82953" marR="82953" marT="41476" marB="41476"/>
                </a:tc>
                <a:tc h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022718"/>
                  </a:ext>
                </a:extLst>
              </a:tr>
              <a:tr h="453221">
                <a:tc>
                  <a:txBody>
                    <a:bodyPr/>
                    <a:lstStyle/>
                    <a:p>
                      <a:r>
                        <a:rPr lang="es-ES_tradnl" sz="2200" dirty="0"/>
                        <a:t>ARL – DECRETO  1072  DE 2015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_tradnl" sz="2200" dirty="0"/>
                        <a:t>100%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3960623283"/>
                  </a:ext>
                </a:extLst>
              </a:tr>
              <a:tr h="453221">
                <a:tc gridSpan="2">
                  <a:txBody>
                    <a:bodyPr/>
                    <a:lstStyle/>
                    <a:p>
                      <a:pPr algn="ctr"/>
                      <a:r>
                        <a:rPr lang="es-ES_tradnl" sz="2200" b="1" dirty="0"/>
                        <a:t>CALLEGARI PLASTICOS </a:t>
                      </a:r>
                    </a:p>
                  </a:txBody>
                  <a:tcPr marL="82953" marR="82953" marT="41476" marB="41476"/>
                </a:tc>
                <a:tc h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189340"/>
                  </a:ext>
                </a:extLst>
              </a:tr>
              <a:tr h="453221">
                <a:tc>
                  <a:txBody>
                    <a:bodyPr/>
                    <a:lstStyle/>
                    <a:p>
                      <a:r>
                        <a:rPr lang="es-ES_tradnl" sz="2200" dirty="0"/>
                        <a:t>ARL – DECRETO  1072  DE 2015 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r>
                        <a:rPr lang="es-ES_tradnl" sz="2200" dirty="0"/>
                        <a:t>100%</a:t>
                      </a: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372479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207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CE6D313-4BC0-9F40-9023-4AEB40897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9365" y="802327"/>
            <a:ext cx="7446976" cy="1266492"/>
          </a:xfrm>
        </p:spPr>
        <p:txBody>
          <a:bodyPr>
            <a:normAutofit fontScale="90000"/>
          </a:bodyPr>
          <a:lstStyle/>
          <a:p>
            <a:r>
              <a:rPr lang="es-ES" sz="3629" b="1" dirty="0">
                <a:solidFill>
                  <a:srgbClr val="3366FF"/>
                </a:solidFill>
              </a:rPr>
              <a:t>ESTADO DE LAS ACCIONES CORRECTIVAS Y PREVENTIVAS</a:t>
            </a:r>
            <a:br>
              <a:rPr lang="es-ES" b="1" dirty="0"/>
            </a:br>
            <a:endParaRPr lang="es-ES" b="1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16F3A04-E339-254E-A782-FD90AF28A1FA}"/>
              </a:ext>
            </a:extLst>
          </p:cNvPr>
          <p:cNvSpPr txBox="1"/>
          <p:nvPr/>
        </p:nvSpPr>
        <p:spPr>
          <a:xfrm>
            <a:off x="1980566" y="4583290"/>
            <a:ext cx="6732628" cy="1348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9232" indent="-259232" algn="just">
              <a:buFont typeface="Wingdings" pitchFamily="2" charset="2"/>
              <a:buChar char="Ø"/>
            </a:pPr>
            <a:r>
              <a:rPr lang="es-ES_tradnl" sz="1633" dirty="0"/>
              <a:t>Las acciones preventivas y correctivas derivadas de las inspecciones, auditorias, accidentes,  informes médicos, han sido cerradas con sus respectivos planes de acción.</a:t>
            </a:r>
          </a:p>
          <a:p>
            <a:pPr marL="259232" indent="-259232" algn="just">
              <a:buFont typeface="Wingdings" pitchFamily="2" charset="2"/>
              <a:buChar char="Ø"/>
            </a:pPr>
            <a:endParaRPr lang="es-ES_tradnl" sz="1633" dirty="0"/>
          </a:p>
          <a:p>
            <a:pPr marL="259232" indent="-259232" algn="just">
              <a:buFont typeface="Wingdings" pitchFamily="2" charset="2"/>
              <a:buChar char="Ø"/>
            </a:pPr>
            <a:endParaRPr lang="es-ES_tradnl" sz="1633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E4DEA1C-4F36-D14E-BC87-CA9450E96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728" y="1795891"/>
            <a:ext cx="4931078" cy="2500102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60895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>
                <a16:creationId xmlns:a16="http://schemas.microsoft.com/office/drawing/2014/main" id="{71247728-67C5-A141-9262-3DBE8E2AA288}"/>
              </a:ext>
            </a:extLst>
          </p:cNvPr>
          <p:cNvSpPr txBox="1">
            <a:spLocks/>
          </p:cNvSpPr>
          <p:nvPr/>
        </p:nvSpPr>
        <p:spPr bwMode="auto">
          <a:xfrm>
            <a:off x="3903801" y="883688"/>
            <a:ext cx="5633218" cy="1140600"/>
          </a:xfrm>
          <a:prstGeom prst="rect">
            <a:avLst/>
          </a:prstGeom>
          <a:noFill/>
          <a:ln>
            <a:solidFill>
              <a:srgbClr val="4F81BD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2pPr>
            <a:lvl3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3pPr>
            <a:lvl4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4pPr>
            <a:lvl5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5pPr>
            <a:lvl6pPr marL="25146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6pPr>
            <a:lvl7pPr marL="29718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7pPr>
            <a:lvl8pPr marL="34290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8pPr>
            <a:lvl9pPr marL="38862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4400">
                <a:solidFill>
                  <a:srgbClr val="1F497D"/>
                </a:solidFill>
                <a:latin typeface="Arial" charset="0"/>
                <a:ea typeface="ＭＳ Ｐゴシック" charset="0"/>
                <a:cs typeface="Arial Unicode MS" charset="0"/>
              </a:defRPr>
            </a:lvl9pPr>
          </a:lstStyle>
          <a:p>
            <a:r>
              <a:rPr lang="es-ES" sz="3992" kern="0" dirty="0">
                <a:solidFill>
                  <a:srgbClr val="0070C0"/>
                </a:solidFill>
              </a:rPr>
              <a:t>CUMPLIMIENTO DE REQUISITOS LEGALES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29327E7-5411-8D48-A3CD-1C509E7E7C09}"/>
              </a:ext>
            </a:extLst>
          </p:cNvPr>
          <p:cNvSpPr txBox="1"/>
          <p:nvPr/>
        </p:nvSpPr>
        <p:spPr>
          <a:xfrm>
            <a:off x="1783827" y="3027264"/>
            <a:ext cx="7120354" cy="1767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177" dirty="0"/>
              <a:t>Se evidencia un continuo seguimiento y actualización de la matriz legal, con la determinación de cumplimiento de acuerdo  las operaciones de la compañía.</a:t>
            </a:r>
          </a:p>
          <a:p>
            <a:endParaRPr lang="es-ES_tradnl" sz="2177" dirty="0"/>
          </a:p>
          <a:p>
            <a:endParaRPr lang="es-ES_tradnl" sz="2177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AA27ED6-2D1E-B540-B00F-5069AD14E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828" y="483238"/>
            <a:ext cx="2110657" cy="1941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2928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07389" y="190760"/>
            <a:ext cx="8226144" cy="1140600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/>
              <a:t>CAMBIOS SIGNIFICATIVOS QUE AFECTAN EL SISTEMA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61405" y="1871688"/>
            <a:ext cx="7880134" cy="2548691"/>
          </a:xfrm>
        </p:spPr>
        <p:txBody>
          <a:bodyPr/>
          <a:lstStyle/>
          <a:p>
            <a:pPr marL="259232" indent="-259232" algn="just">
              <a:buFont typeface="Arial"/>
              <a:buChar char="•"/>
            </a:pPr>
            <a:r>
              <a:rPr lang="es-ES" sz="1814" dirty="0">
                <a:solidFill>
                  <a:srgbClr val="2D2DB9"/>
                </a:solidFill>
              </a:rPr>
              <a:t>Ajustes protocolo de Bioseguridad, prevención del </a:t>
            </a:r>
            <a:r>
              <a:rPr lang="es-ES" sz="1814" dirty="0" err="1">
                <a:solidFill>
                  <a:srgbClr val="2D2DB9"/>
                </a:solidFill>
              </a:rPr>
              <a:t>Covid</a:t>
            </a:r>
            <a:r>
              <a:rPr lang="es-ES" sz="1814" dirty="0">
                <a:solidFill>
                  <a:srgbClr val="2D2DB9"/>
                </a:solidFill>
              </a:rPr>
              <a:t> 19.</a:t>
            </a:r>
          </a:p>
          <a:p>
            <a:pPr marL="259232" indent="-259232" algn="just">
              <a:buFont typeface="Arial"/>
              <a:buChar char="•"/>
            </a:pPr>
            <a:r>
              <a:rPr lang="es-ES" sz="1814" dirty="0">
                <a:solidFill>
                  <a:srgbClr val="2D2DB9"/>
                </a:solidFill>
              </a:rPr>
              <a:t>Espacios confinados </a:t>
            </a:r>
          </a:p>
          <a:p>
            <a:pPr marL="259232" indent="-259232" algn="just">
              <a:buFont typeface="Arial"/>
              <a:buChar char="•"/>
            </a:pPr>
            <a:r>
              <a:rPr lang="es-ES" sz="1814" dirty="0">
                <a:solidFill>
                  <a:srgbClr val="2D2DB9"/>
                </a:solidFill>
              </a:rPr>
              <a:t>Trabajo en altura </a:t>
            </a:r>
          </a:p>
          <a:p>
            <a:pPr marL="259232" indent="-259232" algn="just">
              <a:buFont typeface="Arial"/>
              <a:buChar char="•"/>
            </a:pPr>
            <a:endParaRPr lang="es-ES" sz="1814" dirty="0">
              <a:solidFill>
                <a:srgbClr val="2D2DB9"/>
              </a:solidFill>
            </a:endParaRPr>
          </a:p>
          <a:p>
            <a:pPr marL="259232" indent="-259232" algn="just">
              <a:buFont typeface="Arial"/>
              <a:buChar char="•"/>
            </a:pPr>
            <a:endParaRPr lang="es-ES" sz="1814" dirty="0">
              <a:solidFill>
                <a:srgbClr val="2D2DB9"/>
              </a:solidFill>
            </a:endParaRPr>
          </a:p>
          <a:p>
            <a:pPr marL="259232" indent="-259232" algn="just">
              <a:buFont typeface="Arial"/>
              <a:buChar char="•"/>
            </a:pPr>
            <a:endParaRPr lang="es-ES" sz="1814" dirty="0">
              <a:solidFill>
                <a:srgbClr val="2D2DB9"/>
              </a:solidFill>
            </a:endParaRPr>
          </a:p>
          <a:p>
            <a:pPr marL="259232" indent="-259232" algn="just">
              <a:buFont typeface="Arial"/>
              <a:buChar char="•"/>
            </a:pPr>
            <a:endParaRPr lang="es-ES" sz="2540" dirty="0">
              <a:solidFill>
                <a:srgbClr val="2D2DB9"/>
              </a:solidFill>
            </a:endParaRPr>
          </a:p>
          <a:p>
            <a:pPr marL="259232" indent="-259232" algn="just">
              <a:buFont typeface="Arial"/>
              <a:buChar char="•"/>
            </a:pPr>
            <a:endParaRPr lang="es-ES" sz="2540" dirty="0">
              <a:solidFill>
                <a:srgbClr val="2D2D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463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3091F2E4-07C5-E541-AE7B-B79B785A7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771" y="940436"/>
            <a:ext cx="1811066" cy="151895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77534A6-9A53-F64C-90FD-73DD858CFACE}"/>
              </a:ext>
            </a:extLst>
          </p:cNvPr>
          <p:cNvSpPr txBox="1"/>
          <p:nvPr/>
        </p:nvSpPr>
        <p:spPr>
          <a:xfrm>
            <a:off x="1980566" y="65325"/>
            <a:ext cx="7589176" cy="427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177" b="1" dirty="0"/>
              <a:t>PRESUPUESTOS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7D0BBAC-B2BC-3F4C-BFB2-A8562870C0DD}"/>
              </a:ext>
            </a:extLst>
          </p:cNvPr>
          <p:cNvSpPr txBox="1"/>
          <p:nvPr/>
        </p:nvSpPr>
        <p:spPr>
          <a:xfrm>
            <a:off x="1523520" y="2264293"/>
            <a:ext cx="3658164" cy="594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33" dirty="0">
                <a:solidFill>
                  <a:srgbClr val="FF0000"/>
                </a:solidFill>
              </a:rPr>
              <a:t>222.448.266         99.063784</a:t>
            </a:r>
          </a:p>
          <a:p>
            <a:endParaRPr lang="es-CO" sz="1633" dirty="0">
              <a:solidFill>
                <a:srgbClr val="FF0000"/>
              </a:solidFill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ACB82B4-9A2C-B642-B56F-617CDA341E1F}"/>
              </a:ext>
            </a:extLst>
          </p:cNvPr>
          <p:cNvSpPr txBox="1"/>
          <p:nvPr/>
        </p:nvSpPr>
        <p:spPr>
          <a:xfrm>
            <a:off x="4350578" y="494707"/>
            <a:ext cx="3462191" cy="2353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9232" indent="-259232">
              <a:buFont typeface="Arial" panose="020B0604020202020204" pitchFamily="34" charset="0"/>
              <a:buChar char="•"/>
            </a:pPr>
            <a:r>
              <a:rPr lang="es-CO" sz="1633" dirty="0">
                <a:solidFill>
                  <a:srgbClr val="FF0000"/>
                </a:solidFill>
              </a:rPr>
              <a:t>Examenes   ocupacionales </a:t>
            </a:r>
          </a:p>
          <a:p>
            <a:pPr marL="259232" indent="-259232">
              <a:buFont typeface="Arial" panose="020B0604020202020204" pitchFamily="34" charset="0"/>
              <a:buChar char="•"/>
            </a:pPr>
            <a:r>
              <a:rPr lang="es-CO" sz="1633" dirty="0">
                <a:solidFill>
                  <a:srgbClr val="FF0000"/>
                </a:solidFill>
              </a:rPr>
              <a:t>Epps –Dotacion</a:t>
            </a:r>
          </a:p>
          <a:p>
            <a:pPr marL="259232" indent="-259232">
              <a:buFont typeface="Arial" panose="020B0604020202020204" pitchFamily="34" charset="0"/>
              <a:buChar char="•"/>
            </a:pPr>
            <a:r>
              <a:rPr lang="es-CO" sz="1633" dirty="0">
                <a:solidFill>
                  <a:srgbClr val="FF0000"/>
                </a:solidFill>
              </a:rPr>
              <a:t>Disposición de residuos contaminados</a:t>
            </a:r>
          </a:p>
          <a:p>
            <a:pPr marL="259232" indent="-259232">
              <a:buFont typeface="Arial" panose="020B0604020202020204" pitchFamily="34" charset="0"/>
              <a:buChar char="•"/>
            </a:pPr>
            <a:r>
              <a:rPr lang="es-CO" sz="1633" dirty="0">
                <a:solidFill>
                  <a:srgbClr val="FF0000"/>
                </a:solidFill>
              </a:rPr>
              <a:t>Compra  de elementos de proteccion de bioseguridad limpieza y desinfección  </a:t>
            </a:r>
          </a:p>
          <a:p>
            <a:pPr marL="259232" indent="-259232">
              <a:buFont typeface="Arial" panose="020B0604020202020204" pitchFamily="34" charset="0"/>
              <a:buChar char="•"/>
            </a:pPr>
            <a:r>
              <a:rPr lang="es-CO" sz="1633" dirty="0"/>
              <a:t>Horas Hombre </a:t>
            </a:r>
          </a:p>
          <a:p>
            <a:pPr marL="259232" indent="-259232">
              <a:buFont typeface="Arial" panose="020B0604020202020204" pitchFamily="34" charset="0"/>
              <a:buChar char="•"/>
            </a:pPr>
            <a:endParaRPr lang="es-CO" sz="1633" dirty="0">
              <a:solidFill>
                <a:srgbClr val="FF0000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BDD32B5-9613-794E-A98E-FF979068CAEF}"/>
              </a:ext>
            </a:extLst>
          </p:cNvPr>
          <p:cNvSpPr txBox="1"/>
          <p:nvPr/>
        </p:nvSpPr>
        <p:spPr>
          <a:xfrm>
            <a:off x="362541" y="2561746"/>
            <a:ext cx="9788326" cy="3610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33" dirty="0"/>
              <a:t>Economicos: En relación  con el 2019, el presupuesto incremento en en 2021  esto por que se aumentaron las operaciones y esto implico  realizar mayores mantenimientos, organización de areas, elementos de proteccion personal,  y  realizar examenes al 100% del personal.</a:t>
            </a:r>
            <a:endParaRPr lang="es-CO" sz="1633" b="1" dirty="0"/>
          </a:p>
          <a:p>
            <a:endParaRPr lang="es-CO" sz="1633" b="1" dirty="0"/>
          </a:p>
          <a:p>
            <a:r>
              <a:rPr lang="es-CO" sz="1633" b="1" dirty="0"/>
              <a:t>Como se prodria optimiar:</a:t>
            </a:r>
          </a:p>
          <a:p>
            <a:endParaRPr lang="es-CO" sz="1633" b="1" dirty="0"/>
          </a:p>
          <a:p>
            <a:r>
              <a:rPr lang="es-CO" sz="1633" b="1" dirty="0"/>
              <a:t>Tecnicos: </a:t>
            </a:r>
          </a:p>
          <a:p>
            <a:r>
              <a:rPr lang="es-CO" sz="1633" dirty="0"/>
              <a:t>La empresa siembre realiza esfuerzo por mantener los recursos tecnicos para que cada operación sea segura.</a:t>
            </a:r>
          </a:p>
          <a:p>
            <a:endParaRPr lang="es-CO" sz="1633" b="1" dirty="0"/>
          </a:p>
          <a:p>
            <a:r>
              <a:rPr lang="es-CO" sz="1633" b="1" dirty="0"/>
              <a:t>Humanos: </a:t>
            </a:r>
          </a:p>
          <a:p>
            <a:r>
              <a:rPr lang="es-CO" sz="1633" dirty="0"/>
              <a:t>8 Integrantes de COPASST </a:t>
            </a:r>
          </a:p>
          <a:p>
            <a:r>
              <a:rPr lang="es-CO" sz="1633" dirty="0"/>
              <a:t>8 Integrantes del Comité de Convivencia.</a:t>
            </a:r>
          </a:p>
          <a:p>
            <a:r>
              <a:rPr lang="es-CO" sz="1633" dirty="0"/>
              <a:t>10 Brigadistas.</a:t>
            </a:r>
          </a:p>
          <a:p>
            <a:r>
              <a:rPr lang="es-CO" sz="1633" dirty="0"/>
              <a:t>2 Personas dedicadas al área de seguridad.</a:t>
            </a:r>
            <a:endParaRPr lang="es-CO" sz="1633" b="1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842528E-C7F5-D147-8FFB-21A93B113DFC}"/>
              </a:ext>
            </a:extLst>
          </p:cNvPr>
          <p:cNvSpPr txBox="1"/>
          <p:nvPr/>
        </p:nvSpPr>
        <p:spPr>
          <a:xfrm>
            <a:off x="1784592" y="323632"/>
            <a:ext cx="2547425" cy="343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33" b="1" dirty="0">
                <a:solidFill>
                  <a:schemeClr val="accent4"/>
                </a:solidFill>
              </a:rPr>
              <a:t>ECONOMICAS 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428D70B-A844-664F-B436-A2E84BF5D8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3175" b="63375"/>
          <a:stretch/>
        </p:blipFill>
        <p:spPr>
          <a:xfrm>
            <a:off x="8322199" y="791255"/>
            <a:ext cx="1074405" cy="102319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1CF55F0-1F02-F943-973A-BC7CBD0C1E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056" t="1156" r="28101" b="-1"/>
          <a:stretch/>
        </p:blipFill>
        <p:spPr>
          <a:xfrm>
            <a:off x="7413332" y="320192"/>
            <a:ext cx="912333" cy="194734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E2E7677-CE2D-BD49-84E4-AC8CB2750D3A}"/>
              </a:ext>
            </a:extLst>
          </p:cNvPr>
          <p:cNvSpPr txBox="1"/>
          <p:nvPr/>
        </p:nvSpPr>
        <p:spPr>
          <a:xfrm>
            <a:off x="7869382" y="5571928"/>
            <a:ext cx="4322618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dirty="0"/>
              <a:t>Los recursos asignados y disponibles  son suficienes  para atender las necesidades del SG-SSTA, asi como para atencion de emergencias.</a:t>
            </a:r>
          </a:p>
        </p:txBody>
      </p:sp>
    </p:spTree>
    <p:extLst>
      <p:ext uri="{BB962C8B-B14F-4D97-AF65-F5344CB8AC3E}">
        <p14:creationId xmlns:p14="http://schemas.microsoft.com/office/powerpoint/2010/main" val="2600968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136A0D-6592-F345-9553-621D352E0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8656" y="492716"/>
            <a:ext cx="3436088" cy="1325563"/>
          </a:xfrm>
        </p:spPr>
        <p:txBody>
          <a:bodyPr/>
          <a:lstStyle/>
          <a:p>
            <a:pPr algn="ctr"/>
            <a:r>
              <a:rPr lang="es-CO" b="1" dirty="0">
                <a:solidFill>
                  <a:srgbClr val="00B050"/>
                </a:solidFill>
              </a:rPr>
              <a:t>Desempeño ambiental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58EBF1-57FD-E04D-8775-F4A68A15D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250927"/>
            <a:ext cx="5334000" cy="4351338"/>
          </a:xfrm>
        </p:spPr>
        <p:txBody>
          <a:bodyPr>
            <a:normAutofit/>
          </a:bodyPr>
          <a:lstStyle/>
          <a:p>
            <a:r>
              <a:rPr lang="es-CO" sz="2000" dirty="0"/>
              <a:t>Durante este trimestre no se han presentado eventos de tipo ambiental;</a:t>
            </a:r>
          </a:p>
          <a:p>
            <a:pPr algn="just"/>
            <a:r>
              <a:rPr lang="es-CO" sz="2000" b="1" dirty="0"/>
              <a:t>Energia alternativa:</a:t>
            </a:r>
            <a:r>
              <a:rPr lang="es-CO" sz="2000" dirty="0"/>
              <a:t> se continua con el proceso de energia  a traves de los paneles solares, dar a conocer el impacto que tenemos en la disminucion de la huella de carbono.</a:t>
            </a:r>
          </a:p>
          <a:p>
            <a:r>
              <a:rPr lang="es-CO" sz="2000" b="1" dirty="0"/>
              <a:t>Recoleccion de agua lluvia: </a:t>
            </a:r>
            <a:r>
              <a:rPr lang="es-CO" sz="2000" dirty="0"/>
              <a:t>Se continua con el proceso de recoleccion de agua lluvia para los sanitarios.</a:t>
            </a:r>
          </a:p>
          <a:p>
            <a:r>
              <a:rPr lang="es-CO" sz="2000" b="1" dirty="0"/>
              <a:t>Campaña para gestión del reciclaje</a:t>
            </a:r>
            <a:r>
              <a:rPr lang="es-CO" sz="2000" dirty="0"/>
              <a:t>, donde participan trabajadores y se genera diferentes comunicaciones  para generar conciencia ambiental.</a:t>
            </a:r>
          </a:p>
          <a:p>
            <a:endParaRPr lang="es-CO" sz="2000" dirty="0"/>
          </a:p>
          <a:p>
            <a:endParaRPr lang="es-CO" sz="20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8B80AF4-BBF3-B74C-BA9A-3FF6CCA6E4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2403" r="-2797"/>
          <a:stretch/>
        </p:blipFill>
        <p:spPr>
          <a:xfrm>
            <a:off x="8935588" y="0"/>
            <a:ext cx="3256412" cy="600739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698D938-616E-6742-95FE-4762FC5989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3" r="-5606"/>
          <a:stretch/>
        </p:blipFill>
        <p:spPr>
          <a:xfrm>
            <a:off x="5881212" y="0"/>
            <a:ext cx="3345364" cy="600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7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8320" y="480916"/>
            <a:ext cx="8226144" cy="1140600"/>
          </a:xfrm>
        </p:spPr>
        <p:txBody>
          <a:bodyPr/>
          <a:lstStyle/>
          <a:p>
            <a:r>
              <a:rPr lang="es-ES" u="sng" dirty="0">
                <a:solidFill>
                  <a:srgbClr val="3366FF"/>
                </a:solidFill>
              </a:rPr>
              <a:t>RESULTADO DE INSPECCIONES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49842DE-A1B0-0541-B8CF-4BE75E535BE3}"/>
              </a:ext>
            </a:extLst>
          </p:cNvPr>
          <p:cNvSpPr txBox="1"/>
          <p:nvPr/>
        </p:nvSpPr>
        <p:spPr>
          <a:xfrm>
            <a:off x="1447073" y="2700440"/>
            <a:ext cx="6989706" cy="846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33" dirty="0"/>
              <a:t>En las inspecciones realizadas en el año  se evidencio  en las diferentes  áreas   se presento el orden y aseo,  la separación inadecuada  de los residuos   en la fuete, el diligenciamiento de  las carpetas en las áreas operativas que la mayor  </a:t>
            </a:r>
          </a:p>
        </p:txBody>
      </p:sp>
    </p:spTree>
    <p:extLst>
      <p:ext uri="{BB962C8B-B14F-4D97-AF65-F5344CB8AC3E}">
        <p14:creationId xmlns:p14="http://schemas.microsoft.com/office/powerpoint/2010/main" val="3318445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ADB81D-BE97-0F43-A818-71A61556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7436" y="309706"/>
            <a:ext cx="7966364" cy="1325563"/>
          </a:xfrm>
        </p:spPr>
        <p:txBody>
          <a:bodyPr/>
          <a:lstStyle/>
          <a:p>
            <a:r>
              <a:rPr lang="es-CO" b="1" dirty="0"/>
              <a:t>INCOSISTENCIAS DE ACCIDENTALIDAD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FACA28-D1E7-DA48-91EC-AE17A91EB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797" y="2924960"/>
            <a:ext cx="9929117" cy="2284038"/>
          </a:xfrm>
        </p:spPr>
        <p:txBody>
          <a:bodyPr/>
          <a:lstStyle/>
          <a:p>
            <a:pPr algn="just"/>
            <a:r>
              <a:rPr lang="es-CO" dirty="0"/>
              <a:t>Durante el año 2021, una inconsistencia en el sistema debido a un evento grave que se presento en año 2017 y cuya incapacidad no fue cobrada dentro de los tiempos estipulados por la ARL, colmena.</a:t>
            </a:r>
          </a:p>
        </p:txBody>
      </p:sp>
    </p:spTree>
    <p:extLst>
      <p:ext uri="{BB962C8B-B14F-4D97-AF65-F5344CB8AC3E}">
        <p14:creationId xmlns:p14="http://schemas.microsoft.com/office/powerpoint/2010/main" val="17544469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CUMPLIMIENTO DEL PLAN DE TRABAJO ANUAL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80049" y="1604329"/>
            <a:ext cx="8226144" cy="4894916"/>
          </a:xfrm>
        </p:spPr>
        <p:txBody>
          <a:bodyPr>
            <a:normAutofit/>
          </a:bodyPr>
          <a:lstStyle/>
          <a:p>
            <a:pPr marL="414772" indent="-414772">
              <a:buFont typeface="Wingdings" pitchFamily="2" charset="2"/>
              <a:buChar char="v"/>
            </a:pPr>
            <a:r>
              <a:rPr lang="es-ES" dirty="0"/>
              <a:t>Se evidencia un cumplimento del 97% de las actividades planeadas, en proceso las pendientes  se  reprograman para el primer semestre del año 2022</a:t>
            </a:r>
          </a:p>
          <a:p>
            <a:pPr marL="414772" indent="-414772">
              <a:buFont typeface="Wingdings" pitchFamily="2" charset="2"/>
              <a:buChar char="v"/>
            </a:pPr>
            <a:r>
              <a:rPr lang="es-ES" dirty="0"/>
              <a:t>Programar actividades relacionadas con mediciones para el plan de higiene industrial.</a:t>
            </a:r>
          </a:p>
          <a:p>
            <a:pPr marL="414772" indent="-414772">
              <a:buFont typeface="Wingdings" pitchFamily="2" charset="2"/>
              <a:buChar char="v"/>
            </a:pPr>
            <a:r>
              <a:rPr lang="es-ES" dirty="0"/>
              <a:t>Entrenamiento y reentrenamiento en alturas y espacios confinados para los proyectos donde tengamos que realizar actividades de acuerdo al riesgo para el primer semestre de 2022.</a:t>
            </a:r>
          </a:p>
          <a:p>
            <a:pPr marL="414772" indent="-414772">
              <a:buFont typeface="Wingdings" pitchFamily="2" charset="2"/>
              <a:buChar char="v"/>
            </a:pPr>
            <a:r>
              <a:rPr lang="es-ES" dirty="0"/>
              <a:t>Se cumplieron las metas propuestas en el plan de emergencias, simulacros y gestión de brigadas.</a:t>
            </a:r>
          </a:p>
          <a:p>
            <a:pPr marL="414772" indent="-414772">
              <a:buFont typeface="Wingdings" pitchFamily="2" charset="2"/>
              <a:buChar char="v"/>
            </a:pPr>
            <a:endParaRPr lang="es-ES" dirty="0"/>
          </a:p>
          <a:p>
            <a:pPr marL="0" indent="0"/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49264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Identificación de peligros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241863" y="1926540"/>
            <a:ext cx="7381652" cy="3163302"/>
          </a:xfrm>
          <a:prstGeom prst="rect">
            <a:avLst/>
          </a:prstGeom>
          <a:noFill/>
          <a:ln>
            <a:solidFill>
              <a:srgbClr val="00CC99"/>
            </a:solidFill>
          </a:ln>
        </p:spPr>
        <p:txBody>
          <a:bodyPr wrap="square" rtlCol="0">
            <a:spAutoFit/>
          </a:bodyPr>
          <a:lstStyle/>
          <a:p>
            <a:pPr marL="311079" indent="-311079" algn="ctr">
              <a:buFont typeface="Arial"/>
              <a:buChar char="•"/>
            </a:pPr>
            <a:r>
              <a:rPr lang="es-ES" sz="1814" dirty="0">
                <a:solidFill>
                  <a:srgbClr val="000000"/>
                </a:solidFill>
              </a:rPr>
              <a:t>Se han realizado la identificación de peligros de todas las actividades que realiza la compañ</a:t>
            </a:r>
            <a:r>
              <a:rPr lang="cs-CZ" sz="1814" dirty="0" err="1">
                <a:solidFill>
                  <a:srgbClr val="000000"/>
                </a:solidFill>
              </a:rPr>
              <a:t>í</a:t>
            </a:r>
            <a:r>
              <a:rPr lang="es-ES" sz="1814" dirty="0">
                <a:solidFill>
                  <a:srgbClr val="000000"/>
                </a:solidFill>
              </a:rPr>
              <a:t>a.</a:t>
            </a:r>
          </a:p>
          <a:p>
            <a:pPr marL="311079" indent="-311079">
              <a:buFont typeface="Arial"/>
              <a:buChar char="•"/>
            </a:pPr>
            <a:endParaRPr lang="es-ES" sz="1814" dirty="0">
              <a:solidFill>
                <a:srgbClr val="000000"/>
              </a:solidFill>
            </a:endParaRPr>
          </a:p>
          <a:p>
            <a:pPr marL="311079" indent="-311079" algn="ctr">
              <a:buFont typeface="Arial"/>
              <a:buChar char="•"/>
            </a:pPr>
            <a:r>
              <a:rPr lang="es-ES" sz="1814" dirty="0">
                <a:solidFill>
                  <a:srgbClr val="000000"/>
                </a:solidFill>
              </a:rPr>
              <a:t>Se han tomado las acciones correctivas de acuerdo a los peligros identificados y a la normatividad vigente.</a:t>
            </a:r>
          </a:p>
          <a:p>
            <a:pPr marL="311079" indent="-311079" algn="ctr">
              <a:buFont typeface="Arial"/>
              <a:buChar char="•"/>
            </a:pPr>
            <a:endParaRPr lang="es-ES" sz="1814" dirty="0">
              <a:solidFill>
                <a:srgbClr val="000000"/>
              </a:solidFill>
            </a:endParaRPr>
          </a:p>
          <a:p>
            <a:pPr marL="311079" indent="-311079" algn="ctr">
              <a:buFont typeface="Arial"/>
              <a:buChar char="•"/>
            </a:pPr>
            <a:r>
              <a:rPr lang="es-ES" sz="1814" dirty="0">
                <a:solidFill>
                  <a:srgbClr val="000000"/>
                </a:solidFill>
              </a:rPr>
              <a:t>La matriz de peligros a sido ajustada y validada de acuerdo a los procesos y proyectos.</a:t>
            </a:r>
          </a:p>
          <a:p>
            <a:pPr marL="311079" indent="-311079">
              <a:buFont typeface="Arial"/>
              <a:buChar char="•"/>
            </a:pPr>
            <a:endParaRPr lang="es-ES" sz="1814" dirty="0">
              <a:solidFill>
                <a:srgbClr val="000000"/>
              </a:solidFill>
            </a:endParaRPr>
          </a:p>
          <a:p>
            <a:pPr marL="311079" indent="-311079">
              <a:buFont typeface="Arial"/>
              <a:buChar char="•"/>
            </a:pPr>
            <a:endParaRPr lang="es-ES" sz="1814" dirty="0">
              <a:solidFill>
                <a:srgbClr val="000000"/>
              </a:solidFill>
            </a:endParaRPr>
          </a:p>
          <a:p>
            <a:pPr marL="311079" indent="-311079">
              <a:buFont typeface="Arial"/>
              <a:buChar char="•"/>
            </a:pPr>
            <a:endParaRPr lang="es-ES" sz="1814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534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15241" y="1"/>
            <a:ext cx="8226144" cy="673045"/>
          </a:xfrm>
        </p:spPr>
        <p:txBody>
          <a:bodyPr/>
          <a:lstStyle/>
          <a:p>
            <a:r>
              <a:rPr lang="es-ES" sz="2903" dirty="0"/>
              <a:t>RESULTADO DE REVISION GERENCIAL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61871" y="1175109"/>
            <a:ext cx="5214363" cy="5127434"/>
          </a:xfrm>
        </p:spPr>
        <p:txBody>
          <a:bodyPr/>
          <a:lstStyle/>
          <a:p>
            <a:pPr marL="414772" indent="-414772" algn="just">
              <a:buFontTx/>
              <a:buChar char="•"/>
            </a:pPr>
            <a:r>
              <a:rPr lang="es-ES" sz="1633" dirty="0"/>
              <a:t>Continuar  en la mejora continua de inspecciones y validaciones de campo.</a:t>
            </a:r>
          </a:p>
          <a:p>
            <a:pPr marL="414772" indent="-414772" algn="just">
              <a:buFontTx/>
              <a:buChar char="•"/>
            </a:pPr>
            <a:r>
              <a:rPr lang="es-ES" sz="1633" dirty="0"/>
              <a:t>Generar mayor conciencia en los lideres de área para mejorar el seguimiento y generar acciones de mejora que contribuyan no solo con la parte de seguridad si no que también redunden en el bienestar del trabajador.</a:t>
            </a:r>
          </a:p>
          <a:p>
            <a:pPr marL="414772" indent="-414772" algn="just">
              <a:buFontTx/>
              <a:buChar char="•"/>
            </a:pPr>
            <a:r>
              <a:rPr lang="es-ES" sz="1633" dirty="0"/>
              <a:t>Involucrar mas a los colaboradores en el desarrollo planes del SG-SSTA</a:t>
            </a:r>
          </a:p>
          <a:p>
            <a:pPr marL="414772" indent="-414772" algn="just">
              <a:buFont typeface="Arial"/>
              <a:buChar char="•"/>
            </a:pPr>
            <a:r>
              <a:rPr lang="es-ES" sz="1633" dirty="0"/>
              <a:t>Realizar mas  capacitaciones donde se involucre a la familia  teniendo en cuenta las nuevas plataformas para fortalecer los temas de seguridad en casa (SSTA).</a:t>
            </a:r>
          </a:p>
          <a:p>
            <a:pPr marL="414772" indent="-414772" algn="just">
              <a:buFont typeface="Arial"/>
              <a:buChar char="•"/>
            </a:pPr>
            <a:endParaRPr lang="es-ES" sz="1633" dirty="0"/>
          </a:p>
          <a:p>
            <a:pPr marL="414772" indent="-414772" algn="just">
              <a:buFontTx/>
              <a:buChar char="•"/>
            </a:pPr>
            <a:endParaRPr lang="es-ES" sz="1633" dirty="0"/>
          </a:p>
          <a:p>
            <a:pPr marL="414772" indent="-414772" algn="just">
              <a:buFontTx/>
              <a:buChar char="•"/>
            </a:pPr>
            <a:endParaRPr lang="es-ES" sz="1633" dirty="0"/>
          </a:p>
          <a:p>
            <a:pPr marL="414772" indent="-414772" algn="just">
              <a:buFontTx/>
              <a:buChar char="•"/>
            </a:pPr>
            <a:endParaRPr lang="es-ES" sz="1633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 bwMode="auto">
          <a:xfrm>
            <a:off x="655487" y="2959290"/>
            <a:ext cx="5372826" cy="3760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/>
              <a:buChar char="•"/>
            </a:pPr>
            <a:r>
              <a:rPr lang="es-ES" sz="1814" dirty="0"/>
              <a:t>La empresa ha fortalecido los procesos de gestión de sus riesgos mediante el seguimiento de permisos a través de la aplicación del SAMM.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814" dirty="0"/>
              <a:t>El compromiso  de los coordinadores y jefes  se evidencio en los temas de SST durante el año </a:t>
            </a:r>
          </a:p>
          <a:p>
            <a:pPr algn="just">
              <a:buFont typeface="Arial"/>
              <a:buChar char="•"/>
            </a:pPr>
            <a:r>
              <a:rPr lang="es-ES" sz="1814" dirty="0"/>
              <a:t>El plan de trabajo se cumplió en 98%.</a:t>
            </a:r>
          </a:p>
          <a:p>
            <a:pPr marL="414772" indent="-414772" algn="just">
              <a:buFontTx/>
              <a:buChar char="•"/>
            </a:pPr>
            <a:r>
              <a:rPr lang="es-ES" sz="1814" dirty="0"/>
              <a:t>Durante el proceso de restricciones y problemas logísticos derivados de los mercados internacionales que han impactado significativamente la compañía, la alta gerencia ha mantenido su planta de personal haciendo grandes esfuerzos por el bienestar de todos.</a:t>
            </a:r>
          </a:p>
          <a:p>
            <a:pPr marL="0" indent="0" algn="just"/>
            <a:endParaRPr lang="es-ES" sz="1814" dirty="0"/>
          </a:p>
          <a:p>
            <a:pPr marL="414772" indent="-414772" algn="just">
              <a:buFontTx/>
              <a:buChar char="•"/>
            </a:pPr>
            <a:endParaRPr lang="es-ES" sz="1814" dirty="0"/>
          </a:p>
        </p:txBody>
      </p:sp>
      <p:sp>
        <p:nvSpPr>
          <p:cNvPr id="5" name="CuadroTexto 4"/>
          <p:cNvSpPr txBox="1"/>
          <p:nvPr/>
        </p:nvSpPr>
        <p:spPr>
          <a:xfrm rot="16200000">
            <a:off x="-1223157" y="4536064"/>
            <a:ext cx="3189339" cy="343620"/>
          </a:xfrm>
          <a:prstGeom prst="rect">
            <a:avLst/>
          </a:prstGeom>
          <a:solidFill>
            <a:srgbClr val="C2FF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633" b="1" dirty="0">
                <a:solidFill>
                  <a:srgbClr val="FF0000"/>
                </a:solidFill>
              </a:rPr>
              <a:t>ASPECTOS POSITIVOS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7710528" y="747219"/>
            <a:ext cx="3592839" cy="3436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1633" b="1" dirty="0">
                <a:solidFill>
                  <a:srgbClr val="FF0000"/>
                </a:solidFill>
              </a:rPr>
              <a:t>ASPECTOS  POR MEJORAR </a:t>
            </a:r>
          </a:p>
        </p:txBody>
      </p:sp>
    </p:spTree>
    <p:extLst>
      <p:ext uri="{BB962C8B-B14F-4D97-AF65-F5344CB8AC3E}">
        <p14:creationId xmlns:p14="http://schemas.microsoft.com/office/powerpoint/2010/main" val="3632729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0566" y="228107"/>
            <a:ext cx="7708273" cy="411748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2D2DB9"/>
                </a:solidFill>
              </a:rPr>
              <a:t>OBJETIVOS EN SSTA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45890" y="1142648"/>
            <a:ext cx="7316327" cy="5421921"/>
          </a:xfrm>
        </p:spPr>
        <p:txBody>
          <a:bodyPr/>
          <a:lstStyle/>
          <a:p>
            <a:r>
              <a:rPr lang="es-ES" sz="2177" b="1" dirty="0"/>
              <a:t>EN SEGURIDAD Y SALUD EN EL TRABAJO.</a:t>
            </a:r>
          </a:p>
          <a:p>
            <a:pPr>
              <a:buFont typeface="Arial"/>
              <a:buChar char="•"/>
            </a:pPr>
            <a:r>
              <a:rPr lang="es-ES" sz="1633" dirty="0"/>
              <a:t>Disminuir en un 50% la frecuencia de los eventos presentados en el ultimo año.</a:t>
            </a:r>
          </a:p>
          <a:p>
            <a:pPr>
              <a:buFont typeface="Arial"/>
              <a:buChar char="•"/>
            </a:pPr>
            <a:r>
              <a:rPr lang="es-ES" sz="1633" dirty="0"/>
              <a:t>No presentar  lesiones  incapacitantes  por accidentes de trabajo.</a:t>
            </a:r>
          </a:p>
          <a:p>
            <a:pPr>
              <a:buFont typeface="Arial"/>
              <a:buChar char="•"/>
            </a:pPr>
            <a:r>
              <a:rPr lang="es-ES" sz="1633" dirty="0"/>
              <a:t>No tener mas de 1 caso de enfermedad laboral .</a:t>
            </a:r>
          </a:p>
          <a:p>
            <a:pPr>
              <a:buFont typeface="Arial"/>
              <a:buChar char="•"/>
            </a:pPr>
            <a:r>
              <a:rPr lang="es-ES" sz="1633" dirty="0"/>
              <a:t>Capacitar  al 100% de los trabajadores en temas de SSTA</a:t>
            </a:r>
            <a:br>
              <a:rPr lang="es-ES" sz="1633" dirty="0"/>
            </a:br>
            <a:r>
              <a:rPr lang="es-ES" sz="1633" dirty="0"/>
              <a:t>Cumplir con el 90 % de las inspecciones de áreas.</a:t>
            </a:r>
          </a:p>
          <a:p>
            <a:pPr>
              <a:buFont typeface="Arial"/>
              <a:buChar char="•"/>
            </a:pPr>
            <a:r>
              <a:rPr lang="es-ES" sz="1633" dirty="0"/>
              <a:t>Disminuir los daños a la propiedad.</a:t>
            </a:r>
            <a:endParaRPr lang="es-ES" sz="1633" dirty="0">
              <a:latin typeface="Verdana"/>
              <a:ea typeface="Verdana"/>
              <a:cs typeface="Verdana"/>
            </a:endParaRPr>
          </a:p>
          <a:p>
            <a:pPr marL="0" indent="0"/>
            <a:r>
              <a:rPr lang="es-ES" sz="2177" b="1" dirty="0">
                <a:latin typeface="Verdana"/>
                <a:ea typeface="Verdana"/>
                <a:cs typeface="Verdana"/>
              </a:rPr>
              <a:t>AMBIENTALES:</a:t>
            </a:r>
          </a:p>
          <a:p>
            <a:pPr>
              <a:buFont typeface="Arial"/>
              <a:buChar char="•"/>
            </a:pPr>
            <a:r>
              <a:rPr lang="es-ES" sz="1633" dirty="0"/>
              <a:t>Disminuir o mantener los consumos de agua bimensuales según la meta establecida  con el uso de agua lluvia.</a:t>
            </a:r>
          </a:p>
          <a:p>
            <a:pPr>
              <a:buFont typeface="Arial"/>
              <a:buChar char="•"/>
            </a:pPr>
            <a:r>
              <a:rPr lang="es-ES" sz="1633" dirty="0"/>
              <a:t>Continuar  con el uso de los paneles solares para la disminución de consumos de energía </a:t>
            </a:r>
          </a:p>
          <a:p>
            <a:pPr>
              <a:buFont typeface="Arial"/>
              <a:buChar char="•"/>
            </a:pPr>
            <a:r>
              <a:rPr lang="es-ES" sz="1633" dirty="0"/>
              <a:t>Continuidad en la  disminución de generación de residuos (papel, uso de elementos de plástico)</a:t>
            </a:r>
          </a:p>
          <a:p>
            <a:pPr>
              <a:buFont typeface="Arial"/>
              <a:buChar char="•"/>
            </a:pPr>
            <a:r>
              <a:rPr lang="es-ES" sz="1633" dirty="0"/>
              <a:t>Disminuir el consumo de papel /reemplazo por el uso  de los medios electrónicos </a:t>
            </a:r>
          </a:p>
          <a:p>
            <a:pPr>
              <a:buFont typeface="Arial"/>
              <a:buChar char="•"/>
            </a:pPr>
            <a:endParaRPr lang="es-ES" sz="1633" dirty="0"/>
          </a:p>
        </p:txBody>
      </p:sp>
    </p:spTree>
    <p:extLst>
      <p:ext uri="{BB962C8B-B14F-4D97-AF65-F5344CB8AC3E}">
        <p14:creationId xmlns:p14="http://schemas.microsoft.com/office/powerpoint/2010/main" val="20402478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33670" y="174662"/>
            <a:ext cx="5537772" cy="965938"/>
          </a:xfrm>
          <a:ln>
            <a:solidFill>
              <a:srgbClr val="4F81BD"/>
            </a:solidFill>
          </a:ln>
        </p:spPr>
        <p:txBody>
          <a:bodyPr>
            <a:normAutofit/>
          </a:bodyPr>
          <a:lstStyle/>
          <a:p>
            <a:pPr algn="ctr"/>
            <a:r>
              <a:rPr lang="es-ES" b="1" dirty="0">
                <a:solidFill>
                  <a:schemeClr val="accent2">
                    <a:lumMod val="75000"/>
                  </a:schemeClr>
                </a:solidFill>
              </a:rPr>
              <a:t>PLAN DE ACCION 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89513"/>
              </p:ext>
            </p:extLst>
          </p:nvPr>
        </p:nvGraphicFramePr>
        <p:xfrm>
          <a:off x="1945240" y="1222624"/>
          <a:ext cx="9726202" cy="533783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355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0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3557">
                <a:tc>
                  <a:txBody>
                    <a:bodyPr/>
                    <a:lstStyle/>
                    <a:p>
                      <a:pPr algn="ctr"/>
                      <a:endParaRPr lang="es-ES" sz="1300" dirty="0"/>
                    </a:p>
                    <a:p>
                      <a:pPr algn="ctr"/>
                      <a:r>
                        <a:rPr lang="es-ES" sz="1300" dirty="0"/>
                        <a:t>ACCION </a:t>
                      </a:r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FECHA PROPUESTA</a:t>
                      </a:r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FECHA DE SEGUIMIENTO</a:t>
                      </a:r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300" dirty="0"/>
                        <a:t>EFECTIVIDAD</a:t>
                      </a:r>
                      <a:r>
                        <a:rPr lang="es-ES" sz="1300" baseline="0" dirty="0"/>
                        <a:t> ACCION </a:t>
                      </a:r>
                      <a:endParaRPr lang="es-ES" sz="1300" dirty="0"/>
                    </a:p>
                    <a:p>
                      <a:pPr algn="ctr"/>
                      <a:endParaRPr lang="es-ES" sz="1300" dirty="0"/>
                    </a:p>
                  </a:txBody>
                  <a:tcPr marL="82953" marR="82953" marT="41476" marB="41476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1071"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Asegurar siempre el cobro de incapacidad y evitar inconsistencia en la estadística de la empresa con relación a la suministrada por entes externos.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>
                        <a:solidFill>
                          <a:srgbClr val="262699"/>
                        </a:solidFill>
                      </a:endParaRP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071"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Gestionar el plan de trabajo trabajo para los diferentes programas del SG-SSTA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4791">
                <a:tc>
                  <a:txBody>
                    <a:bodyPr/>
                    <a:lstStyle/>
                    <a:p>
                      <a:r>
                        <a:rPr lang="es-ES" sz="1100" b="0" dirty="0"/>
                        <a:t>Planear junto con las áreas operativas el seguimiento a formación de trabajo en altura y espacio confinado de acuerdo a los requerimientos legales.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" sz="1100" b="0" dirty="0"/>
                        <a:t>Marzo 2022</a:t>
                      </a:r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100" b="0" dirty="0">
                        <a:solidFill>
                          <a:srgbClr val="262699"/>
                        </a:solidFill>
                      </a:endParaRP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9850">
                <a:tc>
                  <a:txBody>
                    <a:bodyPr/>
                    <a:lstStyle/>
                    <a:p>
                      <a:endParaRPr lang="es-ES" sz="1100" b="0" baseline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100" b="0" dirty="0">
                        <a:solidFill>
                          <a:srgbClr val="262699"/>
                        </a:solidFill>
                      </a:endParaRP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4791">
                <a:tc>
                  <a:txBody>
                    <a:bodyPr/>
                    <a:lstStyle/>
                    <a:p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endParaRPr lang="es-ES" sz="1100" b="0" dirty="0"/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8628"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endParaRPr lang="es-ES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444707976"/>
                  </a:ext>
                </a:extLst>
              </a:tr>
              <a:tr h="1059277"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ctr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pPr algn="just"/>
                      <a:endParaRPr lang="es-ES" sz="1100" b="0" dirty="0"/>
                    </a:p>
                  </a:txBody>
                  <a:tcPr marL="82953" marR="82953" marT="41476" marB="41476"/>
                </a:tc>
                <a:tc>
                  <a:txBody>
                    <a:bodyPr/>
                    <a:lstStyle/>
                    <a:p>
                      <a:endParaRPr lang="es-ES" sz="1500" b="0" dirty="0"/>
                    </a:p>
                  </a:txBody>
                  <a:tcPr marL="82953" marR="82953" marT="41476" marB="41476"/>
                </a:tc>
                <a:extLst>
                  <a:ext uri="{0D108BD9-81ED-4DB2-BD59-A6C34878D82A}">
                    <a16:rowId xmlns:a16="http://schemas.microsoft.com/office/drawing/2014/main" val="2106265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72993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5977</TotalTime>
  <Words>1604</Words>
  <Application>Microsoft Macintosh PowerPoint</Application>
  <PresentationFormat>Panorámica</PresentationFormat>
  <Paragraphs>183</Paragraphs>
  <Slides>19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Abadi MT Condensed Extra Bold</vt:lpstr>
      <vt:lpstr>Arial</vt:lpstr>
      <vt:lpstr>Calibri</vt:lpstr>
      <vt:lpstr>Calibri Light</vt:lpstr>
      <vt:lpstr>Times New Roman</vt:lpstr>
      <vt:lpstr>Verdana</vt:lpstr>
      <vt:lpstr>Wingdings</vt:lpstr>
      <vt:lpstr>Tema de Office</vt:lpstr>
      <vt:lpstr>Presentación de PowerPoint</vt:lpstr>
      <vt:lpstr>SEGUIMIENTO PLAN DE ACCION   </vt:lpstr>
      <vt:lpstr>REVISION DE POLITICAS OBJETIVOS Y METAS </vt:lpstr>
      <vt:lpstr>ANALISIS DE ACCIDENTALIDAD </vt:lpstr>
      <vt:lpstr>Presentación de PowerPoint</vt:lpstr>
      <vt:lpstr>PARTICIPACIÓN,  CONSULTA  Y RESULTADOS </vt:lpstr>
      <vt:lpstr>RESULTADOS DE AUDITORIAS </vt:lpstr>
      <vt:lpstr>ESTADO DE LAS ACCIONES CORRECTIVAS Y PREVENTIVAS </vt:lpstr>
      <vt:lpstr>Presentación de PowerPoint</vt:lpstr>
      <vt:lpstr>CAMBIOS SIGNIFICATIVOS QUE AFECTAN EL SISTEMA </vt:lpstr>
      <vt:lpstr>Presentación de PowerPoint</vt:lpstr>
      <vt:lpstr>Desempeño ambiental </vt:lpstr>
      <vt:lpstr>RESULTADO DE INSPECCIONES </vt:lpstr>
      <vt:lpstr>INCOSISTENCIAS DE ACCIDENTALIDAD </vt:lpstr>
      <vt:lpstr>CUMPLIMIENTO DEL PLAN DE TRABAJO ANUAL</vt:lpstr>
      <vt:lpstr>Identificación de peligros</vt:lpstr>
      <vt:lpstr>RESULTADO DE REVISION GERENCIAL </vt:lpstr>
      <vt:lpstr>OBJETIVOS EN SSTA </vt:lpstr>
      <vt:lpstr>PLAN DE ACCION 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Usuario de Microsoft Office</cp:lastModifiedBy>
  <cp:revision>34</cp:revision>
  <dcterms:created xsi:type="dcterms:W3CDTF">2020-02-18T12:47:10Z</dcterms:created>
  <dcterms:modified xsi:type="dcterms:W3CDTF">2022-04-01T17:34:12Z</dcterms:modified>
</cp:coreProperties>
</file>