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303" r:id="rId9"/>
    <p:sldId id="310" r:id="rId10"/>
    <p:sldId id="311" r:id="rId11"/>
    <p:sldId id="312" r:id="rId12"/>
    <p:sldId id="313" r:id="rId13"/>
    <p:sldId id="314" r:id="rId14"/>
    <p:sldId id="315" r:id="rId15"/>
    <p:sldId id="316" r:id="rId16"/>
    <p:sldId id="317" r:id="rId17"/>
    <p:sldId id="318" r:id="rId18"/>
    <p:sldId id="319" r:id="rId19"/>
    <p:sldId id="320" r:id="rId20"/>
    <p:sldId id="322" r:id="rId21"/>
    <p:sldId id="321" r:id="rId22"/>
    <p:sldId id="323" r:id="rId23"/>
    <p:sldId id="324" r:id="rId24"/>
    <p:sldId id="27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343" autoAdjust="0"/>
  </p:normalViewPr>
  <p:slideViewPr>
    <p:cSldViewPr snapToGrid="0">
      <p:cViewPr varScale="1">
        <p:scale>
          <a:sx n="69" d="100"/>
          <a:sy n="69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F3931-ADB4-4187-9A5C-2A603AC329EE}" type="datetimeFigureOut">
              <a:rPr lang="es-ES" smtClean="0"/>
              <a:t>24/08/2022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D9834-29FC-45B6-8D7B-A266EB6F47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696371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0380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1D9834-29FC-45B6-8D7B-A266EB6F47DE}" type="slidenum">
              <a:rPr lang="es-ES" smtClean="0"/>
              <a:t>24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9418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8/24/2022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/>
          </a:bodyPr>
          <a:lstStyle/>
          <a:p>
            <a:r>
              <a:rPr lang="es-CO" b="1" dirty="0" smtClean="0"/>
              <a:t>Sistemas probadores 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1959429" y="992777"/>
            <a:ext cx="9394370" cy="5346008"/>
          </a:xfrm>
        </p:spPr>
        <p:txBody>
          <a:bodyPr/>
          <a:lstStyle/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r>
              <a:rPr lang="es-CO" dirty="0" smtClean="0"/>
              <a:t>➢ </a:t>
            </a:r>
            <a:r>
              <a:rPr lang="es-CO" dirty="0"/>
              <a:t>Introducción</a:t>
            </a:r>
          </a:p>
          <a:p>
            <a:pPr marL="0" indent="0" algn="just">
              <a:buNone/>
            </a:pPr>
            <a:r>
              <a:rPr lang="es-CO" dirty="0"/>
              <a:t>➢ Probadores de desplazamiento</a:t>
            </a:r>
          </a:p>
          <a:p>
            <a:pPr marL="0" indent="0" algn="just">
              <a:buNone/>
            </a:pPr>
            <a:r>
              <a:rPr lang="es-CO" dirty="0"/>
              <a:t>➢ Tanques probadores</a:t>
            </a:r>
          </a:p>
          <a:p>
            <a:pPr marL="0" indent="0" algn="just">
              <a:buNone/>
            </a:pPr>
            <a:r>
              <a:rPr lang="es-CO" dirty="0"/>
              <a:t>➢ Probadores master meter</a:t>
            </a:r>
          </a:p>
          <a:p>
            <a:pPr marL="0" indent="0" algn="just">
              <a:buNone/>
            </a:pPr>
            <a:r>
              <a:rPr lang="es-CO" dirty="0"/>
              <a:t>➢ Calibración de probadores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90" y="273316"/>
            <a:ext cx="856923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4400" dirty="0"/>
              <a:t>Sistemas probadores </a:t>
            </a:r>
            <a:endParaRPr lang="es-CO" sz="4400" dirty="0">
              <a:latin typeface="+mj-lt"/>
            </a:endParaRP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2189018" y="1130172"/>
            <a:ext cx="8182890" cy="50467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/>
              <a:t>Se conoce como proving al proceso</a:t>
            </a:r>
          </a:p>
          <a:p>
            <a:pPr marL="0" indent="0">
              <a:buNone/>
            </a:pPr>
            <a:r>
              <a:rPr lang="es-CO" dirty="0"/>
              <a:t>usado para determinar el meter factor de</a:t>
            </a:r>
          </a:p>
          <a:p>
            <a:pPr marL="0" indent="0">
              <a:buNone/>
            </a:pPr>
            <a:r>
              <a:rPr lang="es-CO" dirty="0"/>
              <a:t>un medidor.</a:t>
            </a:r>
          </a:p>
          <a:p>
            <a:pPr marL="0" indent="0">
              <a:buNone/>
            </a:pPr>
            <a:r>
              <a:rPr lang="es-CO" dirty="0"/>
              <a:t>El meter factor es un factor de</a:t>
            </a:r>
          </a:p>
          <a:p>
            <a:pPr marL="0" indent="0">
              <a:buNone/>
            </a:pPr>
            <a:r>
              <a:rPr lang="es-CO" dirty="0"/>
              <a:t>corrección que se aplica al valor</a:t>
            </a:r>
          </a:p>
          <a:p>
            <a:pPr marL="0" indent="0">
              <a:buNone/>
            </a:pPr>
            <a:r>
              <a:rPr lang="es-CO" dirty="0"/>
              <a:t>reportado por un medidor, y se obtiene</a:t>
            </a:r>
          </a:p>
          <a:p>
            <a:pPr marL="0" indent="0">
              <a:buNone/>
            </a:pPr>
            <a:r>
              <a:rPr lang="es-CO" dirty="0"/>
              <a:t>dividiendo el valor de volumen indicado</a:t>
            </a:r>
          </a:p>
          <a:p>
            <a:pPr marL="0" indent="0">
              <a:buNone/>
            </a:pPr>
            <a:r>
              <a:rPr lang="es-CO" dirty="0"/>
              <a:t>por un dispositivo de referencia (el</a:t>
            </a:r>
          </a:p>
          <a:p>
            <a:pPr marL="0" indent="0">
              <a:buNone/>
            </a:pPr>
            <a:r>
              <a:rPr lang="es-CO" dirty="0"/>
              <a:t>probador) sobre el volumen indicado por</a:t>
            </a:r>
          </a:p>
          <a:p>
            <a:pPr marL="0" indent="0">
              <a:buNone/>
            </a:pPr>
            <a:r>
              <a:rPr lang="es-CO" dirty="0"/>
              <a:t>el medidor, ambos convertidos a</a:t>
            </a:r>
          </a:p>
          <a:p>
            <a:pPr marL="0" indent="0">
              <a:buNone/>
            </a:pPr>
            <a:r>
              <a:rPr lang="es-CO" dirty="0"/>
              <a:t>condiciones estándar.</a:t>
            </a: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441" y="665018"/>
            <a:ext cx="4600575" cy="367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115259"/>
            <a:ext cx="8964259" cy="890801"/>
          </a:xfrm>
        </p:spPr>
        <p:txBody>
          <a:bodyPr>
            <a:normAutofit/>
          </a:bodyPr>
          <a:lstStyle/>
          <a:p>
            <a:r>
              <a:rPr lang="es-CO" b="1" dirty="0" smtClean="0"/>
              <a:t>Meter factor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407" y="5961184"/>
            <a:ext cx="452130" cy="45213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28801" y="1093475"/>
            <a:ext cx="9670740" cy="511138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De esta manera, la prueba del medidor o proving es simplemente un proceso </a:t>
            </a:r>
            <a:r>
              <a:rPr lang="es-CO" sz="2400" dirty="0" smtClean="0"/>
              <a:t>de calibración </a:t>
            </a:r>
            <a:r>
              <a:rPr lang="es-CO" sz="2400" dirty="0"/>
              <a:t>de un medidor de trabajo, en el cual el resultado se reporta como </a:t>
            </a:r>
            <a:r>
              <a:rPr lang="es-CO" sz="2400" dirty="0" smtClean="0"/>
              <a:t>una relación </a:t>
            </a:r>
            <a:r>
              <a:rPr lang="es-CO" sz="2400" dirty="0"/>
              <a:t>de volúmenes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</a:pPr>
            <a:endParaRPr lang="es-CO" sz="2400" dirty="0" smtClean="0"/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CO" sz="2400" dirty="0" smtClean="0"/>
          </a:p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endParaRPr lang="es-ES" sz="2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8358" y="2391866"/>
            <a:ext cx="9191625" cy="12573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7934" y="3630859"/>
            <a:ext cx="9821606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663438"/>
            <a:ext cx="10593976" cy="627018"/>
          </a:xfrm>
        </p:spPr>
        <p:txBody>
          <a:bodyPr>
            <a:normAutofit fontScale="90000"/>
          </a:bodyPr>
          <a:lstStyle/>
          <a:p>
            <a:r>
              <a:rPr lang="es-CO" b="1" dirty="0"/>
              <a:t> </a:t>
            </a:r>
            <a:r>
              <a:rPr lang="es-CO" b="1" dirty="0" smtClean="0"/>
              <a:t>              Probadores</a:t>
            </a:r>
            <a:r>
              <a:rPr lang="es-CO" b="1" dirty="0" smtClean="0"/>
              <a:t> 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08909" y="1080655"/>
            <a:ext cx="9337763" cy="4989219"/>
          </a:xfrm>
        </p:spPr>
        <p:txBody>
          <a:bodyPr/>
          <a:lstStyle/>
          <a:p>
            <a:pPr marL="0" indent="0" algn="just">
              <a:buNone/>
            </a:pPr>
            <a:r>
              <a:rPr lang="es-CO" dirty="0"/>
              <a:t>La función del probador es verificar el volumen medido por cada uno de </a:t>
            </a:r>
            <a:r>
              <a:rPr lang="es-CO" dirty="0" smtClean="0"/>
              <a:t>los medidores </a:t>
            </a:r>
            <a:r>
              <a:rPr lang="es-CO" dirty="0"/>
              <a:t>que conforman un sistema de medición dinámico, realizando </a:t>
            </a:r>
            <a:r>
              <a:rPr lang="es-CO" dirty="0" smtClean="0"/>
              <a:t>una comparación </a:t>
            </a:r>
            <a:r>
              <a:rPr lang="es-CO" dirty="0"/>
              <a:t>sencilla entre el volumen registrado por el medidor y </a:t>
            </a:r>
            <a:r>
              <a:rPr lang="es-CO" dirty="0" smtClean="0"/>
              <a:t>el volumen </a:t>
            </a:r>
            <a:r>
              <a:rPr lang="es-CO" dirty="0"/>
              <a:t>certificado del probador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5025" y="3117273"/>
            <a:ext cx="8160326" cy="2952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82533" y="39276"/>
            <a:ext cx="9446622" cy="778142"/>
          </a:xfrm>
        </p:spPr>
        <p:txBody>
          <a:bodyPr>
            <a:normAutofit fontScale="90000"/>
          </a:bodyPr>
          <a:lstStyle/>
          <a:p>
            <a:r>
              <a:rPr lang="es-CO" dirty="0"/>
              <a:t/>
            </a:r>
            <a:br>
              <a:rPr lang="es-CO" dirty="0"/>
            </a:br>
            <a:r>
              <a:rPr lang="es-CO" dirty="0" smtClean="0"/>
              <a:t>         </a:t>
            </a:r>
            <a:r>
              <a:rPr lang="es-CO" dirty="0" smtClean="0"/>
              <a:t>Clasificación de probadores</a:t>
            </a: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3962" y="5185731"/>
            <a:ext cx="1153053" cy="1153053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2202874" y="1138360"/>
            <a:ext cx="8894618" cy="5553385"/>
          </a:xfrm>
        </p:spPr>
        <p:txBody>
          <a:bodyPr/>
          <a:lstStyle/>
          <a:p>
            <a:pPr marL="0" indent="0">
              <a:buNone/>
            </a:pPr>
            <a:r>
              <a:rPr lang="es-CO" dirty="0" smtClean="0"/>
              <a:t> </a:t>
            </a:r>
            <a:endParaRPr lang="es-E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9312" y="1274618"/>
            <a:ext cx="8701088" cy="506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208372"/>
            <a:ext cx="9627326" cy="888908"/>
          </a:xfrm>
        </p:spPr>
        <p:txBody>
          <a:bodyPr>
            <a:normAutofit/>
          </a:bodyPr>
          <a:lstStyle/>
          <a:p>
            <a:r>
              <a:rPr lang="es-CO" sz="4000" b="1" dirty="0" smtClean="0"/>
              <a:t>Cadena de trazabilidad</a:t>
            </a:r>
            <a:endParaRPr lang="es-ES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63486" y="1188720"/>
            <a:ext cx="9480334" cy="498824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O" dirty="0"/>
              <a:t>Cumpliendo con los requisitos de</a:t>
            </a:r>
          </a:p>
          <a:p>
            <a:pPr marL="0" indent="0" algn="just">
              <a:buNone/>
            </a:pPr>
            <a:r>
              <a:rPr lang="es-CO" dirty="0"/>
              <a:t>comparabilidad, se requiere que</a:t>
            </a:r>
          </a:p>
          <a:p>
            <a:pPr marL="0" indent="0" algn="just">
              <a:buNone/>
            </a:pPr>
            <a:r>
              <a:rPr lang="es-CO" dirty="0"/>
              <a:t>cualquier medidor posea una cadena</a:t>
            </a:r>
          </a:p>
          <a:p>
            <a:pPr marL="0" indent="0" algn="just">
              <a:buNone/>
            </a:pPr>
            <a:r>
              <a:rPr lang="es-CO" dirty="0"/>
              <a:t>de trazabilidad hasta patrones</a:t>
            </a:r>
          </a:p>
          <a:p>
            <a:pPr marL="0" indent="0" algn="just">
              <a:buNone/>
            </a:pPr>
            <a:r>
              <a:rPr lang="es-CO" dirty="0"/>
              <a:t>primarios.</a:t>
            </a:r>
          </a:p>
          <a:p>
            <a:pPr marL="0" indent="0" algn="just">
              <a:buNone/>
            </a:pPr>
            <a:r>
              <a:rPr lang="es-CO" dirty="0"/>
              <a:t>En el caso del API MPMS, contempla</a:t>
            </a:r>
          </a:p>
          <a:p>
            <a:pPr marL="0" indent="0" algn="just">
              <a:buNone/>
            </a:pPr>
            <a:r>
              <a:rPr lang="es-CO" dirty="0"/>
              <a:t>una estructura jerárquica que contiene</a:t>
            </a:r>
          </a:p>
          <a:p>
            <a:pPr marL="0" indent="0" algn="just">
              <a:buNone/>
            </a:pPr>
            <a:r>
              <a:rPr lang="es-CO" dirty="0"/>
              <a:t>tres niveles para la empresa de</a:t>
            </a:r>
          </a:p>
          <a:p>
            <a:pPr marL="0" indent="0" algn="just">
              <a:buNone/>
            </a:pPr>
            <a:r>
              <a:rPr lang="es-CO" dirty="0" err="1"/>
              <a:t>Oil&amp;Gas</a:t>
            </a:r>
            <a:r>
              <a:rPr lang="es-CO" dirty="0"/>
              <a:t>: las medidas de prueba</a:t>
            </a:r>
          </a:p>
          <a:p>
            <a:pPr marL="0" indent="0" algn="just">
              <a:buNone/>
            </a:pPr>
            <a:r>
              <a:rPr lang="es-CO" dirty="0"/>
              <a:t>estándar de campo, los probadores y</a:t>
            </a:r>
          </a:p>
          <a:p>
            <a:pPr marL="0" indent="0" algn="just">
              <a:buNone/>
            </a:pPr>
            <a:r>
              <a:rPr lang="es-CO" dirty="0"/>
              <a:t>los medidores en operación.</a:t>
            </a:r>
            <a:endParaRPr lang="es-E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3353" y="1097280"/>
            <a:ext cx="3733800" cy="480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800" y="5825355"/>
            <a:ext cx="703216" cy="703216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592489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Normatividad Aplicable para probadores</a:t>
            </a:r>
            <a:r>
              <a:rPr lang="es-CO" sz="4000" b="1" dirty="0" smtClean="0"/>
              <a:t> </a:t>
            </a: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998617" y="1084217"/>
            <a:ext cx="9355183" cy="509274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➢ API MPMS 4.1 – Proving </a:t>
            </a:r>
            <a:r>
              <a:rPr lang="es-CO" dirty="0" err="1"/>
              <a:t>Systems</a:t>
            </a:r>
            <a:r>
              <a:rPr lang="es-CO" dirty="0"/>
              <a:t> – </a:t>
            </a:r>
            <a:r>
              <a:rPr lang="es-CO" dirty="0" err="1" smtClean="0"/>
              <a:t>Introduction</a:t>
            </a:r>
            <a:r>
              <a:rPr lang="es-CO" dirty="0" smtClean="0"/>
              <a:t> Introducción </a:t>
            </a:r>
            <a:r>
              <a:rPr lang="es-CO" dirty="0"/>
              <a:t>general al tema del proving.</a:t>
            </a:r>
          </a:p>
          <a:p>
            <a:pPr marL="0" indent="0" algn="just">
              <a:buNone/>
            </a:pPr>
            <a:r>
              <a:rPr lang="es-CO" dirty="0"/>
              <a:t>➢ API MPMS 4.6 – Proving </a:t>
            </a:r>
            <a:r>
              <a:rPr lang="es-CO" dirty="0" err="1"/>
              <a:t>Systems</a:t>
            </a:r>
            <a:r>
              <a:rPr lang="es-CO" dirty="0"/>
              <a:t> – Pulse </a:t>
            </a:r>
            <a:r>
              <a:rPr lang="es-CO" dirty="0" err="1" smtClean="0"/>
              <a:t>Interpolation</a:t>
            </a:r>
            <a:r>
              <a:rPr lang="es-CO" dirty="0" smtClean="0"/>
              <a:t> Describe </a:t>
            </a:r>
            <a:r>
              <a:rPr lang="es-CO" dirty="0"/>
              <a:t>el método de interpolación de pulsos de doble cronometría.</a:t>
            </a:r>
          </a:p>
          <a:p>
            <a:pPr marL="0" indent="0" algn="just">
              <a:buNone/>
            </a:pPr>
            <a:r>
              <a:rPr lang="es-CO" dirty="0"/>
              <a:t>➢ API MPMS 4.8 – Proving </a:t>
            </a:r>
            <a:r>
              <a:rPr lang="es-CO" dirty="0" err="1"/>
              <a:t>Systems</a:t>
            </a:r>
            <a:r>
              <a:rPr lang="es-CO" dirty="0"/>
              <a:t> – </a:t>
            </a:r>
            <a:r>
              <a:rPr lang="es-CO" dirty="0" err="1"/>
              <a:t>Operation</a:t>
            </a:r>
            <a:r>
              <a:rPr lang="es-CO" dirty="0"/>
              <a:t> of Proving </a:t>
            </a:r>
            <a:r>
              <a:rPr lang="es-CO" dirty="0" err="1" smtClean="0"/>
              <a:t>Systems</a:t>
            </a:r>
            <a:r>
              <a:rPr lang="es-CO" dirty="0" smtClean="0"/>
              <a:t> Está </a:t>
            </a:r>
            <a:r>
              <a:rPr lang="es-CO" dirty="0"/>
              <a:t>concebido para ser un manual de referencia sobre la operación </a:t>
            </a:r>
            <a:r>
              <a:rPr lang="es-CO" dirty="0" err="1" smtClean="0"/>
              <a:t>deprobadores</a:t>
            </a:r>
            <a:r>
              <a:rPr lang="es-CO" dirty="0" smtClean="0"/>
              <a:t> </a:t>
            </a:r>
            <a:r>
              <a:rPr lang="es-CO" dirty="0"/>
              <a:t>con hidrocarburos líquidos en una sola fase.</a:t>
            </a:r>
          </a:p>
          <a:p>
            <a:pPr marL="0" indent="0">
              <a:buNone/>
            </a:pPr>
            <a:r>
              <a:rPr lang="es-CO" dirty="0"/>
              <a:t>➢ API MPMS 13.2 – </a:t>
            </a:r>
            <a:r>
              <a:rPr lang="es-CO" dirty="0" err="1"/>
              <a:t>Methods</a:t>
            </a:r>
            <a:r>
              <a:rPr lang="es-CO" dirty="0"/>
              <a:t> of </a:t>
            </a:r>
            <a:r>
              <a:rPr lang="es-CO" dirty="0" err="1"/>
              <a:t>Evaluating</a:t>
            </a:r>
            <a:r>
              <a:rPr lang="es-CO" dirty="0"/>
              <a:t> Meter Proving Data</a:t>
            </a:r>
          </a:p>
          <a:p>
            <a:pPr marL="0" indent="0" algn="just">
              <a:buNone/>
            </a:pPr>
            <a:r>
              <a:rPr lang="es-CO" dirty="0"/>
              <a:t>Establece los conceptos básicos y procedimientos para estimar y reportar </a:t>
            </a:r>
            <a:r>
              <a:rPr lang="es-CO" dirty="0" smtClean="0"/>
              <a:t>el desempeño </a:t>
            </a:r>
            <a:r>
              <a:rPr lang="es-CO" dirty="0"/>
              <a:t>de un medidor y análisis de incertidumbre, de manera consistente </a:t>
            </a:r>
            <a:r>
              <a:rPr lang="es-CO" dirty="0" smtClean="0"/>
              <a:t>y comparable</a:t>
            </a:r>
            <a:r>
              <a:rPr lang="es-CO" dirty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326140" y="328565"/>
            <a:ext cx="9771016" cy="109836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dirty="0" smtClean="0"/>
              <a:t>Probadores de desplazamiento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776549" y="868607"/>
            <a:ext cx="9577250" cy="530835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Los probadores de desplazamiento operan con el principio de </a:t>
            </a:r>
            <a:r>
              <a:rPr lang="es-CO" dirty="0" smtClean="0"/>
              <a:t>desplazamiento repetible </a:t>
            </a:r>
            <a:r>
              <a:rPr lang="es-CO" dirty="0"/>
              <a:t>de un volumen conocido de líquido en una sección de tubería </a:t>
            </a:r>
            <a:r>
              <a:rPr lang="es-CO" dirty="0" smtClean="0"/>
              <a:t>calibrada entre </a:t>
            </a:r>
            <a:r>
              <a:rPr lang="es-CO" dirty="0"/>
              <a:t>dos detectores.</a:t>
            </a:r>
          </a:p>
          <a:p>
            <a:pPr marL="0" indent="0" algn="just">
              <a:buNone/>
            </a:pPr>
            <a:r>
              <a:rPr lang="es-CO" dirty="0"/>
              <a:t>La detección del inicio y el final del desplazamiento se lleva a cabo por medio </a:t>
            </a:r>
            <a:r>
              <a:rPr lang="es-CO" dirty="0" smtClean="0"/>
              <a:t>de una </a:t>
            </a:r>
            <a:r>
              <a:rPr lang="es-CO" dirty="0"/>
              <a:t>esfera sobredimensionada o un pistón que viaja a través de la </a:t>
            </a:r>
            <a:r>
              <a:rPr lang="es-CO" dirty="0" smtClean="0"/>
              <a:t>tubería. El </a:t>
            </a:r>
            <a:r>
              <a:rPr lang="es-CO" dirty="0"/>
              <a:t>correspondiente volumen de líquido se mide simultáneamente por un </a:t>
            </a:r>
            <a:r>
              <a:rPr lang="es-CO" dirty="0" smtClean="0"/>
              <a:t>medidor instalado </a:t>
            </a:r>
            <a:r>
              <a:rPr lang="es-CO" dirty="0"/>
              <a:t>en serie con el </a:t>
            </a:r>
            <a:r>
              <a:rPr lang="es-CO" dirty="0" smtClean="0"/>
              <a:t>probado.</a:t>
            </a:r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4426" y="4179743"/>
            <a:ext cx="633412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sz="4000" b="1" dirty="0" smtClean="0"/>
              <a:t>Probadores de desplazamiento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802674" y="970036"/>
            <a:ext cx="9551126" cy="52069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Los probadores convencionales para líquidos, consisten de cuatro diseños</a:t>
            </a:r>
          </a:p>
          <a:p>
            <a:pPr marL="0" indent="0">
              <a:buNone/>
            </a:pPr>
            <a:r>
              <a:rPr lang="es-CO" dirty="0"/>
              <a:t>básicos. Estos son los siguientes:</a:t>
            </a:r>
          </a:p>
          <a:p>
            <a:pPr marL="0" indent="0">
              <a:buNone/>
            </a:pPr>
            <a:r>
              <a:rPr lang="es-CO" dirty="0"/>
              <a:t>a) Unidireccionales de esfera (API MPMS 4.2, numeral 3.10).</a:t>
            </a:r>
          </a:p>
          <a:p>
            <a:pPr marL="0" indent="0">
              <a:buNone/>
            </a:pPr>
            <a:r>
              <a:rPr lang="es-CO" dirty="0"/>
              <a:t>b) Unidireccionales de pistón (API MPMS 4.2, numeral 3.11).</a:t>
            </a:r>
          </a:p>
          <a:p>
            <a:pPr marL="0" indent="0">
              <a:buNone/>
            </a:pPr>
            <a:r>
              <a:rPr lang="es-CO" dirty="0"/>
              <a:t>c) Bidireccionales de esfera (API MPMS 4.2, numeral 3.12).</a:t>
            </a:r>
          </a:p>
          <a:p>
            <a:pPr marL="0" indent="0">
              <a:buNone/>
            </a:pPr>
            <a:r>
              <a:rPr lang="es-CO" dirty="0"/>
              <a:t>d) Bidireccionales de pistón (API MPMS 4.2, numeral 3.13).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389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826726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20984" y="68373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br>
              <a:rPr lang="es-CO" sz="4000" dirty="0"/>
            </a:br>
            <a:r>
              <a:rPr lang="es-CO" sz="4000" b="1" dirty="0"/>
              <a:t>C</a:t>
            </a:r>
            <a:r>
              <a:rPr lang="es-CO" sz="4000" b="1" dirty="0" smtClean="0"/>
              <a:t>ondiciones a tomar en cuenta para la selección de un probador de desplazamiento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856508" y="1357745"/>
            <a:ext cx="9497291" cy="481921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/>
              <a:t>a) Tipo de instalación</a:t>
            </a:r>
          </a:p>
          <a:p>
            <a:pPr marL="0" indent="0">
              <a:buNone/>
            </a:pPr>
            <a:r>
              <a:rPr lang="es-CO" dirty="0"/>
              <a:t>• Fija</a:t>
            </a:r>
          </a:p>
          <a:p>
            <a:pPr marL="0" indent="0">
              <a:buNone/>
            </a:pPr>
            <a:r>
              <a:rPr lang="es-CO" dirty="0"/>
              <a:t>• Móvil</a:t>
            </a:r>
          </a:p>
          <a:p>
            <a:pPr marL="0" indent="0">
              <a:buNone/>
            </a:pPr>
            <a:r>
              <a:rPr lang="es-CO" dirty="0"/>
              <a:t>b) Intervalo de operación de presión y temperatura</a:t>
            </a:r>
          </a:p>
          <a:p>
            <a:pPr marL="0" indent="0">
              <a:buNone/>
            </a:pPr>
            <a:r>
              <a:rPr lang="es-CO" dirty="0"/>
              <a:t>c) Flujo máximo y mínimo </a:t>
            </a:r>
          </a:p>
          <a:p>
            <a:pPr marL="0" indent="0">
              <a:buNone/>
            </a:pPr>
            <a:r>
              <a:rPr lang="es-CO" dirty="0"/>
              <a:t>d) Caída de presión máxima posible en el probador</a:t>
            </a:r>
          </a:p>
          <a:p>
            <a:pPr marL="0" indent="0">
              <a:buNone/>
            </a:pPr>
            <a:r>
              <a:rPr lang="es-CO" dirty="0"/>
              <a:t>e) Propiedades físicas del fluido a ser manejado</a:t>
            </a:r>
          </a:p>
          <a:p>
            <a:pPr marL="0" indent="0">
              <a:buNone/>
            </a:pPr>
            <a:r>
              <a:rPr lang="es-CO" dirty="0"/>
              <a:t>f) Volumen del probador</a:t>
            </a:r>
          </a:p>
          <a:p>
            <a:pPr marL="0" indent="0">
              <a:buNone/>
            </a:pPr>
            <a:r>
              <a:rPr lang="es-CO" dirty="0"/>
              <a:t>g) Grado de automatización requerido en la operación del probador.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48135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7000" y="156873"/>
            <a:ext cx="8721436" cy="1325563"/>
          </a:xfrm>
        </p:spPr>
        <p:txBody>
          <a:bodyPr>
            <a:normAutofit/>
          </a:bodyPr>
          <a:lstStyle/>
          <a:p>
            <a:r>
              <a:rPr lang="es-CO" b="1" dirty="0" smtClean="0"/>
              <a:t>Probador de desplazamiento</a:t>
            </a:r>
            <a:br>
              <a:rPr lang="es-CO" b="1" dirty="0" smtClean="0"/>
            </a:br>
            <a:r>
              <a:rPr lang="es-CO" b="1" dirty="0" smtClean="0"/>
              <a:t>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022764" y="803564"/>
            <a:ext cx="9331035" cy="53734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dirty="0"/>
              <a:t>Estabilidad de flujo</a:t>
            </a:r>
          </a:p>
          <a:p>
            <a:pPr marL="0" indent="0" algn="just">
              <a:buNone/>
            </a:pPr>
            <a:r>
              <a:rPr lang="es-CO" dirty="0"/>
              <a:t>La tasa de flujo debe ser constante mientras el desplazador se mueve a través </a:t>
            </a:r>
            <a:r>
              <a:rPr lang="es-CO" dirty="0" smtClean="0"/>
              <a:t>de la </a:t>
            </a:r>
            <a:r>
              <a:rPr lang="es-CO" dirty="0"/>
              <a:t>sección calibrada del probador. Algunos factores afectan la estabilidad de la </a:t>
            </a:r>
            <a:r>
              <a:rPr lang="es-CO" dirty="0" smtClean="0"/>
              <a:t>tasa de </a:t>
            </a:r>
            <a:r>
              <a:rPr lang="es-CO" dirty="0"/>
              <a:t>flujo incluida la longitud de la sección de calibración, el tipo de bombas en </a:t>
            </a:r>
            <a:r>
              <a:rPr lang="es-CO" dirty="0" smtClean="0"/>
              <a:t>el sistema</a:t>
            </a:r>
            <a:r>
              <a:rPr lang="es-CO" dirty="0"/>
              <a:t>, y los parámetros de operación.</a:t>
            </a:r>
          </a:p>
          <a:p>
            <a:pPr marL="0" indent="0">
              <a:buNone/>
            </a:pPr>
            <a:r>
              <a:rPr lang="es-CO" b="1" dirty="0"/>
              <a:t>Estabilidad de la temperatura</a:t>
            </a:r>
          </a:p>
          <a:p>
            <a:pPr marL="0" indent="0" algn="just">
              <a:buNone/>
            </a:pPr>
            <a:r>
              <a:rPr lang="es-CO" dirty="0"/>
              <a:t>La estabilidad de la temperatura es necesaria para llevar a cabo </a:t>
            </a:r>
            <a:r>
              <a:rPr lang="es-CO" dirty="0" smtClean="0"/>
              <a:t>resultados aceptables</a:t>
            </a:r>
            <a:r>
              <a:rPr lang="es-CO" dirty="0"/>
              <a:t>. Esto se logra circulando el líquido a través de la sección de prueba</a:t>
            </a:r>
          </a:p>
          <a:p>
            <a:pPr marL="0" indent="0" algn="just">
              <a:buNone/>
            </a:pPr>
            <a:r>
              <a:rPr lang="es-CO" dirty="0"/>
              <a:t>hasta que alcance la temperatura de estabilización. Cuando los probadores </a:t>
            </a:r>
            <a:r>
              <a:rPr lang="es-CO" dirty="0" smtClean="0"/>
              <a:t>se instalan </a:t>
            </a:r>
            <a:r>
              <a:rPr lang="es-CO" dirty="0"/>
              <a:t>sobre el suelo, puede ser necesario el suministro de aislamiento externo</a:t>
            </a:r>
          </a:p>
          <a:p>
            <a:pPr marL="0" indent="0" algn="just">
              <a:buNone/>
            </a:pPr>
            <a:r>
              <a:rPr lang="es-CO" dirty="0"/>
              <a:t>en el probador y la tubería asociada para mejorar la estabilidad de la </a:t>
            </a:r>
            <a:r>
              <a:rPr lang="es-CO" dirty="0" smtClean="0"/>
              <a:t>temperatura. Aislamiento </a:t>
            </a:r>
            <a:r>
              <a:rPr lang="es-CO" dirty="0"/>
              <a:t>de choques </a:t>
            </a:r>
            <a:r>
              <a:rPr lang="es-CO" dirty="0" smtClean="0"/>
              <a:t>hidráulicos Un </a:t>
            </a:r>
            <a:r>
              <a:rPr lang="es-CO" dirty="0"/>
              <a:t>probador diseñado apropiadamente, logrará que el desplazador desacelere y llegue </a:t>
            </a:r>
            <a:r>
              <a:rPr lang="es-CO" dirty="0" smtClean="0"/>
              <a:t>al reposo </a:t>
            </a:r>
            <a:r>
              <a:rPr lang="es-CO" dirty="0"/>
              <a:t>en forma segura al final de su viaje, evitando choques hidráulicos excesivos </a:t>
            </a:r>
            <a:r>
              <a:rPr lang="es-CO" dirty="0" smtClean="0"/>
              <a:t>al desplazador</a:t>
            </a:r>
            <a:r>
              <a:rPr lang="es-CO" dirty="0"/>
              <a:t>, probador de desplazamiento y tubería asociada</a:t>
            </a:r>
            <a:r>
              <a:rPr lang="es-CO" dirty="0" smtClean="0"/>
              <a:t>.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798" y="5635567"/>
            <a:ext cx="703217" cy="703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311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41418" y="365125"/>
            <a:ext cx="9012382" cy="1325563"/>
          </a:xfrm>
        </p:spPr>
        <p:txBody>
          <a:bodyPr/>
          <a:lstStyle/>
          <a:p>
            <a:r>
              <a:rPr lang="es-CO" b="1" dirty="0" smtClean="0"/>
              <a:t>Probador de desplazamiento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9926" y="1825625"/>
            <a:ext cx="10203874" cy="4351338"/>
          </a:xfrm>
        </p:spPr>
        <p:txBody>
          <a:bodyPr/>
          <a:lstStyle/>
          <a:p>
            <a:pPr marL="0" indent="0">
              <a:buNone/>
            </a:pPr>
            <a:r>
              <a:rPr lang="es-CO" b="1" dirty="0"/>
              <a:t>Volumen base</a:t>
            </a:r>
          </a:p>
          <a:p>
            <a:pPr marL="0" indent="0" algn="just">
              <a:buNone/>
            </a:pPr>
            <a:r>
              <a:rPr lang="es-CO" dirty="0"/>
              <a:t>Volumen entre sensores (probador bidireccional: suma de volúmenes en ambas direcciones) y debes ser determinado en tres o más corridas consecutivas de calibración. La incertidumbre expandida del volumen base del probador (95 % de cobertura) no debe exceder un 0,029 %. El volumen del probador debe permitir colectar por pasada sin interpolación, por lo menos, 10 000 pulsos para tener una incertidumbre por resolución no superior a 0,01.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9684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72144" y="365125"/>
            <a:ext cx="9081655" cy="1325563"/>
          </a:xfrm>
        </p:spPr>
        <p:txBody>
          <a:bodyPr/>
          <a:lstStyle/>
          <a:p>
            <a:r>
              <a:rPr lang="es-CO" b="1" dirty="0" smtClean="0"/>
              <a:t>Tanques probadores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27018" y="1690688"/>
            <a:ext cx="9926781" cy="448627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O" dirty="0"/>
              <a:t>Estos probadores son recipientes de volumen</a:t>
            </a:r>
          </a:p>
          <a:p>
            <a:pPr marL="0" indent="0" algn="just">
              <a:buNone/>
            </a:pPr>
            <a:r>
              <a:rPr lang="es-CO" dirty="0"/>
              <a:t>conocido que pueden ser cerrados o abiertos, y</a:t>
            </a:r>
          </a:p>
          <a:p>
            <a:pPr marL="0" indent="0" algn="just">
              <a:buNone/>
            </a:pPr>
            <a:r>
              <a:rPr lang="es-CO" dirty="0"/>
              <a:t>generalmente poseen un cuello superior graduado,</a:t>
            </a:r>
          </a:p>
          <a:p>
            <a:pPr marL="0" indent="0" algn="just">
              <a:buNone/>
            </a:pPr>
            <a:r>
              <a:rPr lang="es-CO" dirty="0"/>
              <a:t>y a veces un fondo graduado.</a:t>
            </a:r>
          </a:p>
          <a:p>
            <a:pPr marL="0" indent="0" algn="just">
              <a:buNone/>
            </a:pPr>
            <a:r>
              <a:rPr lang="es-CO" dirty="0"/>
              <a:t>Se usan para calibrar medidores que entregan o</a:t>
            </a:r>
          </a:p>
          <a:p>
            <a:pPr marL="0" indent="0" algn="just">
              <a:buNone/>
            </a:pPr>
            <a:r>
              <a:rPr lang="es-CO" dirty="0"/>
              <a:t>despachan productos a carro tanques donde no</a:t>
            </a:r>
          </a:p>
          <a:p>
            <a:pPr marL="0" indent="0" algn="just">
              <a:buNone/>
            </a:pPr>
            <a:r>
              <a:rPr lang="es-CO" dirty="0"/>
              <a:t>haya facilidad para calibrar con probadores</a:t>
            </a:r>
          </a:p>
          <a:p>
            <a:pPr marL="0" indent="0" algn="just">
              <a:buNone/>
            </a:pPr>
            <a:r>
              <a:rPr lang="es-CO" dirty="0"/>
              <a:t>compactos o probadores bidireccionales.</a:t>
            </a:r>
          </a:p>
          <a:p>
            <a:pPr marL="0" indent="0" algn="just">
              <a:buNone/>
            </a:pPr>
            <a:r>
              <a:rPr lang="es-CO" dirty="0"/>
              <a:t>El tamaño de este tipo de probador generalmente</a:t>
            </a:r>
          </a:p>
          <a:p>
            <a:pPr marL="0" indent="0" algn="just">
              <a:buNone/>
            </a:pPr>
            <a:r>
              <a:rPr lang="es-CO" dirty="0"/>
              <a:t>no excede 800 galones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1758" y="1027906"/>
            <a:ext cx="253365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5643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21526" y="277091"/>
            <a:ext cx="8832273" cy="1413597"/>
          </a:xfrm>
        </p:spPr>
        <p:txBody>
          <a:bodyPr/>
          <a:lstStyle/>
          <a:p>
            <a:r>
              <a:rPr lang="es-CO" dirty="0" smtClean="0"/>
              <a:t>Normatividad para tanque probadores 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37855" y="1330036"/>
            <a:ext cx="9815944" cy="48192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 ➢ API MPMS 4.4 – Proving </a:t>
            </a:r>
            <a:r>
              <a:rPr lang="es-CO" dirty="0" err="1"/>
              <a:t>Systems</a:t>
            </a:r>
            <a:r>
              <a:rPr lang="es-CO" dirty="0"/>
              <a:t> – </a:t>
            </a:r>
            <a:r>
              <a:rPr lang="es-CO" dirty="0" err="1"/>
              <a:t>Tank</a:t>
            </a:r>
            <a:endParaRPr lang="es-CO" dirty="0"/>
          </a:p>
          <a:p>
            <a:pPr marL="0" indent="0">
              <a:buNone/>
            </a:pPr>
            <a:r>
              <a:rPr lang="es-CO" dirty="0" err="1" smtClean="0"/>
              <a:t>Provers</a:t>
            </a:r>
            <a:r>
              <a:rPr lang="es-CO" dirty="0" smtClean="0"/>
              <a:t> Especifica </a:t>
            </a:r>
            <a:r>
              <a:rPr lang="es-CO" dirty="0"/>
              <a:t>las características de tanques</a:t>
            </a:r>
          </a:p>
          <a:p>
            <a:pPr marL="0" indent="0">
              <a:buNone/>
            </a:pPr>
            <a:r>
              <a:rPr lang="es-CO" dirty="0"/>
              <a:t>probadores que se usan generalmente, y los</a:t>
            </a:r>
          </a:p>
          <a:p>
            <a:pPr marL="0" indent="0">
              <a:buNone/>
            </a:pPr>
            <a:r>
              <a:rPr lang="es-CO" dirty="0"/>
              <a:t>procedimientos para su calibración.</a:t>
            </a:r>
          </a:p>
          <a:p>
            <a:pPr marL="0" indent="0">
              <a:buNone/>
            </a:pPr>
            <a:r>
              <a:rPr lang="es-CO" dirty="0"/>
              <a:t>➢ NIST </a:t>
            </a:r>
            <a:r>
              <a:rPr lang="es-CO" dirty="0" err="1"/>
              <a:t>Handbook</a:t>
            </a:r>
            <a:r>
              <a:rPr lang="es-CO" dirty="0"/>
              <a:t> 105-3 – </a:t>
            </a:r>
            <a:r>
              <a:rPr lang="es-CO" dirty="0" err="1"/>
              <a:t>Specifications</a:t>
            </a:r>
            <a:r>
              <a:rPr lang="es-CO" dirty="0"/>
              <a:t> and</a:t>
            </a:r>
          </a:p>
          <a:p>
            <a:pPr marL="0" indent="0">
              <a:buNone/>
            </a:pPr>
            <a:r>
              <a:rPr lang="es-CO" dirty="0" err="1"/>
              <a:t>Tolerances</a:t>
            </a:r>
            <a:r>
              <a:rPr lang="es-CO" dirty="0"/>
              <a:t> </a:t>
            </a:r>
            <a:r>
              <a:rPr lang="es-CO" dirty="0" err="1"/>
              <a:t>for</a:t>
            </a:r>
            <a:r>
              <a:rPr lang="es-CO" dirty="0"/>
              <a:t> </a:t>
            </a:r>
            <a:r>
              <a:rPr lang="es-CO" dirty="0" err="1"/>
              <a:t>Graduated</a:t>
            </a:r>
            <a:r>
              <a:rPr lang="es-CO" dirty="0"/>
              <a:t> </a:t>
            </a:r>
            <a:r>
              <a:rPr lang="es-CO" dirty="0" err="1"/>
              <a:t>Neck-Type</a:t>
            </a:r>
            <a:endParaRPr lang="es-CO" dirty="0"/>
          </a:p>
          <a:p>
            <a:pPr marL="0" indent="0">
              <a:buNone/>
            </a:pPr>
            <a:r>
              <a:rPr lang="es-CO" dirty="0" err="1"/>
              <a:t>Volumetric</a:t>
            </a:r>
            <a:r>
              <a:rPr lang="es-CO" dirty="0"/>
              <a:t> Field </a:t>
            </a:r>
            <a:r>
              <a:rPr lang="es-CO" dirty="0" err="1" smtClean="0"/>
              <a:t>Standards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La </a:t>
            </a:r>
            <a:r>
              <a:rPr lang="es-CO" dirty="0"/>
              <a:t>sección 1.1 contiene criterios de diseño</a:t>
            </a:r>
          </a:p>
          <a:p>
            <a:pPr marL="0" indent="0">
              <a:buNone/>
            </a:pPr>
            <a:r>
              <a:rPr lang="es-CO" dirty="0"/>
              <a:t>específicos para probadores tipo tanque.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351455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dirty="0" smtClean="0"/>
              <a:t>          </a:t>
            </a:r>
            <a:r>
              <a:rPr lang="es-CO" dirty="0"/>
              <a:t>C</a:t>
            </a:r>
            <a:r>
              <a:rPr lang="es-CO" dirty="0" smtClean="0"/>
              <a:t>apacidad de un probador tanque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898073" y="1479261"/>
            <a:ext cx="9455727" cy="435133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s-CO" dirty="0"/>
              <a:t>La capacidad del probador no debería ser inferior</a:t>
            </a:r>
          </a:p>
          <a:p>
            <a:pPr marL="0" indent="0" algn="just">
              <a:buNone/>
            </a:pPr>
            <a:r>
              <a:rPr lang="es-CO" dirty="0"/>
              <a:t>al volumen que entrega en 1 minuto, con la tasa</a:t>
            </a:r>
          </a:p>
          <a:p>
            <a:pPr marL="0" indent="0" algn="just">
              <a:buNone/>
            </a:pPr>
            <a:r>
              <a:rPr lang="es-CO" dirty="0"/>
              <a:t>de flujo normal de operación. Preferiblemente</a:t>
            </a:r>
          </a:p>
          <a:p>
            <a:pPr marL="0" indent="0" algn="just">
              <a:buNone/>
            </a:pPr>
            <a:r>
              <a:rPr lang="es-CO" dirty="0"/>
              <a:t>que exceda en 50 % ese volumen.</a:t>
            </a:r>
          </a:p>
          <a:p>
            <a:pPr marL="0" indent="0" algn="just">
              <a:buNone/>
            </a:pPr>
            <a:r>
              <a:rPr lang="es-CO" dirty="0"/>
              <a:t>El diámetro interno de los cuellos debe permitir</a:t>
            </a:r>
          </a:p>
          <a:p>
            <a:pPr marL="0" indent="0" algn="just">
              <a:buNone/>
            </a:pPr>
            <a:r>
              <a:rPr lang="es-CO" dirty="0"/>
              <a:t>que la escala de graduación más pequeña</a:t>
            </a:r>
          </a:p>
          <a:p>
            <a:pPr marL="0" indent="0" algn="just">
              <a:buNone/>
            </a:pPr>
            <a:r>
              <a:rPr lang="es-CO" dirty="0"/>
              <a:t>represente máximo un 0,02 % del volumen total.</a:t>
            </a:r>
          </a:p>
          <a:p>
            <a:pPr marL="0" indent="0" algn="just">
              <a:buNone/>
            </a:pPr>
            <a:r>
              <a:rPr lang="es-CO" dirty="0"/>
              <a:t>La capacidad del cuello superior con el vidrio con</a:t>
            </a:r>
          </a:p>
          <a:p>
            <a:pPr marL="0" indent="0" algn="just">
              <a:buNone/>
            </a:pPr>
            <a:r>
              <a:rPr lang="es-CO" dirty="0"/>
              <a:t>escala debe ser por lo menos del 1,0 % del</a:t>
            </a:r>
          </a:p>
          <a:p>
            <a:pPr marL="0" indent="0" algn="just">
              <a:buNone/>
            </a:pPr>
            <a:r>
              <a:rPr lang="es-CO" dirty="0"/>
              <a:t>volumen total, y la capacidad del cuello inferior</a:t>
            </a:r>
          </a:p>
          <a:p>
            <a:pPr marL="0" indent="0" algn="just">
              <a:buNone/>
            </a:pPr>
            <a:r>
              <a:rPr lang="es-CO" dirty="0"/>
              <a:t>con el vidrio con escala debe ser al menos de</a:t>
            </a:r>
          </a:p>
          <a:p>
            <a:pPr marL="0" indent="0" algn="just">
              <a:buNone/>
            </a:pPr>
            <a:r>
              <a:rPr lang="es-CO" dirty="0"/>
              <a:t>0,5 % del volumen del tanque.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3131" y="1688159"/>
            <a:ext cx="3562277" cy="2756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529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79964" y="365125"/>
            <a:ext cx="8873836" cy="1325563"/>
          </a:xfrm>
        </p:spPr>
        <p:txBody>
          <a:bodyPr/>
          <a:lstStyle/>
          <a:p>
            <a:r>
              <a:rPr lang="es-CO" b="1" dirty="0" smtClean="0"/>
              <a:t>Probador master meter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20982" y="1579418"/>
            <a:ext cx="9732818" cy="4613564"/>
          </a:xfrm>
        </p:spPr>
        <p:txBody>
          <a:bodyPr/>
          <a:lstStyle/>
          <a:p>
            <a:pPr marL="0" indent="0" algn="just">
              <a:buNone/>
            </a:pPr>
            <a:r>
              <a:rPr lang="es-CO" dirty="0"/>
              <a:t>Cuando un medidor se</a:t>
            </a:r>
          </a:p>
          <a:p>
            <a:pPr marL="0" indent="0" algn="just">
              <a:buNone/>
            </a:pPr>
            <a:r>
              <a:rPr lang="es-CO" dirty="0"/>
              <a:t>seleccionado como referencia</a:t>
            </a:r>
          </a:p>
          <a:p>
            <a:pPr marL="0" indent="0" algn="just">
              <a:buNone/>
            </a:pPr>
            <a:r>
              <a:rPr lang="es-CO" dirty="0"/>
              <a:t>para evaluar otro medidor, el</a:t>
            </a:r>
          </a:p>
          <a:p>
            <a:pPr marL="0" indent="0" algn="just">
              <a:buNone/>
            </a:pPr>
            <a:r>
              <a:rPr lang="es-CO" dirty="0"/>
              <a:t>medidor de referencia es</a:t>
            </a:r>
          </a:p>
          <a:p>
            <a:pPr marL="0" indent="0" algn="just">
              <a:buNone/>
            </a:pPr>
            <a:r>
              <a:rPr lang="es-CO" dirty="0"/>
              <a:t>denominado medidor maestro.</a:t>
            </a:r>
          </a:p>
          <a:p>
            <a:pPr marL="0" indent="0" algn="just">
              <a:buNone/>
            </a:pPr>
            <a:r>
              <a:rPr lang="es-CO" dirty="0"/>
              <a:t>Normalmente, la comparación</a:t>
            </a:r>
          </a:p>
          <a:p>
            <a:pPr marL="0" indent="0" algn="just">
              <a:buNone/>
            </a:pPr>
            <a:r>
              <a:rPr lang="es-CO" dirty="0"/>
              <a:t>se hace de manera directa (con</a:t>
            </a:r>
          </a:p>
          <a:p>
            <a:pPr marL="0" indent="0" algn="just">
              <a:buNone/>
            </a:pPr>
            <a:r>
              <a:rPr lang="es-CO" dirty="0"/>
              <a:t>los dos medidores en serie).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6882" y="1579418"/>
            <a:ext cx="3349336" cy="387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899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5263" y="338240"/>
            <a:ext cx="8887690" cy="1325563"/>
          </a:xfrm>
        </p:spPr>
        <p:txBody>
          <a:bodyPr/>
          <a:lstStyle/>
          <a:p>
            <a:r>
              <a:rPr lang="es-CO" b="1" dirty="0" smtClean="0"/>
              <a:t>Medidores maestros normatividad aplicable </a:t>
            </a:r>
            <a:r>
              <a:rPr lang="es-CO" b="1" dirty="0" smtClean="0"/>
              <a:t> </a:t>
            </a:r>
            <a:endParaRPr lang="es-ES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17964" y="1537854"/>
            <a:ext cx="9635835" cy="511232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➢ API MPMS 4.5 – Proving </a:t>
            </a:r>
            <a:r>
              <a:rPr lang="es-CO" dirty="0" err="1"/>
              <a:t>Systems</a:t>
            </a:r>
            <a:r>
              <a:rPr lang="es-CO" dirty="0"/>
              <a:t> – Master Meter </a:t>
            </a:r>
            <a:r>
              <a:rPr lang="es-CO" dirty="0" err="1" smtClean="0"/>
              <a:t>Provers</a:t>
            </a:r>
            <a:r>
              <a:rPr lang="es-CO" dirty="0" smtClean="0"/>
              <a:t> Cubre </a:t>
            </a:r>
            <a:r>
              <a:rPr lang="es-CO" dirty="0"/>
              <a:t>el uso de medidores de desplazamiento, de </a:t>
            </a:r>
            <a:r>
              <a:rPr lang="es-CO" dirty="0" smtClean="0"/>
              <a:t>turbina, </a:t>
            </a:r>
            <a:r>
              <a:rPr lang="es-CO" dirty="0" err="1" smtClean="0"/>
              <a:t>Coriolis</a:t>
            </a:r>
            <a:r>
              <a:rPr lang="es-CO" dirty="0" smtClean="0"/>
              <a:t> </a:t>
            </a:r>
            <a:r>
              <a:rPr lang="es-CO" dirty="0"/>
              <a:t>y ultrasónicos como medidores maestros, </a:t>
            </a:r>
            <a:r>
              <a:rPr lang="es-CO" dirty="0" smtClean="0"/>
              <a:t>usando hidrocarburos </a:t>
            </a:r>
            <a:r>
              <a:rPr lang="es-CO" dirty="0"/>
              <a:t>líquidos en una sola </a:t>
            </a:r>
            <a:r>
              <a:rPr lang="es-CO" dirty="0" smtClean="0"/>
              <a:t>fase. El </a:t>
            </a:r>
            <a:r>
              <a:rPr lang="es-CO" dirty="0"/>
              <a:t>capítulo no cubre el uso de los master </a:t>
            </a:r>
            <a:r>
              <a:rPr lang="es-CO" dirty="0" err="1"/>
              <a:t>meters</a:t>
            </a:r>
            <a:r>
              <a:rPr lang="es-CO" dirty="0"/>
              <a:t> para </a:t>
            </a:r>
            <a:r>
              <a:rPr lang="es-CO" dirty="0" smtClean="0"/>
              <a:t>calibrar probadores.</a:t>
            </a:r>
          </a:p>
          <a:p>
            <a:pPr marL="0" indent="0" algn="just">
              <a:buNone/>
            </a:pPr>
            <a:r>
              <a:rPr lang="es-CO" dirty="0"/>
              <a:t>En cualquier caso, la normativa API establece que se requiere calibrar </a:t>
            </a:r>
            <a:r>
              <a:rPr lang="es-CO" dirty="0" smtClean="0"/>
              <a:t>el master </a:t>
            </a:r>
            <a:r>
              <a:rPr lang="es-CO" dirty="0"/>
              <a:t>meter con un probador de desplazamiento o con un </a:t>
            </a:r>
            <a:r>
              <a:rPr lang="es-CO" dirty="0" smtClean="0"/>
              <a:t>tanque probador</a:t>
            </a:r>
            <a:r>
              <a:rPr lang="es-CO" dirty="0"/>
              <a:t>, para determinar su meter factor (MMF).</a:t>
            </a: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8030" y="4821382"/>
            <a:ext cx="1995487" cy="1828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714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46218" y="212725"/>
            <a:ext cx="8707582" cy="1325563"/>
          </a:xfrm>
        </p:spPr>
        <p:txBody>
          <a:bodyPr/>
          <a:lstStyle/>
          <a:p>
            <a:r>
              <a:rPr lang="es-CO" dirty="0" smtClean="0"/>
              <a:t> </a:t>
            </a:r>
            <a:r>
              <a:rPr lang="es-CO" b="1" dirty="0" smtClean="0"/>
              <a:t>Calibración de probadores </a:t>
            </a:r>
            <a:endParaRPr lang="es-ES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45672" y="1343892"/>
            <a:ext cx="9608127" cy="4833072"/>
          </a:xfrm>
        </p:spPr>
        <p:txBody>
          <a:bodyPr/>
          <a:lstStyle/>
          <a:p>
            <a:pPr marL="0" indent="0" algn="just">
              <a:buNone/>
            </a:pPr>
            <a:r>
              <a:rPr lang="es-CO" b="1" dirty="0"/>
              <a:t>Volumen base del probador </a:t>
            </a:r>
            <a:endParaRPr lang="es-CO" b="1" dirty="0" smtClean="0"/>
          </a:p>
          <a:p>
            <a:pPr marL="0" indent="0" algn="just">
              <a:buNone/>
            </a:pPr>
            <a:r>
              <a:rPr lang="es-CO" dirty="0" smtClean="0"/>
              <a:t>El </a:t>
            </a:r>
            <a:r>
              <a:rPr lang="es-CO" dirty="0"/>
              <a:t>volumen base del </a:t>
            </a:r>
            <a:r>
              <a:rPr lang="es-CO" dirty="0" smtClean="0"/>
              <a:t>probador se </a:t>
            </a:r>
            <a:r>
              <a:rPr lang="es-CO" dirty="0"/>
              <a:t>determina por medio de tres o más calibraciones consecutivas que se </a:t>
            </a:r>
            <a:r>
              <a:rPr lang="es-CO" dirty="0" smtClean="0"/>
              <a:t>repiten dentro </a:t>
            </a:r>
            <a:r>
              <a:rPr lang="es-CO" dirty="0"/>
              <a:t>de un rango de 0,02%, con uno de tres de los siguientes métodos: waterdraw, medidor </a:t>
            </a:r>
            <a:r>
              <a:rPr lang="es-CO" dirty="0" smtClean="0"/>
              <a:t>maestro o gravimétrico.</a:t>
            </a:r>
          </a:p>
          <a:p>
            <a:pPr marL="0" indent="0" algn="just">
              <a:buNone/>
            </a:pPr>
            <a:endParaRPr lang="es-CO" dirty="0" smtClean="0"/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1576" y="3519055"/>
            <a:ext cx="4676775" cy="302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728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0072" y="365125"/>
            <a:ext cx="8693727" cy="1325563"/>
          </a:xfrm>
        </p:spPr>
        <p:txBody>
          <a:bodyPr/>
          <a:lstStyle/>
          <a:p>
            <a:r>
              <a:rPr lang="es-CO" dirty="0" smtClean="0"/>
              <a:t>Normatividad calibración de probadores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219200" y="1690688"/>
            <a:ext cx="10134600" cy="44862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➢ API MPMS 4.9.1 – </a:t>
            </a:r>
            <a:r>
              <a:rPr lang="es-ES" dirty="0" err="1"/>
              <a:t>Methods</a:t>
            </a:r>
            <a:r>
              <a:rPr lang="es-ES" dirty="0"/>
              <a:t> of </a:t>
            </a:r>
            <a:r>
              <a:rPr lang="es-ES" dirty="0" err="1"/>
              <a:t>Calibration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Displacement</a:t>
            </a:r>
            <a:r>
              <a:rPr lang="es-ES" dirty="0"/>
              <a:t> and</a:t>
            </a:r>
          </a:p>
          <a:p>
            <a:pPr marL="0" indent="0">
              <a:buNone/>
            </a:pPr>
            <a:r>
              <a:rPr lang="es-ES" dirty="0" err="1"/>
              <a:t>Volumetric</a:t>
            </a:r>
            <a:r>
              <a:rPr lang="es-ES" dirty="0"/>
              <a:t>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Provers</a:t>
            </a:r>
            <a:r>
              <a:rPr lang="es-ES" dirty="0"/>
              <a:t>, </a:t>
            </a:r>
            <a:r>
              <a:rPr lang="es-ES" dirty="0" err="1"/>
              <a:t>Part</a:t>
            </a:r>
            <a:r>
              <a:rPr lang="es-ES" dirty="0"/>
              <a:t> 1 – </a:t>
            </a:r>
            <a:r>
              <a:rPr lang="es-ES" dirty="0" err="1"/>
              <a:t>Introduction</a:t>
            </a:r>
            <a:r>
              <a:rPr lang="es-ES" dirty="0"/>
              <a:t> to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Determination</a:t>
            </a:r>
            <a:r>
              <a:rPr lang="es-ES" dirty="0"/>
              <a:t> of </a:t>
            </a:r>
            <a:r>
              <a:rPr lang="es-ES" dirty="0" err="1" smtClean="0"/>
              <a:t>the</a:t>
            </a:r>
            <a:r>
              <a:rPr lang="es-ES" dirty="0" smtClean="0"/>
              <a:t> </a:t>
            </a:r>
            <a:r>
              <a:rPr lang="es-ES" dirty="0" err="1" smtClean="0"/>
              <a:t>Volume</a:t>
            </a:r>
            <a:r>
              <a:rPr lang="es-ES" dirty="0" smtClean="0"/>
              <a:t> </a:t>
            </a:r>
            <a:r>
              <a:rPr lang="es-ES" dirty="0"/>
              <a:t>of </a:t>
            </a:r>
            <a:r>
              <a:rPr lang="es-ES" dirty="0" err="1"/>
              <a:t>Displacement</a:t>
            </a:r>
            <a:r>
              <a:rPr lang="es-ES" dirty="0"/>
              <a:t> and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 smtClean="0"/>
              <a:t>Provers</a:t>
            </a:r>
            <a:r>
              <a:rPr lang="es-ES" dirty="0" smtClean="0"/>
              <a:t> El </a:t>
            </a:r>
            <a:r>
              <a:rPr lang="es-ES" dirty="0"/>
              <a:t>volumen base de un probador, determinado por calibración, es </a:t>
            </a:r>
            <a:r>
              <a:rPr lang="es-ES" dirty="0" smtClean="0"/>
              <a:t>esencial para </a:t>
            </a:r>
            <a:r>
              <a:rPr lang="es-ES" dirty="0"/>
              <a:t>su uso. Los volúmenes de los probadores deben ser determinados </a:t>
            </a:r>
            <a:r>
              <a:rPr lang="es-ES" dirty="0" smtClean="0"/>
              <a:t>por calibración</a:t>
            </a:r>
            <a:r>
              <a:rPr lang="es-ES" dirty="0"/>
              <a:t>, y no por cálculos teóricos.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616" y="4252810"/>
            <a:ext cx="5172075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607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660073" y="0"/>
            <a:ext cx="8707582" cy="1325563"/>
          </a:xfrm>
        </p:spPr>
        <p:txBody>
          <a:bodyPr/>
          <a:lstStyle/>
          <a:p>
            <a:r>
              <a:rPr lang="es-CO" dirty="0" smtClean="0"/>
              <a:t>   Medidas de prueba de campo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45672" y="1261197"/>
            <a:ext cx="9899072" cy="53474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Las medidas de prueba de campo (</a:t>
            </a:r>
            <a:r>
              <a:rPr lang="es-CO" dirty="0" err="1"/>
              <a:t>field</a:t>
            </a:r>
            <a:r>
              <a:rPr lang="es-CO" dirty="0"/>
              <a:t> standard </a:t>
            </a:r>
            <a:r>
              <a:rPr lang="es-CO" dirty="0" smtClean="0"/>
              <a:t>test </a:t>
            </a:r>
            <a:r>
              <a:rPr lang="es-CO" dirty="0" err="1" smtClean="0"/>
              <a:t>measures</a:t>
            </a:r>
            <a:r>
              <a:rPr lang="es-CO" dirty="0"/>
              <a:t>) son usadas para el método de </a:t>
            </a:r>
            <a:r>
              <a:rPr lang="es-CO" dirty="0" smtClean="0"/>
              <a:t>calibración por </a:t>
            </a:r>
            <a:r>
              <a:rPr lang="es-CO" dirty="0"/>
              <a:t>desplazamiento de agua. Normalmente </a:t>
            </a:r>
            <a:r>
              <a:rPr lang="es-CO" dirty="0" smtClean="0"/>
              <a:t>están hechas </a:t>
            </a:r>
            <a:r>
              <a:rPr lang="es-CO" dirty="0"/>
              <a:t>de acero inoxidable, y tienen volúmenes </a:t>
            </a:r>
            <a:r>
              <a:rPr lang="es-CO" dirty="0" smtClean="0"/>
              <a:t>de entre </a:t>
            </a:r>
            <a:r>
              <a:rPr lang="es-CO" dirty="0"/>
              <a:t>1 y 1000 galones.</a:t>
            </a:r>
          </a:p>
          <a:p>
            <a:pPr marL="0" indent="0">
              <a:buNone/>
            </a:pPr>
            <a:r>
              <a:rPr lang="es-CO" dirty="0"/>
              <a:t>➢ API MPMS 4.7 – Proving </a:t>
            </a:r>
            <a:r>
              <a:rPr lang="es-CO" dirty="0" err="1"/>
              <a:t>Systems</a:t>
            </a:r>
            <a:r>
              <a:rPr lang="es-CO" dirty="0"/>
              <a:t> – Field Standard Test </a:t>
            </a:r>
            <a:r>
              <a:rPr lang="es-CO" dirty="0" err="1"/>
              <a:t>Measures</a:t>
            </a:r>
            <a:endParaRPr lang="es-CO" dirty="0"/>
          </a:p>
          <a:p>
            <a:pPr marL="0" indent="0">
              <a:buNone/>
            </a:pPr>
            <a:r>
              <a:rPr lang="es-CO" dirty="0"/>
              <a:t>Detalla los elementos esenciales de las medidas de prueba </a:t>
            </a:r>
            <a:r>
              <a:rPr lang="es-CO" dirty="0" smtClean="0"/>
              <a:t>estándar de </a:t>
            </a:r>
            <a:r>
              <a:rPr lang="es-CO" dirty="0"/>
              <a:t>campo.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232" y="2576945"/>
            <a:ext cx="1553440" cy="376184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5208" y="3934907"/>
            <a:ext cx="2199410" cy="278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2234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29344" y="365125"/>
            <a:ext cx="8624455" cy="1325563"/>
          </a:xfrm>
        </p:spPr>
        <p:txBody>
          <a:bodyPr/>
          <a:lstStyle/>
          <a:p>
            <a:r>
              <a:rPr lang="es-CO" dirty="0" smtClean="0"/>
              <a:t>Calibración de probadores por wáter </a:t>
            </a:r>
            <a:r>
              <a:rPr lang="es-CO" dirty="0" err="1" smtClean="0"/>
              <a:t>draw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482436" y="1825625"/>
            <a:ext cx="9871364" cy="4351338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es-ES" dirty="0"/>
              <a:t>➢ API MPMS 4.9.2 – </a:t>
            </a:r>
            <a:r>
              <a:rPr lang="es-ES" dirty="0" err="1"/>
              <a:t>Methods</a:t>
            </a:r>
            <a:r>
              <a:rPr lang="es-ES" dirty="0"/>
              <a:t> of </a:t>
            </a:r>
            <a:r>
              <a:rPr lang="es-ES" dirty="0" err="1"/>
              <a:t>Calibration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Displacement</a:t>
            </a:r>
            <a:r>
              <a:rPr lang="es-ES" dirty="0"/>
              <a:t> and</a:t>
            </a:r>
          </a:p>
          <a:p>
            <a:pPr marL="0" indent="0" algn="just">
              <a:buNone/>
            </a:pPr>
            <a:r>
              <a:rPr lang="es-ES" dirty="0" err="1"/>
              <a:t>Volumetric</a:t>
            </a:r>
            <a:r>
              <a:rPr lang="es-ES" dirty="0"/>
              <a:t>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Provers</a:t>
            </a:r>
            <a:r>
              <a:rPr lang="es-ES" dirty="0"/>
              <a:t>, </a:t>
            </a:r>
            <a:r>
              <a:rPr lang="es-ES" dirty="0" err="1"/>
              <a:t>Part</a:t>
            </a:r>
            <a:r>
              <a:rPr lang="es-ES" dirty="0"/>
              <a:t> 2 – </a:t>
            </a:r>
            <a:r>
              <a:rPr lang="es-ES" dirty="0" err="1"/>
              <a:t>Determination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Volume</a:t>
            </a:r>
            <a:r>
              <a:rPr lang="es-ES" dirty="0"/>
              <a:t> of</a:t>
            </a:r>
          </a:p>
          <a:p>
            <a:pPr marL="0" indent="0" algn="just">
              <a:buNone/>
            </a:pPr>
            <a:r>
              <a:rPr lang="es-ES" dirty="0" err="1"/>
              <a:t>Displacement</a:t>
            </a:r>
            <a:r>
              <a:rPr lang="es-ES" dirty="0"/>
              <a:t> and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Provers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Waterdraw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/>
              <a:t> of </a:t>
            </a:r>
            <a:r>
              <a:rPr lang="es-ES" dirty="0" err="1"/>
              <a:t>Calibration</a:t>
            </a:r>
            <a:endParaRPr lang="es-ES" dirty="0"/>
          </a:p>
          <a:p>
            <a:pPr marL="0" indent="0" algn="just">
              <a:buNone/>
            </a:pPr>
            <a:r>
              <a:rPr lang="es-ES" dirty="0"/>
              <a:t>Describe el método de calibración </a:t>
            </a:r>
            <a:r>
              <a:rPr lang="es-ES" dirty="0" err="1"/>
              <a:t>waterdraw</a:t>
            </a:r>
            <a:r>
              <a:rPr lang="es-ES" dirty="0"/>
              <a:t>, que consiste en traspasar</a:t>
            </a:r>
          </a:p>
          <a:p>
            <a:pPr marL="0" indent="0" algn="just">
              <a:buNone/>
            </a:pPr>
            <a:r>
              <a:rPr lang="es-ES" dirty="0"/>
              <a:t>agua entre el probador y la medida de prueba de campo.</a:t>
            </a:r>
          </a:p>
          <a:p>
            <a:pPr marL="0" indent="0" algn="just">
              <a:buNone/>
            </a:pPr>
            <a:r>
              <a:rPr lang="es-ES" dirty="0"/>
              <a:t>➢ API MPMS 12.2.4 – </a:t>
            </a:r>
            <a:r>
              <a:rPr lang="es-ES" dirty="0" err="1"/>
              <a:t>Calculation</a:t>
            </a:r>
            <a:r>
              <a:rPr lang="es-ES" dirty="0"/>
              <a:t> of </a:t>
            </a:r>
            <a:r>
              <a:rPr lang="es-ES" dirty="0" err="1"/>
              <a:t>Petroleum</a:t>
            </a:r>
            <a:r>
              <a:rPr lang="es-ES" dirty="0"/>
              <a:t> </a:t>
            </a:r>
            <a:r>
              <a:rPr lang="es-ES" dirty="0" err="1"/>
              <a:t>Quantities</a:t>
            </a:r>
            <a:r>
              <a:rPr lang="es-ES" dirty="0"/>
              <a:t> </a:t>
            </a:r>
            <a:r>
              <a:rPr lang="es-ES" dirty="0" err="1"/>
              <a:t>Using</a:t>
            </a:r>
            <a:r>
              <a:rPr lang="es-ES" dirty="0"/>
              <a:t> </a:t>
            </a:r>
            <a:r>
              <a:rPr lang="es-ES" dirty="0" err="1"/>
              <a:t>Dynamic</a:t>
            </a:r>
            <a:endParaRPr lang="es-ES" dirty="0"/>
          </a:p>
          <a:p>
            <a:pPr marL="0" indent="0" algn="just">
              <a:buNone/>
            </a:pPr>
            <a:r>
              <a:rPr lang="es-ES" dirty="0" err="1"/>
              <a:t>Measurement</a:t>
            </a:r>
            <a:r>
              <a:rPr lang="es-ES" dirty="0"/>
              <a:t> </a:t>
            </a:r>
            <a:r>
              <a:rPr lang="es-ES" dirty="0" err="1"/>
              <a:t>Methods</a:t>
            </a:r>
            <a:r>
              <a:rPr lang="es-ES" dirty="0"/>
              <a:t> and </a:t>
            </a:r>
            <a:r>
              <a:rPr lang="es-ES" dirty="0" err="1"/>
              <a:t>Volumetric</a:t>
            </a:r>
            <a:r>
              <a:rPr lang="es-ES" dirty="0"/>
              <a:t> </a:t>
            </a:r>
            <a:r>
              <a:rPr lang="es-ES" dirty="0" err="1"/>
              <a:t>Correction</a:t>
            </a:r>
            <a:r>
              <a:rPr lang="es-ES" dirty="0"/>
              <a:t> </a:t>
            </a:r>
            <a:r>
              <a:rPr lang="es-ES" dirty="0" err="1"/>
              <a:t>Factors</a:t>
            </a:r>
            <a:r>
              <a:rPr lang="es-ES" dirty="0"/>
              <a:t>, </a:t>
            </a:r>
            <a:r>
              <a:rPr lang="es-ES" dirty="0" err="1"/>
              <a:t>Part</a:t>
            </a:r>
            <a:r>
              <a:rPr lang="es-ES" dirty="0"/>
              <a:t> 4 –</a:t>
            </a:r>
          </a:p>
          <a:p>
            <a:pPr marL="0" indent="0" algn="just">
              <a:buNone/>
            </a:pPr>
            <a:r>
              <a:rPr lang="es-ES" dirty="0" err="1"/>
              <a:t>Calculation</a:t>
            </a:r>
            <a:r>
              <a:rPr lang="es-ES" dirty="0"/>
              <a:t> of Base </a:t>
            </a:r>
            <a:r>
              <a:rPr lang="es-ES" dirty="0" err="1"/>
              <a:t>Prover</a:t>
            </a:r>
            <a:r>
              <a:rPr lang="es-ES" dirty="0"/>
              <a:t> </a:t>
            </a:r>
            <a:r>
              <a:rPr lang="es-ES" dirty="0" err="1"/>
              <a:t>Volumes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Waterdraw</a:t>
            </a:r>
            <a:r>
              <a:rPr lang="es-ES" dirty="0"/>
              <a:t> </a:t>
            </a:r>
            <a:r>
              <a:rPr lang="es-ES" dirty="0" err="1"/>
              <a:t>Method</a:t>
            </a:r>
            <a:endParaRPr lang="es-ES" dirty="0"/>
          </a:p>
          <a:p>
            <a:pPr marL="0" indent="0" algn="just">
              <a:buNone/>
            </a:pPr>
            <a:r>
              <a:rPr lang="es-ES" dirty="0"/>
              <a:t>Proporciona un método de cálculo normalizado para determinar el volumen</a:t>
            </a:r>
          </a:p>
          <a:p>
            <a:pPr marL="0" indent="0" algn="just">
              <a:buNone/>
            </a:pPr>
            <a:r>
              <a:rPr lang="es-ES" dirty="0"/>
              <a:t>base del probador por el método de calibración de transferencia de agua.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8279" y="5583382"/>
            <a:ext cx="1171040" cy="103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152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86444" y="326149"/>
            <a:ext cx="9342319" cy="1024762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Calibración de probadores usando master  meter 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07126" y="1350912"/>
            <a:ext cx="9746673" cy="5507088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➢ API MPMS 4.9.3 –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Methods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of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Calibration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for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Displacement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and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Volumetric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Tank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Provers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Part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3 –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Determination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of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the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Volume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of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Displacement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Provers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by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the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Master Meter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Method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of </a:t>
            </a:r>
            <a:r>
              <a:rPr lang="es-ES" dirty="0" err="1" smtClean="0">
                <a:solidFill>
                  <a:schemeClr val="accent6">
                    <a:lumMod val="75000"/>
                  </a:schemeClr>
                </a:solidFill>
              </a:rPr>
              <a:t>Calibration</a:t>
            </a:r>
            <a:r>
              <a:rPr lang="es-ES" dirty="0" smtClean="0">
                <a:solidFill>
                  <a:schemeClr val="accent6">
                    <a:lumMod val="7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s-ES" dirty="0" smtClean="0"/>
              <a:t>Procedimiento </a:t>
            </a:r>
            <a:r>
              <a:rPr lang="es-ES" dirty="0"/>
              <a:t>para la calibración de probadores de desplazamiento usando un master meter; válido para para fluidos en una sola fase, limpios, homogéneos y newtonianos en las condiciones de medición. </a:t>
            </a:r>
            <a:endParaRPr lang="es-ES" dirty="0" smtClean="0"/>
          </a:p>
          <a:p>
            <a:pPr marL="0" indent="0" algn="just">
              <a:buNone/>
            </a:pPr>
            <a:r>
              <a:rPr lang="es-ES" dirty="0" smtClean="0">
                <a:solidFill>
                  <a:schemeClr val="accent6">
                    <a:lumMod val="75000"/>
                  </a:schemeClr>
                </a:solidFill>
              </a:rPr>
              <a:t>➢ 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API MPMS 12.2.5 –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Calculation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of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Petroleum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Quantities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Using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Dynamic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Measurement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Methods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and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Volumetric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Correction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Factors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Part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5 – Base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Prover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Volume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Using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Master Meter </a:t>
            </a:r>
            <a:r>
              <a:rPr lang="es-ES" dirty="0" err="1">
                <a:solidFill>
                  <a:schemeClr val="accent6">
                    <a:lumMod val="75000"/>
                  </a:schemeClr>
                </a:solidFill>
              </a:rPr>
              <a:t>Method</a:t>
            </a:r>
            <a:r>
              <a:rPr lang="es-E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s-ES" dirty="0"/>
              <a:t>Proporciona un método de cálculo normalizado para determinar el volumen base de un probador de desplazamiento usando un medidor maestro.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3746" y="5929745"/>
            <a:ext cx="928254" cy="92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976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6108" y="207818"/>
            <a:ext cx="10273145" cy="1117745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Calibración de probadores por método gravímetro</a:t>
            </a:r>
            <a:endParaRPr lang="es-ES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45673" y="1325563"/>
            <a:ext cx="9829800" cy="50132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" dirty="0"/>
              <a:t>➢ API MPMS 4.9.4 – </a:t>
            </a:r>
            <a:r>
              <a:rPr lang="es-ES" dirty="0" err="1"/>
              <a:t>Methods</a:t>
            </a:r>
            <a:r>
              <a:rPr lang="es-ES" dirty="0"/>
              <a:t> of </a:t>
            </a:r>
            <a:r>
              <a:rPr lang="es-ES" dirty="0" err="1"/>
              <a:t>Calibration</a:t>
            </a:r>
            <a:r>
              <a:rPr lang="es-ES" dirty="0"/>
              <a:t> </a:t>
            </a:r>
            <a:r>
              <a:rPr lang="es-ES" dirty="0" err="1"/>
              <a:t>for</a:t>
            </a:r>
            <a:r>
              <a:rPr lang="es-ES" dirty="0"/>
              <a:t> </a:t>
            </a:r>
            <a:r>
              <a:rPr lang="es-ES" dirty="0" err="1"/>
              <a:t>Displacement</a:t>
            </a:r>
            <a:r>
              <a:rPr lang="es-ES" dirty="0"/>
              <a:t> </a:t>
            </a:r>
            <a:r>
              <a:rPr lang="es-ES" dirty="0" smtClean="0"/>
              <a:t>and </a:t>
            </a:r>
            <a:r>
              <a:rPr lang="es-ES" dirty="0" err="1" smtClean="0"/>
              <a:t>Volumetric</a:t>
            </a:r>
            <a:r>
              <a:rPr lang="es-ES" dirty="0" smtClean="0"/>
              <a:t>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Provers</a:t>
            </a:r>
            <a:r>
              <a:rPr lang="es-ES" dirty="0"/>
              <a:t>, </a:t>
            </a:r>
            <a:r>
              <a:rPr lang="es-ES" dirty="0" err="1"/>
              <a:t>Part</a:t>
            </a:r>
            <a:r>
              <a:rPr lang="es-ES" dirty="0"/>
              <a:t> 4 – </a:t>
            </a:r>
            <a:r>
              <a:rPr lang="es-ES" dirty="0" err="1"/>
              <a:t>Determination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Volume</a:t>
            </a:r>
            <a:r>
              <a:rPr lang="es-ES" dirty="0"/>
              <a:t> </a:t>
            </a:r>
            <a:r>
              <a:rPr lang="es-ES" dirty="0" smtClean="0"/>
              <a:t>of </a:t>
            </a:r>
            <a:r>
              <a:rPr lang="es-ES" dirty="0" err="1" smtClean="0"/>
              <a:t>Displacement</a:t>
            </a:r>
            <a:r>
              <a:rPr lang="es-ES" dirty="0" smtClean="0"/>
              <a:t> </a:t>
            </a:r>
            <a:r>
              <a:rPr lang="es-ES" dirty="0"/>
              <a:t>and </a:t>
            </a:r>
            <a:r>
              <a:rPr lang="es-ES" dirty="0" err="1"/>
              <a:t>Tank</a:t>
            </a:r>
            <a:r>
              <a:rPr lang="es-ES" dirty="0"/>
              <a:t> </a:t>
            </a:r>
            <a:r>
              <a:rPr lang="es-ES" dirty="0" err="1"/>
              <a:t>Provers</a:t>
            </a:r>
            <a:r>
              <a:rPr lang="es-ES" dirty="0"/>
              <a:t> </a:t>
            </a:r>
            <a:r>
              <a:rPr lang="es-ES" dirty="0" err="1"/>
              <a:t>by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</a:t>
            </a:r>
            <a:r>
              <a:rPr lang="es-ES" dirty="0" err="1"/>
              <a:t>Gravimetric</a:t>
            </a:r>
            <a:r>
              <a:rPr lang="es-ES" dirty="0"/>
              <a:t> </a:t>
            </a:r>
            <a:r>
              <a:rPr lang="es-ES" dirty="0" err="1"/>
              <a:t>Method</a:t>
            </a:r>
            <a:r>
              <a:rPr lang="es-ES" dirty="0"/>
              <a:t> of </a:t>
            </a:r>
            <a:r>
              <a:rPr lang="es-ES" dirty="0" err="1" smtClean="0"/>
              <a:t>Calibration</a:t>
            </a:r>
            <a:r>
              <a:rPr lang="es-ES" dirty="0" smtClean="0"/>
              <a:t>.</a:t>
            </a:r>
          </a:p>
          <a:p>
            <a:pPr marL="0" indent="0">
              <a:buNone/>
            </a:pPr>
            <a:r>
              <a:rPr lang="es-ES" dirty="0" smtClean="0"/>
              <a:t>Contiene </a:t>
            </a:r>
            <a:r>
              <a:rPr lang="es-ES" dirty="0"/>
              <a:t>los procedimientos específicos, los equipos y los </a:t>
            </a:r>
            <a:r>
              <a:rPr lang="es-ES" dirty="0" smtClean="0"/>
              <a:t>cálculos requeridos </a:t>
            </a:r>
            <a:r>
              <a:rPr lang="es-ES" dirty="0"/>
              <a:t>para determinar el volumen base del probador, tanto </a:t>
            </a:r>
            <a:r>
              <a:rPr lang="es-ES" dirty="0" smtClean="0"/>
              <a:t>para tanques </a:t>
            </a:r>
            <a:r>
              <a:rPr lang="es-ES" dirty="0"/>
              <a:t>como de </a:t>
            </a:r>
            <a:r>
              <a:rPr lang="es-ES" dirty="0" smtClean="0"/>
              <a:t>desplazamiento, teniendo en cuenta su masa </a:t>
            </a:r>
            <a:r>
              <a:rPr lang="es-ES" dirty="0"/>
              <a:t>por el método gravimétrico </a:t>
            </a:r>
            <a:r>
              <a:rPr lang="es-ES" dirty="0" smtClean="0"/>
              <a:t>de calibración</a:t>
            </a:r>
            <a:r>
              <a:rPr lang="es-ES" dirty="0"/>
              <a:t>.</a:t>
            </a:r>
            <a:endParaRPr lang="es-E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960" y="4653677"/>
            <a:ext cx="4467225" cy="1833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686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8525" y="1489810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21230</TotalTime>
  <Words>1681</Words>
  <Application>Microsoft Office PowerPoint</Application>
  <PresentationFormat>Panorámica</PresentationFormat>
  <Paragraphs>159</Paragraphs>
  <Slides>24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Tema de Office</vt:lpstr>
      <vt:lpstr>Sistemas probadores </vt:lpstr>
      <vt:lpstr>Presentación de PowerPoint</vt:lpstr>
      <vt:lpstr>Meter factor</vt:lpstr>
      <vt:lpstr>               Probadores     </vt:lpstr>
      <vt:lpstr>          Clasificación de probadores</vt:lpstr>
      <vt:lpstr>Cadena de trazabilidad</vt:lpstr>
      <vt:lpstr>  Normatividad Aplicable para probadores  </vt:lpstr>
      <vt:lpstr>  Probadores de desplazamiento   </vt:lpstr>
      <vt:lpstr>  Probadores de desplazamiento  </vt:lpstr>
      <vt:lpstr>  Condiciones a tomar en cuenta para la selección de un probador de desplazamiento  </vt:lpstr>
      <vt:lpstr>Probador de desplazamiento  </vt:lpstr>
      <vt:lpstr>Probador de desplazamiento</vt:lpstr>
      <vt:lpstr>Tanques probadores</vt:lpstr>
      <vt:lpstr>Normatividad para tanque probadores </vt:lpstr>
      <vt:lpstr>          Capacidad de un probador tanque</vt:lpstr>
      <vt:lpstr>Probador master meter </vt:lpstr>
      <vt:lpstr>Medidores maestros normatividad aplicable  </vt:lpstr>
      <vt:lpstr> Calibración de probadores </vt:lpstr>
      <vt:lpstr>Normatividad calibración de probadores </vt:lpstr>
      <vt:lpstr>   Medidas de prueba de campo </vt:lpstr>
      <vt:lpstr>Calibración de probadores por wáter draw</vt:lpstr>
      <vt:lpstr>Calibración de probadores usando master  meter </vt:lpstr>
      <vt:lpstr>Calibración de probadores por método gravímetro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1488</cp:revision>
  <dcterms:created xsi:type="dcterms:W3CDTF">2020-02-18T12:47:10Z</dcterms:created>
  <dcterms:modified xsi:type="dcterms:W3CDTF">2022-08-25T14:40:25Z</dcterms:modified>
</cp:coreProperties>
</file>