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49" r:id="rId2"/>
  </p:sldMasterIdLst>
  <p:notesMasterIdLst>
    <p:notesMasterId r:id="rId44"/>
  </p:notesMasterIdLst>
  <p:handoutMasterIdLst>
    <p:handoutMasterId r:id="rId45"/>
  </p:handoutMasterIdLst>
  <p:sldIdLst>
    <p:sldId id="259" r:id="rId3"/>
    <p:sldId id="260" r:id="rId4"/>
    <p:sldId id="261" r:id="rId5"/>
    <p:sldId id="262" r:id="rId6"/>
    <p:sldId id="263" r:id="rId7"/>
    <p:sldId id="267" r:id="rId8"/>
    <p:sldId id="268" r:id="rId9"/>
    <p:sldId id="264" r:id="rId10"/>
    <p:sldId id="301" r:id="rId11"/>
    <p:sldId id="265" r:id="rId12"/>
    <p:sldId id="266" r:id="rId13"/>
    <p:sldId id="269" r:id="rId14"/>
    <p:sldId id="270" r:id="rId15"/>
    <p:sldId id="271" r:id="rId16"/>
    <p:sldId id="274" r:id="rId17"/>
    <p:sldId id="273" r:id="rId18"/>
    <p:sldId id="275" r:id="rId19"/>
    <p:sldId id="276" r:id="rId20"/>
    <p:sldId id="278" r:id="rId21"/>
    <p:sldId id="279" r:id="rId22"/>
    <p:sldId id="280" r:id="rId23"/>
    <p:sldId id="277" r:id="rId24"/>
    <p:sldId id="281" r:id="rId25"/>
    <p:sldId id="282" r:id="rId26"/>
    <p:sldId id="283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</p:sldIdLst>
  <p:sldSz cx="10080625" cy="7559675"/>
  <p:notesSz cx="7772400" cy="100584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bg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19246"/>
    <a:srgbClr val="1FAC19"/>
    <a:srgbClr val="FF29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48"/>
    <p:restoredTop sz="96642" autoAdjust="0"/>
  </p:normalViewPr>
  <p:slideViewPr>
    <p:cSldViewPr>
      <p:cViewPr varScale="1">
        <p:scale>
          <a:sx n="119" d="100"/>
          <a:sy n="119" d="100"/>
        </p:scale>
        <p:origin x="632" y="19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368675" cy="5032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4402138" y="0"/>
            <a:ext cx="3368675" cy="5032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FEB9DB-AEC9-AA4E-AE69-783D4DF6B987}" type="datetimeFigureOut">
              <a:rPr lang="es-ES" smtClean="0"/>
              <a:t>10/5/19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9553575"/>
            <a:ext cx="3368675" cy="5032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4402138" y="9553575"/>
            <a:ext cx="3368675" cy="5032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1B91E-04EB-E741-9751-82E6E41C35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64987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5" name="AutoShape 3"/>
          <p:cNvSpPr>
            <a:spLocks noChangeArrowheads="1"/>
          </p:cNvSpPr>
          <p:nvPr/>
        </p:nvSpPr>
        <p:spPr bwMode="auto">
          <a:xfrm>
            <a:off x="0" y="0"/>
            <a:ext cx="7772400" cy="10058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0"/>
            <a:ext cx="336867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402138" y="0"/>
            <a:ext cx="336550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78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624013" y="1257300"/>
            <a:ext cx="4519612" cy="3389313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79" name="Rectangle 7"/>
          <p:cNvSpPr>
            <a:spLocks noGrp="1" noChangeArrowheads="1"/>
          </p:cNvSpPr>
          <p:nvPr>
            <p:ph type="body"/>
          </p:nvPr>
        </p:nvSpPr>
        <p:spPr bwMode="auto">
          <a:xfrm>
            <a:off x="777875" y="4840288"/>
            <a:ext cx="6211888" cy="395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/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0" y="9553575"/>
            <a:ext cx="336867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ES">
              <a:cs typeface="DejaVu Sans" charset="0"/>
            </a:endParaRP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4402138" y="9553575"/>
            <a:ext cx="3363912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Calibri" charset="0"/>
                <a:cs typeface="DejaVu Sans" charset="0"/>
              </a:defRPr>
            </a:lvl1pPr>
          </a:lstStyle>
          <a:p>
            <a:pPr>
              <a:defRPr/>
            </a:pPr>
            <a:fld id="{66A3B2F8-F852-AC4E-8E9D-447617382F22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549142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ＭＳ Ｐゴシック" charset="0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8"/>
          <p:cNvSpPr>
            <a:spLocks noGrp="1" noChangeArrowheads="1"/>
          </p:cNvSpPr>
          <p:nvPr>
            <p:ph type="sldNum" sz="quarter"/>
          </p:nvPr>
        </p:nvSpPr>
        <p:spPr>
          <a:extLst>
            <a:ext uri="{91240B29-F687-4f45-9708-019B960494DF}">
              <a14:hiddenLine xmlns:a14="http://schemas.microsoft.com/office/drawing/2010/main" xmlns="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40556" indent="-238788"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  <a:cs typeface="ＭＳ Ｐゴシック" charset="0"/>
              </a:defRPr>
            </a:lvl1pPr>
            <a:lvl2pPr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2pPr>
            <a:lvl3pPr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3pPr>
            <a:lvl4pPr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4pPr>
            <a:lvl5pPr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5pPr>
            <a:lvl6pPr marL="2801767" indent="-254706" defTabSz="500569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6pPr>
            <a:lvl7pPr marL="3311180" indent="-254706" defTabSz="500569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7pPr>
            <a:lvl8pPr marL="3820592" indent="-254706" defTabSz="500569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8pPr>
            <a:lvl9pPr marL="4330004" indent="-254706" defTabSz="500569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500569" algn="l"/>
                <a:tab pos="1001137" algn="l"/>
                <a:tab pos="1501705" algn="l"/>
                <a:tab pos="2002273" algn="l"/>
                <a:tab pos="2502842" algn="l"/>
                <a:tab pos="3003410" algn="l"/>
              </a:tabLst>
              <a:defRPr sz="2700">
                <a:solidFill>
                  <a:schemeClr val="bg1"/>
                </a:solidFill>
                <a:latin typeface="Gill Sans MT" charset="0"/>
                <a:ea typeface="ＭＳ Ｐゴシック" charset="0"/>
              </a:defRPr>
            </a:lvl9pPr>
          </a:lstStyle>
          <a:p>
            <a:pPr>
              <a:buClrTx/>
              <a:buSzPct val="45000"/>
              <a:buFontTx/>
              <a:buNone/>
              <a:defRPr/>
            </a:pPr>
            <a:fld id="{0FDF05A7-919E-C542-BFAF-AB068D1F0ADA}" type="slidenum">
              <a:rPr lang="es-ES" sz="1300">
                <a:solidFill>
                  <a:srgbClr val="000000"/>
                </a:solidFill>
                <a:latin typeface="Times New Roman" charset="0"/>
                <a:cs typeface="Tahoma" charset="0"/>
              </a:rPr>
              <a:pPr>
                <a:buClrTx/>
                <a:buSzPct val="45000"/>
                <a:buFontTx/>
                <a:buNone/>
                <a:defRPr/>
              </a:pPr>
              <a:t>1</a:t>
            </a:fld>
            <a:endParaRPr lang="es-ES" sz="1300">
              <a:solidFill>
                <a:srgbClr val="000000"/>
              </a:solidFill>
              <a:latin typeface="Times New Roman" charset="0"/>
              <a:cs typeface="Tahoma" charset="0"/>
            </a:endParaRPr>
          </a:p>
        </p:txBody>
      </p:sp>
      <p:sp>
        <p:nvSpPr>
          <p:cNvPr id="1843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754063"/>
            <a:ext cx="5029200" cy="3771900"/>
          </a:xfrm>
          <a:solidFill>
            <a:srgbClr val="FFFFFF"/>
          </a:solidFill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4" name="Text Box 2"/>
          <p:cNvSpPr txBox="1">
            <a:spLocks noChangeArrowheads="1"/>
          </p:cNvSpPr>
          <p:nvPr/>
        </p:nvSpPr>
        <p:spPr bwMode="auto">
          <a:xfrm>
            <a:off x="777875" y="4778375"/>
            <a:ext cx="621665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101882" tIns="50941" rIns="101882" bIns="50941" anchor="ctr"/>
          <a:lstStyle/>
          <a:p>
            <a:pPr eaLnBrk="1" hangingPunct="1">
              <a:defRPr/>
            </a:pPr>
            <a:endParaRPr lang="es-CO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7963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4374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462680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79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7700" cy="4379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9344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6888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0393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961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65229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510027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762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04088" y="301625"/>
            <a:ext cx="2266950" cy="5846763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8450" cy="5846763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62809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77747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6876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2152711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79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7700" cy="4379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01074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84926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63734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45757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0258338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775536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27000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04088" y="301625"/>
            <a:ext cx="2266950" cy="5846763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8450" cy="5846763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6443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25400"/>
            <a:ext cx="10079038" cy="749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7800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el formato del texto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7800" cy="437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el formato de esquema del texto</a:t>
            </a:r>
          </a:p>
          <a:p>
            <a:pPr lvl="1"/>
            <a:r>
              <a:rPr lang="en-GB"/>
              <a:t>Segundo nivel del esquema</a:t>
            </a:r>
          </a:p>
          <a:p>
            <a:pPr lvl="2"/>
            <a:r>
              <a:rPr lang="en-GB"/>
              <a:t>Tercer nivel del esquema</a:t>
            </a:r>
          </a:p>
          <a:p>
            <a:pPr lvl="3"/>
            <a:r>
              <a:rPr lang="en-GB"/>
              <a:t>Cuarto nivel del esquema</a:t>
            </a:r>
          </a:p>
          <a:p>
            <a:pPr lvl="4"/>
            <a:r>
              <a:rPr lang="en-GB"/>
              <a:t>Quinto nivel del esquema</a:t>
            </a:r>
          </a:p>
          <a:p>
            <a:pPr lvl="4"/>
            <a:r>
              <a:rPr lang="en-GB"/>
              <a:t>Sexto nivel del esquema</a:t>
            </a:r>
          </a:p>
          <a:p>
            <a:pPr lvl="4"/>
            <a:r>
              <a:rPr lang="en-GB"/>
              <a:t>Séptimo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25400"/>
            <a:ext cx="10079038" cy="749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1768475"/>
            <a:ext cx="549592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1768475"/>
            <a:ext cx="5495925" cy="438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7800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el formato del texto de título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7800" cy="437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Pulse para editar el formato de esquema del texto</a:t>
            </a:r>
          </a:p>
          <a:p>
            <a:pPr lvl="1"/>
            <a:r>
              <a:rPr lang="en-GB"/>
              <a:t>Segundo nivel del esquema</a:t>
            </a:r>
          </a:p>
          <a:p>
            <a:pPr lvl="2"/>
            <a:r>
              <a:rPr lang="en-GB"/>
              <a:t>Tercer nivel del esquema</a:t>
            </a:r>
          </a:p>
          <a:p>
            <a:pPr lvl="3"/>
            <a:r>
              <a:rPr lang="en-GB"/>
              <a:t>Cuarto nivel del esquema</a:t>
            </a:r>
          </a:p>
          <a:p>
            <a:pPr lvl="4"/>
            <a:r>
              <a:rPr lang="en-GB"/>
              <a:t>Quinto nivel del esquema</a:t>
            </a:r>
          </a:p>
          <a:p>
            <a:pPr lvl="4"/>
            <a:r>
              <a:rPr lang="en-GB"/>
              <a:t>Sexto nivel del esquema</a:t>
            </a:r>
          </a:p>
          <a:p>
            <a:pPr lvl="4"/>
            <a:r>
              <a:rPr lang="en-GB"/>
              <a:t>Séptimo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1F497D"/>
          </a:solidFill>
          <a:latin typeface="Arial" charset="0"/>
          <a:ea typeface="ＭＳ Ｐゴシック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>
            <a:extLst>
              <a:ext uri="{FF2B5EF4-FFF2-40B4-BE49-F238E27FC236}">
                <a16:creationId xmlns:a16="http://schemas.microsoft.com/office/drawing/2014/main" id="{EF99F324-365E-3F4F-9A37-13B8080DE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938"/>
            <a:ext cx="10080625" cy="316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3AC02D6F-AF24-EB42-B30A-D824965599F9}"/>
              </a:ext>
            </a:extLst>
          </p:cNvPr>
          <p:cNvSpPr/>
          <p:nvPr/>
        </p:nvSpPr>
        <p:spPr>
          <a:xfrm>
            <a:off x="576491" y="3635821"/>
            <a:ext cx="83713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>
              <a:buClrTx/>
            </a:pPr>
            <a:r>
              <a:rPr lang="en-GB" altLang="es-CO" sz="4000" b="1" dirty="0">
                <a:solidFill>
                  <a:srgbClr val="1F497D"/>
                </a:solidFill>
                <a:ea typeface="Arial Unicode MS" panose="020B0604020202020204" pitchFamily="34" charset="-128"/>
              </a:rPr>
              <a:t>INDUCCIÓN  GESTION  HUMANA 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4EAB8A5F-FE82-2942-A080-D9E570A59D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4787950"/>
            <a:ext cx="10074274" cy="2746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A910D7-6598-2245-BA6B-E937CC507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51445"/>
            <a:ext cx="7404621" cy="6433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Picture 9">
            <a:extLst>
              <a:ext uri="{FF2B5EF4-FFF2-40B4-BE49-F238E27FC236}">
                <a16:creationId xmlns:a16="http://schemas.microsoft.com/office/drawing/2014/main" id="{D0DE42D0-8AF5-3343-BD8F-8E4B38C07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080" y="2987750"/>
            <a:ext cx="3241675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1">
            <a:extLst>
              <a:ext uri="{FF2B5EF4-FFF2-40B4-BE49-F238E27FC236}">
                <a16:creationId xmlns:a16="http://schemas.microsoft.com/office/drawing/2014/main" id="{361D02D4-1963-3144-94C1-F60B59487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912" y="276507"/>
            <a:ext cx="5791200" cy="262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5939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99926D-76ED-9946-8CC0-48ECB5141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2863"/>
            <a:ext cx="82296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E74D7C15-16EB-864B-82B9-92EE39F43F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1125538"/>
            <a:ext cx="8569325" cy="295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81000" indent="-361950"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1000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15575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ES" altLang="es-CO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INSEPET SAS	</a:t>
            </a:r>
          </a:p>
          <a:p>
            <a:pPr algn="ctr" eaLnBrk="1" hangingPunct="1">
              <a:buSzPct val="100000"/>
              <a:defRPr/>
            </a:pPr>
            <a:endParaRPr lang="es-ES" altLang="es-CO" sz="5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  <a:p>
            <a:pPr algn="ctr" eaLnBrk="1" hangingPunct="1">
              <a:buSzPct val="100000"/>
              <a:defRPr/>
            </a:pPr>
            <a:endParaRPr lang="es-ES" altLang="es-CO" sz="5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  <a:p>
            <a:pPr algn="just" eaLnBrk="1" hangingPunct="1">
              <a:buSzPct val="100000"/>
              <a:defRPr/>
            </a:pPr>
            <a:r>
              <a:rPr lang="es-ES" altLang="es-CO" sz="25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</a:t>
            </a:r>
            <a:r>
              <a:rPr lang="es-ES" altLang="es-CO" sz="25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Surge en 1995 como representante para Colombia de </a:t>
            </a:r>
            <a:r>
              <a:rPr lang="es-ES" altLang="es-CO" sz="25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Gilbarco</a:t>
            </a:r>
            <a:r>
              <a:rPr lang="es-ES" altLang="es-CO" sz="25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, empresa dedicada desde 1865 a la fabricación y comercialización de surtidores de combustible.</a:t>
            </a:r>
          </a:p>
          <a:p>
            <a:pPr algn="just" eaLnBrk="1" hangingPunct="1">
              <a:buSzPct val="100000"/>
              <a:defRPr/>
            </a:pPr>
            <a:r>
              <a:rPr lang="es-ES" altLang="es-CO" sz="25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	</a:t>
            </a:r>
          </a:p>
          <a:p>
            <a:pPr algn="just" eaLnBrk="1" hangingPunct="1">
              <a:buSzPct val="100000"/>
              <a:defRPr/>
            </a:pPr>
            <a:r>
              <a:rPr lang="es-ES" altLang="es-CO" sz="25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   Años mas tarde ingresa la firma </a:t>
            </a:r>
            <a:r>
              <a:rPr lang="es-ES" altLang="es-CO" sz="25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Veeder</a:t>
            </a:r>
            <a:r>
              <a:rPr lang="es-ES" altLang="es-CO" sz="25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 </a:t>
            </a:r>
            <a:r>
              <a:rPr lang="es-ES" altLang="es-CO" sz="25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Root</a:t>
            </a:r>
            <a:r>
              <a:rPr lang="es-ES" altLang="es-CO" sz="25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, líderes mundiales en sistema de monitoreo electrónico para estaciones de servicio.</a:t>
            </a:r>
          </a:p>
          <a:p>
            <a:pPr eaLnBrk="1" hangingPunct="1">
              <a:buSzPct val="100000"/>
              <a:defRPr/>
            </a:pPr>
            <a:endParaRPr lang="es-ES" altLang="es-CO" sz="32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4020202020204" pitchFamily="34" charset="0"/>
            </a:endParaRPr>
          </a:p>
          <a:p>
            <a:pPr eaLnBrk="1" hangingPunct="1">
              <a:buSzPct val="100000"/>
              <a:defRPr/>
            </a:pPr>
            <a:endParaRPr lang="es-ES" altLang="es-CO" sz="32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4020202020204" pitchFamily="34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5C41FA6-6D33-FC40-8299-4FEF8E16EC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4221163"/>
            <a:ext cx="1295400" cy="1863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8">
            <a:extLst>
              <a:ext uri="{FF2B5EF4-FFF2-40B4-BE49-F238E27FC236}">
                <a16:creationId xmlns:a16="http://schemas.microsoft.com/office/drawing/2014/main" id="{D72FF00C-0F39-3A4E-9440-3B4FD1C567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08500"/>
            <a:ext cx="1728787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Text Box 3">
            <a:extLst>
              <a:ext uri="{FF2B5EF4-FFF2-40B4-BE49-F238E27FC236}">
                <a16:creationId xmlns:a16="http://schemas.microsoft.com/office/drawing/2014/main" id="{2382292C-68DA-0048-B931-6A30F6C6B7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7288" y="4437063"/>
            <a:ext cx="4176712" cy="1770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381000" indent="-361950"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81000" algn="l"/>
                <a:tab pos="828675" algn="l"/>
                <a:tab pos="1277938" algn="l"/>
                <a:tab pos="1727200" algn="l"/>
                <a:tab pos="2176463" algn="l"/>
                <a:tab pos="2625725" algn="l"/>
                <a:tab pos="3074988" algn="l"/>
                <a:tab pos="3524250" algn="l"/>
                <a:tab pos="3973513" algn="l"/>
                <a:tab pos="4422775" algn="l"/>
                <a:tab pos="4872038" algn="l"/>
                <a:tab pos="5321300" algn="l"/>
                <a:tab pos="5770563" algn="l"/>
                <a:tab pos="6219825" algn="l"/>
                <a:tab pos="6669088" algn="l"/>
                <a:tab pos="7118350" algn="l"/>
                <a:tab pos="7567613" algn="l"/>
                <a:tab pos="8016875" algn="l"/>
                <a:tab pos="8466138" algn="l"/>
                <a:tab pos="8915400" algn="l"/>
                <a:tab pos="9364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" altLang="es-CO" sz="2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Servicios que ofrecemos: </a:t>
            </a:r>
          </a:p>
          <a:p>
            <a:pPr marL="374650" indent="-363538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2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Remanufactura</a:t>
            </a:r>
            <a:r>
              <a:rPr lang="es-ES" altLang="es-CO" sz="2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 de equipos</a:t>
            </a:r>
          </a:p>
          <a:p>
            <a:pPr marL="374650" indent="-363538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2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Venta de equipos surtidores</a:t>
            </a:r>
          </a:p>
          <a:p>
            <a:pPr marL="374650" indent="-363538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2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Venta compresores </a:t>
            </a:r>
          </a:p>
          <a:p>
            <a:pPr marL="374650" indent="-363538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2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Servicio de pintura y acabados</a:t>
            </a:r>
          </a:p>
        </p:txBody>
      </p:sp>
    </p:spTree>
    <p:extLst>
      <p:ext uri="{BB962C8B-B14F-4D97-AF65-F5344CB8AC3E}">
        <p14:creationId xmlns:p14="http://schemas.microsoft.com/office/powerpoint/2010/main" val="2848658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BF5C0155-6AE6-6F4B-A89A-CADDAEAF39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88913"/>
            <a:ext cx="84978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447675" indent="-363538"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r>
              <a:rPr lang="es-ES" altLang="es-CO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   INSEPET SAS</a:t>
            </a:r>
            <a:r>
              <a:rPr lang="es-ES" altLang="es-CO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</a:t>
            </a:r>
          </a:p>
          <a:p>
            <a:pPr algn="just"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endParaRPr lang="es-ES" altLang="es-CO" sz="11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  <a:p>
            <a:pPr algn="just"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endParaRPr lang="es-ES" altLang="es-CO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</a:endParaRPr>
          </a:p>
          <a:p>
            <a:pPr algn="just"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endParaRPr lang="es-ES" altLang="es-CO" sz="25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  <a:p>
            <a:pPr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endParaRPr lang="es-ES" altLang="es-CO" sz="25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</p:txBody>
      </p:sp>
      <p:sp>
        <p:nvSpPr>
          <p:cNvPr id="3" name="Text Box 1">
            <a:extLst>
              <a:ext uri="{FF2B5EF4-FFF2-40B4-BE49-F238E27FC236}">
                <a16:creationId xmlns:a16="http://schemas.microsoft.com/office/drawing/2014/main" id="{ACC531F3-7BE5-0347-B788-BEA09717EA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035050"/>
            <a:ext cx="8424862" cy="1817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447675" indent="-363538"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ts val="400"/>
              </a:spcBef>
              <a:buSzPct val="100000"/>
              <a:defRPr/>
            </a:pPr>
            <a:r>
              <a:rPr lang="es-ES" altLang="es-CO" sz="21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SERVICIO TÉCNICO </a:t>
            </a:r>
            <a:r>
              <a:rPr lang="es-ES" altLang="es-CO" sz="2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anose="02040503050406030204" pitchFamily="18" charset="0"/>
              </a:rPr>
              <a:t>para cubrir los requerimientos del mercado en cuanto a asesoría técnica y servicios de post-venta y para prevenir anomalías que por uso, desgaste u otros aspectos pueden poner en riesgo el correcto funcionamiento de las EDS.  </a:t>
            </a:r>
          </a:p>
          <a:p>
            <a:pPr algn="just" eaLnBrk="1" hangingPunct="1">
              <a:lnSpc>
                <a:spcPct val="90000"/>
              </a:lnSpc>
              <a:spcBef>
                <a:spcPts val="400"/>
              </a:spcBef>
              <a:buSzPct val="100000"/>
              <a:defRPr/>
            </a:pPr>
            <a:endParaRPr lang="es-ES" altLang="es-CO" sz="22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  <a:p>
            <a:pPr algn="just" eaLnBrk="1" hangingPunct="1">
              <a:lnSpc>
                <a:spcPct val="80000"/>
              </a:lnSpc>
              <a:spcBef>
                <a:spcPts val="400"/>
              </a:spcBef>
              <a:buSzPct val="100000"/>
              <a:defRPr/>
            </a:pPr>
            <a:endParaRPr lang="es-ES" altLang="es-CO" sz="22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CDD38B-DD99-BF41-8845-746BEEC46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284538"/>
            <a:ext cx="2286000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ext Box 2">
            <a:extLst>
              <a:ext uri="{FF2B5EF4-FFF2-40B4-BE49-F238E27FC236}">
                <a16:creationId xmlns:a16="http://schemas.microsoft.com/office/drawing/2014/main" id="{818235E4-577E-2243-AB90-94D7271D9B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8224" y="2840682"/>
            <a:ext cx="4321175" cy="333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447675" indent="-363538"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ct val="90000"/>
              </a:lnSpc>
              <a:buSzPct val="100000"/>
              <a:defRPr/>
            </a:pPr>
            <a:r>
              <a:rPr lang="es-ES" altLang="es-CO" sz="2500" dirty="0">
                <a:solidFill>
                  <a:srgbClr val="000000"/>
                </a:solidFill>
                <a:latin typeface="Andalus" pitchFamily="16" charset="0"/>
              </a:rPr>
              <a:t>Servicios que ofrecemos:</a:t>
            </a:r>
          </a:p>
          <a:p>
            <a:pPr algn="just" eaLnBrk="1" hangingPunct="1">
              <a:lnSpc>
                <a:spcPct val="90000"/>
              </a:lnSpc>
              <a:buSzPct val="100000"/>
              <a:defRPr/>
            </a:pPr>
            <a:endParaRPr lang="es-ES" altLang="es-CO" sz="2500" dirty="0">
              <a:solidFill>
                <a:srgbClr val="000000"/>
              </a:solidFill>
              <a:latin typeface="Andalus" pitchFamily="16" charset="0"/>
            </a:endParaRPr>
          </a:p>
          <a:p>
            <a:pPr marL="441325" algn="just" eaLnBrk="1" hangingPunct="1">
              <a:lnSpc>
                <a:spcPct val="80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2500" dirty="0">
                <a:solidFill>
                  <a:srgbClr val="000000"/>
                </a:solidFill>
                <a:latin typeface="Andalus" pitchFamily="16" charset="0"/>
              </a:rPr>
              <a:t>Mantenimiento preventivo y correctivo de equipos.</a:t>
            </a:r>
          </a:p>
          <a:p>
            <a:pPr marL="441325" algn="just" eaLnBrk="1" hangingPunct="1">
              <a:lnSpc>
                <a:spcPct val="80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2500" dirty="0">
                <a:solidFill>
                  <a:srgbClr val="000000"/>
                </a:solidFill>
                <a:latin typeface="Andalus" pitchFamily="16" charset="0"/>
              </a:rPr>
              <a:t>Soporte técnico y venta de accesorios y repuestos</a:t>
            </a:r>
          </a:p>
          <a:p>
            <a:pPr marL="441325" algn="just" eaLnBrk="1" hangingPunct="1">
              <a:lnSpc>
                <a:spcPct val="80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2500" dirty="0">
                <a:solidFill>
                  <a:srgbClr val="000000"/>
                </a:solidFill>
                <a:latin typeface="Andalus" pitchFamily="16" charset="0"/>
              </a:rPr>
              <a:t>Servicio de aforo para tanques de combustible</a:t>
            </a:r>
          </a:p>
          <a:p>
            <a:pPr marL="441325" algn="just" eaLnBrk="1" hangingPunct="1">
              <a:lnSpc>
                <a:spcPct val="80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2500" dirty="0">
                <a:solidFill>
                  <a:srgbClr val="000000"/>
                </a:solidFill>
                <a:latin typeface="Andalus" pitchFamily="16" charset="0"/>
              </a:rPr>
              <a:t>Aforo y diálisis de tanques</a:t>
            </a:r>
          </a:p>
          <a:p>
            <a:pPr eaLnBrk="1" hangingPunct="1">
              <a:buSzPct val="100000"/>
              <a:defRPr/>
            </a:pPr>
            <a:endParaRPr lang="es-ES" altLang="es-CO" sz="2500" dirty="0">
              <a:solidFill>
                <a:srgbClr val="000000"/>
              </a:solidFill>
              <a:latin typeface="Andalus" pitchFamily="1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01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83266983-DA9D-5C4B-B44E-FA9C0C4B5E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88913"/>
            <a:ext cx="8497888" cy="2376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447675" indent="-363538"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r>
              <a:rPr lang="es-ES" altLang="es-CO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    SISTEMAS INSEPET CIA LTDA</a:t>
            </a:r>
            <a:r>
              <a:rPr lang="es-ES" altLang="es-CO" sz="3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</a:t>
            </a:r>
          </a:p>
          <a:p>
            <a:pPr algn="just"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endParaRPr lang="es-ES" altLang="es-CO" sz="11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  <a:p>
            <a:pPr algn="just" eaLnBrk="1" hangingPunct="1">
              <a:lnSpc>
                <a:spcPct val="90000"/>
              </a:lnSpc>
              <a:spcBef>
                <a:spcPts val="400"/>
              </a:spcBef>
              <a:buSzPct val="100000"/>
              <a:defRPr/>
            </a:pPr>
            <a:r>
              <a:rPr lang="es-ES" altLang="es-CO" sz="11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</a:t>
            </a:r>
            <a:r>
              <a:rPr lang="es-ES" altLang="es-CO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En el</a:t>
            </a:r>
            <a:r>
              <a:rPr lang="es-ES" altLang="es-CO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 </a:t>
            </a:r>
            <a:r>
              <a:rPr lang="es-ES" altLang="es-CO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1999 comenzamos a desarrollar software y equipos para el control automático de las EDS que respondieran a las exigencias del cliente y que pudieran modificarse y ponerse a la vanguardia a mínimos costos y eficaces resultados.</a:t>
            </a:r>
          </a:p>
          <a:p>
            <a:pPr algn="just"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endParaRPr lang="es-ES" altLang="es-CO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</a:endParaRPr>
          </a:p>
          <a:p>
            <a:pPr algn="just"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endParaRPr lang="es-ES" altLang="es-CO" sz="25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  <a:p>
            <a:pPr eaLnBrk="1" hangingPunct="1">
              <a:lnSpc>
                <a:spcPct val="70000"/>
              </a:lnSpc>
              <a:spcBef>
                <a:spcPts val="400"/>
              </a:spcBef>
              <a:buSzPct val="100000"/>
              <a:defRPr/>
            </a:pPr>
            <a:endParaRPr lang="es-ES" altLang="es-CO" sz="25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162664C0-EFAB-4748-BD23-2965A1DE06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3068638"/>
            <a:ext cx="2025650" cy="163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Text Box 2">
            <a:extLst>
              <a:ext uri="{FF2B5EF4-FFF2-40B4-BE49-F238E27FC236}">
                <a16:creationId xmlns:a16="http://schemas.microsoft.com/office/drawing/2014/main" id="{C4DBDB26-8F0A-0C4A-84BB-F18BB8532D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0072" y="3012281"/>
            <a:ext cx="5256484" cy="36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 marL="447675" indent="-363538"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  <a:tab pos="943133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Servicios que ofrecemos:</a:t>
            </a:r>
          </a:p>
          <a:p>
            <a:pPr algn="just" eaLnBrk="1" hangingPunct="1">
              <a:buSzPct val="100000"/>
              <a:defRPr/>
            </a:pPr>
            <a:endParaRPr lang="es-ES" altLang="es-CO" sz="18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41325" algn="just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Sistemas para control de ventas en estaciones de servicio.</a:t>
            </a:r>
          </a:p>
          <a:p>
            <a:pPr marL="441325" algn="just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Sistemas de publicidad y mercadeo en estaciones de servicio.  </a:t>
            </a:r>
          </a:p>
          <a:p>
            <a:pPr marL="441325" algn="just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Impresión de tiquetes de venta en estaciones de servicio.</a:t>
            </a:r>
          </a:p>
          <a:p>
            <a:pPr marL="441325" algn="just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Centralización y Globalización de ventas.</a:t>
            </a:r>
          </a:p>
          <a:p>
            <a:pPr marL="441325" algn="just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Control de flotas de vehículos de forma automática </a:t>
            </a:r>
          </a:p>
          <a:p>
            <a:pPr marL="441325" algn="just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Fidelización de clientes.</a:t>
            </a:r>
          </a:p>
          <a:p>
            <a:pPr marL="441325" algn="just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Venta </a:t>
            </a:r>
            <a:r>
              <a:rPr lang="es-ES" altLang="es-CO" sz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displays</a:t>
            </a:r>
            <a:r>
              <a:rPr lang="es-ES" altLang="es-CO" sz="1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de precios.</a:t>
            </a:r>
          </a:p>
        </p:txBody>
      </p:sp>
    </p:spTree>
    <p:extLst>
      <p:ext uri="{BB962C8B-B14F-4D97-AF65-F5344CB8AC3E}">
        <p14:creationId xmlns:p14="http://schemas.microsoft.com/office/powerpoint/2010/main" val="1349910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4A97EF5A-51A3-CD47-8CEC-5BDACD171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511968"/>
            <a:ext cx="2016125" cy="703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4000" dirty="0">
                <a:solidFill>
                  <a:srgbClr val="FF0000"/>
                </a:solidFill>
                <a:latin typeface="Arial" panose="020B0604020202020204" pitchFamily="34" charset="0"/>
              </a:rPr>
              <a:t>MISIÓN</a:t>
            </a: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918E9C9D-71E4-CF4A-88B5-B2DEE23724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808" y="1185490"/>
            <a:ext cx="6881812" cy="183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endParaRPr lang="es-CO" altLang="es-CO" sz="1800" dirty="0">
              <a:solidFill>
                <a:srgbClr val="000000"/>
              </a:solidFill>
            </a:endParaRPr>
          </a:p>
          <a:p>
            <a:pPr eaLnBrk="1" hangingPunct="1">
              <a:buSzPct val="100000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Brindar soluciones integrales, innovadoras y rentables para nuestros aliados estratégicos, con altos estándares de calidad, responsabilidad social y cuidado del medio ambiente.</a:t>
            </a:r>
          </a:p>
        </p:txBody>
      </p:sp>
      <p:pic>
        <p:nvPicPr>
          <p:cNvPr id="4" name="Picture 8">
            <a:extLst>
              <a:ext uri="{FF2B5EF4-FFF2-40B4-BE49-F238E27FC236}">
                <a16:creationId xmlns:a16="http://schemas.microsoft.com/office/drawing/2014/main" id="{D0AA67CD-BABD-E84D-98CE-D99D5FA7A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272" y="3203773"/>
            <a:ext cx="1728192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2EBAA528-6410-944E-A8D9-DD4AA6A846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0" y="3662363"/>
            <a:ext cx="2016125" cy="70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4000" dirty="0">
                <a:solidFill>
                  <a:srgbClr val="FF0000"/>
                </a:solidFill>
                <a:latin typeface="Arial" panose="020B0604020202020204" pitchFamily="34" charset="0"/>
              </a:rPr>
              <a:t>VISIÓN</a:t>
            </a: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6DA69CAD-836F-9C41-B901-81BF0073E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4859957"/>
            <a:ext cx="6911975" cy="219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endParaRPr lang="es-CO" altLang="es-CO" sz="1800" dirty="0">
              <a:solidFill>
                <a:srgbClr val="000000"/>
              </a:solidFill>
            </a:endParaRPr>
          </a:p>
          <a:p>
            <a:pPr eaLnBrk="1" hangingPunct="1">
              <a:buSzPct val="100000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 2020 el GEI se consolidará como la compañía líder en soluciones tecnológicas  con  estandarización de procesos para el sector energético y de mercados alternativos, con el mejor personal calificado</a:t>
            </a:r>
            <a:r>
              <a:rPr lang="es-CO" altLang="es-CO" b="1" dirty="0">
                <a:solidFill>
                  <a:srgbClr val="0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7569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D4C857-2F5F-DF48-989E-D029892B6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1445"/>
            <a:ext cx="82296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EC4B47D8-2AC6-FE4C-9F12-C49647D155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4875" y="1727423"/>
            <a:ext cx="7334250" cy="433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447675" indent="-363538"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400"/>
              </a:spcBef>
              <a:buSzPct val="100000"/>
              <a:defRPr/>
            </a:pPr>
            <a:r>
              <a:rPr lang="es-CO" altLang="es-CO" sz="27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</a:t>
            </a:r>
            <a:r>
              <a:rPr lang="es-ES" altLang="es-CO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Trabajamos en la satisfacción oportuna de las necesidades y expectativas de los clientes, mediante el suministro y mantenimiento de equipos para manejo de hidrocarburos en las estaciones de servicio, con precios competitivos y con la participación de talento humano calificado y comprometido con el mejoramiento continuo de la organización”.</a:t>
            </a:r>
          </a:p>
          <a:p>
            <a:pPr algn="just" eaLnBrk="1" hangingPunct="1">
              <a:spcBef>
                <a:spcPts val="400"/>
              </a:spcBef>
              <a:buSzPct val="100000"/>
              <a:defRPr/>
            </a:pPr>
            <a:endParaRPr lang="es-ES" altLang="es-CO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0076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9D3200A-788A-7E41-8CF8-3958381620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39700"/>
            <a:ext cx="3694113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AC8D359-ED1D-3F4B-8308-B76DF9CBA5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981075"/>
            <a:ext cx="4211959" cy="194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O" altLang="es-CO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Responsabilidad:</a:t>
            </a:r>
            <a:r>
              <a:rPr lang="es-CO" altLang="es-CO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Asumimos todas las labores asignadas y cumplimos eficientemente los compromisos adquiridos, reconociendo positivamente las consecuencias de lo realizado.</a:t>
            </a:r>
            <a:r>
              <a:rPr lang="es-CO" altLang="es-CO" sz="2000" dirty="0">
                <a:solidFill>
                  <a:srgbClr val="000000"/>
                </a:solidFill>
              </a:rPr>
              <a:t>	</a:t>
            </a: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FE5574E1-5474-3F4E-9951-149594E04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836613"/>
            <a:ext cx="2638425" cy="17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4BB5392-BC34-E24C-9547-63395D070A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4128" y="3059757"/>
            <a:ext cx="5584825" cy="2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O" altLang="es-CO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Lealtad y compromiso</a:t>
            </a:r>
            <a:r>
              <a:rPr lang="es-CO" altLang="es-CO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  C</a:t>
            </a:r>
            <a:r>
              <a:rPr lang="es-ES" altLang="es-CO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umplimos</a:t>
            </a:r>
            <a:r>
              <a:rPr lang="es-ES" altLang="es-CO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con los compromiso adquiridos  aún frente a circunstancias cambiantes o adversas, disponiendo  al máximo nuestras capacidades para sacar adelante todo aquello que se nos ha confiado, con la calidad que nos hace e identifica como Grupo Empresarial </a:t>
            </a: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057C8B96-2797-9142-B79A-161C387213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848" y="3382019"/>
            <a:ext cx="2236787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54D84908-8211-E04B-82C1-E06BD3412D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885" y="5426115"/>
            <a:ext cx="5256213" cy="1312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O" altLang="es-CO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Etica</a:t>
            </a:r>
            <a:r>
              <a:rPr lang="es-CO" altLang="es-CO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 Actuamos bajo principios y valores, buscando la coherencia entre pensar, sentir y actuar, generando la confianza en todos nuestros aliados estrategicos.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154E46A2-3C6D-2F43-8EC6-CB1881C42C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468" y="5426115"/>
            <a:ext cx="1979613" cy="176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6096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C159842-849B-444C-81C5-0AE87246E12C}"/>
              </a:ext>
            </a:extLst>
          </p:cNvPr>
          <p:cNvSpPr txBox="1"/>
          <p:nvPr/>
        </p:nvSpPr>
        <p:spPr>
          <a:xfrm>
            <a:off x="863848" y="323453"/>
            <a:ext cx="7704856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O" b="1" dirty="0">
                <a:solidFill>
                  <a:schemeClr val="tx1"/>
                </a:solidFill>
              </a:rPr>
              <a:t>MATRIZ DE COMUNICACIÓN 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7B781847-57E7-2C40-B152-48D6E30EAD85}"/>
              </a:ext>
            </a:extLst>
          </p:cNvPr>
          <p:cNvSpPr txBox="1"/>
          <p:nvPr/>
        </p:nvSpPr>
        <p:spPr>
          <a:xfrm>
            <a:off x="894203" y="1043533"/>
            <a:ext cx="2129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QUIEN COMUNICA 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B24F5B7F-2BBF-CB42-ADAF-343E01F12D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4732367"/>
              </p:ext>
            </p:extLst>
          </p:nvPr>
        </p:nvGraphicFramePr>
        <p:xfrm>
          <a:off x="71760" y="1115541"/>
          <a:ext cx="9505053" cy="8640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60410">
                  <a:extLst>
                    <a:ext uri="{9D8B030D-6E8A-4147-A177-3AD203B41FA5}">
                      <a16:colId xmlns:a16="http://schemas.microsoft.com/office/drawing/2014/main" val="117233074"/>
                    </a:ext>
                  </a:extLst>
                </a:gridCol>
                <a:gridCol w="301320">
                  <a:extLst>
                    <a:ext uri="{9D8B030D-6E8A-4147-A177-3AD203B41FA5}">
                      <a16:colId xmlns:a16="http://schemas.microsoft.com/office/drawing/2014/main" val="1523097715"/>
                    </a:ext>
                  </a:extLst>
                </a:gridCol>
                <a:gridCol w="301320">
                  <a:extLst>
                    <a:ext uri="{9D8B030D-6E8A-4147-A177-3AD203B41FA5}">
                      <a16:colId xmlns:a16="http://schemas.microsoft.com/office/drawing/2014/main" val="3107024402"/>
                    </a:ext>
                  </a:extLst>
                </a:gridCol>
                <a:gridCol w="1355943">
                  <a:extLst>
                    <a:ext uri="{9D8B030D-6E8A-4147-A177-3AD203B41FA5}">
                      <a16:colId xmlns:a16="http://schemas.microsoft.com/office/drawing/2014/main" val="2488675021"/>
                    </a:ext>
                  </a:extLst>
                </a:gridCol>
                <a:gridCol w="1686858">
                  <a:extLst>
                    <a:ext uri="{9D8B030D-6E8A-4147-A177-3AD203B41FA5}">
                      <a16:colId xmlns:a16="http://schemas.microsoft.com/office/drawing/2014/main" val="2485581309"/>
                    </a:ext>
                  </a:extLst>
                </a:gridCol>
                <a:gridCol w="1463558">
                  <a:extLst>
                    <a:ext uri="{9D8B030D-6E8A-4147-A177-3AD203B41FA5}">
                      <a16:colId xmlns:a16="http://schemas.microsoft.com/office/drawing/2014/main" val="2900375832"/>
                    </a:ext>
                  </a:extLst>
                </a:gridCol>
                <a:gridCol w="1463558">
                  <a:extLst>
                    <a:ext uri="{9D8B030D-6E8A-4147-A177-3AD203B41FA5}">
                      <a16:colId xmlns:a16="http://schemas.microsoft.com/office/drawing/2014/main" val="2460500955"/>
                    </a:ext>
                  </a:extLst>
                </a:gridCol>
                <a:gridCol w="1372086">
                  <a:extLst>
                    <a:ext uri="{9D8B030D-6E8A-4147-A177-3AD203B41FA5}">
                      <a16:colId xmlns:a16="http://schemas.microsoft.com/office/drawing/2014/main" val="1196079946"/>
                    </a:ext>
                  </a:extLst>
                </a:gridCol>
              </a:tblGrid>
              <a:tr h="864096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u="none" strike="noStrike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Aspecto a comunicar</a:t>
                      </a:r>
                      <a:endParaRPr lang="es-CO" sz="1000" b="0" i="0" u="none" strike="noStrike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u="none" strike="noStrike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Interno</a:t>
                      </a:r>
                      <a:endParaRPr lang="es-CO" sz="1000" b="0" i="0" u="none" strike="noStrike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 marL="7693" marR="7693" marT="7693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u="none" strike="noStrike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Externo</a:t>
                      </a:r>
                      <a:endParaRPr lang="es-CO" sz="1000" b="0" i="0" u="none" strike="noStrike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 marL="7693" marR="7693" marT="7693" marB="0" vert="vert27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u="none" strike="noStrike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Quién Comunica</a:t>
                      </a:r>
                      <a:endParaRPr lang="es-CO" sz="1000" b="0" i="0" u="none" strike="noStrike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u="none" strike="noStrike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A quiénes comunica partes interesada interna</a:t>
                      </a:r>
                      <a:endParaRPr lang="es-CO" sz="1000" b="0" i="0" u="none" strike="noStrike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u="none" strike="noStrike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A quiénes comunica partes interesada externa</a:t>
                      </a:r>
                      <a:endParaRPr lang="es-CO" sz="1000" b="0" i="0" u="none" strike="noStrike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u="none" strike="noStrike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Cuándo comunica</a:t>
                      </a:r>
                      <a:endParaRPr lang="es-CO" sz="1000" b="0" i="0" u="none" strike="noStrike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u="none" strike="noStrike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Estrategia/medio</a:t>
                      </a:r>
                      <a:endParaRPr lang="es-CO" sz="1000" b="0" i="0" u="none" strike="noStrike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1319238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A1D7E09B-4560-BF40-BFAD-5EFF5D00E6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796621"/>
              </p:ext>
            </p:extLst>
          </p:nvPr>
        </p:nvGraphicFramePr>
        <p:xfrm>
          <a:off x="90864" y="2112620"/>
          <a:ext cx="9505053" cy="8640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60410">
                  <a:extLst>
                    <a:ext uri="{9D8B030D-6E8A-4147-A177-3AD203B41FA5}">
                      <a16:colId xmlns:a16="http://schemas.microsoft.com/office/drawing/2014/main" val="117233074"/>
                    </a:ext>
                  </a:extLst>
                </a:gridCol>
                <a:gridCol w="301320">
                  <a:extLst>
                    <a:ext uri="{9D8B030D-6E8A-4147-A177-3AD203B41FA5}">
                      <a16:colId xmlns:a16="http://schemas.microsoft.com/office/drawing/2014/main" val="1523097715"/>
                    </a:ext>
                  </a:extLst>
                </a:gridCol>
                <a:gridCol w="301320">
                  <a:extLst>
                    <a:ext uri="{9D8B030D-6E8A-4147-A177-3AD203B41FA5}">
                      <a16:colId xmlns:a16="http://schemas.microsoft.com/office/drawing/2014/main" val="3107024402"/>
                    </a:ext>
                  </a:extLst>
                </a:gridCol>
                <a:gridCol w="1355943">
                  <a:extLst>
                    <a:ext uri="{9D8B030D-6E8A-4147-A177-3AD203B41FA5}">
                      <a16:colId xmlns:a16="http://schemas.microsoft.com/office/drawing/2014/main" val="2488675021"/>
                    </a:ext>
                  </a:extLst>
                </a:gridCol>
                <a:gridCol w="1686858">
                  <a:extLst>
                    <a:ext uri="{9D8B030D-6E8A-4147-A177-3AD203B41FA5}">
                      <a16:colId xmlns:a16="http://schemas.microsoft.com/office/drawing/2014/main" val="2485581309"/>
                    </a:ext>
                  </a:extLst>
                </a:gridCol>
                <a:gridCol w="1463558">
                  <a:extLst>
                    <a:ext uri="{9D8B030D-6E8A-4147-A177-3AD203B41FA5}">
                      <a16:colId xmlns:a16="http://schemas.microsoft.com/office/drawing/2014/main" val="2900375832"/>
                    </a:ext>
                  </a:extLst>
                </a:gridCol>
                <a:gridCol w="1463558">
                  <a:extLst>
                    <a:ext uri="{9D8B030D-6E8A-4147-A177-3AD203B41FA5}">
                      <a16:colId xmlns:a16="http://schemas.microsoft.com/office/drawing/2014/main" val="2460500955"/>
                    </a:ext>
                  </a:extLst>
                </a:gridCol>
                <a:gridCol w="1372086">
                  <a:extLst>
                    <a:ext uri="{9D8B030D-6E8A-4147-A177-3AD203B41FA5}">
                      <a16:colId xmlns:a16="http://schemas.microsoft.com/office/drawing/2014/main" val="1196079946"/>
                    </a:ext>
                  </a:extLst>
                </a:gridCol>
              </a:tblGrid>
              <a:tr h="864096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i="0" u="none" strike="noStrike" dirty="0">
                          <a:effectLst/>
                          <a:latin typeface="Arial" panose="020B0604020202020204" pitchFamily="34" charset="0"/>
                        </a:rPr>
                        <a:t>Plan y direccionamiento estrategico </a:t>
                      </a:r>
                    </a:p>
                    <a:p>
                      <a:pPr algn="ctr" fontAlgn="ctr"/>
                      <a:r>
                        <a:rPr lang="es-CO" sz="800" b="1" i="0" u="none" strike="noStrike" dirty="0">
                          <a:effectLst/>
                          <a:latin typeface="Arial" panose="020B0604020202020204" pitchFamily="34" charset="0"/>
                        </a:rPr>
                        <a:t>(politicas, mision, vision, objetivos)</a:t>
                      </a: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0" u="none" strike="noStrike" dirty="0">
                          <a:effectLst/>
                        </a:rPr>
                        <a:t>X</a:t>
                      </a:r>
                      <a:endParaRPr lang="es-CO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0" u="none" strike="noStrike" dirty="0">
                          <a:effectLst/>
                        </a:rPr>
                        <a:t>X</a:t>
                      </a:r>
                      <a:endParaRPr lang="es-CO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0" i="0" u="none" strike="noStrike" dirty="0">
                          <a:effectLst/>
                          <a:latin typeface="Arial" panose="020B0604020202020204" pitchFamily="34" charset="0"/>
                        </a:rPr>
                        <a:t>Gerencia /directores de area /lideres de proceso</a:t>
                      </a: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0" u="none" strike="noStrike" dirty="0">
                          <a:effectLst/>
                        </a:rPr>
                        <a:t>Todos los trabajadores involucrados en el proceso </a:t>
                      </a:r>
                      <a:endParaRPr lang="es-CO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0" u="none" strike="noStrike" dirty="0">
                          <a:effectLst/>
                        </a:rPr>
                        <a:t>A quiénes comunica partes interesada pagina web</a:t>
                      </a:r>
                      <a:endParaRPr lang="es-CO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0" i="0" u="none" strike="noStrike" dirty="0">
                          <a:effectLst/>
                          <a:latin typeface="Arial" panose="020B0604020202020204" pitchFamily="34" charset="0"/>
                        </a:rPr>
                        <a:t>Procesos de socializacion  e induccion </a:t>
                      </a: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0" u="none" strike="noStrike" dirty="0">
                          <a:effectLst/>
                        </a:rPr>
                        <a:t>Charlas /capacitaciones /medios de cartelera /magneticos </a:t>
                      </a:r>
                      <a:endParaRPr lang="es-CO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/>
                </a:tc>
                <a:extLst>
                  <a:ext uri="{0D108BD9-81ED-4DB2-BD59-A6C34878D82A}">
                    <a16:rowId xmlns:a16="http://schemas.microsoft.com/office/drawing/2014/main" val="1221319238"/>
                  </a:ext>
                </a:extLst>
              </a:tr>
            </a:tbl>
          </a:graphicData>
        </a:graphic>
      </p:graphicFrame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9492B99A-DDC2-0A43-A64C-4D770B5DAE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5948250"/>
              </p:ext>
            </p:extLst>
          </p:nvPr>
        </p:nvGraphicFramePr>
        <p:xfrm>
          <a:off x="37406" y="5571986"/>
          <a:ext cx="9505053" cy="12152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60410">
                  <a:extLst>
                    <a:ext uri="{9D8B030D-6E8A-4147-A177-3AD203B41FA5}">
                      <a16:colId xmlns:a16="http://schemas.microsoft.com/office/drawing/2014/main" val="117233074"/>
                    </a:ext>
                  </a:extLst>
                </a:gridCol>
                <a:gridCol w="301320">
                  <a:extLst>
                    <a:ext uri="{9D8B030D-6E8A-4147-A177-3AD203B41FA5}">
                      <a16:colId xmlns:a16="http://schemas.microsoft.com/office/drawing/2014/main" val="1523097715"/>
                    </a:ext>
                  </a:extLst>
                </a:gridCol>
                <a:gridCol w="301320">
                  <a:extLst>
                    <a:ext uri="{9D8B030D-6E8A-4147-A177-3AD203B41FA5}">
                      <a16:colId xmlns:a16="http://schemas.microsoft.com/office/drawing/2014/main" val="3107024402"/>
                    </a:ext>
                  </a:extLst>
                </a:gridCol>
                <a:gridCol w="1355943">
                  <a:extLst>
                    <a:ext uri="{9D8B030D-6E8A-4147-A177-3AD203B41FA5}">
                      <a16:colId xmlns:a16="http://schemas.microsoft.com/office/drawing/2014/main" val="2488675021"/>
                    </a:ext>
                  </a:extLst>
                </a:gridCol>
                <a:gridCol w="1686858">
                  <a:extLst>
                    <a:ext uri="{9D8B030D-6E8A-4147-A177-3AD203B41FA5}">
                      <a16:colId xmlns:a16="http://schemas.microsoft.com/office/drawing/2014/main" val="2485581309"/>
                    </a:ext>
                  </a:extLst>
                </a:gridCol>
                <a:gridCol w="1463558">
                  <a:extLst>
                    <a:ext uri="{9D8B030D-6E8A-4147-A177-3AD203B41FA5}">
                      <a16:colId xmlns:a16="http://schemas.microsoft.com/office/drawing/2014/main" val="2900375832"/>
                    </a:ext>
                  </a:extLst>
                </a:gridCol>
                <a:gridCol w="1463558">
                  <a:extLst>
                    <a:ext uri="{9D8B030D-6E8A-4147-A177-3AD203B41FA5}">
                      <a16:colId xmlns:a16="http://schemas.microsoft.com/office/drawing/2014/main" val="2460500955"/>
                    </a:ext>
                  </a:extLst>
                </a:gridCol>
                <a:gridCol w="1372086">
                  <a:extLst>
                    <a:ext uri="{9D8B030D-6E8A-4147-A177-3AD203B41FA5}">
                      <a16:colId xmlns:a16="http://schemas.microsoft.com/office/drawing/2014/main" val="1196079946"/>
                    </a:ext>
                  </a:extLst>
                </a:gridCol>
              </a:tblGrid>
              <a:tr h="1215298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i="0" u="none" strike="noStrike" dirty="0">
                          <a:effectLst/>
                          <a:latin typeface="Arial" panose="020B0604020202020204" pitchFamily="34" charset="0"/>
                        </a:rPr>
                        <a:t>Matriz de comunicación </a:t>
                      </a:r>
                    </a:p>
                    <a:p>
                      <a:pPr algn="ctr" fontAlgn="ctr"/>
                      <a:r>
                        <a:rPr lang="es-CO" sz="800" b="1" i="0" u="none" strike="noStrike" dirty="0">
                          <a:effectLst/>
                          <a:latin typeface="Arial" panose="020B0604020202020204" pitchFamily="34" charset="0"/>
                        </a:rPr>
                        <a:t>Procesos de gestion del conomcimiento </a:t>
                      </a:r>
                    </a:p>
                    <a:p>
                      <a:pPr algn="ctr" fontAlgn="ctr"/>
                      <a:r>
                        <a:rPr lang="es-CO" sz="800" b="1" i="0" u="none" strike="noStrike" dirty="0">
                          <a:effectLst/>
                          <a:latin typeface="Arial" panose="020B0604020202020204" pitchFamily="34" charset="0"/>
                        </a:rPr>
                        <a:t>Procesos de SSTA(normas/instructivos/formatos /compromisos en los sistemas/</a:t>
                      </a: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X</a:t>
                      </a:r>
                      <a:endParaRPr lang="es-CO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X</a:t>
                      </a:r>
                      <a:endParaRPr lang="es-CO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0" i="0" u="none" strike="noStrike" dirty="0">
                          <a:effectLst/>
                          <a:latin typeface="Arial" panose="020B0604020202020204" pitchFamily="34" charset="0"/>
                        </a:rPr>
                        <a:t>Gestión Humana</a:t>
                      </a:r>
                    </a:p>
                    <a:p>
                      <a:pPr algn="ctr" fontAlgn="ctr"/>
                      <a:r>
                        <a:rPr lang="es-CO" sz="800" b="0" i="0" u="none" strike="noStrike" dirty="0">
                          <a:effectLst/>
                          <a:latin typeface="Arial" panose="020B0604020202020204" pitchFamily="34" charset="0"/>
                        </a:rPr>
                        <a:t>SSTA</a:t>
                      </a: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800" b="0" u="none" strike="noStrike" dirty="0">
                          <a:effectLst/>
                        </a:rPr>
                        <a:t>Todos los trabajadores involucrados en el proceso </a:t>
                      </a:r>
                      <a:endParaRPr lang="es-CO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ctr"/>
                      <a:endParaRPr lang="es-CO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0" i="0" u="none" strike="noStrike" dirty="0">
                          <a:effectLst/>
                          <a:latin typeface="Arial" panose="020B0604020202020204" pitchFamily="34" charset="0"/>
                        </a:rPr>
                        <a:t>Entes reguladores /clientes /proveedores </a:t>
                      </a: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0" u="none" strike="noStrike" dirty="0">
                          <a:effectLst/>
                        </a:rPr>
                        <a:t>Cuando necesario </a:t>
                      </a:r>
                      <a:endParaRPr lang="es-CO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0" i="0" u="none" strike="noStrike" dirty="0">
                          <a:effectLst/>
                          <a:latin typeface="Arial" panose="020B0604020202020204" pitchFamily="34" charset="0"/>
                        </a:rPr>
                        <a:t>Presencial/medios magneticos </a:t>
                      </a:r>
                    </a:p>
                  </a:txBody>
                  <a:tcPr marL="7693" marR="7693" marT="7693" marB="0" anchor="ctr"/>
                </a:tc>
                <a:extLst>
                  <a:ext uri="{0D108BD9-81ED-4DB2-BD59-A6C34878D82A}">
                    <a16:rowId xmlns:a16="http://schemas.microsoft.com/office/drawing/2014/main" val="1221319238"/>
                  </a:ext>
                </a:extLst>
              </a:tr>
            </a:tbl>
          </a:graphicData>
        </a:graphic>
      </p:graphicFrame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98D4BCE0-7D0E-F04C-A64C-DB686AE532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751447"/>
              </p:ext>
            </p:extLst>
          </p:nvPr>
        </p:nvGraphicFramePr>
        <p:xfrm>
          <a:off x="90863" y="3146519"/>
          <a:ext cx="9505053" cy="14067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60410">
                  <a:extLst>
                    <a:ext uri="{9D8B030D-6E8A-4147-A177-3AD203B41FA5}">
                      <a16:colId xmlns:a16="http://schemas.microsoft.com/office/drawing/2014/main" val="117233074"/>
                    </a:ext>
                  </a:extLst>
                </a:gridCol>
                <a:gridCol w="301320">
                  <a:extLst>
                    <a:ext uri="{9D8B030D-6E8A-4147-A177-3AD203B41FA5}">
                      <a16:colId xmlns:a16="http://schemas.microsoft.com/office/drawing/2014/main" val="1523097715"/>
                    </a:ext>
                  </a:extLst>
                </a:gridCol>
                <a:gridCol w="301320">
                  <a:extLst>
                    <a:ext uri="{9D8B030D-6E8A-4147-A177-3AD203B41FA5}">
                      <a16:colId xmlns:a16="http://schemas.microsoft.com/office/drawing/2014/main" val="3107024402"/>
                    </a:ext>
                  </a:extLst>
                </a:gridCol>
                <a:gridCol w="1355943">
                  <a:extLst>
                    <a:ext uri="{9D8B030D-6E8A-4147-A177-3AD203B41FA5}">
                      <a16:colId xmlns:a16="http://schemas.microsoft.com/office/drawing/2014/main" val="2488675021"/>
                    </a:ext>
                  </a:extLst>
                </a:gridCol>
                <a:gridCol w="1686858">
                  <a:extLst>
                    <a:ext uri="{9D8B030D-6E8A-4147-A177-3AD203B41FA5}">
                      <a16:colId xmlns:a16="http://schemas.microsoft.com/office/drawing/2014/main" val="2485581309"/>
                    </a:ext>
                  </a:extLst>
                </a:gridCol>
                <a:gridCol w="1463558">
                  <a:extLst>
                    <a:ext uri="{9D8B030D-6E8A-4147-A177-3AD203B41FA5}">
                      <a16:colId xmlns:a16="http://schemas.microsoft.com/office/drawing/2014/main" val="2900375832"/>
                    </a:ext>
                  </a:extLst>
                </a:gridCol>
                <a:gridCol w="1463558">
                  <a:extLst>
                    <a:ext uri="{9D8B030D-6E8A-4147-A177-3AD203B41FA5}">
                      <a16:colId xmlns:a16="http://schemas.microsoft.com/office/drawing/2014/main" val="2460500955"/>
                    </a:ext>
                  </a:extLst>
                </a:gridCol>
                <a:gridCol w="1372086">
                  <a:extLst>
                    <a:ext uri="{9D8B030D-6E8A-4147-A177-3AD203B41FA5}">
                      <a16:colId xmlns:a16="http://schemas.microsoft.com/office/drawing/2014/main" val="1196079946"/>
                    </a:ext>
                  </a:extLst>
                </a:gridCol>
              </a:tblGrid>
              <a:tr h="1406715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i="0" u="none" strike="noStrike" dirty="0">
                          <a:effectLst/>
                          <a:latin typeface="Arial" panose="020B0604020202020204" pitchFamily="34" charset="0"/>
                        </a:rPr>
                        <a:t>Porcedimientos /instructivos/formatos/compromisos en el sistema/revision por la dirección/manual de calidad/ programa de auditorias/compromisos frente al sistema/informe de auditorias/desempeño de los procesos/cambios de SGC/ </a:t>
                      </a: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X</a:t>
                      </a:r>
                      <a:endParaRPr lang="es-CO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X</a:t>
                      </a:r>
                      <a:endParaRPr lang="es-CO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Coordinador de calidad </a:t>
                      </a:r>
                      <a:endParaRPr lang="es-CO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A quiénes comunica partes interesada interna</a:t>
                      </a:r>
                      <a:endParaRPr lang="es-CO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A quiénes comunica partes interesada externa</a:t>
                      </a:r>
                      <a:endParaRPr lang="es-CO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Cuándo comunica</a:t>
                      </a:r>
                      <a:endParaRPr lang="es-CO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Estrategia/medio</a:t>
                      </a:r>
                      <a:endParaRPr lang="es-CO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/>
                </a:tc>
                <a:extLst>
                  <a:ext uri="{0D108BD9-81ED-4DB2-BD59-A6C34878D82A}">
                    <a16:rowId xmlns:a16="http://schemas.microsoft.com/office/drawing/2014/main" val="1221319238"/>
                  </a:ext>
                </a:extLst>
              </a:tr>
            </a:tbl>
          </a:graphicData>
        </a:graphic>
      </p:graphicFrame>
      <p:graphicFrame>
        <p:nvGraphicFramePr>
          <p:cNvPr id="8" name="Tabla 7">
            <a:extLst>
              <a:ext uri="{FF2B5EF4-FFF2-40B4-BE49-F238E27FC236}">
                <a16:creationId xmlns:a16="http://schemas.microsoft.com/office/drawing/2014/main" id="{5E6395A4-EE30-FF4D-ABD8-F9C3B94EED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418130"/>
              </p:ext>
            </p:extLst>
          </p:nvPr>
        </p:nvGraphicFramePr>
        <p:xfrm>
          <a:off x="71597" y="4602708"/>
          <a:ext cx="9505053" cy="8640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60410">
                  <a:extLst>
                    <a:ext uri="{9D8B030D-6E8A-4147-A177-3AD203B41FA5}">
                      <a16:colId xmlns:a16="http://schemas.microsoft.com/office/drawing/2014/main" val="117233074"/>
                    </a:ext>
                  </a:extLst>
                </a:gridCol>
                <a:gridCol w="301320">
                  <a:extLst>
                    <a:ext uri="{9D8B030D-6E8A-4147-A177-3AD203B41FA5}">
                      <a16:colId xmlns:a16="http://schemas.microsoft.com/office/drawing/2014/main" val="1523097715"/>
                    </a:ext>
                  </a:extLst>
                </a:gridCol>
                <a:gridCol w="301320">
                  <a:extLst>
                    <a:ext uri="{9D8B030D-6E8A-4147-A177-3AD203B41FA5}">
                      <a16:colId xmlns:a16="http://schemas.microsoft.com/office/drawing/2014/main" val="3107024402"/>
                    </a:ext>
                  </a:extLst>
                </a:gridCol>
                <a:gridCol w="1355943">
                  <a:extLst>
                    <a:ext uri="{9D8B030D-6E8A-4147-A177-3AD203B41FA5}">
                      <a16:colId xmlns:a16="http://schemas.microsoft.com/office/drawing/2014/main" val="2488675021"/>
                    </a:ext>
                  </a:extLst>
                </a:gridCol>
                <a:gridCol w="1686858">
                  <a:extLst>
                    <a:ext uri="{9D8B030D-6E8A-4147-A177-3AD203B41FA5}">
                      <a16:colId xmlns:a16="http://schemas.microsoft.com/office/drawing/2014/main" val="2485581309"/>
                    </a:ext>
                  </a:extLst>
                </a:gridCol>
                <a:gridCol w="1463558">
                  <a:extLst>
                    <a:ext uri="{9D8B030D-6E8A-4147-A177-3AD203B41FA5}">
                      <a16:colId xmlns:a16="http://schemas.microsoft.com/office/drawing/2014/main" val="2900375832"/>
                    </a:ext>
                  </a:extLst>
                </a:gridCol>
                <a:gridCol w="1463558">
                  <a:extLst>
                    <a:ext uri="{9D8B030D-6E8A-4147-A177-3AD203B41FA5}">
                      <a16:colId xmlns:a16="http://schemas.microsoft.com/office/drawing/2014/main" val="2460500955"/>
                    </a:ext>
                  </a:extLst>
                </a:gridCol>
                <a:gridCol w="1372086">
                  <a:extLst>
                    <a:ext uri="{9D8B030D-6E8A-4147-A177-3AD203B41FA5}">
                      <a16:colId xmlns:a16="http://schemas.microsoft.com/office/drawing/2014/main" val="1196079946"/>
                    </a:ext>
                  </a:extLst>
                </a:gridCol>
              </a:tblGrid>
              <a:tr h="864096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i="0" u="none" strike="noStrike" dirty="0">
                          <a:effectLst/>
                          <a:latin typeface="Arial" panose="020B0604020202020204" pitchFamily="34" charset="0"/>
                        </a:rPr>
                        <a:t>Resultado de soporte tecnico/Gestion de PQR/manejo de instrumentos/</a:t>
                      </a: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X</a:t>
                      </a:r>
                      <a:endParaRPr lang="es-CO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1" i="0" u="none" strike="noStrike" dirty="0"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L="7693" marR="7693" marT="7693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Metrólogo</a:t>
                      </a:r>
                      <a:endParaRPr lang="es-CO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Todos los trabajadores involucrados en el proceso </a:t>
                      </a:r>
                      <a:endParaRPr lang="es-CO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0" i="0" u="none" strike="noStrike" dirty="0">
                          <a:effectLst/>
                          <a:latin typeface="Arial" panose="020B0604020202020204" pitchFamily="34" charset="0"/>
                        </a:rPr>
                        <a:t>Clientes </a:t>
                      </a: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u="none" strike="noStrike" dirty="0">
                          <a:effectLst/>
                        </a:rPr>
                        <a:t>Cuando necesario </a:t>
                      </a:r>
                      <a:endParaRPr lang="es-CO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93" marR="7693" marT="769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800" b="0" i="0" u="none" strike="noStrike" dirty="0">
                          <a:effectLst/>
                          <a:latin typeface="Arial" panose="020B0604020202020204" pitchFamily="34" charset="0"/>
                        </a:rPr>
                        <a:t>Presencial/medios magneticos </a:t>
                      </a:r>
                    </a:p>
                  </a:txBody>
                  <a:tcPr marL="7693" marR="7693" marT="7693" marB="0" anchor="ctr"/>
                </a:tc>
                <a:extLst>
                  <a:ext uri="{0D108BD9-81ED-4DB2-BD59-A6C34878D82A}">
                    <a16:rowId xmlns:a16="http://schemas.microsoft.com/office/drawing/2014/main" val="12213192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01148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FA7567-3967-2C4E-BE61-97C49DD9F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904" y="323453"/>
            <a:ext cx="6624736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9E0EE7FF-7E7C-2C43-99DE-532F711990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412875"/>
            <a:ext cx="7272337" cy="2294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447675" indent="-363538"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ts val="400"/>
              </a:spcBef>
              <a:buSzPct val="100000"/>
              <a:defRPr/>
            </a:pPr>
            <a:r>
              <a:rPr lang="es-ES" altLang="es-CO" sz="27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Gracias al apoyo de firmas como la </a:t>
            </a:r>
            <a:r>
              <a:rPr lang="es-ES" altLang="es-CO" sz="2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Exxonmobil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s-ES" altLang="es-CO" sz="2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Terpel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s-ES" altLang="es-CO" sz="2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Chevron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Petrobras, Brío, </a:t>
            </a:r>
            <a:r>
              <a:rPr lang="es-ES" altLang="es-CO" sz="2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Biomax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s-ES" altLang="es-CO" sz="2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Distracom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Grupo Éxito, </a:t>
            </a:r>
            <a:r>
              <a:rPr lang="es-ES" altLang="es-CO" sz="2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Petromil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; entre otras, hemos consolidado INSEPET y SISTEMAS INSEPET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F60CA4-BAA6-7146-A132-761A4F024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894931"/>
            <a:ext cx="1649412" cy="1253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EA04CF-555E-9449-9DAA-563D759DF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069" y="5332583"/>
            <a:ext cx="1827212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6803FDA-8749-9A40-9D68-B92CF5DA59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287" y="3707829"/>
            <a:ext cx="1800225" cy="1253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9F9FC616-F17A-254E-8B41-ACD183B308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12" y="5403352"/>
            <a:ext cx="1697037" cy="127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10579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">
            <a:extLst>
              <a:ext uri="{FF2B5EF4-FFF2-40B4-BE49-F238E27FC236}">
                <a16:creationId xmlns:a16="http://schemas.microsoft.com/office/drawing/2014/main" id="{47433FC6-0C3E-2648-86A1-667698737C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409909"/>
            <a:ext cx="8424862" cy="2873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107950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07950" algn="l"/>
                <a:tab pos="555625" algn="l"/>
                <a:tab pos="1004888" algn="l"/>
                <a:tab pos="1454150" algn="l"/>
                <a:tab pos="1903413" algn="l"/>
                <a:tab pos="2352675" algn="l"/>
                <a:tab pos="2801938" algn="l"/>
                <a:tab pos="3251200" algn="l"/>
                <a:tab pos="3700463" algn="l"/>
                <a:tab pos="4149725" algn="l"/>
                <a:tab pos="4598988" algn="l"/>
                <a:tab pos="5048250" algn="l"/>
                <a:tab pos="5497513" algn="l"/>
                <a:tab pos="5946775" algn="l"/>
                <a:tab pos="6396038" algn="l"/>
                <a:tab pos="6845300" algn="l"/>
                <a:tab pos="7294563" algn="l"/>
                <a:tab pos="7743825" algn="l"/>
                <a:tab pos="8193088" algn="l"/>
                <a:tab pos="8642350" algn="l"/>
                <a:tab pos="909161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2400" b="0" dirty="0">
                <a:latin typeface="Arial" panose="020B0604020202020204" pitchFamily="34" charset="0"/>
              </a:rPr>
              <a:t>Empresa con una amplia trayectoria en el mercado de los termoformados, desde 1981, donde nuestro pilar principal es el apoyo constante a nuestros clientes mediante la aplicación de nuevas tecnologías y diseños acorde a sus necesidades, se manejan todo tipo de blisterpacks, clamShell, cunas, estuches, alcancías, material pop y acetatos.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D2C05E-1FFB-C54B-A0C0-96CB157FC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008" y="4283893"/>
            <a:ext cx="3419475" cy="255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73C08D1-8590-CB4B-A762-6410FEE621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288" y="166092"/>
            <a:ext cx="4968551" cy="835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14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721F2A5D-70A5-BE47-9C6F-0BD6D1EAF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783" y="240576"/>
            <a:ext cx="2016125" cy="703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4000" dirty="0">
                <a:solidFill>
                  <a:srgbClr val="FF0000"/>
                </a:solidFill>
                <a:latin typeface="Arial" panose="020B0604020202020204" pitchFamily="34" charset="0"/>
              </a:rPr>
              <a:t>MISIÓN</a:t>
            </a: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44824C8C-902B-9E46-B6A5-26DF68CA34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008" y="1087729"/>
            <a:ext cx="8410688" cy="169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2000" b="0" dirty="0">
                <a:latin typeface="Arial" panose="020B0604020202020204" pitchFamily="34" charset="0"/>
              </a:rPr>
              <a:t>Satisfacer las necesidades de nuestros clientes con la elaboración de productos y empaques plásticos con la utilización de materias primas de primera calidad cumpliendo con altos estándares de calidad establecidos, brindando un servicio de calidad a precios competitivos manteniendo su confianza y contribuyendo a su desarrollo</a:t>
            </a:r>
            <a:r>
              <a:rPr lang="es-CO" altLang="es-CO" sz="2400" b="0" dirty="0">
                <a:solidFill>
                  <a:srgbClr val="FFFFFF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6B75AAD-4A3B-AF4A-9891-078209F26B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5982" y="-35274"/>
            <a:ext cx="3600400" cy="83522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B85BBFC4-0F02-0A47-8A3B-EA79EDA6E3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4368" y="2916227"/>
            <a:ext cx="1893679" cy="2221544"/>
          </a:xfrm>
          <a:prstGeom prst="rect">
            <a:avLst/>
          </a:prstGeom>
        </p:spPr>
      </p:pic>
      <p:sp>
        <p:nvSpPr>
          <p:cNvPr id="8" name="Text Box 3">
            <a:extLst>
              <a:ext uri="{FF2B5EF4-FFF2-40B4-BE49-F238E27FC236}">
                <a16:creationId xmlns:a16="http://schemas.microsoft.com/office/drawing/2014/main" id="{D27C54DD-25F8-574C-A8E7-0B8AD46237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783" y="4116097"/>
            <a:ext cx="2016125" cy="70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4000" dirty="0">
                <a:solidFill>
                  <a:srgbClr val="FF0000"/>
                </a:solidFill>
                <a:latin typeface="Arial" panose="020B0604020202020204" pitchFamily="34" charset="0"/>
              </a:rPr>
              <a:t>VISIÓN</a:t>
            </a:r>
          </a:p>
        </p:txBody>
      </p:sp>
      <p:sp>
        <p:nvSpPr>
          <p:cNvPr id="9" name="Text Box 4">
            <a:extLst>
              <a:ext uri="{FF2B5EF4-FFF2-40B4-BE49-F238E27FC236}">
                <a16:creationId xmlns:a16="http://schemas.microsoft.com/office/drawing/2014/main" id="{0D45881D-987D-DC44-9BAF-DCC8386C03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008" y="5292005"/>
            <a:ext cx="8590374" cy="169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2000" b="0" dirty="0">
                <a:latin typeface="Arial" panose="020B0604020202020204" pitchFamily="34" charset="0"/>
              </a:rPr>
              <a:t>Ser en el año 2020 una empresa líder en el mercado de empaques, con propuestas innovadoras y diseños exclusivos que nos diferencien.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2000" b="0" dirty="0">
                <a:latin typeface="Arial" panose="020B0604020202020204" pitchFamily="34" charset="0"/>
              </a:rPr>
              <a:t> Para ello se contará con maquinaria de ultima tecnología, procesos estandarizados y certificados, entregando productos de calidad y prestigio</a:t>
            </a:r>
            <a:r>
              <a:rPr lang="es-CO" altLang="es-CO" sz="2400" dirty="0"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35868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1A8982-3F6B-D64F-9C01-4740E7505C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8280" y="25127"/>
            <a:ext cx="82296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BDAD249E-F23E-7049-9853-7605FE6AF4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942" y="1161553"/>
            <a:ext cx="7334250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447675" indent="-363538"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400"/>
              </a:spcBef>
              <a:buSzPct val="100000"/>
              <a:defRPr/>
            </a:pPr>
            <a:r>
              <a:rPr lang="es-ES" altLang="es-CO" sz="2000" dirty="0">
                <a:solidFill>
                  <a:srgbClr val="000000"/>
                </a:solidFill>
              </a:rPr>
              <a:t>En CALLEGARI PLÁSTICOS LTDA. </a:t>
            </a:r>
          </a:p>
          <a:p>
            <a:pPr eaLnBrk="1" hangingPunct="1">
              <a:spcBef>
                <a:spcPts val="400"/>
              </a:spcBef>
              <a:buSzPct val="100000"/>
              <a:defRPr/>
            </a:pPr>
            <a:r>
              <a:rPr lang="es-ES" altLang="es-CO" sz="2000" dirty="0">
                <a:solidFill>
                  <a:srgbClr val="000000"/>
                </a:solidFill>
              </a:rPr>
              <a:t>estamos comprometidos y dedicados a la fabricación,</a:t>
            </a:r>
          </a:p>
          <a:p>
            <a:pPr eaLnBrk="1" hangingPunct="1">
              <a:spcBef>
                <a:spcPts val="400"/>
              </a:spcBef>
              <a:buSzPct val="100000"/>
              <a:defRPr/>
            </a:pPr>
            <a:r>
              <a:rPr lang="es-ES" altLang="es-CO" sz="2000" dirty="0">
                <a:solidFill>
                  <a:srgbClr val="000000"/>
                </a:solidFill>
              </a:rPr>
              <a:t>comercialización de empaques y productos en plástico, con el</a:t>
            </a:r>
          </a:p>
          <a:p>
            <a:pPr eaLnBrk="1" hangingPunct="1">
              <a:spcBef>
                <a:spcPts val="400"/>
              </a:spcBef>
              <a:buSzPct val="100000"/>
              <a:defRPr/>
            </a:pPr>
            <a:r>
              <a:rPr lang="es-ES" altLang="es-CO" sz="2000" dirty="0">
                <a:solidFill>
                  <a:srgbClr val="000000"/>
                </a:solidFill>
              </a:rPr>
              <a:t>fin de satisfacer a nuestros clientes bajo parámetros y</a:t>
            </a:r>
          </a:p>
          <a:p>
            <a:pPr eaLnBrk="1" hangingPunct="1">
              <a:spcBef>
                <a:spcPts val="400"/>
              </a:spcBef>
              <a:buSzPct val="100000"/>
              <a:defRPr/>
            </a:pPr>
            <a:r>
              <a:rPr lang="es-ES" altLang="es-CO" sz="2000" dirty="0">
                <a:solidFill>
                  <a:srgbClr val="000000"/>
                </a:solidFill>
              </a:rPr>
              <a:t>estándares de calidad.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B6C1445-4396-7241-9EC9-4DE81C99E2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6216" y="3260773"/>
            <a:ext cx="4032984" cy="3440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4984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B4EA92-3651-0749-8CAF-BF7EAA73EB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32" y="107429"/>
            <a:ext cx="7814468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816E05A9-5835-994A-898F-434A7939F7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412875"/>
            <a:ext cx="7272337" cy="1574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447675" indent="-363538"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7675" algn="l"/>
                <a:tab pos="904875" algn="l"/>
                <a:tab pos="1819275" algn="l"/>
                <a:tab pos="2733675" algn="l"/>
                <a:tab pos="3648075" algn="l"/>
                <a:tab pos="4562475" algn="l"/>
                <a:tab pos="5476875" algn="l"/>
                <a:tab pos="6391275" algn="l"/>
                <a:tab pos="7305675" algn="l"/>
                <a:tab pos="8220075" algn="l"/>
                <a:tab pos="9134475" algn="l"/>
                <a:tab pos="10048875" algn="l"/>
                <a:tab pos="10315575" algn="l"/>
                <a:tab pos="10769600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400"/>
              </a:spcBef>
              <a:buSzPct val="100000"/>
              <a:defRPr/>
            </a:pPr>
            <a:r>
              <a:rPr lang="es-ES" altLang="es-CO" sz="27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Gracias al apoyo de firmas como </a:t>
            </a:r>
            <a:r>
              <a:rPr lang="es-ES" altLang="es-CO" sz="2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Procaps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s-ES" altLang="es-CO" sz="2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Clever</a:t>
            </a:r>
            <a:r>
              <a:rPr lang="es-ES" altLang="es-CO" sz="2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Avianca, Cafam, 3M y  otras, hemos consolidado CALLEGARI PLASTICOS.</a:t>
            </a: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EB984797-8E37-1945-9681-30DD719E0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83" y="2908374"/>
            <a:ext cx="2262188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D5CACA36-35BE-1A40-8C3C-416246753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906" y="2908374"/>
            <a:ext cx="14287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EF5B92B3-421D-7048-AD95-CE733F230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416" y="2987749"/>
            <a:ext cx="2022475" cy="134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54CF5E12-49D8-6E48-9F85-8519C168E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11" y="5476875"/>
            <a:ext cx="1835150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9">
            <a:extLst>
              <a:ext uri="{FF2B5EF4-FFF2-40B4-BE49-F238E27FC236}">
                <a16:creationId xmlns:a16="http://schemas.microsoft.com/office/drawing/2014/main" id="{04997CEC-1002-9B40-A0A7-E856F766C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881" y="4570413"/>
            <a:ext cx="1728788" cy="906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Picture 10">
            <a:extLst>
              <a:ext uri="{FF2B5EF4-FFF2-40B4-BE49-F238E27FC236}">
                <a16:creationId xmlns:a16="http://schemas.microsoft.com/office/drawing/2014/main" id="{8DB94511-5778-3A46-A013-224D7EC6CF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348" y="5211762"/>
            <a:ext cx="19050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37005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76E6620-16A3-9E4C-BE77-81DC004E8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274638"/>
            <a:ext cx="823595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3A5ECC99-A85F-B945-996F-1D40370484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341438"/>
            <a:ext cx="7334250" cy="12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65125" indent="-236538"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95350" algn="l"/>
                <a:tab pos="1809750" algn="l"/>
                <a:tab pos="2724150" algn="l"/>
                <a:tab pos="3638550" algn="l"/>
                <a:tab pos="4552950" algn="l"/>
                <a:tab pos="5467350" algn="l"/>
                <a:tab pos="6381750" algn="l"/>
                <a:tab pos="7296150" algn="l"/>
                <a:tab pos="8210550" algn="l"/>
                <a:tab pos="9124950" algn="l"/>
                <a:tab pos="10039350" algn="l"/>
                <a:tab pos="10326688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ts val="400"/>
              </a:spcBef>
              <a:buSzPct val="100000"/>
              <a:defRPr/>
            </a:pPr>
            <a:r>
              <a:rPr lang="es-ES" altLang="es-CO" sz="27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16" charset="0"/>
              </a:rPr>
              <a:t>	</a:t>
            </a:r>
            <a:r>
              <a:rPr lang="es-ES" altLang="es-CO" sz="2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</a:rPr>
              <a:t>El GEI está estructurado de una manera jerárquica, lo cual ofrece un crecimiento y desarrollo horizontal.</a:t>
            </a:r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D50E636A-386F-5441-B280-CD01418659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51" y="2595066"/>
            <a:ext cx="64817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CO" altLang="es-CO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altLang="es-CO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INSEPET S.A.S</a:t>
            </a: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B6670951-CBE9-E643-8D55-F8499CF335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3479303"/>
            <a:ext cx="648017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CO" altLang="es-CO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altLang="es-CO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SISTEMAS INSEPET CIA LTDA</a:t>
            </a:r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434C2251-4126-5441-96CE-633A977F82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4363540"/>
            <a:ext cx="648017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CO" altLang="es-CO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altLang="es-CO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CALLEGARI PLASTICOS LTDA</a:t>
            </a:r>
          </a:p>
        </p:txBody>
      </p:sp>
    </p:spTree>
    <p:extLst>
      <p:ext uri="{BB962C8B-B14F-4D97-AF65-F5344CB8AC3E}">
        <p14:creationId xmlns:p14="http://schemas.microsoft.com/office/powerpoint/2010/main" val="1844614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43CC2DCA-8D5F-4645-B7CE-FB40A435C0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5038" y="1490663"/>
            <a:ext cx="7993062" cy="451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endParaRPr lang="es-CO" altLang="es-CO" sz="26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dalus" pitchFamily="16" charset="0"/>
            </a:endParaRPr>
          </a:p>
          <a:p>
            <a:pPr eaLnBrk="1" hangingPunct="1">
              <a:buSzPct val="100000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Esta área esta diseñada para:</a:t>
            </a:r>
          </a:p>
          <a:p>
            <a:pPr eaLnBrk="1" hangingPunct="1">
              <a:buSzPct val="100000"/>
              <a:defRPr/>
            </a:pPr>
            <a:endParaRPr lang="es-CO" altLang="es-CO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Atender tus inquietudes y escuchar tus problemas.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Garantizar el cumplimiento de tus  deberes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Velar por tus derechos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Gestionar tu nomina, vacaciones, prestamos, cesantías, afiliaciones, certificaciones y demás solicitudes.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Hacer de tu lugar de trabajo el sitio mas agradable.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Hacerte crecer profesionalmente y laboralmente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 disfrutes de los beneficios que ofrece el GEI</a:t>
            </a:r>
          </a:p>
          <a:p>
            <a:pPr eaLnBrk="1" hangingPunct="1">
              <a:buSzPct val="100000"/>
              <a:defRPr/>
            </a:pPr>
            <a:endParaRPr lang="es-CO" altLang="es-CO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E5D85D3-0062-4B46-8333-8B5FE4CE75F5}"/>
              </a:ext>
            </a:extLst>
          </p:cNvPr>
          <p:cNvSpPr txBox="1"/>
          <p:nvPr/>
        </p:nvSpPr>
        <p:spPr>
          <a:xfrm>
            <a:off x="431800" y="755501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>
                <a:solidFill>
                  <a:schemeClr val="tx1"/>
                </a:solidFill>
              </a:rPr>
              <a:t>TODOD LO QUE DEBES  SABER ACERCA DE GESTION HUMANA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6C0516E-7985-9F4F-A3F5-B73FA24794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7919" y="5588705"/>
            <a:ext cx="2527300" cy="186354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F2E4C417-CAF2-924F-A450-0E6F93463F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854"/>
          <a:stretch/>
        </p:blipFill>
        <p:spPr>
          <a:xfrm>
            <a:off x="6056262" y="5588705"/>
            <a:ext cx="2590602" cy="15621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9E88370-869A-A449-B683-5D8D59A77F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3400" y="1091619"/>
            <a:ext cx="1903463" cy="160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055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63FDE2D-4F26-A64B-AE03-B142A3DA576F}"/>
              </a:ext>
            </a:extLst>
          </p:cNvPr>
          <p:cNvSpPr/>
          <p:nvPr/>
        </p:nvSpPr>
        <p:spPr>
          <a:xfrm>
            <a:off x="287785" y="563573"/>
            <a:ext cx="6912768" cy="5116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  <a:buFont typeface="Arial" panose="020B0604020202020204" pitchFamily="34" charset="0"/>
              <a:buChar char="•"/>
              <a:defRPr/>
            </a:pPr>
            <a:r>
              <a:rPr lang="es-CO" altLang="es-CO" sz="2100" b="1" dirty="0">
                <a:solidFill>
                  <a:srgbClr val="0070C0"/>
                </a:solidFill>
                <a:latin typeface="Andalus" pitchFamily="16" charset="0"/>
              </a:rPr>
              <a:t> </a:t>
            </a:r>
            <a:r>
              <a:rPr lang="es-CO" altLang="es-CO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Cesantías:</a:t>
            </a:r>
          </a:p>
          <a:p>
            <a:pPr lvl="1" indent="0">
              <a:spcBef>
                <a:spcPts val="325"/>
              </a:spcBef>
              <a:defRPr/>
            </a:pP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El empleado durante la vigencia de su contrato puede solicitar 	retiros parciales de sus cesantías, por los siguientes motivos:</a:t>
            </a:r>
          </a:p>
          <a:p>
            <a:pPr marL="1200150" lvl="2" indent="-285750">
              <a:spcBef>
                <a:spcPts val="350"/>
              </a:spcBef>
              <a:buFont typeface="Wingdings" pitchFamily="2" charset="2"/>
              <a:buChar char="ü"/>
              <a:defRPr/>
            </a:pPr>
            <a:r>
              <a:rPr lang="es-CO" altLang="es-CO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Vivienda</a:t>
            </a:r>
          </a:p>
          <a:p>
            <a:pPr lvl="3">
              <a:spcBef>
                <a:spcPts val="350"/>
              </a:spcBef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Compra, Impuestos ,Pago Crédito Hipotecario, Pago Impuesto Predial, Mejoras Locativas</a:t>
            </a:r>
          </a:p>
          <a:p>
            <a:pPr marL="1655763" lvl="3">
              <a:spcBef>
                <a:spcPts val="350"/>
              </a:spcBef>
              <a:defRPr/>
            </a:pPr>
            <a:endParaRPr lang="es-CO" altLang="es-CO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00150" lvl="2" indent="-285750">
              <a:spcBef>
                <a:spcPts val="350"/>
              </a:spcBef>
              <a:buFont typeface="Wingdings" pitchFamily="2" charset="2"/>
              <a:buChar char="ü"/>
              <a:defRPr/>
            </a:pPr>
            <a:r>
              <a:rPr lang="es-CO" altLang="es-CO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Educación:</a:t>
            </a:r>
          </a:p>
          <a:p>
            <a:pPr lvl="3">
              <a:spcBef>
                <a:spcPts val="350"/>
              </a:spcBef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Estudio propio, cónyuge y/o hijos.</a:t>
            </a:r>
          </a:p>
          <a:p>
            <a:pPr marL="1655763" lvl="3">
              <a:spcBef>
                <a:spcPts val="350"/>
              </a:spcBef>
              <a:defRPr/>
            </a:pPr>
            <a:endParaRPr lang="es-CO" altLang="es-CO" sz="1600" dirty="0">
              <a:solidFill>
                <a:srgbClr val="000000"/>
              </a:solidFill>
              <a:latin typeface="Lucida Sans Unicode" panose="020B0602030504020204" pitchFamily="34" charset="0"/>
            </a:endParaRPr>
          </a:p>
          <a:p>
            <a:pPr>
              <a:spcBef>
                <a:spcPts val="400"/>
              </a:spcBef>
              <a:defRPr/>
            </a:pPr>
            <a:r>
              <a:rPr lang="es-CO" altLang="es-CO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Certificaciones Laborales:</a:t>
            </a:r>
            <a:r>
              <a:rPr lang="es-CO" altLang="es-CO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deben solicitar con (1) de anterioridad.</a:t>
            </a:r>
          </a:p>
          <a:p>
            <a:pPr>
              <a:spcBef>
                <a:spcPts val="400"/>
              </a:spcBef>
              <a:defRPr/>
            </a:pPr>
            <a:endParaRPr lang="es-CO" altLang="es-CO" sz="1900" b="1" dirty="0">
              <a:solidFill>
                <a:srgbClr val="000000"/>
              </a:solidFill>
              <a:latin typeface="Andalus" pitchFamily="16" charset="0"/>
            </a:endParaRPr>
          </a:p>
          <a:p>
            <a:pPr>
              <a:spcBef>
                <a:spcPts val="400"/>
              </a:spcBef>
              <a:defRPr/>
            </a:pPr>
            <a:r>
              <a:rPr lang="es-CO" altLang="es-CO" sz="1900" b="1" dirty="0">
                <a:solidFill>
                  <a:srgbClr val="0070C0"/>
                </a:solidFill>
                <a:latin typeface="Andalus" pitchFamily="16" charset="0"/>
              </a:rPr>
              <a:t>Certificado Ingresos &amp; Retenciones:</a:t>
            </a:r>
            <a:r>
              <a:rPr lang="es-CO" altLang="es-CO" sz="1900" b="1" dirty="0">
                <a:solidFill>
                  <a:srgbClr val="000000"/>
                </a:solidFill>
                <a:latin typeface="Andalus" pitchFamily="16" charset="0"/>
              </a:rPr>
              <a:t> </a:t>
            </a: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deben solicitar con tres (3) días anterioridad a Contabilidad.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0C00311-F41B-2643-92CE-1DA078DE5C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0112" y="5680358"/>
            <a:ext cx="5638800" cy="1364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4204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2CD07A47-DB19-2742-8679-EF3FCBEDE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768" y="0"/>
            <a:ext cx="6696075" cy="4187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 marL="1079500" indent="-339725"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s-CO" altLang="es-CO" sz="1600" b="0" dirty="0"/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PRESTAMOS</a:t>
            </a:r>
            <a:r>
              <a:rPr lang="es-CO" altLang="es-CO" sz="1600" dirty="0">
                <a:solidFill>
                  <a:schemeClr val="tx1"/>
                </a:solidFill>
              </a:rPr>
              <a:t> </a:t>
            </a:r>
            <a:r>
              <a:rPr lang="es-CO" altLang="es-CO" sz="1600" b="0" dirty="0">
                <a:solidFill>
                  <a:schemeClr val="tx1"/>
                </a:solidFill>
              </a:rPr>
              <a:t>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s-CO" altLang="es-CO" sz="1600" b="0" dirty="0"/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CO" altLang="es-CO" sz="1800" u="sng" dirty="0">
                <a:latin typeface="Arial" panose="020B0604020202020204" pitchFamily="34" charset="0"/>
                <a:cs typeface="Arial" panose="020B0604020202020204" pitchFamily="34" charset="0"/>
              </a:rPr>
              <a:t>Préstamos Internos:</a:t>
            </a:r>
          </a:p>
          <a:p>
            <a:pPr algn="just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Definir cuanto se va tener  en la bolsa_________ empleado puede hacer solicitud una vez tenga mínimo un (1) año en la compañía. Valor máximo a prestar $ 1.000.000 a un (1) año.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s-CO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s-CO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CO" altLang="es-CO" sz="1800" u="sng" dirty="0">
                <a:latin typeface="Arial" panose="020B0604020202020204" pitchFamily="34" charset="0"/>
                <a:cs typeface="Arial" panose="020B0604020202020204" pitchFamily="34" charset="0"/>
              </a:rPr>
              <a:t>Libranza Bancolombia &amp; Davivienda: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Trámite directo con el Asesor del Banco. Tasa de acuerdo a comportamiento crediticio. Descuento por nómina. Mínimo tres (3) meses en la compañía. Al retirarse de la empresa, le sostienen la tasa. Préstamos a partir de $ 1.000.000.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s-CO" altLang="es-CO" sz="1600" b="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8559649-E4D5-0645-9D4B-1AAEA1B31D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9842" y="251445"/>
            <a:ext cx="2520949" cy="138172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18B0E67-D11C-2B48-A5BF-B70DFDAB12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3192" y="2387741"/>
            <a:ext cx="2507599" cy="2051646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39727ECF-C258-5240-9435-9B10C059788E}"/>
              </a:ext>
            </a:extLst>
          </p:cNvPr>
          <p:cNvSpPr/>
          <p:nvPr/>
        </p:nvSpPr>
        <p:spPr>
          <a:xfrm>
            <a:off x="146893" y="3795596"/>
            <a:ext cx="7701731" cy="330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defRPr/>
            </a:pPr>
            <a:endParaRPr lang="es-CO" altLang="es-CO" sz="1900" dirty="0">
              <a:solidFill>
                <a:srgbClr val="000000"/>
              </a:solidFill>
              <a:latin typeface="Andalus" pitchFamily="16" charset="0"/>
            </a:endParaRPr>
          </a:p>
          <a:p>
            <a:pPr algn="just" eaLnBrk="1" hangingPunct="1">
              <a:defRPr/>
            </a:pPr>
            <a:r>
              <a:rPr lang="es-CO" altLang="es-CO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Otros:</a:t>
            </a:r>
          </a:p>
          <a:p>
            <a:pPr algn="just" eaLnBrk="1" hangingPunct="1">
              <a:defRPr/>
            </a:pPr>
            <a:endParaRPr lang="es-CO" altLang="es-CO" sz="1900" dirty="0">
              <a:solidFill>
                <a:srgbClr val="000000"/>
              </a:solidFill>
              <a:latin typeface="Andalus" pitchFamily="16" charset="0"/>
            </a:endParaRPr>
          </a:p>
          <a:p>
            <a:pPr algn="just" eaLnBrk="1" hangingPunct="1">
              <a:buFont typeface="Arial" panose="020B0604020202020204" pitchFamily="34" charset="0"/>
              <a:buChar char="•"/>
              <a:defRPr/>
            </a:pPr>
            <a:r>
              <a:rPr lang="es-CO" altLang="es-CO" sz="1900" dirty="0">
                <a:solidFill>
                  <a:srgbClr val="000000"/>
                </a:solidFill>
                <a:latin typeface="Andalus" pitchFamily="16" charset="0"/>
              </a:rPr>
              <a:t>Novedades de Nómina</a:t>
            </a:r>
          </a:p>
          <a:p>
            <a:pPr algn="just" eaLnBrk="1" hangingPunct="1">
              <a:buFont typeface="Arial" panose="020B0604020202020204" pitchFamily="34" charset="0"/>
              <a:buChar char="•"/>
              <a:defRPr/>
            </a:pPr>
            <a:r>
              <a:rPr lang="es-CO" altLang="es-CO" sz="1900" dirty="0">
                <a:solidFill>
                  <a:srgbClr val="000000"/>
                </a:solidFill>
                <a:latin typeface="Andalus" pitchFamily="16" charset="0"/>
              </a:rPr>
              <a:t>Nómina</a:t>
            </a:r>
          </a:p>
          <a:p>
            <a:pPr lvl="1" algn="just" eaLnBrk="1" hangingPunct="1">
              <a:buFont typeface="Arial" panose="020B0604020202020204" pitchFamily="34" charset="0"/>
              <a:buChar char="•"/>
              <a:defRPr/>
            </a:pPr>
            <a:r>
              <a:rPr lang="es-CO" altLang="es-CO" sz="1900" dirty="0">
                <a:solidFill>
                  <a:srgbClr val="000000"/>
                </a:solidFill>
                <a:latin typeface="Andalus" pitchFamily="16" charset="0"/>
              </a:rPr>
              <a:t>Elabora, Valida &amp; Aprueba – Contabilidad</a:t>
            </a:r>
          </a:p>
          <a:p>
            <a:pPr lvl="1" algn="just" eaLnBrk="1" hangingPunct="1">
              <a:buFont typeface="Arial" panose="020B0604020202020204" pitchFamily="34" charset="0"/>
              <a:buChar char="•"/>
              <a:defRPr/>
            </a:pPr>
            <a:r>
              <a:rPr lang="es-CO" altLang="es-CO" sz="1900" dirty="0">
                <a:solidFill>
                  <a:srgbClr val="000000"/>
                </a:solidFill>
                <a:latin typeface="Andalus" pitchFamily="16" charset="0"/>
              </a:rPr>
              <a:t>Sube a Banco – Contabilidad</a:t>
            </a:r>
          </a:p>
          <a:p>
            <a:pPr lvl="1" algn="just" eaLnBrk="1" hangingPunct="1">
              <a:buFont typeface="Arial" panose="020B0604020202020204" pitchFamily="34" charset="0"/>
              <a:buChar char="•"/>
              <a:defRPr/>
            </a:pPr>
            <a:r>
              <a:rPr lang="es-CO" altLang="es-CO" sz="1900" dirty="0">
                <a:solidFill>
                  <a:srgbClr val="000000"/>
                </a:solidFill>
                <a:latin typeface="Andalus" pitchFamily="16" charset="0"/>
              </a:rPr>
              <a:t>Aprueba – Gerencia </a:t>
            </a:r>
          </a:p>
          <a:p>
            <a:pPr algn="just" eaLnBrk="1" hangingPunct="1">
              <a:buFont typeface="Arial" panose="020B0604020202020204" pitchFamily="34" charset="0"/>
              <a:buChar char="•"/>
              <a:defRPr/>
            </a:pPr>
            <a:r>
              <a:rPr lang="es-CO" altLang="es-CO" sz="1900" dirty="0">
                <a:solidFill>
                  <a:srgbClr val="000000"/>
                </a:solidFill>
                <a:latin typeface="Andalus" pitchFamily="16" charset="0"/>
              </a:rPr>
              <a:t>Trámites de Afiliaciones, EPS, Fondo de Pensiones &amp; Cesantías, ARL, Caja de Compensación</a:t>
            </a:r>
          </a:p>
          <a:p>
            <a:pPr algn="just" eaLnBrk="1" hangingPunct="1">
              <a:buFont typeface="Arial" panose="020B0604020202020204" pitchFamily="34" charset="0"/>
              <a:buChar char="•"/>
              <a:defRPr/>
            </a:pPr>
            <a:r>
              <a:rPr lang="es-CO" altLang="es-CO" sz="1900" dirty="0">
                <a:solidFill>
                  <a:srgbClr val="000000"/>
                </a:solidFill>
                <a:latin typeface="Andalus" pitchFamily="16" charset="0"/>
              </a:rPr>
              <a:t>Recepción Incapacidades, Permisos &amp; Otras Solicitudes</a:t>
            </a:r>
          </a:p>
        </p:txBody>
      </p:sp>
      <p:pic>
        <p:nvPicPr>
          <p:cNvPr id="8" name="Picture 1">
            <a:extLst>
              <a:ext uri="{FF2B5EF4-FFF2-40B4-BE49-F238E27FC236}">
                <a16:creationId xmlns:a16="http://schemas.microsoft.com/office/drawing/2014/main" id="{91A70EAC-6D86-AF4F-BD75-10CFACD795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040" y="20072"/>
            <a:ext cx="3794943" cy="1023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69972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C1F0AEA7-B39D-3D4F-A2EC-9014A50F65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784" y="1331565"/>
            <a:ext cx="8748713" cy="5665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Requerimiento cargos vacantes: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s-CO" altLang="es-CO" sz="1800" b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La Dirección de Gestión Humana  debe definir los siguientes parámetros para iniciar proceso de selección: Tipo de contratación (planta o temporal), tiempo de duración del contrato, perfil del cargo y de la persona, competencias requeridas (habilidades, conocimiento y aptitudes), horarios laborales, salario y empresa por la cual debe ingresar.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s-CO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Etapas del Proceso de Selección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-Perfil de la vacante existente. Diligenciar el formato de requisición de personal, y enviar a G H.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-Gestión Humana analiza requisición de personal, realiza reclutamiento, entrevista de incidentes críticos, aplica pruebas psicotécnicas y selecciona candidatos finalistas para entrevista con jefe inmediato.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-Finalmente se decide en conjunto con jefe inmediato y Coordinación de Gestión Humana el candidato a contratar.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CO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El tiempo del proceso de selección es de 10 días hábiles promedio, de acuerdo al perfil..  Por lo cual se debe pedir con anticipación el cargo requerido.</a:t>
            </a: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6ABFB9E5-EA72-3F40-93F0-BE087DD7B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344" y="0"/>
            <a:ext cx="3414936" cy="1148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04850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30350AC7-6FE5-2042-AF63-20C9BACA67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768" y="4355901"/>
            <a:ext cx="8280400" cy="2864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Cumplir con la Misión, Visión, Principios, valores y políticas de la empresa, de forma responsable y ética.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Cumplir las normas y procedimientos del SSTA y del Reglamento interno de trabajo, así mismo de sus actualizaciones o modificaciones.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Cumplir con los requisitos legales y técnicos para conducción del vehículo propio o de la compañía.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Mantenerse actualizado en temas relacionados con los servicios, los productos sus características y aplicaciones.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Participar activamente en el desarrollo de todas las actividades de la empresa (reuniones, capacitaciones, charlas, integraciones, etc.).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D40B0B9-126A-BD4B-9173-DB29C86EB6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800" y="1198255"/>
            <a:ext cx="5791200" cy="3124200"/>
          </a:xfrm>
          <a:prstGeom prst="rect">
            <a:avLst/>
          </a:prstGeom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id="{F04D4ED5-297F-194F-AE8F-2613D68235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408" y="0"/>
            <a:ext cx="2860353" cy="129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FCFADF07-17CA-CF4F-97E1-A8799244091D}"/>
              </a:ext>
            </a:extLst>
          </p:cNvPr>
          <p:cNvSpPr/>
          <p:nvPr/>
        </p:nvSpPr>
        <p:spPr>
          <a:xfrm>
            <a:off x="431800" y="278324"/>
            <a:ext cx="36359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altLang="es-CO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RESPONSABILIDADES</a:t>
            </a:r>
            <a:r>
              <a:rPr lang="es-CO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017568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2ABA1C7A-FAD6-DA4A-A0A2-B58C0D1995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489" y="2051645"/>
            <a:ext cx="7380882" cy="4141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Garantizar la efectividad y eficacia de los trabajos asignados.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Manejar de forma confidencial, ética y profesional  toda la información a su cargo.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Entregar y cumplir oportunamente y con calidad las tareas, funciones e indicadores establecidos.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Responsable de poner al servicio todas sus competencias en función del desarrollo personal, profesional y organizacional.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Responsable del manejo, buen uso y preservación en buen estado de todos los recursos dispuestos para el funcionamiento y desarrollo de su cargo (viáticos, equipos de computo y comunicaciones, vehículos, herramientas, entre otros.)</a:t>
            </a:r>
          </a:p>
          <a:p>
            <a:pPr algn="just" eaLnBrk="1" hangingPunct="1">
              <a:spcBef>
                <a:spcPct val="0"/>
              </a:spcBef>
              <a:buFont typeface="Andalus" pitchFamily="16" charset="0"/>
              <a:buChar char="•"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Cumplir con los procesos, procedimientos, instructivos y guías definidos dentro del Sistema de Gestión de su cargo</a:t>
            </a:r>
            <a:r>
              <a:rPr lang="es-ES" altLang="es-CO" b="0" dirty="0"/>
              <a:t>. </a:t>
            </a: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915A159F-3B8D-8848-A012-C1439B0E7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17F7CE8-3B19-B54D-BA06-B30B68941E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50" y="138912"/>
            <a:ext cx="1879600" cy="12954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363494CB-ED12-E44F-B32C-AEC0019B14A7}"/>
              </a:ext>
            </a:extLst>
          </p:cNvPr>
          <p:cNvSpPr/>
          <p:nvPr/>
        </p:nvSpPr>
        <p:spPr>
          <a:xfrm>
            <a:off x="2419350" y="1078014"/>
            <a:ext cx="36359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altLang="es-CO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RESPONSABILIDADES</a:t>
            </a:r>
            <a:r>
              <a:rPr lang="es-CO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79704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0D3946F-5964-944B-AFF4-9FE1DCAECDF1}"/>
              </a:ext>
            </a:extLst>
          </p:cNvPr>
          <p:cNvSpPr/>
          <p:nvPr/>
        </p:nvSpPr>
        <p:spPr>
          <a:xfrm>
            <a:off x="2808064" y="539477"/>
            <a:ext cx="19944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DERECHOS</a:t>
            </a:r>
            <a:r>
              <a:rPr 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O" dirty="0"/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0C330FE6-9A15-E348-B54C-3059D6093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Text Box 2">
            <a:extLst>
              <a:ext uri="{FF2B5EF4-FFF2-40B4-BE49-F238E27FC236}">
                <a16:creationId xmlns:a16="http://schemas.microsoft.com/office/drawing/2014/main" id="{19DD607F-5E3D-F14F-B08D-72C725900F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008" y="3563813"/>
            <a:ext cx="8713787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428625" indent="-379413"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8625" algn="l"/>
                <a:tab pos="876300" algn="l"/>
                <a:tab pos="1325563" algn="l"/>
                <a:tab pos="1774825" algn="l"/>
                <a:tab pos="2224088" algn="l"/>
                <a:tab pos="2673350" algn="l"/>
                <a:tab pos="3122613" algn="l"/>
                <a:tab pos="3571875" algn="l"/>
                <a:tab pos="4021138" algn="l"/>
                <a:tab pos="4470400" algn="l"/>
                <a:tab pos="4919663" algn="l"/>
                <a:tab pos="5368925" algn="l"/>
                <a:tab pos="5818188" algn="l"/>
                <a:tab pos="6267450" algn="l"/>
                <a:tab pos="6716713" algn="l"/>
                <a:tab pos="7165975" algn="l"/>
                <a:tab pos="7615238" algn="l"/>
                <a:tab pos="8064500" algn="l"/>
                <a:tab pos="8513763" algn="l"/>
                <a:tab pos="8963025" algn="l"/>
                <a:tab pos="94122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ts val="400"/>
              </a:spcBef>
              <a:buClr>
                <a:srgbClr val="DE2222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Recibir un trato digno basado en el respeto e igualdad por superiores y demás compañeros.</a:t>
            </a:r>
          </a:p>
          <a:p>
            <a:pPr algn="just" eaLnBrk="1" hangingPunct="1">
              <a:lnSpc>
                <a:spcPct val="80000"/>
              </a:lnSpc>
              <a:spcBef>
                <a:spcPts val="400"/>
              </a:spcBef>
              <a:buClr>
                <a:srgbClr val="DE2222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Ser participe de los diferentes beneficios que maneje la compañía en pro al bienestar de los empleados.</a:t>
            </a:r>
          </a:p>
          <a:p>
            <a:pPr algn="just" eaLnBrk="1" hangingPunct="1">
              <a:lnSpc>
                <a:spcPct val="80000"/>
              </a:lnSpc>
              <a:spcBef>
                <a:spcPts val="400"/>
              </a:spcBef>
              <a:buClr>
                <a:srgbClr val="DE2222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Obtener y gozar de la posibilidad de crecimiento y/o proyección a nivel profesional dentro de la empresa, de acuerdo a las competencias o habilidades que se tengan.</a:t>
            </a:r>
          </a:p>
          <a:p>
            <a:pPr algn="just" eaLnBrk="1" hangingPunct="1">
              <a:lnSpc>
                <a:spcPct val="80000"/>
              </a:lnSpc>
              <a:spcBef>
                <a:spcPts val="400"/>
              </a:spcBef>
              <a:buClr>
                <a:srgbClr val="DE2222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Recibir todos los implementos de trabajos necesarios para desempeñar sus labores adecuadamente y de manera segura.</a:t>
            </a:r>
          </a:p>
          <a:p>
            <a:pPr algn="just" eaLnBrk="1" hangingPunct="1">
              <a:lnSpc>
                <a:spcPct val="80000"/>
              </a:lnSpc>
              <a:spcBef>
                <a:spcPts val="400"/>
              </a:spcBef>
              <a:buClr>
                <a:srgbClr val="DE2222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Obtener puntualmente la remuneración por el trabajado realizado y demás prestaciones sociales estipuladas por la ley.</a:t>
            </a:r>
          </a:p>
          <a:p>
            <a:pPr algn="just" eaLnBrk="1" hangingPunct="1">
              <a:lnSpc>
                <a:spcPct val="80000"/>
              </a:lnSpc>
              <a:spcBef>
                <a:spcPts val="400"/>
              </a:spcBef>
              <a:buClr>
                <a:srgbClr val="DE2222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Ser afiliados al sistema de seguridad social a través de la empresa y contar con la tranquilidad de obtener los servicios que dichas entidades ofrecen.</a:t>
            </a:r>
          </a:p>
          <a:p>
            <a:pPr marL="434975" indent="-373063" algn="just" eaLnBrk="1" hangingPunct="1">
              <a:lnSpc>
                <a:spcPct val="80000"/>
              </a:lnSpc>
              <a:spcBef>
                <a:spcPts val="400"/>
              </a:spcBef>
              <a:buSzPct val="100000"/>
              <a:defRPr/>
            </a:pPr>
            <a:endParaRPr lang="es-ES" altLang="es-CO" sz="2000" dirty="0">
              <a:solidFill>
                <a:srgbClr val="000000"/>
              </a:solidFill>
              <a:latin typeface="Arial Narrow" panose="020B0604020202020204" pitchFamily="34" charset="0"/>
            </a:endParaRPr>
          </a:p>
          <a:p>
            <a:pPr marL="434975" indent="-373063" eaLnBrk="1" hangingPunct="1">
              <a:lnSpc>
                <a:spcPct val="80000"/>
              </a:lnSpc>
              <a:spcBef>
                <a:spcPts val="400"/>
              </a:spcBef>
              <a:buSzPct val="100000"/>
              <a:defRPr/>
            </a:pPr>
            <a:endParaRPr lang="es-ES" altLang="es-CO" sz="2000" dirty="0">
              <a:solidFill>
                <a:srgbClr val="000000"/>
              </a:solidFill>
              <a:latin typeface="Arial Narrow" panose="020B06040202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C5DF87B-59F9-4A48-A45A-A97A503BC7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385" y="201042"/>
            <a:ext cx="2057400" cy="16002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9B8E355-9BFC-8640-9DEB-8C9B912916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1632" y="1434312"/>
            <a:ext cx="2413000" cy="18415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C7BDEB21-D33F-7042-BB88-1CCD995C0C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0978" y="1053929"/>
            <a:ext cx="2701404" cy="149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7970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C460F7F-1016-AA44-9A02-4FEC66261E53}"/>
              </a:ext>
            </a:extLst>
          </p:cNvPr>
          <p:cNvSpPr/>
          <p:nvPr/>
        </p:nvSpPr>
        <p:spPr>
          <a:xfrm>
            <a:off x="2232000" y="611485"/>
            <a:ext cx="30235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DE BENEFICIOS </a:t>
            </a:r>
            <a:endParaRPr lang="es-CO" sz="2000" dirty="0"/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5A80C39C-327D-C54D-908B-443AD3381C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6136" y="2267669"/>
            <a:ext cx="4320307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ClrTx/>
              <a:buFontTx/>
              <a:buNone/>
            </a:pPr>
            <a:r>
              <a:rPr lang="es-ES" altLang="es-CO" sz="1800" dirty="0">
                <a:latin typeface="Arial Narrow" panose="020B0604020202020204" pitchFamily="34" charset="0"/>
              </a:rPr>
              <a:t>Profundización en conocimientos del cargo actual:</a:t>
            </a:r>
            <a:r>
              <a:rPr lang="es-ES" altLang="es-CO" sz="1800" b="0" dirty="0">
                <a:latin typeface="Arial Narrow" panose="020B0604020202020204" pitchFamily="34" charset="0"/>
              </a:rPr>
              <a:t> cada jefe  inmediato valorara las actuales habilidades de cada empleado, para así determinar que tipo de capacitaciones a nivel interno o cursos externos pueden aportar en el crecimiento profesional.</a:t>
            </a:r>
          </a:p>
          <a:p>
            <a:pPr algn="just" eaLnBrk="1" hangingPunct="1">
              <a:lnSpc>
                <a:spcPct val="80000"/>
              </a:lnSpc>
              <a:buClrTx/>
              <a:buFontTx/>
              <a:buNone/>
            </a:pPr>
            <a:endParaRPr lang="es-ES" altLang="es-CO" sz="2200" b="0" dirty="0">
              <a:latin typeface="Arial Narrow" panose="020B0604020202020204" pitchFamily="34" charset="0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20B230C1-7BF5-CE48-A4F1-9668825F6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92" y="1907629"/>
            <a:ext cx="2733675" cy="166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DB50BCFB-CC6A-A747-8DBD-33C33829CFAC}"/>
              </a:ext>
            </a:extLst>
          </p:cNvPr>
          <p:cNvSpPr/>
          <p:nvPr/>
        </p:nvSpPr>
        <p:spPr>
          <a:xfrm>
            <a:off x="356820" y="1405737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Desarrollo de  la carrera  </a:t>
            </a:r>
            <a:endParaRPr lang="es-CO" dirty="0"/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5AD1F6A6-8298-D44F-9A86-C90B5C72C0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923" y="3995861"/>
            <a:ext cx="5940425" cy="297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ES" altLang="es-CO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Plan de desarrollo individual: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lecturas recomendadas (libros, artículos)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cursos presenciales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cursos virtuales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videos recomendados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Acciones de desarrollo en el puesto de trabajo</a:t>
            </a:r>
          </a:p>
          <a:p>
            <a:pPr algn="just" eaLnBrk="1" hangingPunct="1">
              <a:buClrTx/>
              <a:buFontTx/>
              <a:buNone/>
            </a:pPr>
            <a:endParaRPr lang="es-ES" altLang="es-CO" sz="2200" b="0" dirty="0">
              <a:latin typeface="Arial Narrow" panose="020B0604020202020204" pitchFamily="34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6B2B3635-7142-1F45-AF46-01CEBEDB59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3899" y="4095203"/>
            <a:ext cx="2974993" cy="2133600"/>
          </a:xfrm>
          <a:prstGeom prst="rect">
            <a:avLst/>
          </a:prstGeom>
        </p:spPr>
      </p:pic>
      <p:pic>
        <p:nvPicPr>
          <p:cNvPr id="10" name="Picture 1">
            <a:extLst>
              <a:ext uri="{FF2B5EF4-FFF2-40B4-BE49-F238E27FC236}">
                <a16:creationId xmlns:a16="http://schemas.microsoft.com/office/drawing/2014/main" id="{F20FF170-B63D-E446-A9D7-9943F3A93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75363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EA24677-021D-7D45-9340-BE6D465A3DD9}"/>
              </a:ext>
            </a:extLst>
          </p:cNvPr>
          <p:cNvSpPr/>
          <p:nvPr/>
        </p:nvSpPr>
        <p:spPr>
          <a:xfrm>
            <a:off x="2087984" y="251445"/>
            <a:ext cx="26920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CALIDADA DE VIDA </a:t>
            </a:r>
            <a:endParaRPr lang="es-CO" sz="2000" dirty="0"/>
          </a:p>
        </p:txBody>
      </p:sp>
      <p:sp>
        <p:nvSpPr>
          <p:cNvPr id="3" name="Oval 3">
            <a:extLst>
              <a:ext uri="{FF2B5EF4-FFF2-40B4-BE49-F238E27FC236}">
                <a16:creationId xmlns:a16="http://schemas.microsoft.com/office/drawing/2014/main" id="{C6E51296-00CE-5741-A800-CE3281B6E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071563"/>
            <a:ext cx="3672160" cy="2636266"/>
          </a:xfrm>
          <a:prstGeom prst="ellipse">
            <a:avLst/>
          </a:prstGeom>
          <a:solidFill>
            <a:srgbClr val="40B0FF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400" b="0" dirty="0">
                <a:solidFill>
                  <a:srgbClr val="FFFFFF"/>
                </a:solidFill>
              </a:rPr>
              <a:t>Incapacidades: reconocimiento de incapacidades medicas al 100%</a:t>
            </a:r>
          </a:p>
        </p:txBody>
      </p:sp>
      <p:sp>
        <p:nvSpPr>
          <p:cNvPr id="4" name="Oval 2">
            <a:extLst>
              <a:ext uri="{FF2B5EF4-FFF2-40B4-BE49-F238E27FC236}">
                <a16:creationId xmlns:a16="http://schemas.microsoft.com/office/drawing/2014/main" id="{811321BF-3881-4245-BE59-F92EDCBC76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4368" y="1011596"/>
            <a:ext cx="3384376" cy="2569171"/>
          </a:xfrm>
          <a:prstGeom prst="ellipse">
            <a:avLst/>
          </a:prstGeom>
          <a:solidFill>
            <a:srgbClr val="7030A0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400" b="0" dirty="0">
                <a:solidFill>
                  <a:srgbClr val="FFFFFF"/>
                </a:solidFill>
              </a:rPr>
              <a:t>Flexibilidad horaria,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s-MX" altLang="es-CO" sz="2400" b="0" dirty="0">
                <a:solidFill>
                  <a:srgbClr val="FFFFFF"/>
                </a:solidFill>
              </a:rPr>
              <a:t>Para la atención de asuntos personales y asistencia a clases.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1A72119-A3CC-8244-91DB-7914127F5F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704476"/>
            <a:ext cx="3888184" cy="2643960"/>
          </a:xfrm>
          <a:prstGeom prst="ellipse">
            <a:avLst/>
          </a:prstGeom>
          <a:solidFill>
            <a:srgbClr val="DE2222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400" b="0" dirty="0">
                <a:solidFill>
                  <a:srgbClr val="FFFFFF"/>
                </a:solidFill>
              </a:rPr>
              <a:t>Seguro de vida y Póliza Exquequial:      la empresa subsidia el 20% de la cuota</a:t>
            </a:r>
            <a:r>
              <a:rPr lang="es-MX" altLang="es-CO" sz="2500" b="0" dirty="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53BCBD8-A9E3-4D4C-88FB-1E49C1DF3F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0311" y="4859956"/>
            <a:ext cx="3746469" cy="2576183"/>
          </a:xfrm>
          <a:prstGeom prst="ellipse">
            <a:avLst/>
          </a:prstGeom>
          <a:solidFill>
            <a:srgbClr val="40B0FF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400" b="0" dirty="0">
                <a:solidFill>
                  <a:srgbClr val="FFFFFF"/>
                </a:solidFill>
              </a:rPr>
              <a:t>Pago colegio de hijos de funcionarios 100%, bajo cumplimiento de requisitos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10BD245-C9AF-4E42-A525-70242DC3A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Oval 5">
            <a:extLst>
              <a:ext uri="{FF2B5EF4-FFF2-40B4-BE49-F238E27FC236}">
                <a16:creationId xmlns:a16="http://schemas.microsoft.com/office/drawing/2014/main" id="{8805836F-533C-2D44-845E-D6ACFC3DE3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4088" y="2798010"/>
            <a:ext cx="3384376" cy="2566004"/>
          </a:xfrm>
          <a:prstGeom prst="ellipse">
            <a:avLst/>
          </a:prstGeom>
          <a:solidFill>
            <a:srgbClr val="92D050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/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400" b="0" dirty="0">
                <a:solidFill>
                  <a:srgbClr val="FFFFFF"/>
                </a:solidFill>
              </a:rPr>
              <a:t>Pago de poliza colectiva  para estudio de hijos </a:t>
            </a:r>
          </a:p>
        </p:txBody>
      </p:sp>
    </p:spTree>
    <p:extLst>
      <p:ext uri="{BB962C8B-B14F-4D97-AF65-F5344CB8AC3E}">
        <p14:creationId xmlns:p14="http://schemas.microsoft.com/office/powerpoint/2010/main" val="15599681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7483489-7708-AA4A-9D91-07937B99BF6A}"/>
              </a:ext>
            </a:extLst>
          </p:cNvPr>
          <p:cNvSpPr/>
          <p:nvPr/>
        </p:nvSpPr>
        <p:spPr>
          <a:xfrm>
            <a:off x="2087984" y="251445"/>
            <a:ext cx="25155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CALIDAD DE VIDA </a:t>
            </a:r>
            <a:endParaRPr lang="es-CO" sz="2000" dirty="0"/>
          </a:p>
        </p:txBody>
      </p:sp>
      <p:pic>
        <p:nvPicPr>
          <p:cNvPr id="3" name="Picture 7">
            <a:extLst>
              <a:ext uri="{FF2B5EF4-FFF2-40B4-BE49-F238E27FC236}">
                <a16:creationId xmlns:a16="http://schemas.microsoft.com/office/drawing/2014/main" id="{6E20F43F-95A0-0C4A-B843-FB73F3513C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76" y="88492"/>
            <a:ext cx="1625435" cy="1409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Rectangle 13">
            <a:extLst>
              <a:ext uri="{FF2B5EF4-FFF2-40B4-BE49-F238E27FC236}">
                <a16:creationId xmlns:a16="http://schemas.microsoft.com/office/drawing/2014/main" id="{7A0672BD-8E6F-4844-9240-2E67BE6976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809" y="1691605"/>
            <a:ext cx="2844279" cy="3418501"/>
          </a:xfrm>
          <a:prstGeom prst="rect">
            <a:avLst/>
          </a:prstGeom>
          <a:gradFill rotWithShape="0">
            <a:gsLst>
              <a:gs pos="0">
                <a:srgbClr val="FFFAD2"/>
              </a:gs>
              <a:gs pos="100000">
                <a:srgbClr val="F9E28E"/>
              </a:gs>
            </a:gsLst>
            <a:lin ang="5400000" scaled="1"/>
          </a:gradFill>
          <a:ln w="9360" cap="sq">
            <a:solidFill>
              <a:srgbClr val="CCB400"/>
            </a:solidFill>
            <a:miter lim="800000"/>
            <a:headEnd/>
            <a:tailEnd/>
          </a:ln>
          <a:effectLst>
            <a:outerShdw dist="38160" dir="5400000" algn="ctr" rotWithShape="0">
              <a:srgbClr val="808080">
                <a:alpha val="35036"/>
              </a:srgbClr>
            </a:outerShdw>
          </a:effectLst>
        </p:spPr>
        <p:txBody>
          <a:bodyPr wrap="square"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>
                <a:srgbClr val="4D3F2F"/>
              </a:buClr>
              <a:buFont typeface="Lucida Sans Unicode" panose="020B0602030504020204" pitchFamily="34" charset="0"/>
              <a:buChar char="•"/>
            </a:pPr>
            <a:r>
              <a:rPr lang="es-MX" altLang="es-CO" sz="1800" b="0" u="sng" dirty="0">
                <a:solidFill>
                  <a:srgbClr val="4D3F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Auxilio óptico</a:t>
            </a:r>
            <a:r>
              <a:rPr lang="es-MX" altLang="es-CO" sz="1800" b="0" dirty="0">
                <a:solidFill>
                  <a:srgbClr val="4D3F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MX" altLang="es-CO" sz="1800" b="0" dirty="0">
                <a:solidFill>
                  <a:srgbClr val="4D3F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Reconocemos por una sola vez el valor de 150.000 para ayuda de montura o lentes y además descontamos en la nomina  el valor total   de la factura de los lentes a un plazo de 4 meses.  Para personal con antiguedad de un (1) año en el GEI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3449FA89-9A60-0C4C-995A-92EF0BA8B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AutoShape 8">
            <a:extLst>
              <a:ext uri="{FF2B5EF4-FFF2-40B4-BE49-F238E27FC236}">
                <a16:creationId xmlns:a16="http://schemas.microsoft.com/office/drawing/2014/main" id="{1B26674A-795C-5F4D-8E37-09C5EA2E7D78}"/>
              </a:ext>
            </a:extLst>
          </p:cNvPr>
          <p:cNvSpPr>
            <a:spLocks noChangeArrowheads="1"/>
          </p:cNvSpPr>
          <p:nvPr/>
        </p:nvSpPr>
        <p:spPr bwMode="auto">
          <a:xfrm rot="20814299">
            <a:off x="316627" y="4821537"/>
            <a:ext cx="6845300" cy="1675915"/>
          </a:xfrm>
          <a:prstGeom prst="rightArrow">
            <a:avLst>
              <a:gd name="adj1" fmla="val 50000"/>
              <a:gd name="adj2" fmla="val 53155"/>
            </a:avLst>
          </a:prstGeom>
          <a:solidFill>
            <a:srgbClr val="00B050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1800" b="0" u="sng" dirty="0">
                <a:solidFill>
                  <a:srgbClr val="FFFFFF"/>
                </a:solidFill>
                <a:latin typeface="Lucida Sans Unicode" panose="020B0602030504020204" pitchFamily="34" charset="0"/>
              </a:rPr>
              <a:t>P</a:t>
            </a:r>
            <a:r>
              <a:rPr lang="es-ES" altLang="es-CO" sz="1800" b="0" u="sng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óliza Colectiva vehículos</a:t>
            </a:r>
            <a:r>
              <a:rPr lang="es-ES" altLang="es-CO" sz="1800" b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para las personas que tienen vehículo particular, la empresa los vincula a una póliza colectiva, la cual presenta beneficios económicos.</a:t>
            </a:r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11C4B023-BC8A-1741-85CB-810A885CB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480" y="2083338"/>
            <a:ext cx="1658813" cy="1592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64368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CFD8BA-F5C6-0A4F-94DC-76B0D778D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A25AE949-9B32-404F-A9E3-8BBB8EA3334A}"/>
              </a:ext>
            </a:extLst>
          </p:cNvPr>
          <p:cNvSpPr/>
          <p:nvPr/>
        </p:nvSpPr>
        <p:spPr>
          <a:xfrm>
            <a:off x="1295896" y="179437"/>
            <a:ext cx="25155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CALIDAD DE VIDA </a:t>
            </a:r>
            <a:endParaRPr lang="es-CO" sz="2000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1D0AC8C-EAA8-AA4E-9FA2-C96274AFD9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71563"/>
            <a:ext cx="4392613" cy="2736850"/>
          </a:xfrm>
          <a:prstGeom prst="ellipse">
            <a:avLst/>
          </a:prstGeom>
          <a:solidFill>
            <a:srgbClr val="40B0FF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800" b="0" dirty="0">
                <a:solidFill>
                  <a:srgbClr val="FFFFFF"/>
                </a:solidFill>
              </a:rPr>
              <a:t> Celebraciones Halloween – Empleados – Obsequio Niños - </a:t>
            </a:r>
          </a:p>
        </p:txBody>
      </p:sp>
      <p:sp>
        <p:nvSpPr>
          <p:cNvPr id="5" name="Oval 2">
            <a:extLst>
              <a:ext uri="{FF2B5EF4-FFF2-40B4-BE49-F238E27FC236}">
                <a16:creationId xmlns:a16="http://schemas.microsoft.com/office/drawing/2014/main" id="{FA6B2DA9-D358-6847-A557-E9CC2E4FE8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6168" y="950913"/>
            <a:ext cx="4286250" cy="2955925"/>
          </a:xfrm>
          <a:prstGeom prst="ellipse">
            <a:avLst/>
          </a:prstGeom>
          <a:solidFill>
            <a:srgbClr val="7030A0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500" b="0">
                <a:solidFill>
                  <a:srgbClr val="FFFFFF"/>
                </a:solidFill>
              </a:rPr>
              <a:t> Celebración Día de la Mujer</a:t>
            </a:r>
          </a:p>
        </p:txBody>
      </p:sp>
      <p:sp>
        <p:nvSpPr>
          <p:cNvPr id="6" name="Oval 4">
            <a:extLst>
              <a:ext uri="{FF2B5EF4-FFF2-40B4-BE49-F238E27FC236}">
                <a16:creationId xmlns:a16="http://schemas.microsoft.com/office/drawing/2014/main" id="{D9E07999-DE0F-4E4D-A8DC-379C46684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3786188"/>
            <a:ext cx="4106863" cy="2663825"/>
          </a:xfrm>
          <a:prstGeom prst="ellipse">
            <a:avLst/>
          </a:prstGeom>
          <a:solidFill>
            <a:srgbClr val="DE2222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500" b="0" dirty="0">
                <a:solidFill>
                  <a:srgbClr val="FFFFFF"/>
                </a:solidFill>
              </a:rPr>
              <a:t>Celebración Novena Aguinaldos / Presentes o Actividad Ciudades</a:t>
            </a:r>
          </a:p>
        </p:txBody>
      </p:sp>
      <p:sp>
        <p:nvSpPr>
          <p:cNvPr id="7" name="Oval 5">
            <a:extLst>
              <a:ext uri="{FF2B5EF4-FFF2-40B4-BE49-F238E27FC236}">
                <a16:creationId xmlns:a16="http://schemas.microsoft.com/office/drawing/2014/main" id="{DB1C0864-4328-FA49-99A2-0C6AC03CB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9986" y="3906838"/>
            <a:ext cx="4286250" cy="2736850"/>
          </a:xfrm>
          <a:prstGeom prst="ellipse">
            <a:avLst/>
          </a:prstGeom>
          <a:solidFill>
            <a:srgbClr val="40B0FF"/>
          </a:solidFill>
          <a:ln w="55080" cap="sq">
            <a:solidFill>
              <a:srgbClr val="A3161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 typeface="Andalus" pitchFamily="16" charset="0"/>
              <a:buChar char="•"/>
            </a:pPr>
            <a:r>
              <a:rPr lang="es-MX" altLang="es-CO" sz="2800" b="0" dirty="0">
                <a:solidFill>
                  <a:srgbClr val="FFFFFF"/>
                </a:solidFill>
              </a:rPr>
              <a:t>Celebración Navidad Niños / Obsequios Niños </a:t>
            </a:r>
          </a:p>
        </p:txBody>
      </p:sp>
    </p:spTree>
    <p:extLst>
      <p:ext uri="{BB962C8B-B14F-4D97-AF65-F5344CB8AC3E}">
        <p14:creationId xmlns:p14="http://schemas.microsoft.com/office/powerpoint/2010/main" val="24985884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FFDA98DB-A2FE-0A4B-8DA5-D2E7D49712C9}"/>
              </a:ext>
            </a:extLst>
          </p:cNvPr>
          <p:cNvSpPr txBox="1"/>
          <p:nvPr/>
        </p:nvSpPr>
        <p:spPr>
          <a:xfrm>
            <a:off x="503808" y="323453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chemeClr val="tx1"/>
                </a:solidFill>
              </a:rPr>
              <a:t>CUMPLIMIENTO R.I.T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9AD00210-040E-F64C-BFB6-EC5F3FF9F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ext Box 2">
            <a:extLst>
              <a:ext uri="{FF2B5EF4-FFF2-40B4-BE49-F238E27FC236}">
                <a16:creationId xmlns:a16="http://schemas.microsoft.com/office/drawing/2014/main" id="{769D3DA2-9A52-C343-A9F7-D5D3FF319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600200"/>
            <a:ext cx="8218488" cy="4555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28613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i="1" dirty="0">
                <a:latin typeface="Gill Sans MT" panose="020B0502020104020203" pitchFamily="34" charset="77"/>
              </a:rPr>
              <a:t>   </a:t>
            </a:r>
            <a:endParaRPr lang="es-ES" altLang="es-CO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600"/>
              </a:spcBef>
              <a:buClrTx/>
              <a:buFont typeface="Wingdings" pitchFamily="2" charset="2"/>
              <a:buChar char="ü"/>
            </a:pPr>
            <a:r>
              <a:rPr lang="es-ES" altLang="es-CO" sz="1800" i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s-ES" altLang="es-CO" sz="1800" b="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Los  reglamentos internos de trabajo, hacen parte integral  de los contratos individuales de trabajo y su contenido contiene las normas que rigen la relaciones  laborales.</a:t>
            </a:r>
          </a:p>
          <a:p>
            <a:pPr algn="just" eaLnBrk="1" hangingPunct="1">
              <a:spcBef>
                <a:spcPts val="800"/>
              </a:spcBef>
              <a:buClrTx/>
              <a:buFontTx/>
              <a:buNone/>
            </a:pPr>
            <a:endParaRPr lang="es-CO" altLang="es-CO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spcBef>
                <a:spcPts val="800"/>
              </a:spcBef>
              <a:buClrTx/>
              <a:buFont typeface="Wingdings" pitchFamily="2" charset="2"/>
              <a:buChar char="ü"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Todos los TRABAJADORES esta obligados a cumplir las normas que integran los reglamentos internos de trabajo, sin distinguir cargos, antigüedad y áreas.</a:t>
            </a:r>
          </a:p>
          <a:p>
            <a:pPr algn="just" eaLnBrk="1" hangingPunct="1">
              <a:spcBef>
                <a:spcPts val="800"/>
              </a:spcBef>
              <a:buClrTx/>
              <a:buFontTx/>
              <a:buNone/>
            </a:pPr>
            <a:endParaRPr lang="es-CO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spcBef>
                <a:spcPts val="800"/>
              </a:spcBef>
              <a:buClrTx/>
              <a:buFont typeface="Wingdings" pitchFamily="2" charset="2"/>
              <a:buChar char="ü"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Los trabajadores con cargos gerenciales y  de direccion (jefes),   como los  líderes de áreas, estan llamados a responder para que se de cumplimiento y aplicación de las normas que integran los R.I.T  y políticas internas de la empresa.</a:t>
            </a:r>
          </a:p>
          <a:p>
            <a:pPr eaLnBrk="1" hangingPunct="1">
              <a:spcBef>
                <a:spcPts val="600"/>
              </a:spcBef>
              <a:buClrTx/>
              <a:buFont typeface="Wingdings" pitchFamily="2" charset="2"/>
              <a:buChar char="ü"/>
            </a:pPr>
            <a:endParaRPr lang="es-ES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i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i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i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1336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802A3055-A282-D240-963F-2C53B8D2992D}"/>
              </a:ext>
            </a:extLst>
          </p:cNvPr>
          <p:cNvSpPr/>
          <p:nvPr/>
        </p:nvSpPr>
        <p:spPr>
          <a:xfrm>
            <a:off x="348448" y="92453"/>
            <a:ext cx="1731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altLang="es-CO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ill Sans MT" panose="020B0502020104020203" pitchFamily="34" charset="77"/>
              </a:rPr>
              <a:t>CONTENIDO</a:t>
            </a: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5A63B283-1D86-844E-AC1F-801B39CCED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Text Box 3">
            <a:extLst>
              <a:ext uri="{FF2B5EF4-FFF2-40B4-BE49-F238E27FC236}">
                <a16:creationId xmlns:a16="http://schemas.microsoft.com/office/drawing/2014/main" id="{7FD6FEAF-74F8-DB42-B4AC-A08839A2B8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776" y="1043533"/>
            <a:ext cx="8447087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46800" rIns="0" bIns="46800"/>
          <a:lstStyle>
            <a:lvl1pPr marL="328613" indent="-258763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8613" algn="l"/>
                <a:tab pos="776288" algn="l"/>
                <a:tab pos="1225550" algn="l"/>
                <a:tab pos="1674813" algn="l"/>
                <a:tab pos="2124075" algn="l"/>
                <a:tab pos="2573338" algn="l"/>
                <a:tab pos="3022600" algn="l"/>
                <a:tab pos="3471863" algn="l"/>
                <a:tab pos="3921125" algn="l"/>
                <a:tab pos="4370388" algn="l"/>
                <a:tab pos="4819650" algn="l"/>
                <a:tab pos="5268913" algn="l"/>
                <a:tab pos="5718175" algn="l"/>
                <a:tab pos="6167438" algn="l"/>
                <a:tab pos="6616700" algn="l"/>
                <a:tab pos="7065963" algn="l"/>
                <a:tab pos="7515225" algn="l"/>
                <a:tab pos="7964488" algn="l"/>
                <a:tab pos="8413750" algn="l"/>
                <a:tab pos="8863013" algn="l"/>
                <a:tab pos="9312275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Condiciones de admisión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Trabajadores accidentales o transitorios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Horario de trabajo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Las horas extras y trabajo nocturno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Días de descanso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Vacaciones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Licencias y permisos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Salario mínimo y pagos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  <a:defRPr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Servicio médico, riesgos laborales y seguridad en el trabajo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  <a:defRPr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Prescripcion de orden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  <a:defRPr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Orden Jerárquico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  <a:defRPr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Labores prohibidas para mujeres y menores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  <a:defRPr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Obligaciones especiales empresa y trabajadores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  <a:defRPr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Escala de faltas y sanciones disciplinarias</a:t>
            </a:r>
          </a:p>
          <a:p>
            <a:pPr algn="just" eaLnBrk="1" hangingPunct="1">
              <a:spcBef>
                <a:spcPts val="800"/>
              </a:spcBef>
              <a:buClr>
                <a:srgbClr val="86CE24"/>
              </a:buClr>
              <a:buFont typeface="Wingdings 3" pitchFamily="2" charset="2"/>
              <a:buChar char=""/>
              <a:defRPr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Reclamos:presentación y tramitación</a:t>
            </a:r>
          </a:p>
          <a:p>
            <a:pPr eaLnBrk="1" hangingPunct="1">
              <a:spcBef>
                <a:spcPts val="700"/>
              </a:spcBef>
              <a:buClr>
                <a:srgbClr val="86CE24"/>
              </a:buClr>
              <a:buFont typeface="Wingdings 3" pitchFamily="2" charset="2"/>
              <a:buChar char=""/>
              <a:defRPr/>
            </a:pPr>
            <a:r>
              <a:rPr lang="es-CO" altLang="es-CO" sz="1800" dirty="0">
                <a:latin typeface="Arial" panose="020B0604020202020204" pitchFamily="34" charset="0"/>
                <a:cs typeface="Arial" panose="020B0604020202020204" pitchFamily="34" charset="0"/>
              </a:rPr>
              <a:t>Acoso laboral</a:t>
            </a:r>
          </a:p>
        </p:txBody>
      </p:sp>
    </p:spTree>
    <p:extLst>
      <p:ext uri="{BB962C8B-B14F-4D97-AF65-F5344CB8AC3E}">
        <p14:creationId xmlns:p14="http://schemas.microsoft.com/office/powerpoint/2010/main" val="13665893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43C6B0E-5FDB-7B4D-A865-02B152D44D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F5B80CEB-A893-2448-95C0-15072E8E2ED2}"/>
              </a:ext>
            </a:extLst>
          </p:cNvPr>
          <p:cNvSpPr/>
          <p:nvPr/>
        </p:nvSpPr>
        <p:spPr>
          <a:xfrm>
            <a:off x="863848" y="352176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ADMISION</a:t>
            </a:r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5A06F8C5-6387-1848-93E4-4CC7ADED3E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600200"/>
            <a:ext cx="8229600" cy="3619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28613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i="1" dirty="0">
                <a:latin typeface="Gill Sans MT" panose="020B0502020104020203" pitchFamily="34" charset="77"/>
              </a:rPr>
              <a:t>    </a:t>
            </a: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  <a:cs typeface="Calibri" panose="020F0502020204030204" pitchFamily="34" charset="0"/>
              </a:rPr>
              <a:t> 1. VERACIDAD EN DOCUMENTOS  = JUSTA CAUSA</a:t>
            </a: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  <a:cs typeface="Calibri" panose="020F0502020204030204" pitchFamily="34" charset="0"/>
              </a:rPr>
              <a:t>2. EXAMENES DE EGRESO</a:t>
            </a: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  <a:cs typeface="Calibri" panose="020F0502020204030204" pitchFamily="34" charset="0"/>
              </a:rPr>
              <a:t>3. PRUEBAS DE SEGURIDAD</a:t>
            </a: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i="1" dirty="0">
              <a:solidFill>
                <a:srgbClr val="FF0000"/>
              </a:solidFill>
              <a:latin typeface="Gill Sans MT" panose="020B0502020104020203" pitchFamily="34" charset="77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i="1" dirty="0">
              <a:solidFill>
                <a:srgbClr val="FF0000"/>
              </a:solidFill>
              <a:latin typeface="Gill Sans MT" panose="020B0502020104020203" pitchFamily="34" charset="77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i="1" dirty="0">
              <a:solidFill>
                <a:srgbClr val="FF0000"/>
              </a:solidFill>
              <a:latin typeface="Gill Sans MT" panose="020B0502020104020203" pitchFamily="34" charset="77"/>
            </a:endParaRP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dirty="0">
              <a:solidFill>
                <a:srgbClr val="FF0000"/>
              </a:solidFill>
              <a:latin typeface="Gill Sans MT" panose="020B0502020104020203" pitchFamily="34" charset="77"/>
            </a:endParaRP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dirty="0">
              <a:solidFill>
                <a:srgbClr val="FF0000"/>
              </a:solidFill>
              <a:latin typeface="Gill Sans MT" panose="020B050202010402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2538845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5C7583-FC94-514F-B7CD-C6317DF7C2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995" y="1434312"/>
            <a:ext cx="3592221" cy="6188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2400" dirty="0">
                <a:latin typeface="Calibri" panose="020F0502020204030204" pitchFamily="34" charset="0"/>
              </a:rPr>
              <a:t>PERSONAL ADMINISTRATIVO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ES" altLang="es-CO" sz="2400" u="sng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2400" u="sng" dirty="0">
                <a:latin typeface="Calibri" panose="020F0502020204030204" pitchFamily="34" charset="0"/>
              </a:rPr>
              <a:t>Lunes a Viernes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</a:rPr>
              <a:t>6:00 A.M. A 4:00 PM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</a:rPr>
              <a:t> 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2400" u="sng" dirty="0">
                <a:latin typeface="Calibri" panose="020F0502020204030204" pitchFamily="34" charset="0"/>
              </a:rPr>
              <a:t>Días Sábados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</a:rPr>
              <a:t> Si se requiere – No genera Horas Extras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ES" altLang="es-CO" sz="2400" b="0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</a:rPr>
              <a:t>La flexibilidad del horario, refleja el no trabajo de las 48 horas semanales – hay tiempo pendiente por cumplir -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1800" b="0" dirty="0">
                <a:latin typeface="Gill Sans MT" panose="020B0502020104020203" pitchFamily="34" charset="77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ES" altLang="es-CO" sz="1800" b="0" dirty="0">
                <a:latin typeface="Gill Sans MT" panose="020B0502020104020203" pitchFamily="34" charset="77"/>
              </a:rPr>
              <a:t> 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4DB0572E-198C-A14A-90AC-7C4BD3CB2D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B52CADC-2D26-D148-BBF2-D35CCB229986}"/>
              </a:ext>
            </a:extLst>
          </p:cNvPr>
          <p:cNvSpPr/>
          <p:nvPr/>
        </p:nvSpPr>
        <p:spPr>
          <a:xfrm>
            <a:off x="971550" y="567170"/>
            <a:ext cx="37257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HORARIO DE TRABAJO</a:t>
            </a: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E4904AB1-1215-DA4A-B0A8-D4E3DBE52A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6582" y="1437857"/>
            <a:ext cx="4213472" cy="5513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28613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dirty="0">
                <a:latin typeface="Calibri" panose="020F0502020204030204" pitchFamily="34" charset="0"/>
                <a:cs typeface="Calibri" panose="020F0502020204030204" pitchFamily="34" charset="0"/>
              </a:rPr>
              <a:t>PERSONAL OPERATIVO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Jornada de la mañana.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  <a:cs typeface="Calibri" panose="020F0502020204030204" pitchFamily="34" charset="0"/>
              </a:rPr>
              <a:t>7:00 A.M. A 12:00 PM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Hora de Almuerzo.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  <a:cs typeface="Calibri" panose="020F0502020204030204" pitchFamily="34" charset="0"/>
              </a:rPr>
              <a:t>12:00 P.M A 1:00 P.M. 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Jornada de la tarde.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  <a:cs typeface="Calibri" panose="020F0502020204030204" pitchFamily="34" charset="0"/>
              </a:rPr>
              <a:t>1:00 PM a 5:00 PM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Días Sábados 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0" dirty="0">
                <a:latin typeface="Calibri" panose="020F0502020204030204" pitchFamily="34" charset="0"/>
                <a:cs typeface="Calibri" panose="020F0502020204030204" pitchFamily="34" charset="0"/>
              </a:rPr>
              <a:t> 8:00  AM a 11:00 AM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0" dirty="0">
                <a:latin typeface="Century Gothic" panose="020B05020202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052190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585ADC9-6C4B-4A44-B98D-53E638E742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C1916FD7-D8DA-C849-AAAD-9A4206A444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938" y="969963"/>
            <a:ext cx="8034337" cy="5618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28613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ts val="600"/>
              </a:spcBef>
              <a:buSzPct val="100000"/>
              <a:defRPr/>
            </a:pPr>
            <a:endParaRPr lang="es-ES" altLang="es-CO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algn="ctr" eaLnBrk="1" hangingPunct="1">
              <a:spcBef>
                <a:spcPts val="600"/>
              </a:spcBef>
              <a:buSzPct val="100000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BREAK = TIEMPO DE REFRIGERIO </a:t>
            </a:r>
          </a:p>
          <a:p>
            <a:pPr eaLnBrk="1" hangingPunct="1">
              <a:spcBef>
                <a:spcPts val="600"/>
              </a:spcBef>
              <a:buSzPct val="100000"/>
              <a:defRPr/>
            </a:pPr>
            <a:endParaRPr lang="es-ES" altLang="es-CO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ts val="600"/>
              </a:spcBef>
              <a:buSzPct val="100000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</a:t>
            </a:r>
          </a:p>
          <a:p>
            <a:pPr eaLnBrk="1" hangingPunct="1">
              <a:spcBef>
                <a:spcPts val="600"/>
              </a:spcBef>
              <a:buSzPct val="100000"/>
              <a:defRPr/>
            </a:pPr>
            <a:r>
              <a:rPr lang="es-ES" altLang="es-CO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</a:t>
            </a:r>
          </a:p>
          <a:p>
            <a:pPr marL="336550" algn="just" eaLnBrk="1" hangingPunct="1">
              <a:spcBef>
                <a:spcPts val="600"/>
              </a:spcBef>
              <a:buClr>
                <a:srgbClr val="86CE24"/>
              </a:buClr>
              <a:buSzPct val="100000"/>
              <a:buFont typeface="Wingdings 3" pitchFamily="2" charset="2"/>
              <a:buChar char="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Por mera liberalidad</a:t>
            </a:r>
          </a:p>
          <a:p>
            <a:pPr marL="336550" algn="just" eaLnBrk="1" hangingPunct="1">
              <a:spcBef>
                <a:spcPts val="600"/>
              </a:spcBef>
              <a:buClr>
                <a:srgbClr val="86CE24"/>
              </a:buClr>
              <a:buSzPct val="100000"/>
              <a:buFont typeface="Wingdings 3" pitchFamily="2" charset="2"/>
              <a:buChar char="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Descanso de 15 minutos </a:t>
            </a:r>
          </a:p>
          <a:p>
            <a:pPr marL="336550" algn="just" eaLnBrk="1" hangingPunct="1">
              <a:spcBef>
                <a:spcPts val="600"/>
              </a:spcBef>
              <a:buClr>
                <a:srgbClr val="86CE24"/>
              </a:buClr>
              <a:buSzPct val="100000"/>
              <a:buFont typeface="Wingdings 3" pitchFamily="2" charset="2"/>
              <a:buChar char="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Mañana </a:t>
            </a:r>
            <a:r>
              <a:rPr lang="es-CO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10:00 A.M a 10:30 A.M. </a:t>
            </a:r>
          </a:p>
          <a:p>
            <a:pPr marL="336550" algn="just" eaLnBrk="1" hangingPunct="1">
              <a:spcBef>
                <a:spcPts val="600"/>
              </a:spcBef>
              <a:buClr>
                <a:srgbClr val="86CE24"/>
              </a:buClr>
              <a:buSzPct val="100000"/>
              <a:buFont typeface="Wingdings 3" pitchFamily="2" charset="2"/>
              <a:buChar char=""/>
              <a:defRPr/>
            </a:pPr>
            <a:r>
              <a:rPr lang="es-CO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Tarde  4:00 P.M a 4:30 P.M. </a:t>
            </a:r>
          </a:p>
          <a:p>
            <a:pPr marL="336550" algn="just" eaLnBrk="1" hangingPunct="1">
              <a:spcBef>
                <a:spcPts val="600"/>
              </a:spcBef>
              <a:buClr>
                <a:srgbClr val="86CE24"/>
              </a:buClr>
              <a:buSzPct val="100000"/>
              <a:buFont typeface="Wingdings 3" pitchFamily="2" charset="2"/>
              <a:buChar char=""/>
              <a:defRPr/>
            </a:pPr>
            <a:r>
              <a:rPr lang="es-CO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No es acumulable fuera del horario laboral.</a:t>
            </a:r>
          </a:p>
          <a:p>
            <a:pPr marL="336550" algn="just" eaLnBrk="1" hangingPunct="1">
              <a:spcBef>
                <a:spcPts val="600"/>
              </a:spcBef>
              <a:buClr>
                <a:srgbClr val="86CE24"/>
              </a:buClr>
              <a:buSzPct val="100000"/>
              <a:buFont typeface="Wingdings 3" pitchFamily="2" charset="2"/>
              <a:buChar char=""/>
              <a:defRPr/>
            </a:pPr>
            <a:r>
              <a:rPr lang="es-CO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Eliminarse en cualquier termino</a:t>
            </a:r>
          </a:p>
          <a:p>
            <a:pPr marL="336550" algn="just" eaLnBrk="1" hangingPunct="1">
              <a:spcBef>
                <a:spcPts val="600"/>
              </a:spcBef>
              <a:buClr>
                <a:srgbClr val="86CE24"/>
              </a:buClr>
              <a:buSzPct val="100000"/>
              <a:buFont typeface="Wingdings 3" pitchFamily="2" charset="2"/>
              <a:buChar char=""/>
              <a:defRPr/>
            </a:pPr>
            <a:r>
              <a:rPr lang="es-CO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Tomarse en las instalaciones de la compañía</a:t>
            </a:r>
          </a:p>
          <a:p>
            <a:pPr eaLnBrk="1" hangingPunct="1">
              <a:spcBef>
                <a:spcPts val="600"/>
              </a:spcBef>
              <a:buSzPct val="100000"/>
              <a:defRPr/>
            </a:pPr>
            <a:endParaRPr lang="es-CO" altLang="es-CO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D0AFFA0-A196-B944-B155-3D7502AB02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0392" y="2013756"/>
            <a:ext cx="2120900" cy="176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0828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4FE5CEF4-262F-0F4E-98A6-9D1CFC32F3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01" y="1323165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E499637D-27BF-044A-8A14-70AD38E320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4804" y="775539"/>
            <a:ext cx="4075112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65125" indent="-241300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65125" algn="l"/>
                <a:tab pos="812800" algn="l"/>
                <a:tab pos="1262063" algn="l"/>
                <a:tab pos="1711325" algn="l"/>
                <a:tab pos="2160588" algn="l"/>
                <a:tab pos="2609850" algn="l"/>
                <a:tab pos="3059113" algn="l"/>
                <a:tab pos="3508375" algn="l"/>
                <a:tab pos="3957638" algn="l"/>
                <a:tab pos="4406900" algn="l"/>
                <a:tab pos="4856163" algn="l"/>
                <a:tab pos="5305425" algn="l"/>
                <a:tab pos="5754688" algn="l"/>
                <a:tab pos="6203950" algn="l"/>
                <a:tab pos="6653213" algn="l"/>
                <a:tab pos="7102475" algn="l"/>
                <a:tab pos="7551738" algn="l"/>
                <a:tab pos="8001000" algn="l"/>
                <a:tab pos="8450263" algn="l"/>
                <a:tab pos="8899525" algn="l"/>
                <a:tab pos="9348788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lnSpc>
                <a:spcPct val="70000"/>
              </a:lnSpc>
              <a:buClrTx/>
              <a:buFontTx/>
              <a:buNone/>
            </a:pPr>
            <a:r>
              <a:rPr lang="es-ES" altLang="es-CO" sz="1600" dirty="0">
                <a:solidFill>
                  <a:srgbClr val="EEECE1"/>
                </a:solidFill>
                <a:latin typeface="Bradley Hand ITC" pitchFamily="2" charset="77"/>
              </a:rPr>
              <a:t>    </a:t>
            </a:r>
            <a:endParaRPr lang="es-ES" altLang="es-CO" sz="2000" dirty="0">
              <a:solidFill>
                <a:srgbClr val="EEECE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70000"/>
              </a:lnSpc>
              <a:spcBef>
                <a:spcPts val="500"/>
              </a:spcBef>
              <a:buClrTx/>
              <a:buFontTx/>
              <a:buNone/>
            </a:pPr>
            <a:r>
              <a:rPr lang="es-ES" altLang="es-CO" sz="2000" b="0" dirty="0">
                <a:solidFill>
                  <a:srgbClr val="EEECE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SE CONSIDERA FALTA </a:t>
            </a:r>
          </a:p>
          <a:p>
            <a:pPr algn="ctr" eaLnBrk="1" hangingPunct="1">
              <a:lnSpc>
                <a:spcPct val="70000"/>
              </a:lnSpc>
              <a:spcBef>
                <a:spcPts val="500"/>
              </a:spcBef>
              <a:buClrTx/>
              <a:buFontTx/>
              <a:buNone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 LA  LLEGADA AL TRABAJO DESPUES DEL </a:t>
            </a:r>
          </a:p>
          <a:p>
            <a:pPr algn="ctr" eaLnBrk="1" hangingPunct="1">
              <a:lnSpc>
                <a:spcPct val="70000"/>
              </a:lnSpc>
              <a:spcBef>
                <a:spcPts val="500"/>
              </a:spcBef>
              <a:buClrTx/>
              <a:buFontTx/>
              <a:buNone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   MINUTO POSTERIOR DE LA HORA DE </a:t>
            </a:r>
          </a:p>
          <a:p>
            <a:pPr algn="ctr" eaLnBrk="1" hangingPunct="1">
              <a:lnSpc>
                <a:spcPct val="70000"/>
              </a:lnSpc>
              <a:spcBef>
                <a:spcPts val="500"/>
              </a:spcBef>
              <a:buClrTx/>
              <a:buFontTx/>
              <a:buNone/>
            </a:pPr>
            <a:r>
              <a:rPr lang="es-ES" altLang="es-CO" sz="2000" b="0" dirty="0">
                <a:latin typeface="Arial" panose="020B0604020202020204" pitchFamily="34" charset="0"/>
                <a:cs typeface="Arial" panose="020B0604020202020204" pitchFamily="34" charset="0"/>
              </a:rPr>
              <a:t>   ENTRADA.</a:t>
            </a:r>
          </a:p>
          <a:p>
            <a:pPr eaLnBrk="1" hangingPunct="1">
              <a:lnSpc>
                <a:spcPct val="70000"/>
              </a:lnSpc>
              <a:spcBef>
                <a:spcPts val="500"/>
              </a:spcBef>
              <a:buClrTx/>
              <a:buFontTx/>
              <a:buNone/>
            </a:pPr>
            <a:endParaRPr lang="es-ES" altLang="es-CO" sz="2000" b="0" dirty="0">
              <a:solidFill>
                <a:srgbClr val="33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70000"/>
              </a:lnSpc>
              <a:spcBef>
                <a:spcPts val="500"/>
              </a:spcBef>
              <a:buClrTx/>
              <a:buFontTx/>
              <a:buNone/>
            </a:pPr>
            <a:r>
              <a:rPr lang="es-ES" altLang="es-CO" sz="2000" b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JUSTA CAUSA DE DESPIDO PARA DAR  </a:t>
            </a:r>
          </a:p>
          <a:p>
            <a:pPr algn="ctr" eaLnBrk="1" hangingPunct="1">
              <a:lnSpc>
                <a:spcPct val="70000"/>
              </a:lnSpc>
              <a:spcBef>
                <a:spcPts val="500"/>
              </a:spcBef>
              <a:buClrTx/>
              <a:buFontTx/>
              <a:buNone/>
            </a:pPr>
            <a:r>
              <a:rPr lang="es-ES" altLang="es-CO" sz="2000" b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TERMINADO EL </a:t>
            </a:r>
          </a:p>
          <a:p>
            <a:pPr algn="ctr" eaLnBrk="1" hangingPunct="1">
              <a:lnSpc>
                <a:spcPct val="70000"/>
              </a:lnSpc>
              <a:spcBef>
                <a:spcPts val="500"/>
              </a:spcBef>
              <a:buClrTx/>
              <a:buFontTx/>
              <a:buNone/>
            </a:pPr>
            <a:r>
              <a:rPr lang="es-ES" altLang="es-CO" sz="2000" b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CONTRATO DE TRABAJO </a:t>
            </a:r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ECD4F688-567C-464A-9C6B-F54903B925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380" y="4233069"/>
            <a:ext cx="7889291" cy="3326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204788" indent="-204788"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04788" algn="l"/>
                <a:tab pos="652463" algn="l"/>
                <a:tab pos="1101725" algn="l"/>
                <a:tab pos="1550988" algn="l"/>
                <a:tab pos="2000250" algn="l"/>
                <a:tab pos="2449513" algn="l"/>
                <a:tab pos="2898775" algn="l"/>
                <a:tab pos="3348038" algn="l"/>
                <a:tab pos="3797300" algn="l"/>
                <a:tab pos="4246563" algn="l"/>
                <a:tab pos="4695825" algn="l"/>
                <a:tab pos="5145088" algn="l"/>
                <a:tab pos="5594350" algn="l"/>
                <a:tab pos="6043613" algn="l"/>
                <a:tab pos="6492875" algn="l"/>
                <a:tab pos="6942138" algn="l"/>
                <a:tab pos="7391400" algn="l"/>
                <a:tab pos="7840663" algn="l"/>
                <a:tab pos="8289925" algn="l"/>
                <a:tab pos="8739188" algn="l"/>
                <a:tab pos="918845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650"/>
              </a:spcBef>
              <a:buClr>
                <a:srgbClr val="000000"/>
              </a:buClr>
              <a:buSzPct val="100000"/>
              <a:buFont typeface="Wingdings" pitchFamily="2" charset="2"/>
              <a:buChar char="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Obligación expresa para los trabajadores de la EMPRESA.</a:t>
            </a:r>
          </a:p>
          <a:p>
            <a:pPr marL="211138" eaLnBrk="1" hangingPunct="1">
              <a:lnSpc>
                <a:spcPct val="90000"/>
              </a:lnSpc>
              <a:spcBef>
                <a:spcPts val="650"/>
              </a:spcBef>
              <a:buSzPct val="100000"/>
              <a:defRPr/>
            </a:pPr>
            <a:endParaRPr lang="es-ES" altLang="es-CO" sz="18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50"/>
              </a:spcBef>
              <a:buClr>
                <a:srgbClr val="000000"/>
              </a:buClr>
              <a:buSzPct val="100000"/>
              <a:buFont typeface="Wingdings" pitchFamily="2" charset="2"/>
              <a:buChar char="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Incumplimiento una falta grave = Justa causa.</a:t>
            </a:r>
          </a:p>
          <a:p>
            <a:pPr marL="211138" eaLnBrk="1" hangingPunct="1">
              <a:lnSpc>
                <a:spcPct val="90000"/>
              </a:lnSpc>
              <a:spcBef>
                <a:spcPts val="650"/>
              </a:spcBef>
              <a:buSzPct val="100000"/>
              <a:defRPr/>
            </a:pPr>
            <a:endParaRPr lang="es-ES" altLang="es-CO" sz="18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50"/>
              </a:spcBef>
              <a:buClr>
                <a:srgbClr val="000000"/>
              </a:buClr>
              <a:buSzPct val="100000"/>
              <a:buFont typeface="Wingdings" pitchFamily="2" charset="2"/>
              <a:buChar char="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Cumplimiento a las normas de seguridad ocupacional.</a:t>
            </a:r>
          </a:p>
          <a:p>
            <a:pPr marL="211138" eaLnBrk="1" hangingPunct="1">
              <a:lnSpc>
                <a:spcPct val="90000"/>
              </a:lnSpc>
              <a:spcBef>
                <a:spcPts val="650"/>
              </a:spcBef>
              <a:buSzPct val="100000"/>
              <a:defRPr/>
            </a:pPr>
            <a:endParaRPr lang="es-ES" altLang="es-CO" sz="18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50"/>
              </a:spcBef>
              <a:buClr>
                <a:srgbClr val="000000"/>
              </a:buClr>
              <a:buSzPct val="100000"/>
              <a:buFont typeface="Wingdings" pitchFamily="2" charset="2"/>
              <a:buChar char=""/>
              <a:defRPr/>
            </a:pPr>
            <a:r>
              <a:rPr lang="es-ES" altLang="es-CO" sz="1800" dirty="0">
                <a:solidFill>
                  <a:srgbClr val="000000"/>
                </a:solidFill>
                <a:cs typeface="Arial" panose="020B0604020202020204" pitchFamily="34" charset="0"/>
              </a:rPr>
              <a:t>Determinar los tiempos  laborales y no laborales  en caso de reportes  de posibles accidentes que afecten la salud de los TRABAJADORES.</a:t>
            </a:r>
          </a:p>
          <a:p>
            <a:pPr marL="211138" eaLnBrk="1" hangingPunct="1">
              <a:lnSpc>
                <a:spcPct val="90000"/>
              </a:lnSpc>
              <a:spcBef>
                <a:spcPts val="800"/>
              </a:spcBef>
              <a:buSzPct val="100000"/>
              <a:defRPr/>
            </a:pPr>
            <a:endParaRPr lang="es-CO" altLang="es-CO" sz="2000" dirty="0">
              <a:solidFill>
                <a:srgbClr val="000000"/>
              </a:solidFill>
              <a:latin typeface="Gill Sans MT" panose="020B0502020104020203" pitchFamily="34" charset="77"/>
            </a:endParaRPr>
          </a:p>
          <a:p>
            <a:pPr marL="211138" eaLnBrk="1" hangingPunct="1">
              <a:lnSpc>
                <a:spcPct val="90000"/>
              </a:lnSpc>
              <a:spcBef>
                <a:spcPts val="800"/>
              </a:spcBef>
              <a:buSzPct val="100000"/>
              <a:defRPr/>
            </a:pPr>
            <a:endParaRPr lang="es-CO" altLang="es-CO" sz="2000" dirty="0">
              <a:solidFill>
                <a:srgbClr val="000000"/>
              </a:solidFill>
              <a:latin typeface="Gill Sans MT" panose="020B0502020104020203" pitchFamily="34" charset="77"/>
            </a:endParaRPr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3F970D84-72EC-5945-B118-67FA9D5E16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9517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C8E956-C502-2346-863C-BC37440B1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9C78D63B-DED8-BD48-9007-8E348C0CF059}"/>
              </a:ext>
            </a:extLst>
          </p:cNvPr>
          <p:cNvSpPr/>
          <p:nvPr/>
        </p:nvSpPr>
        <p:spPr>
          <a:xfrm>
            <a:off x="647824" y="751836"/>
            <a:ext cx="63208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ClrTx/>
            </a:pPr>
            <a:r>
              <a:rPr lang="es-ES" altLang="es-CO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TRABAJADORES CONFIANZA Y MANEJO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96A81C4-AD55-5449-9156-F7CA6A1366B2}"/>
              </a:ext>
            </a:extLst>
          </p:cNvPr>
          <p:cNvSpPr/>
          <p:nvPr/>
        </p:nvSpPr>
        <p:spPr>
          <a:xfrm>
            <a:off x="730731" y="1434312"/>
            <a:ext cx="5038725" cy="33111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90000"/>
              </a:lnSpc>
              <a:spcBef>
                <a:spcPts val="650"/>
              </a:spcBef>
              <a:buClrTx/>
              <a:buFontTx/>
              <a:buNone/>
            </a:pPr>
            <a:endParaRPr lang="es-ES" altLang="es-CO" sz="2000" dirty="0">
              <a:latin typeface="Century Gothic" panose="020B0502020202020204" pitchFamily="34" charset="0"/>
            </a:endParaRPr>
          </a:p>
          <a:p>
            <a:pPr algn="just" eaLnBrk="1" hangingPunct="1">
              <a:lnSpc>
                <a:spcPct val="90000"/>
              </a:lnSpc>
              <a:spcBef>
                <a:spcPts val="65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Nivel de especial responsabilidad o mando. </a:t>
            </a:r>
          </a:p>
          <a:p>
            <a:pPr algn="just" eaLnBrk="1" hangingPunct="1">
              <a:lnSpc>
                <a:spcPct val="90000"/>
              </a:lnSpc>
              <a:spcBef>
                <a:spcPts val="650"/>
              </a:spcBef>
              <a:buClrTx/>
              <a:buFontTx/>
              <a:buNone/>
            </a:pPr>
            <a:endParaRPr lang="es-ES" altLang="es-CO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90000"/>
              </a:lnSpc>
              <a:spcBef>
                <a:spcPts val="65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Desempeñan  cargos que en el marco de las relaciones empresa trabajador están encaminadas a las funciones de representación del GEI. </a:t>
            </a:r>
          </a:p>
          <a:p>
            <a:pPr algn="just" eaLnBrk="1" hangingPunct="1">
              <a:lnSpc>
                <a:spcPct val="90000"/>
              </a:lnSpc>
              <a:spcBef>
                <a:spcPts val="650"/>
              </a:spcBef>
              <a:buClrTx/>
              <a:buFontTx/>
              <a:buNone/>
            </a:pPr>
            <a:endParaRPr lang="es-ES" altLang="es-CO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90000"/>
              </a:lnSpc>
              <a:spcBef>
                <a:spcPts val="65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excluyen del derecho a recibir el pago por las horas extra y/o trabajo suplementario. (Art. 162 del C.S.T)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6644B4C-1245-FE48-ACB1-33D8207052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4715" y="3437375"/>
            <a:ext cx="2448272" cy="261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0979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378699-9D40-3F4E-81BE-23803D00A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C002049-FB4A-CB4D-A611-2F1056B4D564}"/>
              </a:ext>
            </a:extLst>
          </p:cNvPr>
          <p:cNvSpPr/>
          <p:nvPr/>
        </p:nvSpPr>
        <p:spPr>
          <a:xfrm>
            <a:off x="575816" y="407250"/>
            <a:ext cx="440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TRABAJO SUPLEMENTARIO</a:t>
            </a:r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5AD55F70-915E-5048-A968-EF3FBA035E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773238"/>
            <a:ext cx="7891463" cy="5174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581025" indent="-511175"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309813" indent="-500063"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767013" indent="-500063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3224213" indent="-500063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681413" indent="-500063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4138613" indent="-500063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581025" algn="l"/>
                <a:tab pos="1028700" algn="l"/>
                <a:tab pos="1477963" algn="l"/>
                <a:tab pos="1927225" algn="l"/>
                <a:tab pos="2376488" algn="l"/>
                <a:tab pos="2825750" algn="l"/>
                <a:tab pos="3275013" algn="l"/>
                <a:tab pos="3724275" algn="l"/>
                <a:tab pos="4173538" algn="l"/>
                <a:tab pos="4622800" algn="l"/>
                <a:tab pos="5072063" algn="l"/>
                <a:tab pos="5521325" algn="l"/>
                <a:tab pos="5970588" algn="l"/>
                <a:tab pos="6419850" algn="l"/>
                <a:tab pos="6869113" algn="l"/>
                <a:tab pos="7318375" algn="l"/>
                <a:tab pos="7767638" algn="l"/>
                <a:tab pos="8216900" algn="l"/>
                <a:tab pos="8666163" algn="l"/>
                <a:tab pos="9115425" algn="l"/>
                <a:tab pos="9564688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Autorización por escrito . </a:t>
            </a:r>
          </a:p>
          <a:p>
            <a:pPr marL="587375" indent="-504825" eaLnBrk="1" hangingPunct="1">
              <a:lnSpc>
                <a:spcPct val="90000"/>
              </a:lnSpc>
              <a:spcBef>
                <a:spcPts val="700"/>
              </a:spcBef>
              <a:buSzPct val="100000"/>
              <a:defRPr/>
            </a:pPr>
            <a:endParaRPr lang="es-ES" altLang="es-CO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Deber de registrarse en gestión humana</a:t>
            </a:r>
            <a:r>
              <a:rPr lang="es-CO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587375" indent="-504825" eaLnBrk="1" hangingPunct="1">
              <a:lnSpc>
                <a:spcPct val="90000"/>
              </a:lnSpc>
              <a:spcBef>
                <a:spcPts val="700"/>
              </a:spcBef>
              <a:buSzPct val="100000"/>
              <a:defRPr/>
            </a:pPr>
            <a:endParaRPr lang="es-CO" altLang="es-CO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Paga de conformidad con la ley</a:t>
            </a:r>
          </a:p>
          <a:p>
            <a:pPr marL="587375" indent="-504825" eaLnBrk="1" hangingPunct="1">
              <a:lnSpc>
                <a:spcPct val="90000"/>
              </a:lnSpc>
              <a:spcBef>
                <a:spcPts val="700"/>
              </a:spcBef>
              <a:buSzPct val="100000"/>
              <a:defRPr/>
            </a:pPr>
            <a:endParaRPr lang="es-CO" altLang="es-CO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87375" indent="-504825" eaLnBrk="1" hangingPunct="1">
              <a:lnSpc>
                <a:spcPct val="90000"/>
              </a:lnSpc>
              <a:spcBef>
                <a:spcPts val="700"/>
              </a:spcBef>
              <a:buSzPct val="100000"/>
              <a:defRPr/>
            </a:pPr>
            <a:endParaRPr lang="es-CO" altLang="es-CO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87375" indent="-504825" eaLnBrk="1" hangingPunct="1">
              <a:lnSpc>
                <a:spcPct val="90000"/>
              </a:lnSpc>
              <a:spcBef>
                <a:spcPts val="700"/>
              </a:spcBef>
              <a:buSzPct val="100000"/>
              <a:defRPr/>
            </a:pPr>
            <a:r>
              <a:rPr lang="es-CO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			     								                           				                   </a:t>
            </a:r>
            <a:r>
              <a:rPr lang="es-CO" altLang="es-CO" dirty="0">
                <a:solidFill>
                  <a:srgbClr val="1F497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25%</a:t>
            </a:r>
          </a:p>
          <a:p>
            <a:pPr lvl="4" eaLnBrk="1" hangingPunct="1">
              <a:lnSpc>
                <a:spcPct val="90000"/>
              </a:lnSpc>
              <a:spcBef>
                <a:spcPts val="700"/>
              </a:spcBef>
              <a:buSzPct val="100000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		      </a:t>
            </a:r>
            <a:r>
              <a:rPr lang="es-ES" altLang="es-CO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35%</a:t>
            </a:r>
          </a:p>
          <a:p>
            <a:pPr lvl="4" eaLnBrk="1" hangingPunct="1">
              <a:lnSpc>
                <a:spcPct val="90000"/>
              </a:lnSpc>
              <a:spcBef>
                <a:spcPts val="700"/>
              </a:spcBef>
              <a:buSzPct val="100000"/>
              <a:defRPr/>
            </a:pPr>
            <a:r>
              <a:rPr lang="es-ES" altLang="es-CO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		      </a:t>
            </a:r>
            <a:r>
              <a:rPr lang="es-ES" altLang="es-CO" b="1" dirty="0">
                <a:solidFill>
                  <a:srgbClr val="C0504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75%</a:t>
            </a:r>
          </a:p>
        </p:txBody>
      </p:sp>
      <p:sp>
        <p:nvSpPr>
          <p:cNvPr id="5" name="AutoShape 4">
            <a:extLst>
              <a:ext uri="{FF2B5EF4-FFF2-40B4-BE49-F238E27FC236}">
                <a16:creationId xmlns:a16="http://schemas.microsoft.com/office/drawing/2014/main" id="{72C7B5EA-7EB5-DF4A-9A49-EDF471F399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4663" y="4149725"/>
            <a:ext cx="484187" cy="576263"/>
          </a:xfrm>
          <a:prstGeom prst="downArrow">
            <a:avLst>
              <a:gd name="adj1" fmla="val 50000"/>
              <a:gd name="adj2" fmla="val 29479"/>
            </a:avLst>
          </a:prstGeom>
          <a:gradFill rotWithShape="0">
            <a:gsLst>
              <a:gs pos="0">
                <a:srgbClr val="9BC1FF"/>
              </a:gs>
              <a:gs pos="100000">
                <a:srgbClr val="3F80CD"/>
              </a:gs>
            </a:gsLst>
            <a:lin ang="5400000" scaled="1"/>
          </a:gradFill>
          <a:ln w="9360" cap="sq">
            <a:solidFill>
              <a:srgbClr val="4A7EBB"/>
            </a:solidFill>
            <a:miter lim="800000"/>
            <a:headEnd/>
            <a:tailEnd/>
          </a:ln>
          <a:effectLst>
            <a:outerShdw dist="23040" dir="5400000" algn="ctr" rotWithShape="0">
              <a:srgbClr val="808080">
                <a:alpha val="35036"/>
              </a:srgbClr>
            </a:outerShdw>
          </a:effec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O" altLang="es-CO"/>
          </a:p>
        </p:txBody>
      </p:sp>
    </p:spTree>
    <p:extLst>
      <p:ext uri="{BB962C8B-B14F-4D97-AF65-F5344CB8AC3E}">
        <p14:creationId xmlns:p14="http://schemas.microsoft.com/office/powerpoint/2010/main" val="10817830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E6FB2E-6C03-8646-AE58-BB568E5651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D704C829-CDEA-8846-A312-E3A82F77EFE1}"/>
              </a:ext>
            </a:extLst>
          </p:cNvPr>
          <p:cNvSpPr/>
          <p:nvPr/>
        </p:nvSpPr>
        <p:spPr>
          <a:xfrm>
            <a:off x="647824" y="251445"/>
            <a:ext cx="22152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VACACIONES</a:t>
            </a:r>
            <a:endParaRPr lang="es-CO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5C16E13-BDF2-0046-A35E-81B26C497A5B}"/>
              </a:ext>
            </a:extLst>
          </p:cNvPr>
          <p:cNvSpPr/>
          <p:nvPr/>
        </p:nvSpPr>
        <p:spPr>
          <a:xfrm>
            <a:off x="215776" y="736864"/>
            <a:ext cx="9145016" cy="411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lnSpc>
                <a:spcPct val="80000"/>
              </a:lnSpc>
              <a:spcBef>
                <a:spcPts val="600"/>
              </a:spcBef>
              <a:defRPr/>
            </a:pPr>
            <a:endParaRPr lang="es-CO" altLang="es-CO" b="1" dirty="0">
              <a:solidFill>
                <a:srgbClr val="000000"/>
              </a:solidFill>
              <a:latin typeface="Gill Sans MT" panose="020B0502020104020203" pitchFamily="34" charset="77"/>
            </a:endParaRP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Comprende 15 días hábiles continuos de descanso remunerado por cada año de servicios. 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Disfrute obligatorio  de 6 días de vacaciones al año.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Acumulacion de 2 años a 4 años dependiendo del cargo y función que desempeña.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Pueden reconocerse proporcioanlemente (Contratos menores de1 año.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CO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son  prestación social. 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conceden oficiosamente.( Solicitar con 30 días de anticipación).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 interrupción no implica la perdida.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base para pagarlas es el último salario devengado.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Existe la  reserva del empleador de aceptar la fecha de disfrute.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Incluye el  día sábado.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cancela sobre la base de 30 días laborales del mes.</a:t>
            </a:r>
          </a:p>
          <a:p>
            <a:pPr marL="336550" indent="-247650" algn="just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endParaRPr lang="es-CO" altLang="es-CO" dirty="0">
              <a:solidFill>
                <a:srgbClr val="000000"/>
              </a:solidFill>
              <a:latin typeface="Gill Sans MT" panose="020B0502020104020203" pitchFamily="34" charset="77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BE5802B-81B8-1D42-AD2F-487757C9DCA9}"/>
              </a:ext>
            </a:extLst>
          </p:cNvPr>
          <p:cNvSpPr/>
          <p:nvPr/>
        </p:nvSpPr>
        <p:spPr>
          <a:xfrm>
            <a:off x="359793" y="4528223"/>
            <a:ext cx="5112567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 PODER DISFRUTARLAS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  Cumplir con la entrega  de funciones a su jefe inmediato y a la persona de reemplazo. 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  Suscribir acta de entrega, tareas y  paz y salvos. 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   Legalizar  accesorios, repuestos y de entrega del vehículo asignado.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1EC7498-A20B-7C4C-BB93-D6BEE812C1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8344" y="5205049"/>
            <a:ext cx="3320041" cy="204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352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A8748D5-C6A7-5C4C-98A0-F7723A581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7830BEC5-714B-5443-B9B8-1D9748499F37}"/>
              </a:ext>
            </a:extLst>
          </p:cNvPr>
          <p:cNvSpPr/>
          <p:nvPr/>
        </p:nvSpPr>
        <p:spPr>
          <a:xfrm>
            <a:off x="503808" y="373384"/>
            <a:ext cx="18085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PERMISOS</a:t>
            </a:r>
            <a:endParaRPr lang="es-CO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5EA8A26-61AE-D449-8316-144223ADAB4A}"/>
              </a:ext>
            </a:extLst>
          </p:cNvPr>
          <p:cNvSpPr/>
          <p:nvPr/>
        </p:nvSpPr>
        <p:spPr>
          <a:xfrm>
            <a:off x="433635" y="986381"/>
            <a:ext cx="5038725" cy="254839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spcBef>
                <a:spcPts val="550"/>
              </a:spcBef>
              <a:defRPr/>
            </a:pPr>
            <a:r>
              <a:rPr lang="es-ES" altLang="es-CO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OBLIGATORIOS DE LEY</a:t>
            </a:r>
          </a:p>
          <a:p>
            <a:pPr eaLnBrk="1" hangingPunct="1">
              <a:lnSpc>
                <a:spcPct val="80000"/>
              </a:lnSpc>
              <a:spcBef>
                <a:spcPts val="550"/>
              </a:spcBef>
              <a:defRPr/>
            </a:pPr>
            <a:endParaRPr lang="es-ES" altLang="es-CO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eaLnBrk="1" hangingPunct="1">
              <a:lnSpc>
                <a:spcPct val="80000"/>
              </a:lnSpc>
              <a:spcBef>
                <a:spcPts val="550"/>
              </a:spcBef>
              <a:buFont typeface="Wingdings" pitchFamily="2" charset="2"/>
              <a:buChar char="Ø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Sufragio.</a:t>
            </a:r>
          </a:p>
          <a:p>
            <a:pPr marL="285750" indent="-285750" eaLnBrk="1" hangingPunct="1">
              <a:lnSpc>
                <a:spcPct val="80000"/>
              </a:lnSpc>
              <a:spcBef>
                <a:spcPts val="550"/>
              </a:spcBef>
              <a:buFont typeface="Wingdings" pitchFamily="2" charset="2"/>
              <a:buChar char="Ø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Desempeño de cargos oficiales transitorios de forzosa aceptación.</a:t>
            </a:r>
          </a:p>
          <a:p>
            <a:pPr marL="285750" indent="-285750" eaLnBrk="1" hangingPunct="1">
              <a:lnSpc>
                <a:spcPct val="80000"/>
              </a:lnSpc>
              <a:spcBef>
                <a:spcPts val="550"/>
              </a:spcBef>
              <a:buFont typeface="Wingdings" pitchFamily="2" charset="2"/>
              <a:buChar char="Ø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Grave calamidad doméstica debidamente comprobada.</a:t>
            </a:r>
          </a:p>
          <a:p>
            <a:pPr marL="285750" indent="-285750" eaLnBrk="1" hangingPunct="1">
              <a:lnSpc>
                <a:spcPct val="80000"/>
              </a:lnSpc>
              <a:spcBef>
                <a:spcPts val="550"/>
              </a:spcBef>
              <a:buFont typeface="Wingdings" pitchFamily="2" charset="2"/>
              <a:buChar char="Ø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Comisiones sindicales. </a:t>
            </a:r>
          </a:p>
          <a:p>
            <a:pPr marL="285750" indent="-285750" eaLnBrk="1" hangingPunct="1">
              <a:lnSpc>
                <a:spcPct val="80000"/>
              </a:lnSpc>
              <a:spcBef>
                <a:spcPts val="550"/>
              </a:spcBef>
              <a:buFont typeface="Wingdings" pitchFamily="2" charset="2"/>
              <a:buChar char="Ø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Entierro de sus compañeros.</a:t>
            </a:r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3BDE960A-48D0-3747-91B0-9788D91AC4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827073"/>
            <a:ext cx="6408464" cy="3409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28613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ts val="800"/>
              </a:spcBef>
              <a:buClrTx/>
              <a:buFontTx/>
              <a:buNone/>
            </a:pPr>
            <a:r>
              <a:rPr lang="es-CO" altLang="es-CO" sz="2400" b="0" dirty="0"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es-CO" altLang="es-CO" sz="2400" dirty="0">
                <a:latin typeface="Arial" panose="020B0604020202020204" pitchFamily="34" charset="0"/>
                <a:cs typeface="Arial" panose="020B0604020202020204" pitchFamily="34" charset="0"/>
              </a:rPr>
              <a:t>CITAS MEDICAS 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No esta regulado dentro de las licencias obligatorias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SIENDO  POTESTATIVO de la compañía dichos permisos.</a:t>
            </a: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ts val="600"/>
              </a:spcBef>
              <a:buClrTx/>
            </a:pPr>
            <a:endParaRPr lang="es-CO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ts val="600"/>
              </a:spcBef>
              <a:buClrTx/>
            </a:pPr>
            <a:endParaRPr lang="es-CO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ts val="600"/>
              </a:spcBef>
              <a:buClrTx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Deben ser informados con anticipación.</a:t>
            </a:r>
          </a:p>
          <a:p>
            <a:pPr algn="ctr" eaLnBrk="1" hangingPunct="1">
              <a:spcBef>
                <a:spcPts val="600"/>
              </a:spcBef>
              <a:buClrTx/>
            </a:pPr>
            <a:r>
              <a:rPr lang="es-CO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Y el tiempo sera </a:t>
            </a: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compensado.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sz="2400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AutoShape 3">
            <a:extLst>
              <a:ext uri="{FF2B5EF4-FFF2-40B4-BE49-F238E27FC236}">
                <a16:creationId xmlns:a16="http://schemas.microsoft.com/office/drawing/2014/main" id="{70796EC9-8C4C-8A44-B9E5-6888041E69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0045" y="5281015"/>
            <a:ext cx="484187" cy="646517"/>
          </a:xfrm>
          <a:prstGeom prst="downArrow">
            <a:avLst>
              <a:gd name="adj1" fmla="val 50000"/>
              <a:gd name="adj2" fmla="val 49996"/>
            </a:avLst>
          </a:prstGeom>
          <a:solidFill>
            <a:srgbClr val="4F81BD"/>
          </a:solidFill>
          <a:ln w="25560" cap="sq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O" altLang="es-CO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DCC7500F-9308-4842-934F-7654B202CC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8762" y="1557308"/>
            <a:ext cx="2184890" cy="2943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8893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327EB8-198A-914C-AB94-F4E909EBCC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6959C7D4-106F-DE4D-907F-844B8C58EEA0}"/>
              </a:ext>
            </a:extLst>
          </p:cNvPr>
          <p:cNvSpPr/>
          <p:nvPr/>
        </p:nvSpPr>
        <p:spPr>
          <a:xfrm>
            <a:off x="143768" y="395461"/>
            <a:ext cx="5038725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CALAMIDAD DOMESTICA   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</a:t>
            </a:r>
          </a:p>
          <a:p>
            <a:pPr marL="342900" indent="-342900" eaLnBrk="1" hangingPunct="1">
              <a:spcBef>
                <a:spcPts val="600"/>
              </a:spcBef>
              <a:buClrTx/>
              <a:buFont typeface="+mj-lt"/>
              <a:buAutoNum type="arabicPeriod"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Afecta el normal desarrollo de las actividades del trabajador</a:t>
            </a:r>
          </a:p>
          <a:p>
            <a:pPr marL="342900" indent="-342900" eaLnBrk="1" hangingPunct="1">
              <a:spcBef>
                <a:spcPts val="600"/>
              </a:spcBef>
              <a:buClrTx/>
              <a:buFont typeface="+mj-lt"/>
              <a:buAutoNum type="arabicPeriod"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Amenazados derechos fundamentales de        importancia  en su  vida personal y familiar</a:t>
            </a:r>
          </a:p>
          <a:p>
            <a:pPr marL="342900" indent="-342900" eaLnBrk="1" hangingPunct="1">
              <a:spcBef>
                <a:spcPts val="600"/>
              </a:spcBef>
              <a:buClrTx/>
              <a:buFont typeface="+mj-lt"/>
              <a:buAutoNum type="arabicPeriod"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Atención  prioritaria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AVISO DENTRO  EL MISMO DÍA O AL  DÍA SIGUIENTE </a:t>
            </a:r>
            <a:endParaRPr lang="es-CO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3B0439E-4F54-AE4F-9916-3AA8F7DFB94C}"/>
              </a:ext>
            </a:extLst>
          </p:cNvPr>
          <p:cNvSpPr/>
          <p:nvPr/>
        </p:nvSpPr>
        <p:spPr>
          <a:xfrm>
            <a:off x="143768" y="4355901"/>
            <a:ext cx="23042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LICENCIAS</a:t>
            </a:r>
            <a:endParaRPr lang="es-CO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FE8A8F1-51CC-814B-B884-18F3E4D9EC0E}"/>
              </a:ext>
            </a:extLst>
          </p:cNvPr>
          <p:cNvSpPr/>
          <p:nvPr/>
        </p:nvSpPr>
        <p:spPr>
          <a:xfrm>
            <a:off x="162768" y="4586733"/>
            <a:ext cx="5038725" cy="2416046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 </a:t>
            </a: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LICENCIA DE LUTO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2 - LICENCIA DE MATERNIDAD Y PATERNIDAD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endParaRPr lang="es-ES" altLang="es-CO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es-ES" alt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3 - LICENCIAS NO REMUNERADAS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F8DFE05D-0B3B-B548-A18C-4631E26ABB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6376" y="4656144"/>
            <a:ext cx="2613115" cy="2277224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3AA7B67-D177-504F-9695-A710A0BD3B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6376" y="1259081"/>
            <a:ext cx="2032000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988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088B1A-5AF7-CD49-9697-A4D4D2774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308C59B9-69D1-4740-A31D-1D8C0C93C785}"/>
              </a:ext>
            </a:extLst>
          </p:cNvPr>
          <p:cNvSpPr/>
          <p:nvPr/>
        </p:nvSpPr>
        <p:spPr>
          <a:xfrm>
            <a:off x="647824" y="373384"/>
            <a:ext cx="23583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ENFERMEDAD</a:t>
            </a:r>
            <a:endParaRPr lang="es-CO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39D5B26-EF39-F945-9CA9-2E483B1EE66E}"/>
              </a:ext>
            </a:extLst>
          </p:cNvPr>
          <p:cNvSpPr/>
          <p:nvPr/>
        </p:nvSpPr>
        <p:spPr>
          <a:xfrm>
            <a:off x="215776" y="971525"/>
            <a:ext cx="6984776" cy="2068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spcBef>
                <a:spcPts val="600"/>
              </a:spcBef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Deberes del trabajador: </a:t>
            </a:r>
          </a:p>
          <a:p>
            <a:pPr marL="285750" indent="-285750" eaLnBrk="1" hangingPunct="1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Comunicar su enfermedad al empleador.</a:t>
            </a:r>
          </a:p>
          <a:p>
            <a:pPr marL="285750" indent="-285750" eaLnBrk="1" hangingPunct="1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Someterse a las instrucciones,  tratamientos y exámenes  que ordene el médico.</a:t>
            </a:r>
          </a:p>
          <a:p>
            <a:pPr marL="285750" indent="-285750" eaLnBrk="1" hangingPunct="1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es-ES" altLang="es-CO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Someterse a todas las medidas de higiene y seguridad industrial y a las ordenes de la Empresa para prevención de enfermedades</a:t>
            </a:r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B916067B-BAD0-0A40-B04D-59227778E0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776" y="3039784"/>
            <a:ext cx="7236917" cy="3537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241300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r>
              <a:rPr lang="es-ES" altLang="es-CO" sz="2400" b="0" i="1" dirty="0">
                <a:solidFill>
                  <a:srgbClr val="C00000"/>
                </a:solidFill>
                <a:latin typeface="Century Gothic" panose="020B0502020202020204" pitchFamily="34" charset="0"/>
              </a:rPr>
              <a:t>   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r>
              <a:rPr lang="es-ES" altLang="es-CO" sz="1800" b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 aviso                            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Inasistencia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endParaRPr lang="es-ES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injustificada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r>
              <a:rPr lang="es-ES" altLang="es-CO" sz="1800" b="0" dirty="0">
                <a:solidFill>
                  <a:srgbClr val="C0654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 examen médico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Valida  de  EPS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endParaRPr lang="es-ES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   Presentación a la gerencia al día hábil siguiente.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endParaRPr lang="es-ES" altLang="es-CO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es-ES" altLang="es-CO" sz="1800" b="0" dirty="0">
                <a:latin typeface="Arial" panose="020B0604020202020204" pitchFamily="34" charset="0"/>
                <a:cs typeface="Arial" panose="020B0604020202020204" pitchFamily="34" charset="0"/>
              </a:rPr>
              <a:t> Falta grave si se presenta fuera de los términos descritos y/o con datos erróneos o falsos.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ClrTx/>
              <a:buFontTx/>
              <a:buNone/>
            </a:pPr>
            <a:endParaRPr lang="es-ES" altLang="es-CO" sz="2400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AutoShape 3">
            <a:extLst>
              <a:ext uri="{FF2B5EF4-FFF2-40B4-BE49-F238E27FC236}">
                <a16:creationId xmlns:a16="http://schemas.microsoft.com/office/drawing/2014/main" id="{0A9BE0D6-3F26-F54D-92E6-8D1AC3FC3D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8064" y="4129508"/>
            <a:ext cx="1217612" cy="484187"/>
          </a:xfrm>
          <a:prstGeom prst="leftRightArrow">
            <a:avLst>
              <a:gd name="adj1" fmla="val 50000"/>
              <a:gd name="adj2" fmla="val 50004"/>
            </a:avLst>
          </a:prstGeom>
          <a:solidFill>
            <a:srgbClr val="4F81BD"/>
          </a:solidFill>
          <a:ln w="25560" cap="sq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O" altLang="es-CO"/>
          </a:p>
        </p:txBody>
      </p:sp>
    </p:spTree>
    <p:extLst>
      <p:ext uri="{BB962C8B-B14F-4D97-AF65-F5344CB8AC3E}">
        <p14:creationId xmlns:p14="http://schemas.microsoft.com/office/powerpoint/2010/main" val="25263156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302AE83-3A4B-BE45-A7D1-5AA5AA4FFF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5146A07C-721B-5143-AF0E-A633E6065638}"/>
              </a:ext>
            </a:extLst>
          </p:cNvPr>
          <p:cNvSpPr/>
          <p:nvPr/>
        </p:nvSpPr>
        <p:spPr>
          <a:xfrm>
            <a:off x="433635" y="428670"/>
            <a:ext cx="51827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OBLIGACIONES  -  FALTAS</a:t>
            </a:r>
            <a:b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DEBERES DE LAS PARTES</a:t>
            </a:r>
            <a:endParaRPr lang="es-CO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5956FD5-AA60-4447-BC06-E98AE5475DC2}"/>
              </a:ext>
            </a:extLst>
          </p:cNvPr>
          <p:cNvSpPr/>
          <p:nvPr/>
        </p:nvSpPr>
        <p:spPr>
          <a:xfrm>
            <a:off x="554400" y="1630403"/>
            <a:ext cx="5038725" cy="25135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hangingPunct="1">
              <a:lnSpc>
                <a:spcPct val="90000"/>
              </a:lnSpc>
              <a:spcBef>
                <a:spcPts val="1350"/>
              </a:spcBef>
              <a:defRPr/>
            </a:pPr>
            <a:endParaRPr lang="es-ES" altLang="es-CO" sz="2000" i="1" dirty="0">
              <a:solidFill>
                <a:srgbClr val="595959"/>
              </a:solidFill>
              <a:latin typeface="Century Gothic" panose="020B0502020202020204" pitchFamily="34" charset="0"/>
            </a:endParaRPr>
          </a:p>
          <a:p>
            <a:pPr marL="935038" indent="-847725" algn="just" eaLnBrk="1" hangingPunct="1">
              <a:lnSpc>
                <a:spcPct val="90000"/>
              </a:lnSpc>
              <a:spcBef>
                <a:spcPts val="1350"/>
              </a:spcBef>
              <a:buClr>
                <a:srgbClr val="595959"/>
              </a:buClr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59595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Obligaciones Empleador – Trabajador</a:t>
            </a: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defRPr/>
            </a:pPr>
            <a:endParaRPr lang="es-ES" altLang="es-CO" dirty="0">
              <a:solidFill>
                <a:srgbClr val="59595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35038" indent="-847725" algn="just" eaLnBrk="1" hangingPunct="1">
              <a:lnSpc>
                <a:spcPct val="90000"/>
              </a:lnSpc>
              <a:spcBef>
                <a:spcPts val="1350"/>
              </a:spcBef>
              <a:buClr>
                <a:srgbClr val="595959"/>
              </a:buClr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59595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 Leves</a:t>
            </a: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defRPr/>
            </a:pPr>
            <a:endParaRPr lang="es-ES" altLang="es-CO" dirty="0">
              <a:solidFill>
                <a:srgbClr val="59595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35038" indent="-847725" algn="just" eaLnBrk="1" hangingPunct="1">
              <a:lnSpc>
                <a:spcPct val="90000"/>
              </a:lnSpc>
              <a:spcBef>
                <a:spcPts val="1350"/>
              </a:spcBef>
              <a:buClr>
                <a:srgbClr val="595959"/>
              </a:buClr>
              <a:buFont typeface="Arial" panose="020B0604020202020204" pitchFamily="34" charset="0"/>
              <a:buChar char="•"/>
              <a:defRPr/>
            </a:pPr>
            <a:r>
              <a:rPr lang="es-ES" altLang="es-CO" dirty="0">
                <a:solidFill>
                  <a:srgbClr val="59595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 Graves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4C8BE286-038C-E04F-ABFE-0108065A25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811" y="4139728"/>
            <a:ext cx="5419130" cy="3133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47693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783795-ECB9-C949-8838-51C571BB6D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69360"/>
            <a:ext cx="3337694" cy="136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4130E7B-7FDC-4744-8812-F2396ECA8A45}"/>
              </a:ext>
            </a:extLst>
          </p:cNvPr>
          <p:cNvSpPr/>
          <p:nvPr/>
        </p:nvSpPr>
        <p:spPr>
          <a:xfrm>
            <a:off x="287784" y="356450"/>
            <a:ext cx="20152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altLang="es-CO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SANCIONES</a:t>
            </a:r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F3CE17A7-4F82-6749-90C9-0BB8FBB852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341438"/>
            <a:ext cx="8281988" cy="3374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941388" indent="-842963">
              <a:spcBef>
                <a:spcPts val="4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2300" b="1">
                <a:solidFill>
                  <a:srgbClr val="000000"/>
                </a:solidFill>
                <a:latin typeface="Andalus" pitchFamily="16" charset="0"/>
                <a:ea typeface="ＭＳ Ｐゴシック" panose="020B0600070205080204" pitchFamily="34" charset="-128"/>
              </a:defRPr>
            </a:lvl1pPr>
            <a:lvl2pPr>
              <a:spcBef>
                <a:spcPts val="32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23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2pPr>
            <a:lvl3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21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3pPr>
            <a:lvl4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19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4pPr>
            <a:lvl5pPr>
              <a:spcBef>
                <a:spcPts val="3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41388" algn="l"/>
                <a:tab pos="1389063" algn="l"/>
                <a:tab pos="1838325" algn="l"/>
                <a:tab pos="2287588" algn="l"/>
                <a:tab pos="2736850" algn="l"/>
                <a:tab pos="3186113" algn="l"/>
                <a:tab pos="3635375" algn="l"/>
                <a:tab pos="4084638" algn="l"/>
                <a:tab pos="4533900" algn="l"/>
                <a:tab pos="4983163" algn="l"/>
                <a:tab pos="5432425" algn="l"/>
                <a:tab pos="5881688" algn="l"/>
                <a:tab pos="6330950" algn="l"/>
                <a:tab pos="6780213" algn="l"/>
                <a:tab pos="7229475" algn="l"/>
                <a:tab pos="7678738" algn="l"/>
                <a:tab pos="8128000" algn="l"/>
                <a:tab pos="8577263" algn="l"/>
                <a:tab pos="9026525" algn="l"/>
                <a:tab pos="9475788" algn="l"/>
                <a:tab pos="9925050" algn="l"/>
              </a:tabLst>
              <a:defRPr sz="2000">
                <a:solidFill>
                  <a:srgbClr val="000000"/>
                </a:solidFill>
                <a:latin typeface="Lucida Sans Unicode" panose="020B0602030504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ts val="1350"/>
              </a:spcBef>
              <a:buClrTx/>
              <a:buFontTx/>
              <a:buNone/>
            </a:pPr>
            <a:r>
              <a:rPr lang="es-ES" altLang="es-CO" sz="2800" b="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PROCEDIMIENTO</a:t>
            </a: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buClrTx/>
              <a:buFontTx/>
              <a:buNone/>
            </a:pPr>
            <a:endParaRPr lang="es-ES" altLang="es-CO" sz="2800" b="0" dirty="0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buClrTx/>
              <a:buFontTx/>
              <a:buNone/>
            </a:pPr>
            <a:endParaRPr lang="es-ES" altLang="es-CO" sz="2800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buClrTx/>
              <a:buFontTx/>
              <a:buNone/>
            </a:pPr>
            <a:r>
              <a:rPr lang="es-ES" altLang="es-CO" sz="2800" b="0" dirty="0">
                <a:latin typeface="Calibri" panose="020F0502020204030204" pitchFamily="34" charset="0"/>
                <a:cs typeface="Calibri" panose="020F0502020204030204" pitchFamily="34" charset="0"/>
              </a:rPr>
              <a:t>Descargos                 Evaluación               Sanción</a:t>
            </a: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buClrTx/>
              <a:buFontTx/>
              <a:buNone/>
            </a:pPr>
            <a:r>
              <a:rPr lang="es-ES" altLang="es-CO" sz="2800" b="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                   Exoneración</a:t>
            </a: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buClrTx/>
              <a:buFontTx/>
              <a:buNone/>
            </a:pPr>
            <a:r>
              <a:rPr lang="es-ES" altLang="es-CO" sz="2800" b="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                   Compromiso                       </a:t>
            </a: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buClrTx/>
              <a:buFontTx/>
              <a:buNone/>
            </a:pPr>
            <a:endParaRPr lang="es-ES" altLang="es-CO" sz="2800" b="0" dirty="0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lnSpc>
                <a:spcPct val="90000"/>
              </a:lnSpc>
              <a:spcBef>
                <a:spcPts val="1350"/>
              </a:spcBef>
              <a:buClrTx/>
              <a:buFontTx/>
              <a:buNone/>
            </a:pPr>
            <a:endParaRPr lang="es-ES" altLang="es-CO" sz="2800" b="0" dirty="0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AutoShape 4">
            <a:extLst>
              <a:ext uri="{FF2B5EF4-FFF2-40B4-BE49-F238E27FC236}">
                <a16:creationId xmlns:a16="http://schemas.microsoft.com/office/drawing/2014/main" id="{F5D3A19F-15BE-7B49-981E-4944AE30B5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2868" y="2843733"/>
            <a:ext cx="914400" cy="91440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64977"/>
            </a:avLst>
          </a:prstGeom>
          <a:solidFill>
            <a:srgbClr val="00B8FF"/>
          </a:solidFill>
          <a:ln w="9360" cap="sq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O" altLang="es-CO"/>
          </a:p>
        </p:txBody>
      </p:sp>
      <p:sp>
        <p:nvSpPr>
          <p:cNvPr id="6" name="AutoShape 4">
            <a:extLst>
              <a:ext uri="{FF2B5EF4-FFF2-40B4-BE49-F238E27FC236}">
                <a16:creationId xmlns:a16="http://schemas.microsoft.com/office/drawing/2014/main" id="{501FF85E-636D-6542-BC66-8FC2F152AD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6336" y="2859930"/>
            <a:ext cx="936104" cy="949598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64977"/>
            </a:avLst>
          </a:prstGeom>
          <a:solidFill>
            <a:srgbClr val="00B8FF"/>
          </a:solidFill>
          <a:ln w="9360" cap="sq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O" altLang="es-CO"/>
          </a:p>
        </p:txBody>
      </p:sp>
    </p:spTree>
    <p:extLst>
      <p:ext uri="{BB962C8B-B14F-4D97-AF65-F5344CB8AC3E}">
        <p14:creationId xmlns:p14="http://schemas.microsoft.com/office/powerpoint/2010/main" val="344340760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605572-386B-1647-AD31-EE319442B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976" y="467469"/>
            <a:ext cx="5785966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B12AE2D-BC21-4E4C-BA5D-A63E15A20C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24" y="2051645"/>
            <a:ext cx="7392987" cy="484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191801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ＭＳ Ｐゴシック"/>
        <a:cs typeface="Arial Unicode MS"/>
      </a:majorFont>
      <a:minorFont>
        <a:latin typeface="Arial"/>
        <a:ea typeface="ＭＳ Ｐゴシック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DejaVu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DejaVu Sans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ＭＳ Ｐゴシック"/>
        <a:cs typeface="Arial Unicode MS"/>
      </a:majorFont>
      <a:minorFont>
        <a:latin typeface="Arial"/>
        <a:ea typeface="ＭＳ Ｐゴシック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DejaVu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charset="0"/>
            <a:ea typeface="ＭＳ Ｐゴシック" charset="0"/>
            <a:cs typeface="DejaVu Sans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21960</TotalTime>
  <Words>2318</Words>
  <Application>Microsoft Macintosh PowerPoint</Application>
  <PresentationFormat>Personalizado</PresentationFormat>
  <Paragraphs>395</Paragraphs>
  <Slides>41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16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59" baseType="lpstr">
      <vt:lpstr>Arial Unicode MS</vt:lpstr>
      <vt:lpstr>ＭＳ Ｐゴシック</vt:lpstr>
      <vt:lpstr>Andalus</vt:lpstr>
      <vt:lpstr>Arial</vt:lpstr>
      <vt:lpstr>Arial Narrow</vt:lpstr>
      <vt:lpstr>Bradley Hand ITC</vt:lpstr>
      <vt:lpstr>Calibri</vt:lpstr>
      <vt:lpstr>Cambria Math</vt:lpstr>
      <vt:lpstr>Century Gothic</vt:lpstr>
      <vt:lpstr>DejaVu Sans</vt:lpstr>
      <vt:lpstr>Gill Sans MT</vt:lpstr>
      <vt:lpstr>Lucida Sans Unicode</vt:lpstr>
      <vt:lpstr>Tahoma</vt:lpstr>
      <vt:lpstr>Times New Roman</vt:lpstr>
      <vt:lpstr>Wingdings</vt:lpstr>
      <vt:lpstr>Wingdings 3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>Usuario</dc:creator>
  <cp:keywords/>
  <dc:description/>
  <cp:lastModifiedBy>Usuario de Microsoft Office</cp:lastModifiedBy>
  <cp:revision>292</cp:revision>
  <cp:lastPrinted>2018-04-29T17:32:09Z</cp:lastPrinted>
  <dcterms:created xsi:type="dcterms:W3CDTF">2016-02-04T09:28:00Z</dcterms:created>
  <dcterms:modified xsi:type="dcterms:W3CDTF">2019-05-10T13:18:45Z</dcterms:modified>
</cp:coreProperties>
</file>