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  <p:sldMasterId id="2147483674" r:id="rId3"/>
  </p:sldMasterIdLst>
  <p:notesMasterIdLst>
    <p:notesMasterId r:id="rId47"/>
  </p:notesMasterIdLst>
  <p:sldIdLst>
    <p:sldId id="432" r:id="rId4"/>
    <p:sldId id="288" r:id="rId5"/>
    <p:sldId id="289" r:id="rId6"/>
    <p:sldId id="287" r:id="rId7"/>
    <p:sldId id="257" r:id="rId8"/>
    <p:sldId id="285" r:id="rId9"/>
    <p:sldId id="433" r:id="rId10"/>
    <p:sldId id="337" r:id="rId11"/>
    <p:sldId id="338" r:id="rId12"/>
    <p:sldId id="339" r:id="rId13"/>
    <p:sldId id="276" r:id="rId14"/>
    <p:sldId id="340" r:id="rId15"/>
    <p:sldId id="277" r:id="rId16"/>
    <p:sldId id="341" r:id="rId17"/>
    <p:sldId id="342" r:id="rId18"/>
    <p:sldId id="280" r:id="rId19"/>
    <p:sldId id="344" r:id="rId20"/>
    <p:sldId id="343" r:id="rId21"/>
    <p:sldId id="281" r:id="rId22"/>
    <p:sldId id="346" r:id="rId23"/>
    <p:sldId id="347" r:id="rId24"/>
    <p:sldId id="271" r:id="rId25"/>
    <p:sldId id="348" r:id="rId26"/>
    <p:sldId id="438" r:id="rId27"/>
    <p:sldId id="349" r:id="rId28"/>
    <p:sldId id="350" r:id="rId29"/>
    <p:sldId id="310" r:id="rId30"/>
    <p:sldId id="354" r:id="rId31"/>
    <p:sldId id="355" r:id="rId32"/>
    <p:sldId id="357" r:id="rId33"/>
    <p:sldId id="353" r:id="rId34"/>
    <p:sldId id="440" r:id="rId35"/>
    <p:sldId id="269" r:id="rId36"/>
    <p:sldId id="320" r:id="rId37"/>
    <p:sldId id="317" r:id="rId38"/>
    <p:sldId id="314" r:id="rId39"/>
    <p:sldId id="441" r:id="rId40"/>
    <p:sldId id="316" r:id="rId41"/>
    <p:sldId id="268" r:id="rId42"/>
    <p:sldId id="442" r:id="rId43"/>
    <p:sldId id="360" r:id="rId44"/>
    <p:sldId id="361" r:id="rId45"/>
    <p:sldId id="431" r:id="rId4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FF92DD50-0202-492E-8F5E-B134A09DB48B}">
          <p14:sldIdLst>
            <p14:sldId id="432"/>
            <p14:sldId id="288"/>
            <p14:sldId id="289"/>
            <p14:sldId id="287"/>
            <p14:sldId id="257"/>
            <p14:sldId id="285"/>
            <p14:sldId id="433"/>
            <p14:sldId id="337"/>
            <p14:sldId id="338"/>
            <p14:sldId id="339"/>
            <p14:sldId id="276"/>
            <p14:sldId id="340"/>
            <p14:sldId id="277"/>
            <p14:sldId id="341"/>
            <p14:sldId id="342"/>
            <p14:sldId id="280"/>
            <p14:sldId id="344"/>
            <p14:sldId id="343"/>
            <p14:sldId id="281"/>
            <p14:sldId id="346"/>
            <p14:sldId id="347"/>
            <p14:sldId id="271"/>
            <p14:sldId id="348"/>
            <p14:sldId id="438"/>
            <p14:sldId id="349"/>
            <p14:sldId id="350"/>
            <p14:sldId id="310"/>
          </p14:sldIdLst>
        </p14:section>
        <p14:section name="Sección sin título" id="{E64CB567-706A-4C01-8651-203CE6DBF296}">
          <p14:sldIdLst>
            <p14:sldId id="354"/>
            <p14:sldId id="355"/>
            <p14:sldId id="357"/>
            <p14:sldId id="353"/>
            <p14:sldId id="440"/>
            <p14:sldId id="269"/>
            <p14:sldId id="320"/>
            <p14:sldId id="317"/>
            <p14:sldId id="314"/>
            <p14:sldId id="441"/>
            <p14:sldId id="316"/>
            <p14:sldId id="268"/>
            <p14:sldId id="442"/>
            <p14:sldId id="360"/>
            <p14:sldId id="361"/>
            <p14:sldId id="43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BC1627"/>
    <a:srgbClr val="CC3300"/>
    <a:srgbClr val="FF505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Estilo medio 4 - Énfasis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E3FDE45-AF77-4B5C-9715-49D594BDF05E}" styleName="Estilo claro 1 - Acento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82" autoAdjust="0"/>
    <p:restoredTop sz="94660"/>
  </p:normalViewPr>
  <p:slideViewPr>
    <p:cSldViewPr snapToGrid="0">
      <p:cViewPr varScale="1">
        <p:scale>
          <a:sx n="74" d="100"/>
          <a:sy n="74" d="100"/>
        </p:scale>
        <p:origin x="156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423227-0A17-4877-BC34-E7461A5C7191}" type="datetimeFigureOut">
              <a:rPr lang="en-US" smtClean="0"/>
              <a:t>12/2/2021</a:t>
            </a:fld>
            <a:endParaRPr lang="en-US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A35605-E528-4EA8-AFCE-E326F1003D1A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81978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5:notes"/>
          <p:cNvSpPr txBox="1">
            <a:spLocks noGrp="1"/>
          </p:cNvSpPr>
          <p:nvPr>
            <p:ph type="body" idx="1"/>
          </p:nvPr>
        </p:nvSpPr>
        <p:spPr>
          <a:xfrm>
            <a:off x="1300475" y="4632950"/>
            <a:ext cx="10403825" cy="438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" name="Google Shape;7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0" y="731838"/>
            <a:ext cx="4878388" cy="36576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57240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5:notes"/>
          <p:cNvSpPr txBox="1">
            <a:spLocks noGrp="1"/>
          </p:cNvSpPr>
          <p:nvPr>
            <p:ph type="body" idx="1"/>
          </p:nvPr>
        </p:nvSpPr>
        <p:spPr>
          <a:xfrm>
            <a:off x="1300475" y="4632950"/>
            <a:ext cx="10403825" cy="438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" name="Google Shape;7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0" y="731838"/>
            <a:ext cx="4878388" cy="36576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880931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E02F7-DE62-40EF-AA25-30755B92DEC5}" type="datetimeFigureOut">
              <a:rPr lang="en-US" smtClean="0"/>
              <a:t>12/2/2021</a:t>
            </a:fld>
            <a:endParaRPr lang="en-U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6675C-4D94-47C1-ACCD-E04A3CC00941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4619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E02F7-DE62-40EF-AA25-30755B92DEC5}" type="datetimeFigureOut">
              <a:rPr lang="en-US" smtClean="0"/>
              <a:t>12/2/2021</a:t>
            </a:fld>
            <a:endParaRPr lang="en-U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6675C-4D94-47C1-ACCD-E04A3CC00941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0945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E02F7-DE62-40EF-AA25-30755B92DEC5}" type="datetimeFigureOut">
              <a:rPr lang="en-US" smtClean="0"/>
              <a:t>12/2/2021</a:t>
            </a:fld>
            <a:endParaRPr lang="en-U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6675C-4D94-47C1-ACCD-E04A3CC00941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5106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E02F7-DE62-40EF-AA25-30755B92DEC5}" type="datetimeFigureOut">
              <a:rPr lang="en-US" smtClean="0"/>
              <a:t>12/2/2021</a:t>
            </a:fld>
            <a:endParaRPr lang="en-US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6675C-4D94-47C1-ACCD-E04A3CC00941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5375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E02F7-DE62-40EF-AA25-30755B92DEC5}" type="datetimeFigureOut">
              <a:rPr lang="en-US" smtClean="0"/>
              <a:t>12/2/2021</a:t>
            </a:fld>
            <a:endParaRPr lang="en-US" dirty="0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6675C-4D94-47C1-ACCD-E04A3CC00941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78240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E02F7-DE62-40EF-AA25-30755B92DEC5}" type="datetimeFigureOut">
              <a:rPr lang="en-US" smtClean="0"/>
              <a:t>12/2/2021</a:t>
            </a:fld>
            <a:endParaRPr lang="en-US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6675C-4D94-47C1-ACCD-E04A3CC00941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9093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E02F7-DE62-40EF-AA25-30755B92DEC5}" type="datetimeFigureOut">
              <a:rPr lang="en-US" smtClean="0"/>
              <a:t>12/2/2021</a:t>
            </a:fld>
            <a:endParaRPr lang="en-US" dirty="0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6675C-4D94-47C1-ACCD-E04A3CC00941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87051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E02F7-DE62-40EF-AA25-30755B92DEC5}" type="datetimeFigureOut">
              <a:rPr lang="en-US" smtClean="0"/>
              <a:t>12/2/2021</a:t>
            </a:fld>
            <a:endParaRPr lang="en-US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6675C-4D94-47C1-ACCD-E04A3CC00941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895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E02F7-DE62-40EF-AA25-30755B92DEC5}" type="datetimeFigureOut">
              <a:rPr lang="en-US" smtClean="0"/>
              <a:t>12/2/2021</a:t>
            </a:fld>
            <a:endParaRPr lang="en-US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6675C-4D94-47C1-ACCD-E04A3CC00941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307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E02F7-DE62-40EF-AA25-30755B92DEC5}" type="datetimeFigureOut">
              <a:rPr lang="en-US" smtClean="0"/>
              <a:t>12/2/2021</a:t>
            </a:fld>
            <a:endParaRPr lang="en-U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6675C-4D94-47C1-ACCD-E04A3CC00941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2255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E02F7-DE62-40EF-AA25-30755B92DEC5}" type="datetimeFigureOut">
              <a:rPr lang="en-US" smtClean="0"/>
              <a:t>12/2/2021</a:t>
            </a:fld>
            <a:endParaRPr lang="en-U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6675C-4D94-47C1-ACCD-E04A3CC00941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86842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86"/>
          <p:cNvSpPr txBox="1">
            <a:spLocks noGrp="1"/>
          </p:cNvSpPr>
          <p:nvPr>
            <p:ph type="title"/>
          </p:nvPr>
        </p:nvSpPr>
        <p:spPr>
          <a:xfrm>
            <a:off x="4368938" y="411570"/>
            <a:ext cx="406122" cy="595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219" b="1" i="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86"/>
          <p:cNvSpPr txBox="1">
            <a:spLocks noGrp="1"/>
          </p:cNvSpPr>
          <p:nvPr>
            <p:ph type="body" idx="1"/>
          </p:nvPr>
        </p:nvSpPr>
        <p:spPr>
          <a:xfrm>
            <a:off x="781260" y="1340347"/>
            <a:ext cx="7581482" cy="4066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321457" lvl="0" indent="-160729" algn="l">
              <a:spcBef>
                <a:spcPts val="0"/>
              </a:spcBef>
              <a:spcAft>
                <a:spcPts val="0"/>
              </a:spcAft>
              <a:buSzPts val="1400"/>
              <a:buNone/>
              <a:defRPr sz="2883" b="0" i="0">
                <a:solidFill>
                  <a:srgbClr val="7E7E7E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642915" lvl="1" indent="-160729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964372" lvl="2" indent="-160729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285829" lvl="3" indent="-160729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1607287" lvl="4" indent="-160729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1928744" lvl="5" indent="-160729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2250201" lvl="6" indent="-160729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2571659" lvl="7" indent="-160729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2893116" lvl="8" indent="-160729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86"/>
          <p:cNvSpPr txBox="1">
            <a:spLocks noGrp="1"/>
          </p:cNvSpPr>
          <p:nvPr>
            <p:ph type="ftr" idx="11"/>
          </p:nvPr>
        </p:nvSpPr>
        <p:spPr>
          <a:xfrm>
            <a:off x="3108960" y="6377940"/>
            <a:ext cx="2926080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0" name="Google Shape;20;p86"/>
          <p:cNvSpPr txBox="1">
            <a:spLocks noGrp="1"/>
          </p:cNvSpPr>
          <p:nvPr>
            <p:ph type="dt" idx="10"/>
          </p:nvPr>
        </p:nvSpPr>
        <p:spPr>
          <a:xfrm>
            <a:off x="457200" y="6377940"/>
            <a:ext cx="2103120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1" name="Google Shape;21;p86"/>
          <p:cNvSpPr txBox="1">
            <a:spLocks noGrp="1"/>
          </p:cNvSpPr>
          <p:nvPr>
            <p:ph type="sldNum" idx="12"/>
          </p:nvPr>
        </p:nvSpPr>
        <p:spPr>
          <a:xfrm>
            <a:off x="6583680" y="6377940"/>
            <a:ext cx="2103120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0" lvl="0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fld id="{00000000-1234-1234-1234-123412341234}" type="slidenum">
              <a:rPr lang="es-CO" smtClean="0"/>
              <a:pPr/>
              <a:t>‹Nº›</a:t>
            </a:fld>
            <a:endParaRPr lang="es-CO" sz="1266" dirty="0"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141343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F2E02F7-DE62-40EF-AA25-30755B92DEC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12/2/2021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496675C-4D94-47C1-ACCD-E04A3CC0094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1600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F2E02F7-DE62-40EF-AA25-30755B92DEC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12/2/2021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496675C-4D94-47C1-ACCD-E04A3CC0094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8574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F2E02F7-DE62-40EF-AA25-30755B92DEC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12/2/2021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496675C-4D94-47C1-ACCD-E04A3CC0094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75306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F2E02F7-DE62-40EF-AA25-30755B92DEC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12/2/2021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496675C-4D94-47C1-ACCD-E04A3CC0094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0517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F2E02F7-DE62-40EF-AA25-30755B92DEC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12/2/2021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496675C-4D94-47C1-ACCD-E04A3CC0094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59909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F2E02F7-DE62-40EF-AA25-30755B92DEC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12/2/2021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496675C-4D94-47C1-ACCD-E04A3CC0094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68166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F2E02F7-DE62-40EF-AA25-30755B92DEC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12/2/2021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496675C-4D94-47C1-ACCD-E04A3CC0094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7480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F2E02F7-DE62-40EF-AA25-30755B92DEC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12/2/2021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496675C-4D94-47C1-ACCD-E04A3CC0094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4520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F2E02F7-DE62-40EF-AA25-30755B92DEC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12/2/2021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496675C-4D94-47C1-ACCD-E04A3CC0094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68478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F2E02F7-DE62-40EF-AA25-30755B92DEC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12/2/2021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496675C-4D94-47C1-ACCD-E04A3CC0094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528274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F2E02F7-DE62-40EF-AA25-30755B92DEC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12/2/2021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496675C-4D94-47C1-ACCD-E04A3CC0094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9527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86"/>
          <p:cNvSpPr txBox="1">
            <a:spLocks noGrp="1"/>
          </p:cNvSpPr>
          <p:nvPr>
            <p:ph type="title"/>
          </p:nvPr>
        </p:nvSpPr>
        <p:spPr>
          <a:xfrm>
            <a:off x="4368938" y="411570"/>
            <a:ext cx="406122" cy="438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3164" b="1" i="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86"/>
          <p:cNvSpPr txBox="1">
            <a:spLocks noGrp="1"/>
          </p:cNvSpPr>
          <p:nvPr>
            <p:ph type="body" idx="1"/>
          </p:nvPr>
        </p:nvSpPr>
        <p:spPr>
          <a:xfrm>
            <a:off x="781260" y="1340347"/>
            <a:ext cx="7581482" cy="299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241093" lvl="0" indent="-120547" algn="l">
              <a:spcBef>
                <a:spcPts val="0"/>
              </a:spcBef>
              <a:spcAft>
                <a:spcPts val="0"/>
              </a:spcAft>
              <a:buSzPts val="1400"/>
              <a:buNone/>
              <a:defRPr sz="2162" b="0" i="0">
                <a:solidFill>
                  <a:srgbClr val="7E7E7E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82186" lvl="1" indent="-12054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723279" lvl="2" indent="-12054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964372" lvl="3" indent="-12054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1205465" lvl="4" indent="-12054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1446558" lvl="5" indent="-12054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1687651" lvl="6" indent="-12054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1928744" lvl="7" indent="-12054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2169837" lvl="8" indent="-12054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86"/>
          <p:cNvSpPr txBox="1">
            <a:spLocks noGrp="1"/>
          </p:cNvSpPr>
          <p:nvPr>
            <p:ph type="ftr" idx="11"/>
          </p:nvPr>
        </p:nvSpPr>
        <p:spPr>
          <a:xfrm>
            <a:off x="3108960" y="6377941"/>
            <a:ext cx="2926080" cy="1384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 defTabSz="685800"/>
            <a:endParaRPr lang="es-CO"/>
          </a:p>
        </p:txBody>
      </p:sp>
      <p:sp>
        <p:nvSpPr>
          <p:cNvPr id="20" name="Google Shape;20;p86"/>
          <p:cNvSpPr txBox="1">
            <a:spLocks noGrp="1"/>
          </p:cNvSpPr>
          <p:nvPr>
            <p:ph type="dt" idx="10"/>
          </p:nvPr>
        </p:nvSpPr>
        <p:spPr>
          <a:xfrm>
            <a:off x="457200" y="6377941"/>
            <a:ext cx="2103120" cy="1384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 defTabSz="685800"/>
            <a:endParaRPr lang="es-CO"/>
          </a:p>
        </p:txBody>
      </p:sp>
      <p:sp>
        <p:nvSpPr>
          <p:cNvPr id="21" name="Google Shape;21;p86"/>
          <p:cNvSpPr txBox="1">
            <a:spLocks noGrp="1"/>
          </p:cNvSpPr>
          <p:nvPr>
            <p:ph type="sldNum" idx="12"/>
          </p:nvPr>
        </p:nvSpPr>
        <p:spPr>
          <a:xfrm>
            <a:off x="6583680" y="6377941"/>
            <a:ext cx="2103120" cy="1384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0" lvl="0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defTabSz="685800"/>
            <a:fld id="{00000000-1234-1234-1234-123412341234}" type="slidenum">
              <a:rPr lang="es-CO" smtClean="0"/>
              <a:pPr defTabSz="685800"/>
              <a:t>‹Nº›</a:t>
            </a:fld>
            <a:endParaRPr lang="es-CO" sz="949"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6510348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F2E02F7-DE62-40EF-AA25-30755B92DEC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12/2/2021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496675C-4D94-47C1-ACCD-E04A3CC0094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06584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F2E02F7-DE62-40EF-AA25-30755B92DEC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12/2/2021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496675C-4D94-47C1-ACCD-E04A3CC0094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37939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F2E02F7-DE62-40EF-AA25-30755B92DEC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12/2/2021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496675C-4D94-47C1-ACCD-E04A3CC0094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44232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F2E02F7-DE62-40EF-AA25-30755B92DEC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12/2/2021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496675C-4D94-47C1-ACCD-E04A3CC0094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6844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F2E02F7-DE62-40EF-AA25-30755B92DEC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12/2/2021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496675C-4D94-47C1-ACCD-E04A3CC0094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16917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F2E02F7-DE62-40EF-AA25-30755B92DEC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12/2/2021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496675C-4D94-47C1-ACCD-E04A3CC0094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197590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F2E02F7-DE62-40EF-AA25-30755B92DEC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12/2/2021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496675C-4D94-47C1-ACCD-E04A3CC0094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439076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F2E02F7-DE62-40EF-AA25-30755B92DEC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12/2/2021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496675C-4D94-47C1-ACCD-E04A3CC0094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01072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F2E02F7-DE62-40EF-AA25-30755B92DEC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12/2/2021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496675C-4D94-47C1-ACCD-E04A3CC0094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609189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F2E02F7-DE62-40EF-AA25-30755B92DEC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12/2/2021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496675C-4D94-47C1-ACCD-E04A3CC0094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0579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F2E02F7-DE62-40EF-AA25-30755B92DEC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12/2/2021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496675C-4D94-47C1-ACCD-E04A3CC0094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206942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86"/>
          <p:cNvSpPr txBox="1">
            <a:spLocks noGrp="1"/>
          </p:cNvSpPr>
          <p:nvPr>
            <p:ph type="title"/>
          </p:nvPr>
        </p:nvSpPr>
        <p:spPr>
          <a:xfrm>
            <a:off x="4368938" y="411570"/>
            <a:ext cx="406122" cy="438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3164" b="1" i="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86"/>
          <p:cNvSpPr txBox="1">
            <a:spLocks noGrp="1"/>
          </p:cNvSpPr>
          <p:nvPr>
            <p:ph type="body" idx="1"/>
          </p:nvPr>
        </p:nvSpPr>
        <p:spPr>
          <a:xfrm>
            <a:off x="781260" y="1340347"/>
            <a:ext cx="7581482" cy="299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241093" lvl="0" indent="-120547" algn="l">
              <a:spcBef>
                <a:spcPts val="0"/>
              </a:spcBef>
              <a:spcAft>
                <a:spcPts val="0"/>
              </a:spcAft>
              <a:buSzPts val="1400"/>
              <a:buNone/>
              <a:defRPr sz="2162" b="0" i="0">
                <a:solidFill>
                  <a:srgbClr val="7E7E7E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82186" lvl="1" indent="-12054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723279" lvl="2" indent="-12054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964372" lvl="3" indent="-12054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1205465" lvl="4" indent="-12054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1446558" lvl="5" indent="-12054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1687651" lvl="6" indent="-12054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1928744" lvl="7" indent="-12054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2169837" lvl="8" indent="-12054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86"/>
          <p:cNvSpPr txBox="1">
            <a:spLocks noGrp="1"/>
          </p:cNvSpPr>
          <p:nvPr>
            <p:ph type="ftr" idx="11"/>
          </p:nvPr>
        </p:nvSpPr>
        <p:spPr>
          <a:xfrm>
            <a:off x="3108960" y="6377941"/>
            <a:ext cx="2926080" cy="1384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 defTabSz="685800"/>
            <a:endParaRPr lang="es-CO"/>
          </a:p>
        </p:txBody>
      </p:sp>
      <p:sp>
        <p:nvSpPr>
          <p:cNvPr id="20" name="Google Shape;20;p86"/>
          <p:cNvSpPr txBox="1">
            <a:spLocks noGrp="1"/>
          </p:cNvSpPr>
          <p:nvPr>
            <p:ph type="dt" idx="10"/>
          </p:nvPr>
        </p:nvSpPr>
        <p:spPr>
          <a:xfrm>
            <a:off x="457200" y="6377941"/>
            <a:ext cx="2103120" cy="1384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 defTabSz="685800"/>
            <a:endParaRPr lang="es-CO"/>
          </a:p>
        </p:txBody>
      </p:sp>
      <p:sp>
        <p:nvSpPr>
          <p:cNvPr id="21" name="Google Shape;21;p86"/>
          <p:cNvSpPr txBox="1">
            <a:spLocks noGrp="1"/>
          </p:cNvSpPr>
          <p:nvPr>
            <p:ph type="sldNum" idx="12"/>
          </p:nvPr>
        </p:nvSpPr>
        <p:spPr>
          <a:xfrm>
            <a:off x="6583680" y="6377941"/>
            <a:ext cx="2103120" cy="1384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0" lvl="0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defTabSz="685800"/>
            <a:fld id="{00000000-1234-1234-1234-123412341234}" type="slidenum">
              <a:rPr lang="es-CO" smtClean="0"/>
              <a:pPr defTabSz="685800"/>
              <a:t>‹Nº›</a:t>
            </a:fld>
            <a:endParaRPr lang="es-CO" sz="949"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6530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2E02F7-DE62-40EF-AA25-30755B92DEC5}" type="datetimeFigureOut">
              <a:rPr lang="en-US" smtClean="0"/>
              <a:t>12/2/2021</a:t>
            </a:fld>
            <a:endParaRPr lang="en-U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6675C-4D94-47C1-ACCD-E04A3CC00941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6492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FF2E02F7-DE62-40EF-AA25-30755B92DEC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12/2/2021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4496675C-4D94-47C1-ACCD-E04A3CC0094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596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FF2E02F7-DE62-40EF-AA25-30755B92DEC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12/2/2021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4496675C-4D94-47C1-ACCD-E04A3CC0094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1252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44;p1"/>
          <p:cNvSpPr/>
          <p:nvPr/>
        </p:nvSpPr>
        <p:spPr>
          <a:xfrm>
            <a:off x="0" y="0"/>
            <a:ext cx="9144000" cy="6083878"/>
          </a:xfrm>
          <a:prstGeom prst="rect">
            <a:avLst/>
          </a:pr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defTabSz="685800"/>
            <a:endParaRPr sz="1350">
              <a:solidFill>
                <a:prstClr val="black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83199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52;p2"/>
          <p:cNvSpPr/>
          <p:nvPr/>
        </p:nvSpPr>
        <p:spPr>
          <a:xfrm>
            <a:off x="0" y="0"/>
            <a:ext cx="9144000" cy="6686550"/>
          </a:xfrm>
          <a:prstGeom prst="rect">
            <a:avLst/>
          </a:pr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" name="Google Shape;55;p2"/>
          <p:cNvSpPr txBox="1"/>
          <p:nvPr/>
        </p:nvSpPr>
        <p:spPr>
          <a:xfrm>
            <a:off x="526954" y="1595511"/>
            <a:ext cx="8255610" cy="27821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spAutoFit/>
          </a:bodyPr>
          <a:lstStyle/>
          <a:p>
            <a:pPr marL="755015" marR="0" lvl="0" indent="-742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750"/>
              <a:buAutoNum type="arabicPeriod"/>
            </a:pPr>
            <a:r>
              <a:rPr lang="es-CO" sz="3000" dirty="0" smtClean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Mantener las cámaras y micrófonos apagados, durante la sesión.</a:t>
            </a:r>
            <a:endParaRPr lang="es-CO" sz="30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55015" marR="0" lvl="0" indent="-742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750"/>
              <a:buAutoNum type="arabicPeriod"/>
            </a:pPr>
            <a:r>
              <a:rPr lang="es-CO" sz="3000" dirty="0" smtClean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Activar el micrófono al momento de intervenir.</a:t>
            </a:r>
            <a:endParaRPr lang="es-CO" sz="30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55015" marR="0" lvl="0" indent="-742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750"/>
              <a:buAutoNum type="arabicPeriod"/>
            </a:pPr>
            <a:r>
              <a:rPr lang="es-CO" sz="3000" dirty="0" smtClean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También podrá hacer preguntas por el chat.</a:t>
            </a:r>
            <a:endParaRPr lang="es-CO" sz="30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55015" marR="0" lvl="0" indent="-742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750"/>
              <a:buAutoNum type="arabicPeriod"/>
            </a:pPr>
            <a:r>
              <a:rPr lang="es-CO" sz="3000" dirty="0" smtClean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Participar durante la sesión.</a:t>
            </a:r>
            <a:endParaRPr sz="30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467930" y="315314"/>
            <a:ext cx="57007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REGLAS DE ORO</a:t>
            </a:r>
            <a:endParaRPr lang="en-US" sz="4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4699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3162" t="21094" r="18229" b="15365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Google Shape;73;p5"/>
          <p:cNvSpPr txBox="1">
            <a:spLocks noGrp="1"/>
          </p:cNvSpPr>
          <p:nvPr>
            <p:ph type="title"/>
          </p:nvPr>
        </p:nvSpPr>
        <p:spPr>
          <a:xfrm>
            <a:off x="2175392" y="317856"/>
            <a:ext cx="5415648" cy="74768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8930" rIns="0" bIns="0" rtlCol="0" anchor="t" anchorCtr="0">
            <a:spAutoFit/>
          </a:bodyPr>
          <a:lstStyle/>
          <a:p>
            <a:pPr marL="8929">
              <a:lnSpc>
                <a:spcPct val="100000"/>
              </a:lnSpc>
            </a:pPr>
            <a:r>
              <a:rPr lang="es-CO" sz="4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CONTENIDO</a:t>
            </a:r>
            <a:endParaRPr sz="4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Google Shape;60;p3"/>
          <p:cNvSpPr txBox="1">
            <a:spLocks/>
          </p:cNvSpPr>
          <p:nvPr/>
        </p:nvSpPr>
        <p:spPr>
          <a:xfrm>
            <a:off x="529472" y="1563296"/>
            <a:ext cx="7640059" cy="506908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0" rIns="0" bIns="0" rtlCol="0" anchor="t" anchorCtr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>
              <a:spcBef>
                <a:spcPts val="0"/>
              </a:spcBef>
              <a:buClr>
                <a:srgbClr val="7E7E7E"/>
              </a:buClr>
              <a:buSzPts val="4100"/>
              <a:buFont typeface="Arial"/>
              <a:buChar char="•"/>
            </a:pPr>
            <a:r>
              <a:rPr 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Generalidades.</a:t>
            </a:r>
          </a:p>
          <a:p>
            <a:pPr marL="571500" indent="-571500">
              <a:spcBef>
                <a:spcPts val="0"/>
              </a:spcBef>
              <a:buClr>
                <a:srgbClr val="7E7E7E"/>
              </a:buClr>
              <a:buSzPts val="4100"/>
              <a:buFont typeface="Arial"/>
              <a:buChar char="•"/>
            </a:pPr>
            <a:r>
              <a:rPr 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Valoración.</a:t>
            </a:r>
          </a:p>
          <a:p>
            <a:pPr marL="571500" indent="-571500">
              <a:spcBef>
                <a:spcPts val="0"/>
              </a:spcBef>
              <a:buClr>
                <a:srgbClr val="7E7E7E"/>
              </a:buClr>
              <a:buSzPts val="4100"/>
              <a:buFont typeface="Arial"/>
              <a:buChar char="•"/>
            </a:pPr>
            <a:r>
              <a:rPr 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Signos vitales.</a:t>
            </a:r>
          </a:p>
          <a:p>
            <a:pPr marL="571500" indent="-571500">
              <a:spcBef>
                <a:spcPts val="0"/>
              </a:spcBef>
              <a:buClr>
                <a:srgbClr val="7E7E7E"/>
              </a:buClr>
              <a:buSzPts val="4100"/>
              <a:buFont typeface="Arial"/>
              <a:buChar char="•"/>
            </a:pPr>
            <a:r>
              <a:rPr 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Lesiones de los tejidos blandos.</a:t>
            </a:r>
          </a:p>
          <a:p>
            <a:pPr marL="0" indent="0">
              <a:spcBef>
                <a:spcPts val="0"/>
              </a:spcBef>
              <a:buClr>
                <a:srgbClr val="7E7E7E"/>
              </a:buClr>
              <a:buSzPts val="4100"/>
              <a:buNone/>
            </a:pPr>
            <a:r>
              <a:rPr 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      - Heridas</a:t>
            </a:r>
          </a:p>
          <a:p>
            <a:pPr marL="0" indent="0">
              <a:spcBef>
                <a:spcPts val="0"/>
              </a:spcBef>
              <a:buClr>
                <a:srgbClr val="7E7E7E"/>
              </a:buClr>
              <a:buSzPts val="4100"/>
              <a:buNone/>
            </a:pP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     - Quemaduras</a:t>
            </a:r>
          </a:p>
          <a:p>
            <a:pPr marL="571500" indent="-571500">
              <a:spcBef>
                <a:spcPts val="0"/>
              </a:spcBef>
              <a:buClr>
                <a:srgbClr val="7E7E7E"/>
              </a:buClr>
              <a:buSzPts val="4100"/>
              <a:buFont typeface="Arial"/>
              <a:buChar char="•"/>
            </a:pPr>
            <a:r>
              <a:rPr 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Lesiones óseas, articulares y musculares.</a:t>
            </a:r>
          </a:p>
          <a:p>
            <a:pPr marL="0" indent="0">
              <a:spcBef>
                <a:spcPts val="0"/>
              </a:spcBef>
              <a:buClr>
                <a:srgbClr val="7E7E7E"/>
              </a:buClr>
              <a:buSzPts val="4100"/>
              <a:buNone/>
            </a:pPr>
            <a:r>
              <a:rPr 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      - Fracturas</a:t>
            </a:r>
          </a:p>
          <a:p>
            <a:pPr marL="0" indent="0">
              <a:spcBef>
                <a:spcPts val="0"/>
              </a:spcBef>
              <a:buClr>
                <a:srgbClr val="7E7E7E"/>
              </a:buClr>
              <a:buSzPts val="4100"/>
              <a:buNone/>
            </a:pPr>
            <a:r>
              <a:rPr 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      - Luxaciones</a:t>
            </a:r>
            <a:endParaRPr lang="es-E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0"/>
              </a:spcBef>
              <a:buClr>
                <a:srgbClr val="7E7E7E"/>
              </a:buClr>
              <a:buSzPts val="4100"/>
              <a:buNone/>
            </a:pPr>
            <a:r>
              <a:rPr 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      - Esguinces</a:t>
            </a:r>
            <a:endParaRPr lang="es-E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spcBef>
                <a:spcPts val="0"/>
              </a:spcBef>
              <a:buClr>
                <a:srgbClr val="7E7E7E"/>
              </a:buClr>
              <a:buSzPts val="4100"/>
              <a:buFont typeface="Arial"/>
              <a:buChar char="•"/>
            </a:pPr>
            <a:endParaRPr 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0"/>
              </a:spcBef>
              <a:buClr>
                <a:srgbClr val="7E7E7E"/>
              </a:buClr>
              <a:buSzPts val="4100"/>
              <a:buNone/>
            </a:pPr>
            <a:endParaRPr 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spcBef>
                <a:spcPts val="0"/>
              </a:spcBef>
              <a:buClr>
                <a:srgbClr val="7E7E7E"/>
              </a:buClr>
              <a:buSzPts val="4100"/>
              <a:buFont typeface="Arial"/>
              <a:buChar char="•"/>
            </a:pPr>
            <a:endParaRPr lang="es-ES" sz="3000" dirty="0" smtClean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3221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2" t="4762" r="16428" b="10667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888274"/>
            <a:ext cx="602197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GENERALIDADES</a:t>
            </a:r>
            <a:endParaRPr lang="es-CO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2050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3162" t="21094" r="18229" b="15365"/>
          <a:stretch/>
        </p:blipFill>
        <p:spPr>
          <a:xfrm>
            <a:off x="0" y="24021"/>
            <a:ext cx="9144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640080" y="1358763"/>
            <a:ext cx="78638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1" marR="3572" indent="-446" algn="ctr">
              <a:lnSpc>
                <a:spcPct val="100000"/>
              </a:lnSpc>
            </a:pP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Son los cuidados inmediatos, adecuados y  provisionales </a:t>
            </a: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que se le brindan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una persona  accidentada o enferma,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antes de ser  </a:t>
            </a: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atendida en un centro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asistencial</a:t>
            </a:r>
            <a:r>
              <a:rPr lang="es-ES" sz="2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419567" y="1100002"/>
            <a:ext cx="1406115" cy="181443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Google Shape;75;p5"/>
          <p:cNvSpPr/>
          <p:nvPr/>
        </p:nvSpPr>
        <p:spPr>
          <a:xfrm>
            <a:off x="2288890" y="3342685"/>
            <a:ext cx="4566220" cy="27047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endParaRPr sz="1266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" name="Google Shape;73;p5"/>
          <p:cNvSpPr txBox="1">
            <a:spLocks noGrp="1"/>
          </p:cNvSpPr>
          <p:nvPr>
            <p:ph type="title"/>
          </p:nvPr>
        </p:nvSpPr>
        <p:spPr>
          <a:xfrm>
            <a:off x="971852" y="443042"/>
            <a:ext cx="7200296" cy="74768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8930" rIns="0" bIns="0" rtlCol="0" anchor="t" anchorCtr="0">
            <a:spAutoFit/>
          </a:bodyPr>
          <a:lstStyle/>
          <a:p>
            <a:pPr marL="8929" algn="ctr">
              <a:lnSpc>
                <a:spcPct val="100000"/>
              </a:lnSpc>
            </a:pPr>
            <a:r>
              <a:rPr lang="es-CO" sz="4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DEFINICIÓN</a:t>
            </a:r>
            <a:endParaRPr sz="4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4042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/>
          <a:srcRect l="33162" t="21094" r="18229" b="15365"/>
          <a:stretch/>
        </p:blipFill>
        <p:spPr>
          <a:xfrm>
            <a:off x="13063" y="34524"/>
            <a:ext cx="9144000" cy="685800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419567" y="1100002"/>
            <a:ext cx="1406115" cy="181443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Google Shape;81;p6"/>
          <p:cNvSpPr txBox="1">
            <a:spLocks noGrp="1"/>
          </p:cNvSpPr>
          <p:nvPr>
            <p:ph type="title"/>
          </p:nvPr>
        </p:nvSpPr>
        <p:spPr>
          <a:xfrm>
            <a:off x="387938" y="394704"/>
            <a:ext cx="8139113" cy="14901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1270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O" sz="4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  <a:r>
              <a:rPr lang="es-CO" sz="4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sz="4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LOS PRIMEROS </a:t>
            </a:r>
            <a:r>
              <a:rPr lang="es-CO" sz="4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AUXILIOS</a:t>
            </a:r>
            <a:endParaRPr sz="4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Google Shape;82;p6"/>
          <p:cNvSpPr txBox="1"/>
          <p:nvPr/>
        </p:nvSpPr>
        <p:spPr>
          <a:xfrm>
            <a:off x="548911" y="2377440"/>
            <a:ext cx="8124826" cy="26795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spAutoFit/>
          </a:bodyPr>
          <a:lstStyle/>
          <a:p>
            <a:pPr marL="469264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E7E7E"/>
              </a:buClr>
              <a:buSzPts val="3000"/>
              <a:buFont typeface="Arial"/>
              <a:buChar char="•"/>
            </a:pPr>
            <a:r>
              <a:rPr lang="es-CO" sz="2800" dirty="0">
                <a:latin typeface="Arial"/>
                <a:ea typeface="Arial"/>
                <a:cs typeface="Arial"/>
                <a:sym typeface="Arial"/>
              </a:rPr>
              <a:t>Conservar la vida.</a:t>
            </a:r>
            <a:endParaRPr sz="2800" dirty="0">
              <a:latin typeface="Arial"/>
              <a:ea typeface="Arial"/>
              <a:cs typeface="Arial"/>
              <a:sym typeface="Arial"/>
            </a:endParaRPr>
          </a:p>
          <a:p>
            <a:pPr marL="457834" marR="0" lvl="0" indent="-445770" algn="l" rtl="0">
              <a:lnSpc>
                <a:spcPct val="100000"/>
              </a:lnSpc>
              <a:spcBef>
                <a:spcPts val="994"/>
              </a:spcBef>
              <a:spcAft>
                <a:spcPts val="0"/>
              </a:spcAft>
              <a:buClr>
                <a:srgbClr val="7E7E7E"/>
              </a:buClr>
              <a:buSzPts val="3000"/>
              <a:buFont typeface="Arial"/>
              <a:buChar char="•"/>
            </a:pPr>
            <a:r>
              <a:rPr lang="es-CO" sz="2800" dirty="0">
                <a:latin typeface="Arial"/>
                <a:ea typeface="Arial"/>
                <a:cs typeface="Arial"/>
                <a:sym typeface="Arial"/>
              </a:rPr>
              <a:t>Evitar complicaciones físicas y psicológicas.</a:t>
            </a:r>
            <a:endParaRPr sz="2800" dirty="0">
              <a:latin typeface="Arial"/>
              <a:ea typeface="Arial"/>
              <a:cs typeface="Arial"/>
              <a:sym typeface="Arial"/>
            </a:endParaRPr>
          </a:p>
          <a:p>
            <a:pPr marL="457834" marR="0" lvl="0" indent="-44577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7E7E7E"/>
              </a:buClr>
              <a:buSzPts val="3000"/>
              <a:buFont typeface="Arial"/>
              <a:buChar char="•"/>
            </a:pPr>
            <a:r>
              <a:rPr lang="es-CO" sz="2800" dirty="0">
                <a:latin typeface="Arial"/>
                <a:ea typeface="Arial"/>
                <a:cs typeface="Arial"/>
                <a:sym typeface="Arial"/>
              </a:rPr>
              <a:t>Ayudar a la recuperación</a:t>
            </a:r>
            <a:r>
              <a:rPr lang="es-CO" sz="2800" dirty="0" smtClean="0"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pPr marL="457834" marR="0" lvl="0" indent="-44577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7E7E7E"/>
              </a:buClr>
              <a:buSzPts val="3000"/>
              <a:buFont typeface="Arial"/>
              <a:buChar char="•"/>
            </a:pPr>
            <a:r>
              <a:rPr lang="es-CO" sz="2800" dirty="0" smtClean="0">
                <a:latin typeface="Arial"/>
                <a:ea typeface="Arial"/>
                <a:cs typeface="Arial"/>
                <a:sym typeface="Arial"/>
              </a:rPr>
              <a:t>Disminuir el dolor físico y psicológico.</a:t>
            </a:r>
            <a:endParaRPr sz="2800" dirty="0">
              <a:latin typeface="Arial"/>
              <a:ea typeface="Arial"/>
              <a:cs typeface="Arial"/>
              <a:sym typeface="Arial"/>
            </a:endParaRPr>
          </a:p>
          <a:p>
            <a:pPr marL="457834" marR="5080" lvl="0" indent="-445770" algn="l" rtl="0">
              <a:lnSpc>
                <a:spcPct val="100000"/>
              </a:lnSpc>
              <a:spcBef>
                <a:spcPts val="1010"/>
              </a:spcBef>
              <a:spcAft>
                <a:spcPts val="0"/>
              </a:spcAft>
              <a:buClr>
                <a:srgbClr val="7E7E7E"/>
              </a:buClr>
              <a:buSzPts val="3000"/>
              <a:buFont typeface="Arial"/>
              <a:buChar char="•"/>
            </a:pPr>
            <a:r>
              <a:rPr lang="es-CO" sz="2800" dirty="0">
                <a:latin typeface="Arial"/>
                <a:ea typeface="Arial"/>
                <a:cs typeface="Arial"/>
                <a:sym typeface="Arial"/>
              </a:rPr>
              <a:t>Asegurar </a:t>
            </a:r>
            <a:r>
              <a:rPr lang="es-CO" sz="2800" dirty="0" smtClean="0">
                <a:latin typeface="Arial"/>
                <a:ea typeface="Arial"/>
                <a:cs typeface="Arial"/>
                <a:sym typeface="Arial"/>
              </a:rPr>
              <a:t>un traslado adecuado.</a:t>
            </a:r>
            <a:endParaRPr sz="2800" dirty="0"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18261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3162" t="21094" r="18229" b="15365"/>
          <a:stretch/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sp>
        <p:nvSpPr>
          <p:cNvPr id="7" name="Google Shape;73;p5"/>
          <p:cNvSpPr txBox="1">
            <a:spLocks noGrp="1"/>
          </p:cNvSpPr>
          <p:nvPr>
            <p:ph type="title"/>
          </p:nvPr>
        </p:nvSpPr>
        <p:spPr>
          <a:xfrm>
            <a:off x="31432" y="995863"/>
            <a:ext cx="7791152" cy="51459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6698" rIns="0" bIns="0" rtlCol="0" anchor="t" anchorCtr="0">
            <a:spAutoFit/>
          </a:bodyPr>
          <a:lstStyle/>
          <a:p>
            <a:pPr marL="6697">
              <a:lnSpc>
                <a:spcPct val="100000"/>
              </a:lnSpc>
            </a:pPr>
            <a:r>
              <a:rPr lang="es-CO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PRIMEROS </a:t>
            </a:r>
            <a:r>
              <a:rPr lang="es-CO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AUXILIOS EN CASA</a:t>
            </a:r>
            <a:endParaRPr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Google Shape;121;p11"/>
          <p:cNvSpPr txBox="1"/>
          <p:nvPr/>
        </p:nvSpPr>
        <p:spPr>
          <a:xfrm>
            <a:off x="379243" y="1624644"/>
            <a:ext cx="3735557" cy="14420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04775" rIns="0" bIns="0" anchor="t" anchorCtr="0">
            <a:spAutoFit/>
          </a:bodyPr>
          <a:lstStyle/>
          <a:p>
            <a:pPr algn="ctr" defTabSz="685800"/>
            <a:r>
              <a:rPr lang="es-CO" sz="2700" b="1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SIGNO</a:t>
            </a:r>
            <a:endParaRPr sz="2700" b="1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525" marR="3810" indent="-476" algn="ctr" defTabSz="685800">
              <a:spcBef>
                <a:spcPts val="746"/>
              </a:spcBef>
            </a:pPr>
            <a:r>
              <a:rPr lang="es-CO" sz="2700" dirty="0">
                <a:solidFill>
                  <a:srgbClr val="7E7E7E"/>
                </a:solidFill>
                <a:latin typeface="Arial"/>
                <a:ea typeface="Arial"/>
                <a:cs typeface="Arial"/>
                <a:sym typeface="Arial"/>
              </a:rPr>
              <a:t>Lo que el auxiliador  observa en el lesionado</a:t>
            </a:r>
            <a:endParaRPr sz="2700" dirty="0">
              <a:solidFill>
                <a:prstClr val="black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Google Shape;122;p11"/>
          <p:cNvSpPr txBox="1"/>
          <p:nvPr/>
        </p:nvSpPr>
        <p:spPr>
          <a:xfrm>
            <a:off x="5278984" y="1688076"/>
            <a:ext cx="3165158" cy="14420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04775" rIns="0" bIns="0" anchor="t" anchorCtr="0">
            <a:spAutoFit/>
          </a:bodyPr>
          <a:lstStyle/>
          <a:p>
            <a:pPr marL="1905" algn="ctr" defTabSz="685800"/>
            <a:r>
              <a:rPr lang="es-CO" sz="2700" b="1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SÍNTOMAS</a:t>
            </a:r>
            <a:endParaRPr sz="2700" b="1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525" marR="3810" algn="ctr" defTabSz="685800">
              <a:spcBef>
                <a:spcPts val="746"/>
              </a:spcBef>
            </a:pPr>
            <a:r>
              <a:rPr lang="es-CO" sz="2700" dirty="0">
                <a:solidFill>
                  <a:srgbClr val="7E7E7E"/>
                </a:solidFill>
                <a:latin typeface="Arial"/>
                <a:ea typeface="Arial"/>
                <a:cs typeface="Arial"/>
                <a:sym typeface="Arial"/>
              </a:rPr>
              <a:t>Los que el lesionado  manifiesta</a:t>
            </a:r>
            <a:endParaRPr sz="2700" dirty="0">
              <a:solidFill>
                <a:prstClr val="black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0" name="Google Shape;123;p11"/>
          <p:cNvGrpSpPr/>
          <p:nvPr/>
        </p:nvGrpSpPr>
        <p:grpSpPr>
          <a:xfrm>
            <a:off x="974407" y="3233164"/>
            <a:ext cx="7398068" cy="2033168"/>
            <a:chOff x="1632711" y="4517135"/>
            <a:chExt cx="9936481" cy="2879979"/>
          </a:xfrm>
        </p:grpSpPr>
        <p:sp>
          <p:nvSpPr>
            <p:cNvPr id="11" name="Google Shape;124;p11"/>
            <p:cNvSpPr/>
            <p:nvPr/>
          </p:nvSpPr>
          <p:spPr>
            <a:xfrm>
              <a:off x="1632711" y="4517135"/>
              <a:ext cx="4330827" cy="2879979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defTabSz="685800"/>
              <a:endParaRPr sz="135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" name="Google Shape;125;p11"/>
            <p:cNvSpPr/>
            <p:nvPr/>
          </p:nvSpPr>
          <p:spPr>
            <a:xfrm>
              <a:off x="7510526" y="4517135"/>
              <a:ext cx="4058666" cy="2879979"/>
            </a:xfrm>
            <a:prstGeom prst="rect">
              <a:avLst/>
            </a:prstGeom>
            <a:blipFill rotWithShape="1">
              <a:blip r:embed="rId4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defTabSz="685800"/>
              <a:endParaRPr sz="135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37050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2" t="4762" r="16428" b="10667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535577" y="1097280"/>
            <a:ext cx="602197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VALORACIÓN</a:t>
            </a:r>
            <a:endParaRPr lang="es-CO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4369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3162" t="21094" r="18229" b="15365"/>
          <a:stretch/>
        </p:blipFill>
        <p:spPr>
          <a:xfrm>
            <a:off x="0" y="24021"/>
            <a:ext cx="9144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640080" y="1609744"/>
            <a:ext cx="78638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1" marR="3572" indent="-446" algn="ctr">
              <a:lnSpc>
                <a:spcPct val="100000"/>
              </a:lnSpc>
            </a:pP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Es la evaluación  que se le hace a todos los pacientes para determinar la gravedad de sus lesiones.</a:t>
            </a:r>
            <a:endParaRPr lang="es-ES" sz="28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419567" y="1100002"/>
            <a:ext cx="1406115" cy="181443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Google Shape;73;p5"/>
          <p:cNvSpPr txBox="1">
            <a:spLocks noGrp="1"/>
          </p:cNvSpPr>
          <p:nvPr>
            <p:ph type="title"/>
          </p:nvPr>
        </p:nvSpPr>
        <p:spPr>
          <a:xfrm>
            <a:off x="971852" y="443042"/>
            <a:ext cx="7200296" cy="74768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8930" rIns="0" bIns="0" rtlCol="0" anchor="t" anchorCtr="0">
            <a:spAutoFit/>
          </a:bodyPr>
          <a:lstStyle/>
          <a:p>
            <a:pPr marL="8929" algn="ctr">
              <a:lnSpc>
                <a:spcPct val="100000"/>
              </a:lnSpc>
            </a:pPr>
            <a:r>
              <a:rPr lang="es-CO" sz="4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VALORACIÓN PRIMARIA</a:t>
            </a:r>
            <a:endParaRPr sz="4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6732773"/>
              </p:ext>
            </p:extLst>
          </p:nvPr>
        </p:nvGraphicFramePr>
        <p:xfrm>
          <a:off x="836024" y="3117854"/>
          <a:ext cx="4885508" cy="2760432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4885508">
                  <a:extLst>
                    <a:ext uri="{9D8B030D-6E8A-4147-A177-3AD203B41FA5}">
                      <a16:colId xmlns="" xmlns:a16="http://schemas.microsoft.com/office/drawing/2014/main" val="3823064614"/>
                    </a:ext>
                  </a:extLst>
                </a:gridCol>
              </a:tblGrid>
              <a:tr h="46007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s-CO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 Asegurar la escena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31733586"/>
                  </a:ext>
                </a:extLst>
              </a:tr>
              <a:tr h="460072">
                <a:tc>
                  <a:txBody>
                    <a:bodyPr/>
                    <a:lstStyle/>
                    <a:p>
                      <a:r>
                        <a:rPr lang="es-CO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Utilizar elementos de Bioseguridad.</a:t>
                      </a:r>
                      <a:endParaRPr lang="es-CO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60638507"/>
                  </a:ext>
                </a:extLst>
              </a:tr>
              <a:tr h="460072">
                <a:tc>
                  <a:txBody>
                    <a:bodyPr/>
                    <a:lstStyle/>
                    <a:p>
                      <a:r>
                        <a:rPr lang="es-CO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Determinar el estado de conciencia.</a:t>
                      </a:r>
                      <a:endParaRPr lang="es-CO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65828614"/>
                  </a:ext>
                </a:extLst>
              </a:tr>
              <a:tr h="460072">
                <a:tc>
                  <a:txBody>
                    <a:bodyPr/>
                    <a:lstStyle/>
                    <a:p>
                      <a:r>
                        <a:rPr lang="es-CO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 Verificar</a:t>
                      </a:r>
                      <a:r>
                        <a:rPr lang="es-CO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la vía aérea.</a:t>
                      </a:r>
                      <a:endParaRPr lang="es-CO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324029239"/>
                  </a:ext>
                </a:extLst>
              </a:tr>
              <a:tr h="460072">
                <a:tc>
                  <a:txBody>
                    <a:bodyPr/>
                    <a:lstStyle/>
                    <a:p>
                      <a:r>
                        <a:rPr lang="es-CO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 Verificar Respiración.</a:t>
                      </a:r>
                      <a:endParaRPr lang="es-CO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44789953"/>
                  </a:ext>
                </a:extLst>
              </a:tr>
              <a:tr h="460072">
                <a:tc>
                  <a:txBody>
                    <a:bodyPr/>
                    <a:lstStyle/>
                    <a:p>
                      <a:r>
                        <a:rPr lang="es-CO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 Verificar Pulso.</a:t>
                      </a:r>
                      <a:endParaRPr lang="es-CO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14385393"/>
                  </a:ext>
                </a:extLst>
              </a:tr>
            </a:tbl>
          </a:graphicData>
        </a:graphic>
      </p:graphicFrame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/>
          <a:srcRect l="14256" r="2857"/>
          <a:stretch/>
        </p:blipFill>
        <p:spPr>
          <a:xfrm>
            <a:off x="5995852" y="3117854"/>
            <a:ext cx="2600397" cy="2435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481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2" t="4762" r="16428" b="10667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17566" y="1071154"/>
            <a:ext cx="602197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SIGNOS VITALES</a:t>
            </a:r>
            <a:endParaRPr lang="es-CO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163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3162" t="21094" r="18229" b="15365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Google Shape;136;p13"/>
          <p:cNvSpPr txBox="1">
            <a:spLocks/>
          </p:cNvSpPr>
          <p:nvPr/>
        </p:nvSpPr>
        <p:spPr>
          <a:xfrm>
            <a:off x="178017" y="330607"/>
            <a:ext cx="5705228" cy="75148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12700" rIns="0" bIns="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 algn="ctr">
              <a:lnSpc>
                <a:spcPct val="100000"/>
              </a:lnSpc>
              <a:spcBef>
                <a:spcPts val="0"/>
              </a:spcBef>
            </a:pPr>
            <a:r>
              <a:rPr lang="es-CO" sz="4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SIGNOS VITALES</a:t>
            </a:r>
            <a:endParaRPr lang="es-CO" sz="4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Google Shape;137;p13"/>
          <p:cNvSpPr txBox="1"/>
          <p:nvPr/>
        </p:nvSpPr>
        <p:spPr>
          <a:xfrm>
            <a:off x="297256" y="1412702"/>
            <a:ext cx="8546298" cy="47827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spAutoFit/>
          </a:bodyPr>
          <a:lstStyle/>
          <a:p>
            <a:pPr marL="12700" marR="508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O" sz="2800" dirty="0" smtClean="0">
                <a:latin typeface="Arial"/>
                <a:ea typeface="Arial"/>
                <a:cs typeface="Arial"/>
                <a:sym typeface="Arial"/>
              </a:rPr>
              <a:t>Son las señales de vida que presenta un cuerpo, y determinan su correcto funcionamiento.</a:t>
            </a:r>
            <a:endParaRPr sz="2800" dirty="0" smtClean="0">
              <a:latin typeface="Arial"/>
              <a:ea typeface="Arial"/>
              <a:cs typeface="Arial"/>
              <a:sym typeface="Arial"/>
            </a:endParaRPr>
          </a:p>
          <a:p>
            <a:pPr marL="1346200" marR="0" lvl="0" indent="-445769" algn="l" rtl="0">
              <a:lnSpc>
                <a:spcPct val="100000"/>
              </a:lnSpc>
              <a:spcBef>
                <a:spcPts val="3445"/>
              </a:spcBef>
              <a:spcAft>
                <a:spcPts val="0"/>
              </a:spcAft>
              <a:buClr>
                <a:srgbClr val="7E7E7E"/>
              </a:buClr>
              <a:buSzPts val="3000"/>
              <a:buFont typeface="Arial"/>
              <a:buChar char="•"/>
            </a:pPr>
            <a:r>
              <a:rPr lang="es-CO" sz="3000" dirty="0" smtClean="0">
                <a:latin typeface="Arial"/>
                <a:ea typeface="Arial"/>
                <a:cs typeface="Arial"/>
                <a:sym typeface="Arial"/>
              </a:rPr>
              <a:t>Pulso</a:t>
            </a:r>
            <a:endParaRPr sz="3000" dirty="0" smtClean="0">
              <a:latin typeface="Arial"/>
              <a:ea typeface="Arial"/>
              <a:cs typeface="Arial"/>
              <a:sym typeface="Arial"/>
            </a:endParaRPr>
          </a:p>
          <a:p>
            <a:pPr marL="1346200" marR="0" lvl="0" indent="-44576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7E7E7E"/>
              </a:buClr>
              <a:buSzPts val="3000"/>
              <a:buFont typeface="Arial"/>
              <a:buChar char="•"/>
            </a:pPr>
            <a:r>
              <a:rPr lang="es-CO" sz="3000" dirty="0" smtClean="0">
                <a:latin typeface="Arial"/>
                <a:ea typeface="Arial"/>
                <a:cs typeface="Arial"/>
                <a:sym typeface="Arial"/>
              </a:rPr>
              <a:t>Respiración</a:t>
            </a:r>
            <a:endParaRPr sz="3000" dirty="0">
              <a:latin typeface="Arial"/>
              <a:ea typeface="Arial"/>
              <a:cs typeface="Arial"/>
              <a:sym typeface="Arial"/>
            </a:endParaRPr>
          </a:p>
          <a:p>
            <a:pPr marL="1346200" marR="0" lvl="0" indent="-445769" algn="l" rtl="0">
              <a:lnSpc>
                <a:spcPct val="100000"/>
              </a:lnSpc>
              <a:spcBef>
                <a:spcPts val="994"/>
              </a:spcBef>
              <a:spcAft>
                <a:spcPts val="0"/>
              </a:spcAft>
              <a:buClr>
                <a:srgbClr val="7E7E7E"/>
              </a:buClr>
              <a:buSzPts val="3000"/>
              <a:buFont typeface="Arial"/>
              <a:buChar char="•"/>
            </a:pPr>
            <a:r>
              <a:rPr lang="es-CO" sz="3000" dirty="0" smtClean="0">
                <a:latin typeface="Arial"/>
                <a:ea typeface="Arial"/>
                <a:cs typeface="Arial"/>
                <a:sym typeface="Arial"/>
              </a:rPr>
              <a:t>Temperatura</a:t>
            </a:r>
          </a:p>
          <a:p>
            <a:pPr marL="1346200" indent="-445769">
              <a:spcBef>
                <a:spcPts val="994"/>
              </a:spcBef>
              <a:buClr>
                <a:srgbClr val="7E7E7E"/>
              </a:buClr>
              <a:buSzPts val="3000"/>
              <a:buFont typeface="Arial"/>
              <a:buChar char="•"/>
            </a:pPr>
            <a:r>
              <a:rPr lang="es-CO" sz="3000" dirty="0" smtClean="0">
                <a:latin typeface="Arial"/>
                <a:ea typeface="Arial"/>
                <a:cs typeface="Arial"/>
                <a:sym typeface="Arial"/>
              </a:rPr>
              <a:t>Presión arterial</a:t>
            </a:r>
          </a:p>
          <a:p>
            <a:pPr marL="1346200" marR="0" lvl="0" indent="-445769" algn="l" rtl="0">
              <a:lnSpc>
                <a:spcPct val="100000"/>
              </a:lnSpc>
              <a:spcBef>
                <a:spcPts val="994"/>
              </a:spcBef>
              <a:spcAft>
                <a:spcPts val="0"/>
              </a:spcAft>
              <a:buClr>
                <a:srgbClr val="7E7E7E"/>
              </a:buClr>
              <a:buSzPts val="3000"/>
              <a:buFont typeface="Arial"/>
              <a:buChar char="•"/>
            </a:pPr>
            <a:endParaRPr sz="30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46200" marR="0" lvl="0" indent="-255269" algn="l" rtl="0">
              <a:lnSpc>
                <a:spcPct val="100000"/>
              </a:lnSpc>
              <a:spcBef>
                <a:spcPts val="101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alibri"/>
              <a:buNone/>
            </a:pPr>
            <a:endParaRPr sz="30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Google Shape;138;p13"/>
          <p:cNvSpPr/>
          <p:nvPr/>
        </p:nvSpPr>
        <p:spPr>
          <a:xfrm>
            <a:off x="5312936" y="2512168"/>
            <a:ext cx="1140619" cy="2879979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70738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33162" t="21094" r="18229" b="15365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Google Shape;153;p15"/>
          <p:cNvSpPr txBox="1">
            <a:spLocks noGrp="1"/>
          </p:cNvSpPr>
          <p:nvPr>
            <p:ph type="title"/>
          </p:nvPr>
        </p:nvSpPr>
        <p:spPr>
          <a:xfrm>
            <a:off x="95116" y="381902"/>
            <a:ext cx="2918728" cy="751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1270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O" sz="4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PULSO</a:t>
            </a:r>
            <a:endParaRPr sz="4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613954" y="1515291"/>
            <a:ext cx="80205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Expansión rítmica de las arterias al paso de la sangre bombeada por el corazón</a:t>
            </a:r>
            <a:endParaRPr lang="es-CO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0" name="Picture 6" descr="La aplicación ECG y notificación de ritmo irregular de Apple ...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4161" y="2781744"/>
            <a:ext cx="5120180" cy="2880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625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3162" t="21094" r="18229" b="15365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Google Shape;153;p15"/>
          <p:cNvSpPr txBox="1">
            <a:spLocks noGrp="1"/>
          </p:cNvSpPr>
          <p:nvPr>
            <p:ph type="title"/>
          </p:nvPr>
        </p:nvSpPr>
        <p:spPr>
          <a:xfrm>
            <a:off x="64636" y="337066"/>
            <a:ext cx="2918728" cy="751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1270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O" sz="4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PULSO</a:t>
            </a:r>
            <a:endParaRPr sz="4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Google Shape;154;p15"/>
          <p:cNvSpPr txBox="1"/>
          <p:nvPr/>
        </p:nvSpPr>
        <p:spPr>
          <a:xfrm>
            <a:off x="1524000" y="3756314"/>
            <a:ext cx="6096000" cy="19357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spAutoFit/>
          </a:bodyPr>
          <a:lstStyle/>
          <a:p>
            <a:pPr marL="457834" marR="5080" lvl="0" indent="-44577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E7E7E"/>
              </a:buClr>
              <a:buSzPts val="3000"/>
              <a:buFont typeface="Arial"/>
              <a:buChar char="•"/>
            </a:pPr>
            <a:r>
              <a:rPr lang="es-CO" sz="2500" b="1" dirty="0">
                <a:latin typeface="Arial"/>
                <a:ea typeface="Arial"/>
                <a:cs typeface="Arial"/>
                <a:sym typeface="Arial"/>
              </a:rPr>
              <a:t>Taquicardia</a:t>
            </a:r>
            <a:r>
              <a:rPr lang="es-CO" sz="2500" dirty="0">
                <a:latin typeface="Arial"/>
                <a:ea typeface="Arial"/>
                <a:cs typeface="Arial"/>
                <a:sym typeface="Arial"/>
              </a:rPr>
              <a:t>: frecuencia por  encima del rango normal</a:t>
            </a:r>
            <a:r>
              <a:rPr lang="es-CO" sz="2500" dirty="0" smtClean="0">
                <a:latin typeface="Arial"/>
                <a:ea typeface="Arial"/>
                <a:cs typeface="Arial"/>
                <a:sym typeface="Arial"/>
              </a:rPr>
              <a:t>.</a:t>
            </a:r>
            <a:endParaRPr sz="2500" dirty="0">
              <a:latin typeface="Arial"/>
              <a:ea typeface="Arial"/>
              <a:cs typeface="Arial"/>
              <a:sym typeface="Arial"/>
            </a:endParaRPr>
          </a:p>
          <a:p>
            <a:pPr marL="457834" marR="31750" lvl="0" indent="-44577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E7E7E"/>
              </a:buClr>
              <a:buSzPts val="3000"/>
              <a:buFont typeface="Arial"/>
              <a:buChar char="•"/>
            </a:pPr>
            <a:r>
              <a:rPr lang="es-CO" sz="2500" b="1" dirty="0">
                <a:latin typeface="Arial"/>
                <a:ea typeface="Arial"/>
                <a:cs typeface="Arial"/>
                <a:sym typeface="Arial"/>
              </a:rPr>
              <a:t>Bradicardia: </a:t>
            </a:r>
            <a:r>
              <a:rPr lang="es-CO" sz="2500" dirty="0">
                <a:latin typeface="Arial"/>
                <a:ea typeface="Arial"/>
                <a:cs typeface="Arial"/>
                <a:sym typeface="Arial"/>
              </a:rPr>
              <a:t>frecuencia por  debajo del rango normal</a:t>
            </a:r>
            <a:r>
              <a:rPr lang="es-CO" sz="2500" dirty="0" smtClean="0">
                <a:latin typeface="Arial"/>
                <a:ea typeface="Arial"/>
                <a:cs typeface="Arial"/>
                <a:sym typeface="Arial"/>
              </a:rPr>
              <a:t>.</a:t>
            </a:r>
            <a:endParaRPr sz="2500" dirty="0">
              <a:latin typeface="Arial"/>
              <a:ea typeface="Arial"/>
              <a:cs typeface="Arial"/>
              <a:sym typeface="Arial"/>
            </a:endParaRPr>
          </a:p>
          <a:p>
            <a:pPr marL="457834" marR="0" lvl="0" indent="-44577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E7E7E"/>
              </a:buClr>
              <a:buSzPts val="3000"/>
              <a:buFont typeface="Arial"/>
              <a:buChar char="•"/>
            </a:pPr>
            <a:r>
              <a:rPr lang="es-CO" sz="2500" b="1" dirty="0">
                <a:latin typeface="Arial"/>
                <a:ea typeface="Arial"/>
                <a:cs typeface="Arial"/>
                <a:sym typeface="Arial"/>
              </a:rPr>
              <a:t>Ausente: </a:t>
            </a:r>
            <a:r>
              <a:rPr lang="es-CO" sz="2500" dirty="0">
                <a:latin typeface="Arial"/>
                <a:ea typeface="Arial"/>
                <a:cs typeface="Arial"/>
                <a:sym typeface="Arial"/>
              </a:rPr>
              <a:t>P</a:t>
            </a:r>
            <a:r>
              <a:rPr lang="es-CO" sz="2500" dirty="0" smtClean="0">
                <a:latin typeface="Arial"/>
                <a:ea typeface="Arial"/>
                <a:cs typeface="Arial"/>
                <a:sym typeface="Arial"/>
              </a:rPr>
              <a:t>aro </a:t>
            </a:r>
            <a:r>
              <a:rPr lang="es-CO" sz="2500" dirty="0">
                <a:latin typeface="Arial"/>
                <a:ea typeface="Arial"/>
                <a:cs typeface="Arial"/>
                <a:sym typeface="Arial"/>
              </a:rPr>
              <a:t>cardiaco.</a:t>
            </a:r>
            <a:endParaRPr sz="2500" dirty="0"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3308231"/>
              </p:ext>
            </p:extLst>
          </p:nvPr>
        </p:nvGraphicFramePr>
        <p:xfrm>
          <a:off x="1524000" y="1425619"/>
          <a:ext cx="6096000" cy="185420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3048000">
                  <a:extLst>
                    <a:ext uri="{9D8B030D-6E8A-4147-A177-3AD203B41FA5}">
                      <a16:colId xmlns="" xmlns:a16="http://schemas.microsoft.com/office/drawing/2014/main" val="3275410176"/>
                    </a:ext>
                  </a:extLst>
                </a:gridCol>
                <a:gridCol w="3048000">
                  <a:extLst>
                    <a:ext uri="{9D8B030D-6E8A-4147-A177-3AD203B41FA5}">
                      <a16:colId xmlns="" xmlns:a16="http://schemas.microsoft.com/office/drawing/2014/main" val="9365392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CO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Cifras Normales de Pulso</a:t>
                      </a:r>
                      <a:endParaRPr lang="es-CO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Pulsaciones</a:t>
                      </a:r>
                      <a:r>
                        <a:rPr lang="es-CO" sz="1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por minuto</a:t>
                      </a:r>
                      <a:endParaRPr lang="es-CO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605612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CO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Recién Nacidos</a:t>
                      </a:r>
                      <a:endParaRPr lang="es-CO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120</a:t>
                      </a:r>
                      <a:r>
                        <a:rPr lang="es-CO" sz="1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- 140</a:t>
                      </a:r>
                      <a:endParaRPr lang="es-CO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04452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CO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Niños</a:t>
                      </a:r>
                      <a:endParaRPr lang="es-CO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100 - 120</a:t>
                      </a:r>
                      <a:endParaRPr lang="es-CO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232523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CO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Adultos</a:t>
                      </a:r>
                      <a:endParaRPr lang="es-CO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60 - 100</a:t>
                      </a:r>
                      <a:endParaRPr lang="es-CO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0475776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CO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Adultos Mayores</a:t>
                      </a:r>
                      <a:endParaRPr lang="es-CO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Menor</a:t>
                      </a:r>
                      <a:r>
                        <a:rPr lang="es-CO" sz="1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 60</a:t>
                      </a:r>
                      <a:endParaRPr lang="es-CO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196429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8057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33162" t="21094" r="18229" b="15365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Google Shape;153;p15"/>
          <p:cNvSpPr txBox="1">
            <a:spLocks noGrp="1"/>
          </p:cNvSpPr>
          <p:nvPr>
            <p:ph type="title"/>
          </p:nvPr>
        </p:nvSpPr>
        <p:spPr>
          <a:xfrm>
            <a:off x="95116" y="393579"/>
            <a:ext cx="2918728" cy="751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1270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O" sz="4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PULSO</a:t>
            </a:r>
            <a:endParaRPr sz="4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222069" y="1303514"/>
            <a:ext cx="5551714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2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Cómo tomar el pulso</a:t>
            </a:r>
            <a:endParaRPr lang="es-CO" sz="2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CO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Coloque las puntas de los dedos índice y medio en la parte interna de la muñeca por debajo de la base del pulgar.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Presione </a:t>
            </a:r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ligeramente, usted </a:t>
            </a:r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sentirá la sangre pulsando por debajo de los dedos.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Use un reloj </a:t>
            </a:r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en la otra mano y cuente los latidos que siente durante un minuto</a:t>
            </a:r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CO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1349" y="960091"/>
            <a:ext cx="2952205" cy="4565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155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33162" t="21094" r="18229" b="15365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Google Shape;153;p15"/>
          <p:cNvSpPr txBox="1">
            <a:spLocks noGrp="1"/>
          </p:cNvSpPr>
          <p:nvPr>
            <p:ph type="title"/>
          </p:nvPr>
        </p:nvSpPr>
        <p:spPr>
          <a:xfrm>
            <a:off x="108179" y="367453"/>
            <a:ext cx="2918728" cy="751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1270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O" sz="4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PULSO</a:t>
            </a:r>
            <a:endParaRPr sz="4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Pulso radial: MedlinePlus enciclopedia médica illustració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46"/>
          <a:stretch/>
        </p:blipFill>
        <p:spPr bwMode="auto">
          <a:xfrm>
            <a:off x="415522" y="1861933"/>
            <a:ext cx="2980821" cy="3134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4"/>
          <a:srcRect b="4413"/>
          <a:stretch/>
        </p:blipFill>
        <p:spPr>
          <a:xfrm>
            <a:off x="3811865" y="1477055"/>
            <a:ext cx="4933779" cy="4106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473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3162" t="21094" r="18229" b="15365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Google Shape;73;p5"/>
          <p:cNvSpPr txBox="1">
            <a:spLocks noGrp="1"/>
          </p:cNvSpPr>
          <p:nvPr>
            <p:ph type="title"/>
          </p:nvPr>
        </p:nvSpPr>
        <p:spPr>
          <a:xfrm>
            <a:off x="513442" y="470557"/>
            <a:ext cx="7791152" cy="74768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8930" rIns="0" bIns="0" rtlCol="0" anchor="t" anchorCtr="0">
            <a:spAutoFit/>
          </a:bodyPr>
          <a:lstStyle/>
          <a:p>
            <a:pPr marL="8929">
              <a:lnSpc>
                <a:spcPct val="100000"/>
              </a:lnSpc>
            </a:pPr>
            <a:r>
              <a:rPr lang="es-CO" sz="4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RESPIRACIÓN</a:t>
            </a:r>
            <a:endParaRPr sz="4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Google Shape;172;p17"/>
          <p:cNvSpPr txBox="1"/>
          <p:nvPr/>
        </p:nvSpPr>
        <p:spPr>
          <a:xfrm>
            <a:off x="513442" y="1415958"/>
            <a:ext cx="8290924" cy="8739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spAutoFit/>
          </a:bodyPr>
          <a:lstStyle/>
          <a:p>
            <a:pPr marL="12064" marR="502284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E7E7E"/>
              </a:buClr>
              <a:buSzPts val="2750"/>
            </a:pPr>
            <a:r>
              <a:rPr lang="es-CO" sz="2800" dirty="0" smtClean="0">
                <a:latin typeface="Arial"/>
                <a:ea typeface="Arial"/>
                <a:cs typeface="Arial"/>
                <a:sym typeface="Arial"/>
              </a:rPr>
              <a:t>Es el intercambio gaseoso entre el medio ambiente y el cuerpo humano.</a:t>
            </a:r>
            <a:endParaRPr sz="280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100" name="Picture 4" descr="Respiración natural y saludable. Explicación de la biomecanica ...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837" y="2356883"/>
            <a:ext cx="3444133" cy="3444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7027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3162" t="21094" r="18229" b="15365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Google Shape;73;p5"/>
          <p:cNvSpPr txBox="1">
            <a:spLocks noGrp="1"/>
          </p:cNvSpPr>
          <p:nvPr>
            <p:ph type="title"/>
          </p:nvPr>
        </p:nvSpPr>
        <p:spPr>
          <a:xfrm>
            <a:off x="513442" y="470557"/>
            <a:ext cx="7791152" cy="74768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8930" rIns="0" bIns="0" rtlCol="0" anchor="t" anchorCtr="0">
            <a:spAutoFit/>
          </a:bodyPr>
          <a:lstStyle/>
          <a:p>
            <a:pPr marL="8929">
              <a:lnSpc>
                <a:spcPct val="100000"/>
              </a:lnSpc>
            </a:pPr>
            <a:r>
              <a:rPr lang="es-CO" sz="4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RESPIRACIÓN</a:t>
            </a:r>
            <a:endParaRPr sz="4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Tab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2798775"/>
              </p:ext>
            </p:extLst>
          </p:nvPr>
        </p:nvGraphicFramePr>
        <p:xfrm>
          <a:off x="1524000" y="1425619"/>
          <a:ext cx="6096000" cy="2147798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3048000">
                  <a:extLst>
                    <a:ext uri="{9D8B030D-6E8A-4147-A177-3AD203B41FA5}">
                      <a16:colId xmlns="" xmlns:a16="http://schemas.microsoft.com/office/drawing/2014/main" val="3275410176"/>
                    </a:ext>
                  </a:extLst>
                </a:gridCol>
                <a:gridCol w="3048000">
                  <a:extLst>
                    <a:ext uri="{9D8B030D-6E8A-4147-A177-3AD203B41FA5}">
                      <a16:colId xmlns="" xmlns:a16="http://schemas.microsoft.com/office/drawing/2014/main" val="936539248"/>
                    </a:ext>
                  </a:extLst>
                </a:gridCol>
              </a:tblGrid>
              <a:tr h="664438">
                <a:tc>
                  <a:txBody>
                    <a:bodyPr/>
                    <a:lstStyle/>
                    <a:p>
                      <a:r>
                        <a:rPr lang="es-CO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Cifras Normales de Respiración</a:t>
                      </a:r>
                      <a:endParaRPr lang="es-CO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Respiraciones</a:t>
                      </a:r>
                      <a:r>
                        <a:rPr lang="es-CO" sz="1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por minuto</a:t>
                      </a:r>
                      <a:endParaRPr lang="es-CO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605612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CO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Recién Nacidos</a:t>
                      </a:r>
                      <a:endParaRPr lang="es-CO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</a:t>
                      </a:r>
                      <a:r>
                        <a:rPr lang="es-CO" sz="1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- 40</a:t>
                      </a:r>
                      <a:endParaRPr lang="es-CO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04452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CO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Niños</a:t>
                      </a:r>
                      <a:endParaRPr lang="es-CO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20 - 30</a:t>
                      </a:r>
                      <a:endParaRPr lang="es-CO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232523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CO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Adultos</a:t>
                      </a:r>
                      <a:endParaRPr lang="es-CO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16 - 20</a:t>
                      </a:r>
                      <a:endParaRPr lang="es-CO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0475776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CO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Adultos Mayores</a:t>
                      </a:r>
                      <a:endParaRPr lang="es-CO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Menor</a:t>
                      </a:r>
                      <a:r>
                        <a:rPr lang="es-CO" sz="1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 16</a:t>
                      </a:r>
                      <a:endParaRPr lang="es-CO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19642906"/>
                  </a:ext>
                </a:extLst>
              </a:tr>
            </a:tbl>
          </a:graphicData>
        </a:graphic>
      </p:graphicFrame>
      <p:sp>
        <p:nvSpPr>
          <p:cNvPr id="10" name="Google Shape;172;p17"/>
          <p:cNvSpPr txBox="1"/>
          <p:nvPr/>
        </p:nvSpPr>
        <p:spPr>
          <a:xfrm>
            <a:off x="1099760" y="3885301"/>
            <a:ext cx="7364971" cy="19357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spAutoFit/>
          </a:bodyPr>
          <a:lstStyle/>
          <a:p>
            <a:pPr marL="457834" marR="502284" lvl="0" indent="-44577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E7E7E"/>
              </a:buClr>
              <a:buSzPts val="2750"/>
              <a:buFont typeface="Arial"/>
              <a:buChar char="•"/>
            </a:pPr>
            <a:r>
              <a:rPr lang="es-CO" sz="2500" b="1" dirty="0">
                <a:latin typeface="Arial"/>
                <a:ea typeface="Arial"/>
                <a:cs typeface="Arial"/>
                <a:sym typeface="Arial"/>
              </a:rPr>
              <a:t>Polipnea o taquipnea: </a:t>
            </a:r>
            <a:r>
              <a:rPr lang="es-CO" sz="2500" dirty="0">
                <a:latin typeface="Arial"/>
                <a:ea typeface="Arial"/>
                <a:cs typeface="Arial"/>
                <a:sym typeface="Arial"/>
              </a:rPr>
              <a:t>R</a:t>
            </a:r>
            <a:r>
              <a:rPr lang="es-CO" sz="2500" dirty="0" smtClean="0">
                <a:latin typeface="Arial"/>
                <a:ea typeface="Arial"/>
                <a:cs typeface="Arial"/>
                <a:sym typeface="Arial"/>
              </a:rPr>
              <a:t>espiración </a:t>
            </a:r>
            <a:r>
              <a:rPr lang="es-CO" sz="2500" dirty="0">
                <a:latin typeface="Arial"/>
                <a:ea typeface="Arial"/>
                <a:cs typeface="Arial"/>
                <a:sym typeface="Arial"/>
              </a:rPr>
              <a:t>por encima del  rango normal</a:t>
            </a:r>
            <a:r>
              <a:rPr lang="es-CO" sz="2500" dirty="0" smtClean="0">
                <a:latin typeface="Arial"/>
                <a:ea typeface="Arial"/>
                <a:cs typeface="Arial"/>
                <a:sym typeface="Arial"/>
              </a:rPr>
              <a:t>.</a:t>
            </a:r>
            <a:endParaRPr sz="2500" dirty="0">
              <a:latin typeface="Arial"/>
              <a:ea typeface="Arial"/>
              <a:cs typeface="Arial"/>
              <a:sym typeface="Arial"/>
            </a:endParaRPr>
          </a:p>
          <a:p>
            <a:pPr marL="457834" marR="5080" lvl="0" indent="-44577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E7E7E"/>
              </a:buClr>
              <a:buSzPts val="2750"/>
              <a:buFont typeface="Arial"/>
              <a:buChar char="•"/>
            </a:pPr>
            <a:r>
              <a:rPr lang="es-CO" sz="2500" b="1" dirty="0">
                <a:latin typeface="Arial"/>
                <a:ea typeface="Arial"/>
                <a:cs typeface="Arial"/>
                <a:sym typeface="Arial"/>
              </a:rPr>
              <a:t>Bradipnea</a:t>
            </a:r>
            <a:r>
              <a:rPr lang="es-CO" sz="2500" dirty="0">
                <a:latin typeface="Arial"/>
                <a:ea typeface="Arial"/>
                <a:cs typeface="Arial"/>
                <a:sym typeface="Arial"/>
              </a:rPr>
              <a:t>: R</a:t>
            </a:r>
            <a:r>
              <a:rPr lang="es-CO" sz="2500" dirty="0" smtClean="0">
                <a:latin typeface="Arial"/>
                <a:ea typeface="Arial"/>
                <a:cs typeface="Arial"/>
                <a:sym typeface="Arial"/>
              </a:rPr>
              <a:t>espiración </a:t>
            </a:r>
            <a:r>
              <a:rPr lang="es-CO" sz="2500" dirty="0">
                <a:latin typeface="Arial"/>
                <a:ea typeface="Arial"/>
                <a:cs typeface="Arial"/>
                <a:sym typeface="Arial"/>
              </a:rPr>
              <a:t>por  debajo del rango normal</a:t>
            </a:r>
            <a:r>
              <a:rPr lang="es-CO" sz="2500" dirty="0" smtClean="0">
                <a:latin typeface="Arial"/>
                <a:ea typeface="Arial"/>
                <a:cs typeface="Arial"/>
                <a:sym typeface="Arial"/>
              </a:rPr>
              <a:t>.</a:t>
            </a:r>
            <a:endParaRPr sz="2500" dirty="0">
              <a:latin typeface="Arial"/>
              <a:ea typeface="Arial"/>
              <a:cs typeface="Arial"/>
              <a:sym typeface="Arial"/>
            </a:endParaRPr>
          </a:p>
          <a:p>
            <a:pPr marL="457834" marR="1602105" lvl="0" indent="-44577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E7E7E"/>
              </a:buClr>
              <a:buSzPts val="2750"/>
              <a:buFont typeface="Arial"/>
              <a:buChar char="•"/>
            </a:pPr>
            <a:r>
              <a:rPr lang="es-CO" sz="2500" b="1" dirty="0">
                <a:latin typeface="Arial"/>
                <a:ea typeface="Arial"/>
                <a:cs typeface="Arial"/>
                <a:sym typeface="Arial"/>
              </a:rPr>
              <a:t>Apnea</a:t>
            </a:r>
            <a:r>
              <a:rPr lang="es-CO" sz="2500" dirty="0">
                <a:latin typeface="Arial"/>
                <a:ea typeface="Arial"/>
                <a:cs typeface="Arial"/>
                <a:sym typeface="Arial"/>
              </a:rPr>
              <a:t>: Ausencia de la  respiración.</a:t>
            </a:r>
            <a:endParaRPr sz="2500" dirty="0"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13774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3162" t="21094" r="18229" b="15365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Google Shape;73;p5"/>
          <p:cNvSpPr txBox="1">
            <a:spLocks noGrp="1"/>
          </p:cNvSpPr>
          <p:nvPr>
            <p:ph type="title"/>
          </p:nvPr>
        </p:nvSpPr>
        <p:spPr>
          <a:xfrm>
            <a:off x="513442" y="457494"/>
            <a:ext cx="7791152" cy="74768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8930" rIns="0" bIns="0" rtlCol="0" anchor="t" anchorCtr="0">
            <a:spAutoFit/>
          </a:bodyPr>
          <a:lstStyle/>
          <a:p>
            <a:pPr marL="8929">
              <a:lnSpc>
                <a:spcPct val="100000"/>
              </a:lnSpc>
            </a:pPr>
            <a:r>
              <a:rPr lang="es-CO" sz="4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RESPIRACIÓN</a:t>
            </a:r>
            <a:endParaRPr sz="4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Google Shape;172;p17"/>
          <p:cNvSpPr txBox="1"/>
          <p:nvPr/>
        </p:nvSpPr>
        <p:spPr>
          <a:xfrm>
            <a:off x="513442" y="1350644"/>
            <a:ext cx="8264798" cy="4474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spAutoFit/>
          </a:bodyPr>
          <a:lstStyle/>
          <a:p>
            <a:pPr marL="12064" marR="502284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E7E7E"/>
              </a:buClr>
              <a:buSzPts val="2750"/>
            </a:pPr>
            <a:r>
              <a:rPr lang="es-CO" sz="2800" dirty="0" smtClean="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Cómo contar las respiraciones en una persona.</a:t>
            </a:r>
          </a:p>
          <a:p>
            <a:pPr marL="12064" marR="502284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E7E7E"/>
              </a:buClr>
              <a:buSzPts val="2750"/>
            </a:pPr>
            <a:endParaRPr lang="es-CO" sz="2400" dirty="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Pídale a la persona </a:t>
            </a:r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que se relaje.</a:t>
            </a:r>
            <a:endParaRPr lang="es-MX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Intente contar las respiraciones de la otra persona sin que se dé cuenta. Si lo sabe, puede </a:t>
            </a:r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que </a:t>
            </a:r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intente </a:t>
            </a:r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controlar su </a:t>
            </a:r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respiración, </a:t>
            </a:r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sto </a:t>
            </a:r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puede dar un ritmo respiratorio falso.</a:t>
            </a:r>
          </a:p>
          <a:p>
            <a:pPr marL="285750" lvl="1" indent="-285750">
              <a:buFont typeface="Arial" panose="020B0604020202020204" pitchFamily="34" charset="0"/>
              <a:buChar char="•"/>
            </a:pPr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Coloque una mano en el tórax del paciente, de manera que se puedan percibir los movimientos respiratorios, observe y sienta el </a:t>
            </a:r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pecho subir y </a:t>
            </a:r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bajar, una </a:t>
            </a:r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subida y una bajada se cuentan como 1 respiración.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Utilice un reloj que tenga segundos y cuente cuantas respiraciones tiene en 1 minuto. </a:t>
            </a:r>
            <a:endParaRPr sz="2400" dirty="0">
              <a:solidFill>
                <a:srgbClr val="C0000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59630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3162" t="21094" r="18229" b="15365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Google Shape;73;p5"/>
          <p:cNvSpPr txBox="1">
            <a:spLocks noGrp="1"/>
          </p:cNvSpPr>
          <p:nvPr>
            <p:ph type="title"/>
          </p:nvPr>
        </p:nvSpPr>
        <p:spPr>
          <a:xfrm>
            <a:off x="456974" y="351890"/>
            <a:ext cx="7791152" cy="74768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8930" rIns="0" bIns="0" rtlCol="0" anchor="t" anchorCtr="0">
            <a:spAutoFit/>
          </a:bodyPr>
          <a:lstStyle/>
          <a:p>
            <a:pPr marL="8929">
              <a:lnSpc>
                <a:spcPct val="100000"/>
              </a:lnSpc>
            </a:pPr>
            <a:r>
              <a:rPr lang="es-CO" sz="4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TEMPERATURA</a:t>
            </a:r>
            <a:endParaRPr sz="4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Google Shape;191;p19"/>
          <p:cNvSpPr txBox="1"/>
          <p:nvPr/>
        </p:nvSpPr>
        <p:spPr>
          <a:xfrm>
            <a:off x="456975" y="1462857"/>
            <a:ext cx="8203700" cy="2166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spAutoFit/>
          </a:bodyPr>
          <a:lstStyle/>
          <a:p>
            <a:pPr marL="12064" marR="5080" lvl="0" algn="just">
              <a:buClr>
                <a:srgbClr val="7E7E7E"/>
              </a:buClr>
              <a:buSzPts val="3000"/>
            </a:pP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 </a:t>
            </a: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la medida relativa de calor o frío asociado al metabolismo del cuerpo humano y su función es mantener activos los procesos biológicos, esta temperatura varía según la persona, la edad, la actividad y el momento del </a:t>
            </a:r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día.</a:t>
            </a:r>
            <a:endParaRPr sz="2800" dirty="0">
              <a:solidFill>
                <a:schemeClr val="dk1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  <p:pic>
        <p:nvPicPr>
          <p:cNvPr id="5128" name="Picture 8" descr="UBA | FADU | DG/DlyS | DGPC | Cátedrar Díaz Cortez | Anibal Guebel ...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1375" y="3629461"/>
            <a:ext cx="23812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8722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3162" t="21094" r="18229" b="15365"/>
          <a:stretch/>
        </p:blipFill>
        <p:spPr>
          <a:xfrm>
            <a:off x="0" y="66511"/>
            <a:ext cx="9144000" cy="6858000"/>
          </a:xfrm>
          <a:prstGeom prst="rect">
            <a:avLst/>
          </a:prstGeom>
        </p:spPr>
      </p:pic>
      <p:sp>
        <p:nvSpPr>
          <p:cNvPr id="7" name="Google Shape;73;p5"/>
          <p:cNvSpPr txBox="1">
            <a:spLocks noGrp="1"/>
          </p:cNvSpPr>
          <p:nvPr>
            <p:ph type="title"/>
          </p:nvPr>
        </p:nvSpPr>
        <p:spPr>
          <a:xfrm>
            <a:off x="456974" y="351890"/>
            <a:ext cx="7791152" cy="74768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8930" rIns="0" bIns="0" rtlCol="0" anchor="t" anchorCtr="0">
            <a:spAutoFit/>
          </a:bodyPr>
          <a:lstStyle/>
          <a:p>
            <a:pPr marL="8929">
              <a:lnSpc>
                <a:spcPct val="100000"/>
              </a:lnSpc>
            </a:pPr>
            <a:r>
              <a:rPr lang="es-CO" sz="4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TEMPERATURA</a:t>
            </a:r>
            <a:endParaRPr sz="4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 descr="Cómo bajar la fiebre en niños | Cuidados de bebes, Fiebre en niños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0562" y="1607018"/>
            <a:ext cx="6096000" cy="4067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477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3162" t="21094" r="18229" b="15365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Google Shape;73;p5"/>
          <p:cNvSpPr txBox="1">
            <a:spLocks noGrp="1"/>
          </p:cNvSpPr>
          <p:nvPr>
            <p:ph type="title"/>
          </p:nvPr>
        </p:nvSpPr>
        <p:spPr>
          <a:xfrm>
            <a:off x="495048" y="368611"/>
            <a:ext cx="7791152" cy="74768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8930" rIns="0" bIns="0" rtlCol="0" anchor="t" anchorCtr="0">
            <a:spAutoFit/>
          </a:bodyPr>
          <a:lstStyle/>
          <a:p>
            <a:pPr marL="8929">
              <a:lnSpc>
                <a:spcPct val="100000"/>
              </a:lnSpc>
            </a:pPr>
            <a:r>
              <a:rPr lang="es-CO" sz="4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PRESIÓN ARTERIAL</a:t>
            </a:r>
            <a:endParaRPr sz="4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Google Shape;222;p22"/>
          <p:cNvSpPr txBox="1"/>
          <p:nvPr/>
        </p:nvSpPr>
        <p:spPr>
          <a:xfrm>
            <a:off x="495048" y="1116292"/>
            <a:ext cx="8309318" cy="35875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9050" rIns="0" bIns="0" anchor="t" anchorCtr="0">
            <a:spAutoFit/>
          </a:bodyPr>
          <a:lstStyle/>
          <a:p>
            <a:pPr marL="12064" lvl="0" algn="just">
              <a:buClr>
                <a:srgbClr val="7E7E7E"/>
              </a:buClr>
              <a:buSzPts val="3000"/>
            </a:pPr>
            <a:r>
              <a:rPr lang="es-CO" sz="2800" dirty="0" smtClean="0">
                <a:latin typeface="Arial"/>
                <a:ea typeface="Arial"/>
                <a:cs typeface="Arial"/>
                <a:sym typeface="Arial"/>
              </a:rPr>
              <a:t>Es la fuerza que ejerce la sangre bombeada por el corazón, contra la pared arterial. </a:t>
            </a:r>
            <a:r>
              <a:rPr lang="es-MX" sz="2800" b="1" dirty="0" smtClean="0">
                <a:latin typeface="Arial"/>
                <a:ea typeface="Arial"/>
                <a:cs typeface="Arial"/>
              </a:rPr>
              <a:t>La </a:t>
            </a:r>
            <a:r>
              <a:rPr lang="es-MX" sz="2800" b="1" dirty="0">
                <a:latin typeface="Arial"/>
                <a:ea typeface="Arial"/>
                <a:cs typeface="Arial"/>
              </a:rPr>
              <a:t>presión arterial </a:t>
            </a:r>
            <a:r>
              <a:rPr lang="es-MX" sz="2800" dirty="0">
                <a:latin typeface="Arial"/>
                <a:ea typeface="Arial"/>
                <a:cs typeface="Arial"/>
              </a:rPr>
              <a:t>incluye dos mediciones: la presión sistólica, que se mide durante el latido del </a:t>
            </a:r>
            <a:r>
              <a:rPr lang="es-MX" sz="2800" dirty="0" smtClean="0">
                <a:latin typeface="Arial"/>
                <a:ea typeface="Arial"/>
                <a:cs typeface="Arial"/>
              </a:rPr>
              <a:t>corazón, y </a:t>
            </a:r>
            <a:r>
              <a:rPr lang="es-MX" sz="2800" dirty="0">
                <a:latin typeface="Arial"/>
                <a:ea typeface="Arial"/>
                <a:cs typeface="Arial"/>
              </a:rPr>
              <a:t>la presión diastólica, que se mide durante el descanso entre dos </a:t>
            </a:r>
            <a:r>
              <a:rPr lang="es-MX" sz="2800" dirty="0" smtClean="0">
                <a:latin typeface="Arial"/>
                <a:ea typeface="Arial"/>
                <a:cs typeface="Arial"/>
              </a:rPr>
              <a:t>latidos. </a:t>
            </a:r>
            <a:r>
              <a:rPr lang="es-MX" sz="2800" dirty="0">
                <a:latin typeface="Arial"/>
                <a:ea typeface="Arial"/>
                <a:cs typeface="Arial"/>
              </a:rPr>
              <a:t>Primero se registra la presión sistólica y luego la presión </a:t>
            </a:r>
            <a:r>
              <a:rPr lang="es-MX" sz="2800" dirty="0" smtClean="0">
                <a:latin typeface="Arial"/>
                <a:ea typeface="Arial"/>
                <a:cs typeface="Arial"/>
              </a:rPr>
              <a:t>diastólica. </a:t>
            </a:r>
          </a:p>
          <a:p>
            <a:pPr marL="12064" lvl="0" algn="just">
              <a:buClr>
                <a:srgbClr val="7E7E7E"/>
              </a:buClr>
              <a:buSzPts val="3000"/>
            </a:pPr>
            <a:r>
              <a:rPr lang="es-MX" sz="2800" dirty="0">
                <a:latin typeface="Arial"/>
                <a:ea typeface="Arial"/>
                <a:cs typeface="Arial"/>
              </a:rPr>
              <a:t>P</a:t>
            </a:r>
            <a:r>
              <a:rPr lang="es-MX" sz="2800" dirty="0" smtClean="0">
                <a:latin typeface="Arial"/>
                <a:ea typeface="Arial"/>
                <a:cs typeface="Arial"/>
              </a:rPr>
              <a:t>or </a:t>
            </a:r>
            <a:r>
              <a:rPr lang="es-MX" sz="2800" dirty="0">
                <a:latin typeface="Arial"/>
                <a:ea typeface="Arial"/>
                <a:cs typeface="Arial"/>
              </a:rPr>
              <a:t>ejemplo: </a:t>
            </a:r>
            <a:r>
              <a:rPr lang="es-MX" sz="2800" dirty="0" smtClean="0">
                <a:latin typeface="Arial"/>
                <a:ea typeface="Arial"/>
                <a:cs typeface="Arial"/>
              </a:rPr>
              <a:t>120/80mmHg</a:t>
            </a:r>
            <a:endParaRPr sz="280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170" name="Picture 2" descr="Pin en Salud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08" y="4703797"/>
            <a:ext cx="3292575" cy="1852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0477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3162" t="21094" r="18229" b="15365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Google Shape;73;p5"/>
          <p:cNvSpPr txBox="1">
            <a:spLocks noGrp="1"/>
          </p:cNvSpPr>
          <p:nvPr>
            <p:ph type="title"/>
          </p:nvPr>
        </p:nvSpPr>
        <p:spPr>
          <a:xfrm>
            <a:off x="495048" y="368611"/>
            <a:ext cx="7791152" cy="74768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8930" rIns="0" bIns="0" rtlCol="0" anchor="t" anchorCtr="0">
            <a:spAutoFit/>
          </a:bodyPr>
          <a:lstStyle/>
          <a:p>
            <a:pPr marL="8929">
              <a:lnSpc>
                <a:spcPct val="100000"/>
              </a:lnSpc>
            </a:pPr>
            <a:r>
              <a:rPr lang="es-CO" sz="4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PRESIÓN ARTERIAL</a:t>
            </a:r>
            <a:endParaRPr sz="4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Google Shape;222;p22"/>
          <p:cNvSpPr txBox="1"/>
          <p:nvPr/>
        </p:nvSpPr>
        <p:spPr>
          <a:xfrm>
            <a:off x="475425" y="1242564"/>
            <a:ext cx="4781550" cy="214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9050" rIns="0" bIns="0" anchor="t" anchorCtr="0">
            <a:spAutoFit/>
          </a:bodyPr>
          <a:lstStyle/>
          <a:p>
            <a:pPr marL="457834" marR="0" lvl="0" indent="-44577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E7E7E"/>
              </a:buClr>
              <a:buSzPts val="3000"/>
              <a:buFont typeface="Arial"/>
              <a:buChar char="•"/>
            </a:pPr>
            <a:r>
              <a:rPr lang="es-CO" sz="2600" dirty="0" smtClean="0">
                <a:latin typeface="Arial"/>
                <a:ea typeface="Arial"/>
                <a:cs typeface="Arial"/>
                <a:sym typeface="Arial"/>
              </a:rPr>
              <a:t>Hipertensión: Presión </a:t>
            </a:r>
            <a:r>
              <a:rPr lang="es-CO" sz="2600" dirty="0">
                <a:latin typeface="Arial"/>
                <a:ea typeface="Arial"/>
                <a:cs typeface="Arial"/>
                <a:sym typeface="Arial"/>
              </a:rPr>
              <a:t>arterial por encima del rango </a:t>
            </a:r>
            <a:r>
              <a:rPr lang="es-CO" sz="2600" dirty="0" smtClean="0">
                <a:latin typeface="Arial"/>
                <a:ea typeface="Arial"/>
                <a:cs typeface="Arial"/>
                <a:sym typeface="Arial"/>
              </a:rPr>
              <a:t>normal.</a:t>
            </a:r>
          </a:p>
          <a:p>
            <a:pPr marL="457834" marR="0" lvl="0" indent="-44577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E7E7E"/>
              </a:buClr>
              <a:buSzPts val="3000"/>
              <a:buFont typeface="Arial"/>
              <a:buChar char="•"/>
            </a:pPr>
            <a:endParaRPr lang="es-CO" sz="2600" dirty="0">
              <a:latin typeface="Arial"/>
              <a:ea typeface="Arial"/>
              <a:cs typeface="Arial"/>
              <a:sym typeface="Arial"/>
            </a:endParaRPr>
          </a:p>
          <a:p>
            <a:pPr marL="457834" marR="0" lvl="0" indent="-44577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E7E7E"/>
              </a:buClr>
              <a:buSzPts val="3000"/>
              <a:buFont typeface="Arial"/>
              <a:buChar char="•"/>
            </a:pPr>
            <a:r>
              <a:rPr lang="es-CO" sz="2600" dirty="0" smtClean="0">
                <a:latin typeface="Arial"/>
                <a:ea typeface="Arial"/>
                <a:cs typeface="Arial"/>
                <a:sym typeface="Arial"/>
              </a:rPr>
              <a:t>Hipotensión: Presión </a:t>
            </a:r>
            <a:r>
              <a:rPr lang="es-CO" sz="2600" dirty="0">
                <a:latin typeface="Arial"/>
                <a:ea typeface="Arial"/>
                <a:cs typeface="Arial"/>
                <a:sym typeface="Arial"/>
              </a:rPr>
              <a:t>arterial por debajo del rango normal.</a:t>
            </a:r>
            <a:endParaRPr sz="2600" dirty="0"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6" name="Google Shape;223;p22"/>
          <p:cNvGraphicFramePr/>
          <p:nvPr>
            <p:extLst>
              <p:ext uri="{D42A27DB-BD31-4B8C-83A1-F6EECF244321}">
                <p14:modId xmlns:p14="http://schemas.microsoft.com/office/powerpoint/2010/main" val="4118374041"/>
              </p:ext>
            </p:extLst>
          </p:nvPr>
        </p:nvGraphicFramePr>
        <p:xfrm>
          <a:off x="361715" y="3859248"/>
          <a:ext cx="8057818" cy="1821787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262465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79048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64268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532419">
                <a:tc>
                  <a:txBody>
                    <a:bodyPr/>
                    <a:lstStyle/>
                    <a:p>
                      <a:pPr marL="530860" marR="506730" lvl="0" indent="-1524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2000" u="none" strike="noStrike" cap="none" dirty="0" smtClean="0">
                          <a:sym typeface="Arial"/>
                        </a:rPr>
                        <a:t>PRESIÓN  </a:t>
                      </a:r>
                      <a:r>
                        <a:rPr lang="es-CO" sz="2000" u="none" strike="noStrike" cap="none" dirty="0">
                          <a:sym typeface="Arial"/>
                        </a:rPr>
                        <a:t>NORMAL</a:t>
                      </a:r>
                      <a:endParaRPr sz="2000" u="none" strike="noStrike" cap="none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38100" marB="0"/>
                </a:tc>
                <a:tc>
                  <a:txBody>
                    <a:bodyPr/>
                    <a:lstStyle/>
                    <a:p>
                      <a:pPr marL="527050" marR="516890" lvl="0" indent="115569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800" u="none" strike="noStrike" cap="none" dirty="0">
                          <a:sym typeface="Arial"/>
                        </a:rPr>
                        <a:t>PRESIÓN  SISTÓLICA</a:t>
                      </a:r>
                      <a:endParaRPr sz="1800" u="none" strike="noStrike" cap="none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38100" marB="0"/>
                </a:tc>
                <a:tc>
                  <a:txBody>
                    <a:bodyPr/>
                    <a:lstStyle/>
                    <a:p>
                      <a:pPr marL="301625" marR="290195" lvl="0" indent="223519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2000" u="none" strike="noStrike" cap="none" dirty="0">
                          <a:sym typeface="Arial"/>
                        </a:rPr>
                        <a:t>PRESIÓN  DIASTÓLICA</a:t>
                      </a:r>
                      <a:endParaRPr sz="2000" u="none" strike="noStrike" cap="none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38100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65427">
                <a:tc>
                  <a:txBody>
                    <a:bodyPr/>
                    <a:lstStyle/>
                    <a:p>
                      <a:pPr marL="71501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2200" u="none" strike="noStrike" cap="none" dirty="0" smtClean="0">
                          <a:sym typeface="Arial"/>
                        </a:rPr>
                        <a:t>120/80mmHg</a:t>
                      </a:r>
                      <a:endParaRPr sz="2200" u="none" strike="noStrike" cap="none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38100" marB="0"/>
                </a:tc>
                <a:tc>
                  <a:txBody>
                    <a:bodyPr/>
                    <a:lstStyle/>
                    <a:p>
                      <a:pPr marL="842644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2200" u="none" strike="noStrike" cap="none" dirty="0" smtClean="0">
                          <a:sym typeface="Arial"/>
                        </a:rPr>
                        <a:t>90/140mmHg</a:t>
                      </a:r>
                      <a:endParaRPr sz="2200" u="none" strike="noStrike" cap="none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3810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2200" u="none" strike="noStrike" cap="none" dirty="0" smtClean="0">
                          <a:sym typeface="Arial"/>
                        </a:rPr>
                        <a:t>60/90mmHg</a:t>
                      </a:r>
                      <a:endParaRPr sz="2200" u="none" strike="noStrike" cap="none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3810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56370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2200" u="none" strike="noStrike" cap="none" dirty="0" smtClean="0">
                          <a:sym typeface="Arial"/>
                        </a:rPr>
                        <a:t>120 </a:t>
                      </a:r>
                      <a:r>
                        <a:rPr lang="es-CO" sz="2200" u="none" strike="noStrike" cap="none" dirty="0">
                          <a:sym typeface="Arial"/>
                        </a:rPr>
                        <a:t>= </a:t>
                      </a:r>
                      <a:r>
                        <a:rPr lang="es-CO" sz="2200" u="none" strike="noStrike" cap="none" dirty="0" smtClean="0">
                          <a:sym typeface="Arial"/>
                        </a:rPr>
                        <a:t>Sístole</a:t>
                      </a:r>
                      <a:r>
                        <a:rPr lang="es-ES" sz="2200" u="none" strike="noStrike" cap="none" dirty="0" smtClean="0">
                          <a:sym typeface="Arial"/>
                        </a:rPr>
                        <a:t> / </a:t>
                      </a:r>
                      <a:r>
                        <a:rPr lang="es-CO" sz="2200" u="none" strike="noStrike" cap="none" dirty="0" smtClean="0">
                          <a:sym typeface="Arial"/>
                        </a:rPr>
                        <a:t>80 = Diástole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200" u="none" strike="noStrike" cap="none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38100" marB="0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Google Shape;215;p21"/>
          <p:cNvSpPr/>
          <p:nvPr/>
        </p:nvSpPr>
        <p:spPr>
          <a:xfrm>
            <a:off x="5917474" y="1242564"/>
            <a:ext cx="2827248" cy="200648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13482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2" t="4762" r="16428" b="10667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-209006" y="1188720"/>
            <a:ext cx="602197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LESIONES DE TEJIDOS BLANDOS</a:t>
            </a:r>
            <a:endParaRPr lang="es-CO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4445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3162" t="21094" r="18229" b="15365"/>
          <a:stretch/>
        </p:blipFill>
        <p:spPr>
          <a:xfrm>
            <a:off x="-15627" y="0"/>
            <a:ext cx="9144000" cy="6858000"/>
          </a:xfrm>
          <a:prstGeom prst="rect">
            <a:avLst/>
          </a:prstGeom>
        </p:spPr>
      </p:pic>
      <p:sp>
        <p:nvSpPr>
          <p:cNvPr id="7" name="Google Shape;73;p5"/>
          <p:cNvSpPr txBox="1">
            <a:spLocks noGrp="1"/>
          </p:cNvSpPr>
          <p:nvPr>
            <p:ph type="title"/>
          </p:nvPr>
        </p:nvSpPr>
        <p:spPr>
          <a:xfrm>
            <a:off x="472047" y="455315"/>
            <a:ext cx="7791152" cy="74768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8930" rIns="0" bIns="0" rtlCol="0" anchor="t" anchorCtr="0">
            <a:spAutoFit/>
          </a:bodyPr>
          <a:lstStyle/>
          <a:p>
            <a:pPr marL="8929">
              <a:lnSpc>
                <a:spcPct val="100000"/>
              </a:lnSpc>
            </a:pPr>
            <a:r>
              <a:rPr lang="es-CO" sz="4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HERIDAS</a:t>
            </a:r>
            <a:endParaRPr sz="4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472047" y="1526760"/>
            <a:ext cx="84724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Es la pérdida de continuidad de los tejidos blandos, pueden ser producidas por diferentes factores.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8" name="Picture 4" descr="Mano Herida Imágenes Y Fotos - 123R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8250" y="2729756"/>
            <a:ext cx="3646608" cy="2852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9728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3162" t="21094" r="18229" b="15365"/>
          <a:stretch/>
        </p:blipFill>
        <p:spPr>
          <a:xfrm>
            <a:off x="-15627" y="0"/>
            <a:ext cx="9144000" cy="6858000"/>
          </a:xfrm>
          <a:prstGeom prst="rect">
            <a:avLst/>
          </a:prstGeom>
        </p:spPr>
      </p:pic>
      <p:sp>
        <p:nvSpPr>
          <p:cNvPr id="7" name="Google Shape;73;p5"/>
          <p:cNvSpPr txBox="1">
            <a:spLocks noGrp="1"/>
          </p:cNvSpPr>
          <p:nvPr>
            <p:ph type="title"/>
          </p:nvPr>
        </p:nvSpPr>
        <p:spPr>
          <a:xfrm>
            <a:off x="472047" y="455315"/>
            <a:ext cx="7791152" cy="74768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8930" rIns="0" bIns="0" rtlCol="0" anchor="t" anchorCtr="0">
            <a:spAutoFit/>
          </a:bodyPr>
          <a:lstStyle/>
          <a:p>
            <a:pPr marL="8929">
              <a:lnSpc>
                <a:spcPct val="100000"/>
              </a:lnSpc>
            </a:pPr>
            <a:r>
              <a:rPr lang="es-CO" sz="4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HERIDAS</a:t>
            </a:r>
            <a:endParaRPr sz="4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472047" y="1475607"/>
            <a:ext cx="84724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Las heridas se clasifican de la siguiente manera:</a:t>
            </a:r>
          </a:p>
          <a:p>
            <a:pPr algn="just"/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5917212"/>
              </p:ext>
            </p:extLst>
          </p:nvPr>
        </p:nvGraphicFramePr>
        <p:xfrm>
          <a:off x="947288" y="2429714"/>
          <a:ext cx="7218169" cy="3460626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2805442">
                  <a:extLst>
                    <a:ext uri="{9D8B030D-6E8A-4147-A177-3AD203B41FA5}">
                      <a16:colId xmlns="" xmlns:a16="http://schemas.microsoft.com/office/drawing/2014/main" val="1886859523"/>
                    </a:ext>
                  </a:extLst>
                </a:gridCol>
                <a:gridCol w="1603041">
                  <a:extLst>
                    <a:ext uri="{9D8B030D-6E8A-4147-A177-3AD203B41FA5}">
                      <a16:colId xmlns="" xmlns:a16="http://schemas.microsoft.com/office/drawing/2014/main" val="971644953"/>
                    </a:ext>
                  </a:extLst>
                </a:gridCol>
                <a:gridCol w="1528355">
                  <a:extLst>
                    <a:ext uri="{9D8B030D-6E8A-4147-A177-3AD203B41FA5}">
                      <a16:colId xmlns="" xmlns:a16="http://schemas.microsoft.com/office/drawing/2014/main" val="2693965106"/>
                    </a:ext>
                  </a:extLst>
                </a:gridCol>
                <a:gridCol w="1281331">
                  <a:extLst>
                    <a:ext uri="{9D8B030D-6E8A-4147-A177-3AD203B41FA5}">
                      <a16:colId xmlns="" xmlns:a16="http://schemas.microsoft.com/office/drawing/2014/main" val="3863613296"/>
                    </a:ext>
                  </a:extLst>
                </a:gridCol>
              </a:tblGrid>
              <a:tr h="267952">
                <a:tc>
                  <a:txBody>
                    <a:bodyPr/>
                    <a:lstStyle/>
                    <a:p>
                      <a:pPr algn="ctr" fontAlgn="b"/>
                      <a:r>
                        <a:rPr lang="es-CO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ELEMENTO QUE LAS PRODUCE</a:t>
                      </a:r>
                      <a:endParaRPr lang="es-CO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GRAVEDAD</a:t>
                      </a:r>
                      <a:endParaRPr lang="es-CO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UBICACIÓN</a:t>
                      </a:r>
                      <a:endParaRPr lang="es-CO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FORMA</a:t>
                      </a:r>
                      <a:endParaRPr lang="es-CO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3185173304"/>
                  </a:ext>
                </a:extLst>
              </a:tr>
              <a:tr h="267952">
                <a:tc>
                  <a:txBody>
                    <a:bodyPr/>
                    <a:lstStyle/>
                    <a:p>
                      <a:pPr algn="ctr" fontAlgn="b"/>
                      <a:r>
                        <a:rPr lang="es-CO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Punzantes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Leves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Internas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Abiertas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661834782"/>
                  </a:ext>
                </a:extLst>
              </a:tr>
              <a:tr h="267952">
                <a:tc>
                  <a:txBody>
                    <a:bodyPr/>
                    <a:lstStyle/>
                    <a:p>
                      <a:pPr algn="ctr" fontAlgn="b"/>
                      <a:r>
                        <a:rPr lang="es-CO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Cortantes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Moderadas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Externas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Cerradas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37533448"/>
                  </a:ext>
                </a:extLst>
              </a:tr>
              <a:tr h="267952">
                <a:tc>
                  <a:txBody>
                    <a:bodyPr/>
                    <a:lstStyle/>
                    <a:p>
                      <a:pPr algn="ctr" fontAlgn="b"/>
                      <a:r>
                        <a:rPr lang="es-CO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Corto - Punzantes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Graves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2459938304"/>
                  </a:ext>
                </a:extLst>
              </a:tr>
              <a:tr h="326901">
                <a:tc>
                  <a:txBody>
                    <a:bodyPr/>
                    <a:lstStyle/>
                    <a:p>
                      <a:pPr algn="ctr" fontAlgn="b"/>
                      <a:r>
                        <a:rPr lang="es-CO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Contusas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858695063"/>
                  </a:ext>
                </a:extLst>
              </a:tr>
              <a:tr h="267952">
                <a:tc>
                  <a:txBody>
                    <a:bodyPr/>
                    <a:lstStyle/>
                    <a:p>
                      <a:pPr algn="ctr" fontAlgn="b"/>
                      <a:r>
                        <a:rPr lang="es-CO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Laceradas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2591414244"/>
                  </a:ext>
                </a:extLst>
              </a:tr>
              <a:tr h="267952">
                <a:tc>
                  <a:txBody>
                    <a:bodyPr/>
                    <a:lstStyle/>
                    <a:p>
                      <a:pPr algn="ctr" fontAlgn="b"/>
                      <a:r>
                        <a:rPr lang="es-CO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Avulsivas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3768334422"/>
                  </a:ext>
                </a:extLst>
              </a:tr>
              <a:tr h="267952">
                <a:tc>
                  <a:txBody>
                    <a:bodyPr/>
                    <a:lstStyle/>
                    <a:p>
                      <a:pPr algn="ctr" fontAlgn="b"/>
                      <a:r>
                        <a:rPr lang="es-CO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Por arma de fuego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2400509636"/>
                  </a:ext>
                </a:extLst>
              </a:tr>
              <a:tr h="267952">
                <a:tc>
                  <a:txBody>
                    <a:bodyPr/>
                    <a:lstStyle/>
                    <a:p>
                      <a:pPr algn="ctr" fontAlgn="b"/>
                      <a:r>
                        <a:rPr lang="es-CO" sz="2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Aplastamiento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64198118"/>
                  </a:ext>
                </a:extLst>
              </a:tr>
              <a:tr h="267952">
                <a:tc>
                  <a:txBody>
                    <a:bodyPr/>
                    <a:lstStyle/>
                    <a:p>
                      <a:pPr algn="ctr" fontAlgn="b"/>
                      <a:r>
                        <a:rPr lang="es-CO" sz="2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Amputación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38618001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6391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3162" t="21094" r="18229" b="15365"/>
          <a:stretch/>
        </p:blipFill>
        <p:spPr>
          <a:xfrm>
            <a:off x="0" y="5861"/>
            <a:ext cx="9144000" cy="6858000"/>
          </a:xfrm>
          <a:prstGeom prst="rect">
            <a:avLst/>
          </a:prstGeom>
        </p:spPr>
      </p:pic>
      <p:sp>
        <p:nvSpPr>
          <p:cNvPr id="7" name="Google Shape;73;p5"/>
          <p:cNvSpPr txBox="1">
            <a:spLocks noGrp="1"/>
          </p:cNvSpPr>
          <p:nvPr>
            <p:ph type="title"/>
          </p:nvPr>
        </p:nvSpPr>
        <p:spPr>
          <a:xfrm>
            <a:off x="472047" y="455315"/>
            <a:ext cx="7791152" cy="74768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8930" rIns="0" bIns="0" rtlCol="0" anchor="t" anchorCtr="0">
            <a:spAutoFit/>
          </a:bodyPr>
          <a:lstStyle/>
          <a:p>
            <a:pPr marL="8929">
              <a:lnSpc>
                <a:spcPct val="100000"/>
              </a:lnSpc>
            </a:pPr>
            <a:r>
              <a:rPr lang="es-CO" sz="4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HERIDAS</a:t>
            </a:r>
            <a:endParaRPr sz="4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Herida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83" b="11862"/>
          <a:stretch/>
        </p:blipFill>
        <p:spPr bwMode="auto">
          <a:xfrm>
            <a:off x="299266" y="1972490"/>
            <a:ext cx="5139145" cy="2704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eridas por proyectil de arma de fueg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7677" y="1116619"/>
            <a:ext cx="2648676" cy="1983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Reparación de amputación: MedlinePlus enciclopedia médica illustración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6" t="8565" r="53780" b="12148"/>
          <a:stretch/>
        </p:blipFill>
        <p:spPr bwMode="auto">
          <a:xfrm rot="16200000">
            <a:off x="6255331" y="3331028"/>
            <a:ext cx="1619794" cy="2416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1951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3162" t="21094" r="18229" b="15365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Google Shape;73;p5"/>
          <p:cNvSpPr txBox="1">
            <a:spLocks noGrp="1"/>
          </p:cNvSpPr>
          <p:nvPr>
            <p:ph type="title"/>
          </p:nvPr>
        </p:nvSpPr>
        <p:spPr>
          <a:xfrm>
            <a:off x="422725" y="407411"/>
            <a:ext cx="7791152" cy="74768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8930" rIns="0" bIns="0" rtlCol="0" anchor="t" anchorCtr="0">
            <a:spAutoFit/>
          </a:bodyPr>
          <a:lstStyle/>
          <a:p>
            <a:pPr marL="8929">
              <a:lnSpc>
                <a:spcPct val="100000"/>
              </a:lnSpc>
            </a:pPr>
            <a:r>
              <a:rPr lang="es-CO" sz="4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TRATAMIENTO</a:t>
            </a:r>
            <a:endParaRPr sz="4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78824" y="1429022"/>
            <a:ext cx="841248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Lávese las manos antes de ponerse los guantes.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Controle la hemorragia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Enjuague el sitio de la herida durante al menos 5 minutos con agua y  jabón, o con una solución antiséptica.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Retire los objetos visibles, que no estén incrustados.</a:t>
            </a:r>
          </a:p>
        </p:txBody>
      </p:sp>
    </p:spTree>
    <p:extLst>
      <p:ext uri="{BB962C8B-B14F-4D97-AF65-F5344CB8AC3E}">
        <p14:creationId xmlns:p14="http://schemas.microsoft.com/office/powerpoint/2010/main" val="1811614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3162" t="21094" r="18229" b="15365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Google Shape;73;p5"/>
          <p:cNvSpPr txBox="1">
            <a:spLocks noGrp="1"/>
          </p:cNvSpPr>
          <p:nvPr>
            <p:ph type="title"/>
          </p:nvPr>
        </p:nvSpPr>
        <p:spPr>
          <a:xfrm>
            <a:off x="486419" y="396008"/>
            <a:ext cx="7791152" cy="74768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8930" rIns="0" bIns="0" rtlCol="0" anchor="t" anchorCtr="0">
            <a:spAutoFit/>
          </a:bodyPr>
          <a:lstStyle/>
          <a:p>
            <a:pPr marL="8929">
              <a:lnSpc>
                <a:spcPct val="100000"/>
              </a:lnSpc>
            </a:pPr>
            <a:r>
              <a:rPr lang="es-CO" sz="4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QUEMADURAS</a:t>
            </a:r>
            <a:endParaRPr sz="4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486419" y="1322959"/>
            <a:ext cx="82526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Lesión en la piel o los tejidos más profundos ocasionada por el sol, líquidos calientes, fuego, electricidad o químicos.</a:t>
            </a:r>
            <a:endParaRPr lang="es-CO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 descr="La piel | Dermis y Epidermis | CDN Perfume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14"/>
          <a:stretch/>
        </p:blipFill>
        <p:spPr bwMode="auto">
          <a:xfrm>
            <a:off x="2101599" y="2707954"/>
            <a:ext cx="5069910" cy="3098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1765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3162" t="21094" r="18229" b="15365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Google Shape;73;p5"/>
          <p:cNvSpPr txBox="1">
            <a:spLocks noGrp="1"/>
          </p:cNvSpPr>
          <p:nvPr>
            <p:ph type="title"/>
          </p:nvPr>
        </p:nvSpPr>
        <p:spPr>
          <a:xfrm>
            <a:off x="486419" y="396008"/>
            <a:ext cx="7791152" cy="74768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8930" rIns="0" bIns="0" rtlCol="0" anchor="t" anchorCtr="0">
            <a:spAutoFit/>
          </a:bodyPr>
          <a:lstStyle/>
          <a:p>
            <a:pPr marL="8929">
              <a:lnSpc>
                <a:spcPct val="100000"/>
              </a:lnSpc>
            </a:pPr>
            <a:r>
              <a:rPr lang="es-CO" sz="4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QUEMADURAS</a:t>
            </a:r>
            <a:endParaRPr sz="4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486419" y="1322959"/>
            <a:ext cx="82526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Las quemaduras se clasifican: Según la profundidad</a:t>
            </a:r>
            <a:endParaRPr lang="es-CO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170" name="Picture 2" descr="Quemaduras: MedlinePlus enciclopedia médica illustració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65"/>
          <a:stretch/>
        </p:blipFill>
        <p:spPr bwMode="auto">
          <a:xfrm>
            <a:off x="2804944" y="2037498"/>
            <a:ext cx="4719261" cy="358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2640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3162" t="21094" r="18229" b="15365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Google Shape;73;p5"/>
          <p:cNvSpPr txBox="1">
            <a:spLocks noGrp="1"/>
          </p:cNvSpPr>
          <p:nvPr>
            <p:ph type="title"/>
          </p:nvPr>
        </p:nvSpPr>
        <p:spPr>
          <a:xfrm>
            <a:off x="409662" y="321076"/>
            <a:ext cx="7791152" cy="74768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8930" rIns="0" bIns="0" rtlCol="0" anchor="t" anchorCtr="0">
            <a:spAutoFit/>
          </a:bodyPr>
          <a:lstStyle/>
          <a:p>
            <a:pPr marL="8929">
              <a:lnSpc>
                <a:spcPct val="100000"/>
              </a:lnSpc>
            </a:pPr>
            <a:r>
              <a:rPr lang="es-CO" sz="4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TRATAMIENTO</a:t>
            </a:r>
            <a:endParaRPr sz="4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409662" y="1166842"/>
            <a:ext cx="824831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Retirar a la víctima del sitio de peligro.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Hidratar con agua corriente el sitio de la quemadura, por lo menos de 15 a 20 minutos.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Cubrir con paños limpios y humedos las quemaduras.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No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etirar la ropa que se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haya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adherido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a la piel.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No aplicar ningún tipo de sustancias.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No reventar las ampollas, ni retirar la piel que pueda estar quemada.</a:t>
            </a:r>
          </a:p>
        </p:txBody>
      </p:sp>
    </p:spTree>
    <p:extLst>
      <p:ext uri="{BB962C8B-B14F-4D97-AF65-F5344CB8AC3E}">
        <p14:creationId xmlns:p14="http://schemas.microsoft.com/office/powerpoint/2010/main" val="1791349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2" t="4762" r="16428" b="10667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-404949" y="875212"/>
            <a:ext cx="602197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0"/>
              </a:spcBef>
              <a:buClr>
                <a:srgbClr val="7E7E7E"/>
              </a:buClr>
              <a:buSzPts val="4100"/>
            </a:pPr>
            <a:r>
              <a:rPr lang="es-E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LESIONES ÓSEAS, ARTICULARES Y MUSCULARES</a:t>
            </a:r>
            <a:endParaRPr lang="es-ES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8997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3162" t="21094" r="18229" b="15365"/>
          <a:stretch/>
        </p:blipFill>
        <p:spPr>
          <a:xfrm>
            <a:off x="0" y="130629"/>
            <a:ext cx="9144000" cy="6858000"/>
          </a:xfrm>
          <a:prstGeom prst="rect">
            <a:avLst/>
          </a:prstGeom>
        </p:spPr>
      </p:pic>
      <p:sp>
        <p:nvSpPr>
          <p:cNvPr id="7" name="Google Shape;73;p5"/>
          <p:cNvSpPr txBox="1">
            <a:spLocks noGrp="1"/>
          </p:cNvSpPr>
          <p:nvPr>
            <p:ph type="title"/>
          </p:nvPr>
        </p:nvSpPr>
        <p:spPr>
          <a:xfrm>
            <a:off x="529472" y="642988"/>
            <a:ext cx="7791152" cy="74768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8930" rIns="0" bIns="0" rtlCol="0" anchor="t" anchorCtr="0">
            <a:spAutoFit/>
          </a:bodyPr>
          <a:lstStyle/>
          <a:p>
            <a:pPr marL="8929">
              <a:lnSpc>
                <a:spcPct val="100000"/>
              </a:lnSpc>
            </a:pPr>
            <a:r>
              <a:rPr lang="es-CO" sz="4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FRACTURAS</a:t>
            </a:r>
            <a:endParaRPr sz="4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529472" y="1484363"/>
            <a:ext cx="76678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Es la ruptura de uno o más huesos en una o más partes.</a:t>
            </a:r>
            <a:endParaRPr lang="es-CO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elmundo.es | INTERPRETAR UN ANÁLISIS DE SANG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750" y="2438470"/>
            <a:ext cx="3296866" cy="3296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1417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3162" t="21094" r="18229" b="15365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Google Shape;73;p5"/>
          <p:cNvSpPr txBox="1">
            <a:spLocks noGrp="1"/>
          </p:cNvSpPr>
          <p:nvPr>
            <p:ph type="title"/>
          </p:nvPr>
        </p:nvSpPr>
        <p:spPr>
          <a:xfrm>
            <a:off x="513138" y="423430"/>
            <a:ext cx="7791152" cy="74768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8930" rIns="0" bIns="0" rtlCol="0" anchor="t" anchorCtr="0">
            <a:spAutoFit/>
          </a:bodyPr>
          <a:lstStyle/>
          <a:p>
            <a:pPr marL="8929">
              <a:lnSpc>
                <a:spcPct val="100000"/>
              </a:lnSpc>
            </a:pPr>
            <a:r>
              <a:rPr lang="es-CO" sz="4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CLASIFICACIÓN</a:t>
            </a:r>
            <a:endParaRPr sz="4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Fracturas tipos y clasificacion - Semiologí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029" y="1400864"/>
            <a:ext cx="6690669" cy="3967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3659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3162" t="21094" r="18229" b="15365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Google Shape;73;p5"/>
          <p:cNvSpPr txBox="1">
            <a:spLocks noGrp="1"/>
          </p:cNvSpPr>
          <p:nvPr>
            <p:ph type="title"/>
          </p:nvPr>
        </p:nvSpPr>
        <p:spPr>
          <a:xfrm>
            <a:off x="475426" y="483552"/>
            <a:ext cx="7791152" cy="74768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8930" rIns="0" bIns="0" rtlCol="0" anchor="t" anchorCtr="0">
            <a:spAutoFit/>
          </a:bodyPr>
          <a:lstStyle/>
          <a:p>
            <a:pPr marL="8929">
              <a:lnSpc>
                <a:spcPct val="100000"/>
              </a:lnSpc>
            </a:pPr>
            <a:r>
              <a:rPr lang="es-CO" sz="4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MANIFESTACIONES</a:t>
            </a:r>
            <a:endParaRPr sz="4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475426" y="1432649"/>
            <a:ext cx="5282436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Dolor.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Imposibilidad de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movimiento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Inflamación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Equimosis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Crepitación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5757862" y="3429000"/>
            <a:ext cx="30003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1266" name="Picture 2" descr="Ilustración Vectorial De Un Brazo Humano Con Lesión De Fractura De ...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70"/>
          <a:stretch/>
        </p:blipFill>
        <p:spPr bwMode="auto">
          <a:xfrm>
            <a:off x="3984078" y="2457958"/>
            <a:ext cx="4147643" cy="3212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2288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3162" t="21094" r="18229" b="15365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Google Shape;73;p5"/>
          <p:cNvSpPr txBox="1">
            <a:spLocks noGrp="1"/>
          </p:cNvSpPr>
          <p:nvPr>
            <p:ph type="title"/>
          </p:nvPr>
        </p:nvSpPr>
        <p:spPr>
          <a:xfrm>
            <a:off x="457419" y="339656"/>
            <a:ext cx="7791152" cy="74768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8930" rIns="0" bIns="0" rtlCol="0" anchor="t" anchorCtr="0">
            <a:spAutoFit/>
          </a:bodyPr>
          <a:lstStyle/>
          <a:p>
            <a:pPr marL="8929">
              <a:lnSpc>
                <a:spcPct val="100000"/>
              </a:lnSpc>
            </a:pPr>
            <a:r>
              <a:rPr lang="es-CO" sz="4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TRATAMIENTO</a:t>
            </a:r>
            <a:endParaRPr sz="4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457419" y="1231028"/>
            <a:ext cx="815100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EL TRATAMIENTO GENERAL PARA TODAS LAS LESIONES OSTEO ARTICULARES ES: 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INMOVILIZAR</a:t>
            </a:r>
          </a:p>
          <a:p>
            <a:pPr algn="just"/>
            <a:endParaRPr lang="en-US" sz="28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Inmovilización </a:t>
            </a: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Como su nombre lo indica se trata de impedir que </a:t>
            </a:r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la parte lesionada </a:t>
            </a: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se mueva</a:t>
            </a:r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En </a:t>
            </a: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la mayoría de casos se utiliza para este fin una férula o </a:t>
            </a:r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tablilla, </a:t>
            </a: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ay </a:t>
            </a: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férulas que vienen ya </a:t>
            </a:r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hechas, </a:t>
            </a: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pero también se puede improvisar </a:t>
            </a:r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madera </a:t>
            </a: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o de </a:t>
            </a:r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cartón, </a:t>
            </a: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con los extremos redondos y de un tamaño adecuado para la zona que se va a inmovilizar</a:t>
            </a: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8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292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3162" t="21094" r="18229" b="15365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24611" y="545182"/>
            <a:ext cx="8582297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TENER EN CUENTA</a:t>
            </a:r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endParaRPr lang="es-MX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El tamaño </a:t>
            </a:r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debe ser suficiente para abarcar las articulaciones por arriba y por debajo de la fractura, por ejemplo, si la fractura es en el antebrazo se debe inmovilizar el codo y la muñeca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Fijar </a:t>
            </a:r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la </a:t>
            </a:r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férula con </a:t>
            </a:r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vendas, tiras de tela, </a:t>
            </a:r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o esparadrapo</a:t>
            </a:r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MX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No </a:t>
            </a:r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apretar con mucha fuerza, pues puede afectar la </a:t>
            </a:r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circulación. </a:t>
            </a:r>
            <a:endParaRPr lang="es-CO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Cómo se hace: inmovilizar un brazo - Infonor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53" t="19989" b="13226"/>
          <a:stretch/>
        </p:blipFill>
        <p:spPr bwMode="auto">
          <a:xfrm>
            <a:off x="738050" y="3961502"/>
            <a:ext cx="3779738" cy="2606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Inmovilización pierna con carton - YouTub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6" t="11625" b="14852"/>
          <a:stretch/>
        </p:blipFill>
        <p:spPr bwMode="auto">
          <a:xfrm>
            <a:off x="5255838" y="3624942"/>
            <a:ext cx="3291839" cy="227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4222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3162" t="21094" r="18229" b="15365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Google Shape;73;p5"/>
          <p:cNvSpPr txBox="1">
            <a:spLocks noGrp="1"/>
          </p:cNvSpPr>
          <p:nvPr>
            <p:ph type="title"/>
          </p:nvPr>
        </p:nvSpPr>
        <p:spPr>
          <a:xfrm>
            <a:off x="475426" y="483552"/>
            <a:ext cx="7791152" cy="74768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8930" rIns="0" bIns="0" rtlCol="0" anchor="t" anchorCtr="0">
            <a:spAutoFit/>
          </a:bodyPr>
          <a:lstStyle/>
          <a:p>
            <a:pPr marL="8929">
              <a:lnSpc>
                <a:spcPct val="100000"/>
              </a:lnSpc>
            </a:pPr>
            <a:r>
              <a:rPr lang="es-ES" sz="4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LUXACIONES</a:t>
            </a:r>
            <a:endParaRPr sz="4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4" descr="LUXACIÓN DE LA ARTICULACIÓN DE LA CADERA - Dr. Vilche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5691" y="3722039"/>
            <a:ext cx="3171236" cy="2265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475426" y="1366960"/>
            <a:ext cx="821137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2800" dirty="0" smtClean="0">
                <a:latin typeface="Arial" panose="020B0604020202020204" pitchFamily="34" charset="0"/>
              </a:rPr>
              <a:t>Una</a:t>
            </a:r>
            <a:r>
              <a:rPr lang="es-MX" sz="2800" dirty="0">
                <a:latin typeface="Arial" panose="020B0604020202020204" pitchFamily="34" charset="0"/>
              </a:rPr>
              <a:t> </a:t>
            </a:r>
            <a:r>
              <a:rPr lang="es-MX" sz="2800" dirty="0" smtClean="0">
                <a:latin typeface="Arial" panose="020B0604020202020204" pitchFamily="34" charset="0"/>
              </a:rPr>
              <a:t>luxación</a:t>
            </a:r>
            <a:r>
              <a:rPr lang="es-MX" sz="2800" dirty="0">
                <a:latin typeface="Arial" panose="020B0604020202020204" pitchFamily="34" charset="0"/>
              </a:rPr>
              <a:t> </a:t>
            </a:r>
            <a:r>
              <a:rPr lang="es-MX" sz="2800" dirty="0" smtClean="0">
                <a:latin typeface="Arial" panose="020B0604020202020204" pitchFamily="34" charset="0"/>
              </a:rPr>
              <a:t>​ </a:t>
            </a:r>
            <a:r>
              <a:rPr lang="es-MX" sz="2800" dirty="0">
                <a:latin typeface="Arial" panose="020B0604020202020204" pitchFamily="34" charset="0"/>
              </a:rPr>
              <a:t>es una separación de dos </a:t>
            </a:r>
            <a:r>
              <a:rPr lang="es-MX" sz="2800" dirty="0" smtClean="0">
                <a:latin typeface="Arial" panose="020B0604020202020204" pitchFamily="34" charset="0"/>
              </a:rPr>
              <a:t>huesos en </a:t>
            </a:r>
            <a:r>
              <a:rPr lang="es-MX" sz="2800" dirty="0">
                <a:latin typeface="Arial" panose="020B0604020202020204" pitchFamily="34" charset="0"/>
              </a:rPr>
              <a:t>el lugar donde se encuentran en la articulación. </a:t>
            </a:r>
            <a:endParaRPr lang="es-MX" sz="2800" dirty="0" smtClean="0">
              <a:latin typeface="Arial" panose="020B0604020202020204" pitchFamily="34" charset="0"/>
            </a:endParaRPr>
          </a:p>
          <a:p>
            <a:pPr algn="just"/>
            <a:r>
              <a:rPr lang="es-MX" sz="2800" dirty="0" smtClean="0">
                <a:latin typeface="Arial" panose="020B0604020202020204" pitchFamily="34" charset="0"/>
              </a:rPr>
              <a:t>Un </a:t>
            </a:r>
            <a:r>
              <a:rPr lang="es-MX" sz="2800" dirty="0">
                <a:latin typeface="Arial" panose="020B0604020202020204" pitchFamily="34" charset="0"/>
              </a:rPr>
              <a:t>hueso </a:t>
            </a:r>
            <a:r>
              <a:rPr lang="es-MX" sz="2800" dirty="0" smtClean="0">
                <a:latin typeface="Arial" panose="020B0604020202020204" pitchFamily="34" charset="0"/>
              </a:rPr>
              <a:t>luxado </a:t>
            </a:r>
            <a:r>
              <a:rPr lang="es-MX" sz="2800" dirty="0">
                <a:latin typeface="Arial" panose="020B0604020202020204" pitchFamily="34" charset="0"/>
              </a:rPr>
              <a:t>es un hueso que ya no está en su posición normal</a:t>
            </a:r>
            <a:r>
              <a:rPr lang="es-MX" sz="2800" dirty="0" smtClean="0">
                <a:latin typeface="Arial" panose="020B0604020202020204" pitchFamily="34" charset="0"/>
              </a:rPr>
              <a:t>.</a:t>
            </a:r>
          </a:p>
          <a:p>
            <a:pPr algn="just"/>
            <a:r>
              <a:rPr lang="es-MX" sz="2800" dirty="0" smtClean="0">
                <a:latin typeface="Arial" panose="020B0604020202020204" pitchFamily="34" charset="0"/>
              </a:rPr>
              <a:t>Una luxación </a:t>
            </a:r>
            <a:r>
              <a:rPr lang="es-MX" sz="2800" dirty="0">
                <a:latin typeface="Arial" panose="020B0604020202020204" pitchFamily="34" charset="0"/>
              </a:rPr>
              <a:t>también puede causar daño a ligamentos y nervios.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2423218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3162" t="21094" r="18229" b="15365"/>
          <a:stretch/>
        </p:blipFill>
        <p:spPr>
          <a:xfrm>
            <a:off x="0" y="19050"/>
            <a:ext cx="9144000" cy="6858000"/>
          </a:xfrm>
          <a:prstGeom prst="rect">
            <a:avLst/>
          </a:prstGeom>
        </p:spPr>
      </p:pic>
      <p:sp>
        <p:nvSpPr>
          <p:cNvPr id="7" name="Google Shape;73;p5"/>
          <p:cNvSpPr txBox="1">
            <a:spLocks noGrp="1"/>
          </p:cNvSpPr>
          <p:nvPr>
            <p:ph type="title"/>
          </p:nvPr>
        </p:nvSpPr>
        <p:spPr>
          <a:xfrm>
            <a:off x="529023" y="552442"/>
            <a:ext cx="7791152" cy="74768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8930" rIns="0" bIns="0" rtlCol="0" anchor="t" anchorCtr="0">
            <a:spAutoFit/>
          </a:bodyPr>
          <a:lstStyle/>
          <a:p>
            <a:pPr marL="8929">
              <a:lnSpc>
                <a:spcPct val="100000"/>
              </a:lnSpc>
            </a:pPr>
            <a:r>
              <a:rPr lang="es-CO" sz="4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MANIFESTACIONES</a:t>
            </a:r>
            <a:endParaRPr lang="es-CO" sz="4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529023" y="1632168"/>
            <a:ext cx="752420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s-MX" sz="2800" dirty="0" smtClean="0">
                <a:latin typeface="Arial" panose="020B0604020202020204" pitchFamily="34" charset="0"/>
              </a:rPr>
              <a:t>Dolor agudo.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MX" sz="2800" dirty="0" smtClean="0">
                <a:latin typeface="Arial" panose="020B0604020202020204" pitchFamily="34" charset="0"/>
              </a:rPr>
              <a:t>Impotencia funcional inmediata y absoluta.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MX" sz="2800" dirty="0" smtClean="0">
                <a:latin typeface="Arial" panose="020B0604020202020204" pitchFamily="34" charset="0"/>
              </a:rPr>
              <a:t>Inflamación.</a:t>
            </a:r>
            <a:endParaRPr lang="es-MX" sz="2800" dirty="0">
              <a:latin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s-MX" sz="2800" dirty="0">
                <a:latin typeface="Arial" panose="020B0604020202020204" pitchFamily="34" charset="0"/>
              </a:rPr>
              <a:t>Deformidad.</a:t>
            </a:r>
            <a:endParaRPr lang="es-MX" sz="2800" b="0" i="0" dirty="0">
              <a:effectLst/>
              <a:latin typeface="Arial" panose="020B0604020202020204" pitchFamily="34" charset="0"/>
            </a:endParaRPr>
          </a:p>
        </p:txBody>
      </p:sp>
      <p:pic>
        <p:nvPicPr>
          <p:cNvPr id="1026" name="Picture 2" descr="Especialista en Tratamiento de Luxaciones | Dr. Juan Carlos Garcí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9224" y="2904218"/>
            <a:ext cx="4398668" cy="2868696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2516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/>
          <a:srcRect l="33162" t="21094" r="18229" b="15365"/>
          <a:stretch/>
        </p:blipFill>
        <p:spPr>
          <a:xfrm>
            <a:off x="0" y="22680"/>
            <a:ext cx="9144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96164" y="377027"/>
            <a:ext cx="59785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TRATAMIENTO</a:t>
            </a:r>
            <a:endParaRPr lang="en-US" sz="4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396164" y="1305341"/>
            <a:ext cx="825572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es-MX" sz="2800" dirty="0" smtClean="0">
                <a:solidFill>
                  <a:srgbClr val="202122"/>
                </a:solidFill>
                <a:latin typeface="Arial" panose="020B0604020202020204" pitchFamily="34" charset="0"/>
              </a:rPr>
              <a:t> Inmovilizar la articulación afectada.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MX" sz="2800" dirty="0" smtClean="0">
                <a:solidFill>
                  <a:srgbClr val="202122"/>
                </a:solidFill>
                <a:latin typeface="Arial" panose="020B0604020202020204" pitchFamily="34" charset="0"/>
              </a:rPr>
              <a:t> Aplicar hielo sobre la zona de la lesión para reducir el dolor y la inflamación.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MX" sz="2800" dirty="0" smtClean="0">
                <a:solidFill>
                  <a:srgbClr val="202122"/>
                </a:solidFill>
                <a:latin typeface="Arial" panose="020B0604020202020204" pitchFamily="34" charset="0"/>
              </a:rPr>
              <a:t> Reposo absoluto de la zona.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MX" sz="2800" dirty="0" smtClean="0">
                <a:solidFill>
                  <a:srgbClr val="202122"/>
                </a:solidFill>
                <a:latin typeface="Arial" panose="020B0604020202020204" pitchFamily="34" charset="0"/>
              </a:rPr>
              <a:t> No se debe tratar de colocar el miembro afectado en su lugar bajo ningún concepto, ni tampoco se debe administrar ningún medicamento.</a:t>
            </a:r>
            <a:endParaRPr lang="es-MX" sz="2800" b="0" i="0" dirty="0">
              <a:solidFill>
                <a:srgbClr val="202122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52" name="Picture 4" descr="Luxación convergente en codo pediátric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8169" y="4413884"/>
            <a:ext cx="2718253" cy="217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1653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3162" t="21094" r="18229" b="15365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Google Shape;73;p5"/>
          <p:cNvSpPr txBox="1">
            <a:spLocks noGrp="1"/>
          </p:cNvSpPr>
          <p:nvPr>
            <p:ph type="title"/>
          </p:nvPr>
        </p:nvSpPr>
        <p:spPr>
          <a:xfrm>
            <a:off x="475426" y="437774"/>
            <a:ext cx="7791152" cy="74768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8930" rIns="0" bIns="0" rtlCol="0" anchor="t" anchorCtr="0">
            <a:spAutoFit/>
          </a:bodyPr>
          <a:lstStyle/>
          <a:p>
            <a:pPr marL="8929">
              <a:lnSpc>
                <a:spcPct val="100000"/>
              </a:lnSpc>
            </a:pPr>
            <a:r>
              <a:rPr lang="es-ES" sz="4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ESGUINCES</a:t>
            </a:r>
            <a:endParaRPr sz="4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475426" y="1489164"/>
            <a:ext cx="840731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Un</a:t>
            </a: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esguince, torcedura</a:t>
            </a: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 o </a:t>
            </a:r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distensión ligamentosa</a:t>
            </a: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es un estiramiento excesivo o torsión de una articulación.</a:t>
            </a:r>
            <a:endParaRPr lang="es-CO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Qué es un esguince? | CuidatePlu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770" y="3429000"/>
            <a:ext cx="4741819" cy="2370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6357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3162" t="21094" r="18229" b="15365"/>
          <a:stretch/>
        </p:blipFill>
        <p:spPr>
          <a:xfrm>
            <a:off x="0" y="19050"/>
            <a:ext cx="9144000" cy="6858000"/>
          </a:xfrm>
          <a:prstGeom prst="rect">
            <a:avLst/>
          </a:prstGeom>
        </p:spPr>
      </p:pic>
      <p:sp>
        <p:nvSpPr>
          <p:cNvPr id="7" name="Google Shape;73;p5"/>
          <p:cNvSpPr txBox="1">
            <a:spLocks noGrp="1"/>
          </p:cNvSpPr>
          <p:nvPr>
            <p:ph type="title"/>
          </p:nvPr>
        </p:nvSpPr>
        <p:spPr>
          <a:xfrm>
            <a:off x="515960" y="432519"/>
            <a:ext cx="7791152" cy="74768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8930" rIns="0" bIns="0" rtlCol="0" anchor="t" anchorCtr="0">
            <a:spAutoFit/>
          </a:bodyPr>
          <a:lstStyle/>
          <a:p>
            <a:pPr marL="8929">
              <a:lnSpc>
                <a:spcPct val="100000"/>
              </a:lnSpc>
            </a:pPr>
            <a:r>
              <a:rPr lang="es-CO" sz="4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MANIFESTACIONES</a:t>
            </a:r>
            <a:endParaRPr lang="es-CO" sz="4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515960" y="1632168"/>
            <a:ext cx="768009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s-MX" sz="2800" dirty="0" smtClean="0">
                <a:latin typeface="Arial" panose="020B0604020202020204" pitchFamily="34" charset="0"/>
              </a:rPr>
              <a:t>Dolor agudo.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MX" sz="2800" dirty="0" smtClean="0">
                <a:latin typeface="Arial" panose="020B0604020202020204" pitchFamily="34" charset="0"/>
              </a:rPr>
              <a:t>Impotencia funcional inmediata y absoluta.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MX" sz="2800" dirty="0" smtClean="0">
                <a:latin typeface="Arial" panose="020B0604020202020204" pitchFamily="34" charset="0"/>
              </a:rPr>
              <a:t>Inflamación.</a:t>
            </a:r>
            <a:endParaRPr lang="es-MX" sz="2800" dirty="0">
              <a:latin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s-MX" sz="2800" dirty="0">
                <a:latin typeface="Arial" panose="020B0604020202020204" pitchFamily="34" charset="0"/>
              </a:rPr>
              <a:t>Deformidad.</a:t>
            </a:r>
            <a:endParaRPr lang="es-MX" sz="2800" b="0" i="0" dirty="0">
              <a:effectLst/>
              <a:latin typeface="Arial" panose="020B0604020202020204" pitchFamily="34" charset="0"/>
            </a:endParaRPr>
          </a:p>
        </p:txBody>
      </p:sp>
      <p:pic>
        <p:nvPicPr>
          <p:cNvPr id="5122" name="Picture 2" descr="Esguinces: ¿Por qué suceden? ¿Cómo se tratan? — Mejor con Salu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4167" y="3010988"/>
            <a:ext cx="476250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8784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/>
          <a:srcRect l="33162" t="21094" r="18229" b="15365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96164" y="374332"/>
            <a:ext cx="69320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TRATAMIENTO</a:t>
            </a:r>
            <a:endParaRPr lang="en-US" sz="4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396164" y="1579661"/>
            <a:ext cx="843432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es-MX" sz="2800" dirty="0" smtClean="0">
                <a:solidFill>
                  <a:srgbClr val="202122"/>
                </a:solidFill>
                <a:latin typeface="Arial" panose="020B0604020202020204" pitchFamily="34" charset="0"/>
              </a:rPr>
              <a:t> Inmovilizar </a:t>
            </a:r>
            <a:r>
              <a:rPr lang="es-MX" sz="2800" dirty="0">
                <a:solidFill>
                  <a:srgbClr val="202122"/>
                </a:solidFill>
                <a:latin typeface="Arial" panose="020B0604020202020204" pitchFamily="34" charset="0"/>
              </a:rPr>
              <a:t>la articulación afectada.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MX" sz="2800" dirty="0" smtClean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s-MX" sz="2800" dirty="0">
                <a:solidFill>
                  <a:srgbClr val="202122"/>
                </a:solidFill>
                <a:latin typeface="Arial" panose="020B0604020202020204" pitchFamily="34" charset="0"/>
              </a:rPr>
              <a:t>Aplicar hielo sobre la zona de la lesión para reducir el dolor y la </a:t>
            </a:r>
            <a:r>
              <a:rPr lang="es-MX" sz="2800" dirty="0" smtClean="0">
                <a:solidFill>
                  <a:srgbClr val="202122"/>
                </a:solidFill>
                <a:latin typeface="Arial" panose="020B0604020202020204" pitchFamily="34" charset="0"/>
              </a:rPr>
              <a:t>inflamación.</a:t>
            </a:r>
            <a:endParaRPr lang="es-MX" sz="2800" dirty="0">
              <a:solidFill>
                <a:srgbClr val="202122"/>
              </a:solidFill>
              <a:latin typeface="Arial" panose="020B0604020202020204" pitchFamily="34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s-MX" sz="2800" dirty="0" smtClean="0">
                <a:solidFill>
                  <a:srgbClr val="202122"/>
                </a:solidFill>
                <a:latin typeface="Arial" panose="020B0604020202020204" pitchFamily="34" charset="0"/>
              </a:rPr>
              <a:t> Reposo </a:t>
            </a:r>
            <a:r>
              <a:rPr lang="es-MX" sz="2800" dirty="0">
                <a:solidFill>
                  <a:srgbClr val="202122"/>
                </a:solidFill>
                <a:latin typeface="Arial" panose="020B0604020202020204" pitchFamily="34" charset="0"/>
              </a:rPr>
              <a:t>absoluto de la zona.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MX" sz="2800" dirty="0" smtClean="0">
                <a:solidFill>
                  <a:srgbClr val="202122"/>
                </a:solidFill>
                <a:latin typeface="Arial" panose="020B0604020202020204" pitchFamily="34" charset="0"/>
              </a:rPr>
              <a:t> No </a:t>
            </a:r>
            <a:r>
              <a:rPr lang="es-MX" sz="2800" dirty="0">
                <a:solidFill>
                  <a:srgbClr val="202122"/>
                </a:solidFill>
                <a:latin typeface="Arial" panose="020B0604020202020204" pitchFamily="34" charset="0"/>
              </a:rPr>
              <a:t>se debe tratar de </a:t>
            </a:r>
            <a:r>
              <a:rPr lang="es-MX" sz="2800" dirty="0" smtClean="0">
                <a:solidFill>
                  <a:srgbClr val="202122"/>
                </a:solidFill>
                <a:latin typeface="Arial" panose="020B0604020202020204" pitchFamily="34" charset="0"/>
              </a:rPr>
              <a:t>mover </a:t>
            </a:r>
            <a:r>
              <a:rPr lang="es-MX" sz="2800" dirty="0">
                <a:solidFill>
                  <a:srgbClr val="202122"/>
                </a:solidFill>
                <a:latin typeface="Arial" panose="020B0604020202020204" pitchFamily="34" charset="0"/>
              </a:rPr>
              <a:t>el miembro afectado </a:t>
            </a:r>
            <a:r>
              <a:rPr lang="es-MX" sz="2800" dirty="0" smtClean="0">
                <a:solidFill>
                  <a:srgbClr val="202122"/>
                </a:solidFill>
                <a:latin typeface="Arial" panose="020B0604020202020204" pitchFamily="34" charset="0"/>
              </a:rPr>
              <a:t>por   ningún motivo.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MX" sz="2800" dirty="0" smtClean="0">
                <a:solidFill>
                  <a:srgbClr val="202122"/>
                </a:solidFill>
                <a:latin typeface="Arial" panose="020B0604020202020204" pitchFamily="34" charset="0"/>
              </a:rPr>
              <a:t> No  </a:t>
            </a:r>
            <a:r>
              <a:rPr lang="es-MX" sz="2800" dirty="0">
                <a:solidFill>
                  <a:srgbClr val="202122"/>
                </a:solidFill>
                <a:latin typeface="Arial" panose="020B0604020202020204" pitchFamily="34" charset="0"/>
              </a:rPr>
              <a:t>se debe administrar ningún </a:t>
            </a:r>
            <a:r>
              <a:rPr lang="es-MX" sz="2800" dirty="0" smtClean="0">
                <a:solidFill>
                  <a:srgbClr val="202122"/>
                </a:solidFill>
                <a:latin typeface="Arial" panose="020B0604020202020204" pitchFamily="34" charset="0"/>
              </a:rPr>
              <a:t>medicamento.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MX" sz="28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s-MX" sz="2800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Nunca se debe masajear ni hacerse sobar.</a:t>
            </a:r>
            <a:endParaRPr lang="es-MX" sz="2800" b="0" i="0" dirty="0">
              <a:solidFill>
                <a:srgbClr val="202122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916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de">
            <a:extLst>
              <a:ext uri="{FF2B5EF4-FFF2-40B4-BE49-F238E27FC236}">
                <a16:creationId xmlns=""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297"/>
            <a:ext cx="9144000" cy="6840582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2564595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4726</TotalTime>
  <Words>1182</Words>
  <Application>Microsoft Office PowerPoint</Application>
  <PresentationFormat>Presentación en pantalla (4:3)</PresentationFormat>
  <Paragraphs>217</Paragraphs>
  <Slides>43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43</vt:i4>
      </vt:variant>
    </vt:vector>
  </HeadingPairs>
  <TitlesOfParts>
    <vt:vector size="49" baseType="lpstr">
      <vt:lpstr>Arial</vt:lpstr>
      <vt:lpstr>Calibri</vt:lpstr>
      <vt:lpstr>Calibri Light</vt:lpstr>
      <vt:lpstr>Tema de Office</vt:lpstr>
      <vt:lpstr>1_Tema de Office</vt:lpstr>
      <vt:lpstr>2_Tema de Office</vt:lpstr>
      <vt:lpstr>Presentación de PowerPoint</vt:lpstr>
      <vt:lpstr>Presentación de PowerPoint</vt:lpstr>
      <vt:lpstr>CONTENIDO</vt:lpstr>
      <vt:lpstr>Presentación de PowerPoint</vt:lpstr>
      <vt:lpstr>DEFINICIÓN</vt:lpstr>
      <vt:lpstr>OBJETIVOS DE LOS PRIMEROS AUXILIOS</vt:lpstr>
      <vt:lpstr>PRIMEROS AUXILIOS EN CASA</vt:lpstr>
      <vt:lpstr>Presentación de PowerPoint</vt:lpstr>
      <vt:lpstr>VALORACIÓN PRIMARIA</vt:lpstr>
      <vt:lpstr>Presentación de PowerPoint</vt:lpstr>
      <vt:lpstr>Presentación de PowerPoint</vt:lpstr>
      <vt:lpstr>PULSO</vt:lpstr>
      <vt:lpstr>PULSO</vt:lpstr>
      <vt:lpstr>PULSO</vt:lpstr>
      <vt:lpstr>PULSO</vt:lpstr>
      <vt:lpstr>RESPIRACIÓN</vt:lpstr>
      <vt:lpstr>RESPIRACIÓN</vt:lpstr>
      <vt:lpstr>RESPIRACIÓN</vt:lpstr>
      <vt:lpstr>TEMPERATURA</vt:lpstr>
      <vt:lpstr>TEMPERATURA</vt:lpstr>
      <vt:lpstr>PRESIÓN ARTERIAL</vt:lpstr>
      <vt:lpstr>PRESIÓN ARTERIAL</vt:lpstr>
      <vt:lpstr>Presentación de PowerPoint</vt:lpstr>
      <vt:lpstr>HERIDAS</vt:lpstr>
      <vt:lpstr>HERIDAS</vt:lpstr>
      <vt:lpstr>HERIDAS</vt:lpstr>
      <vt:lpstr>TRATAMIENTO</vt:lpstr>
      <vt:lpstr>QUEMADURAS</vt:lpstr>
      <vt:lpstr>QUEMADURAS</vt:lpstr>
      <vt:lpstr>TRATAMIENTO</vt:lpstr>
      <vt:lpstr>Presentación de PowerPoint</vt:lpstr>
      <vt:lpstr>FRACTURAS</vt:lpstr>
      <vt:lpstr>CLASIFICACIÓN</vt:lpstr>
      <vt:lpstr>MANIFESTACIONES</vt:lpstr>
      <vt:lpstr>TRATAMIENTO</vt:lpstr>
      <vt:lpstr>Presentación de PowerPoint</vt:lpstr>
      <vt:lpstr>LUXACIONES</vt:lpstr>
      <vt:lpstr>MANIFESTACIONES</vt:lpstr>
      <vt:lpstr>Presentación de PowerPoint</vt:lpstr>
      <vt:lpstr>ESGUINCES</vt:lpstr>
      <vt:lpstr>MANIFESTACIONES</vt:lpstr>
      <vt:lpstr>Presentación de PowerPoint</vt:lpstr>
      <vt:lpstr>Presentación de PowerPoint</vt:lpstr>
    </vt:vector>
  </TitlesOfParts>
  <Company>InKulpado666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user</dc:creator>
  <cp:lastModifiedBy>Gelver GV. Viasus</cp:lastModifiedBy>
  <cp:revision>281</cp:revision>
  <dcterms:created xsi:type="dcterms:W3CDTF">2020-04-22T21:08:08Z</dcterms:created>
  <dcterms:modified xsi:type="dcterms:W3CDTF">2021-12-02T20:13:52Z</dcterms:modified>
</cp:coreProperties>
</file>