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drawings/drawing1.xml" ContentType="application/vnd.openxmlformats-officedocument.drawingml.chartshapes+xml"/>
  <Override PartName="/ppt/charts/chart4.xml" ContentType="application/vnd.openxmlformats-officedocument.drawingml.chart+xml"/>
  <Override PartName="/ppt/notesSlides/notesSlide2.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style1.xml" ContentType="application/vnd.ms-office.chartstyle+xml"/>
  <Override PartName="/ppt/charts/colors1.xml" ContentType="application/vnd.ms-office.chartcolorstyle+xml"/>
  <Override PartName="/ppt/charts/chart10.xml" ContentType="application/vnd.openxmlformats-officedocument.drawingml.chart+xml"/>
  <Override PartName="/ppt/charts/style2.xml" ContentType="application/vnd.ms-office.chartstyle+xml"/>
  <Override PartName="/ppt/charts/colors2.xml" ContentType="application/vnd.ms-office.chartcolorstyle+xml"/>
  <Override PartName="/ppt/charts/chart11.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xml" ContentType="application/vnd.openxmlformats-officedocument.presentationml.notesSlide+xml"/>
  <Override PartName="/ppt/charts/chart12.xml" ContentType="application/vnd.openxmlformats-officedocument.drawingml.chart+xml"/>
  <Override PartName="/ppt/drawings/drawing2.xml" ContentType="application/vnd.openxmlformats-officedocument.drawingml.chartshapes+xml"/>
  <Override PartName="/ppt/charts/chart13.xml" ContentType="application/vnd.openxmlformats-officedocument.drawingml.chart+xml"/>
  <Override PartName="/ppt/drawings/drawing3.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49" r:id="rId2"/>
  </p:sldMasterIdLst>
  <p:notesMasterIdLst>
    <p:notesMasterId r:id="rId21"/>
  </p:notesMasterIdLst>
  <p:handoutMasterIdLst>
    <p:handoutMasterId r:id="rId22"/>
  </p:handoutMasterIdLst>
  <p:sldIdLst>
    <p:sldId id="259" r:id="rId3"/>
    <p:sldId id="286" r:id="rId4"/>
    <p:sldId id="260" r:id="rId5"/>
    <p:sldId id="274" r:id="rId6"/>
    <p:sldId id="265" r:id="rId7"/>
    <p:sldId id="283" r:id="rId8"/>
    <p:sldId id="282" r:id="rId9"/>
    <p:sldId id="299" r:id="rId10"/>
    <p:sldId id="300" r:id="rId11"/>
    <p:sldId id="269" r:id="rId12"/>
    <p:sldId id="277" r:id="rId13"/>
    <p:sldId id="301" r:id="rId14"/>
    <p:sldId id="298" r:id="rId15"/>
    <p:sldId id="279" r:id="rId16"/>
    <p:sldId id="285" r:id="rId17"/>
    <p:sldId id="273" r:id="rId18"/>
    <p:sldId id="278" r:id="rId19"/>
    <p:sldId id="296" r:id="rId20"/>
  </p:sldIdLst>
  <p:sldSz cx="10080625" cy="7559675"/>
  <p:notesSz cx="7772400" cy="10058400"/>
  <p:defaultTextStyle>
    <a:defPPr>
      <a:defRPr lang="en-GB"/>
    </a:defPPr>
    <a:lvl1pPr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1pPr>
    <a:lvl2pPr marL="742950" indent="-28575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2pPr>
    <a:lvl3pPr marL="1143000" indent="-22860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3pPr>
    <a:lvl4pPr marL="1600200" indent="-22860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4pPr>
    <a:lvl5pPr marL="2057400" indent="-22860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5pPr>
    <a:lvl6pPr marL="2286000" algn="l" defTabSz="457200" rtl="0" eaLnBrk="1" latinLnBrk="0" hangingPunct="1">
      <a:defRPr kern="1200">
        <a:solidFill>
          <a:schemeClr val="bg1"/>
        </a:solidFill>
        <a:latin typeface="Arial" charset="0"/>
        <a:ea typeface="ＭＳ Ｐゴシック" charset="0"/>
        <a:cs typeface="ＭＳ Ｐゴシック" charset="0"/>
      </a:defRPr>
    </a:lvl6pPr>
    <a:lvl7pPr marL="2743200" algn="l" defTabSz="457200" rtl="0" eaLnBrk="1" latinLnBrk="0" hangingPunct="1">
      <a:defRPr kern="1200">
        <a:solidFill>
          <a:schemeClr val="bg1"/>
        </a:solidFill>
        <a:latin typeface="Arial" charset="0"/>
        <a:ea typeface="ＭＳ Ｐゴシック" charset="0"/>
        <a:cs typeface="ＭＳ Ｐゴシック" charset="0"/>
      </a:defRPr>
    </a:lvl7pPr>
    <a:lvl8pPr marL="3200400" algn="l" defTabSz="457200" rtl="0" eaLnBrk="1" latinLnBrk="0" hangingPunct="1">
      <a:defRPr kern="1200">
        <a:solidFill>
          <a:schemeClr val="bg1"/>
        </a:solidFill>
        <a:latin typeface="Arial" charset="0"/>
        <a:ea typeface="ＭＳ Ｐゴシック" charset="0"/>
        <a:cs typeface="ＭＳ Ｐゴシック" charset="0"/>
      </a:defRPr>
    </a:lvl8pPr>
    <a:lvl9pPr marL="3657600" algn="l" defTabSz="457200" rtl="0" eaLnBrk="1" latinLnBrk="0" hangingPunct="1">
      <a:defRPr kern="1200">
        <a:solidFill>
          <a:schemeClr val="bg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frameSlides="1"/>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D5FC79"/>
    <a:srgbClr val="25CC2D"/>
    <a:srgbClr val="009051"/>
    <a:srgbClr val="FFD579"/>
    <a:srgbClr val="73FB7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048"/>
    <p:restoredTop sz="94629"/>
  </p:normalViewPr>
  <p:slideViewPr>
    <p:cSldViewPr>
      <p:cViewPr varScale="1">
        <p:scale>
          <a:sx n="117" d="100"/>
          <a:sy n="117" d="100"/>
        </p:scale>
        <p:origin x="392" y="18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Users/administrador/Desktop/tabla%20informe.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Users/administrador/Desktop/tabla%20informe.xls"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Users/administrador/Desktop/tabla%20informe.xls"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Volumes/RUC%202021/RUC%202020%20INSEPET/4%20Evaluacion%20y%20monitoreo%20/4.1%20Incidentes%20(%20Accidentes%20y%20Casi%20accidentes)%20de%20trabajo.A/FOR-007%20SEGUIMIENTO%20ACCIDENTALIDAD13%20.xls"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Volumes/RUC%202021/RUC%202020%20INSEPET/3.%20Adminsitracion%20del%20Riesgo%20/3.2%20Tratamiento%20del%20riesgo%20/3.2.8%20Gestio&#769;n%20ambiental/2020/%20PROGRAMAS%20DE%20GESTION%20AMBIENTAL%2020%20.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Volumes/RUC%202021/RUC%202020%20INSEPET/3.%20Adminsitracion%20del%20Riesgo%20/3.2%20Tratamiento%20del%20riesgo%20/3.2.8%20Gestio&#769;n%20ambiental/2020/%20PROGRAMAS%20DE%20GESTION%20AMBIENTAL%2020%20.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Volumes/RUC%202021/RUC%202020%20INSEPET/3.%20Adminsitracion%20del%20Riesgo%20/3.2%20Tratamiento%20del%20riesgo%20/3.2.8%20Gestio&#769;n%20ambiental/2020/%20PROGRAMAS%20DE%20GESTION%20AMBIENTAL%2020%20.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Volumes/RUC%202021/RUC%202020%20INSEPET/3.%20Adminsitracion%20del%20Riesgo%20/3.2%20Tratamiento%20del%20riesgo%20/3.2.8%20Gestio&#769;n%20ambiental/2020/%20PROGRAMAS%20DE%20GESTION%20AMBIENTAL%2020%20.xlsx" TargetMode="External"/></Relationships>
</file>

<file path=ppt/charts/_rels/chart9.xml.rels><?xml version="1.0" encoding="UTF-8" standalone="yes"?>
<Relationships xmlns="http://schemas.openxmlformats.org/package/2006/relationships"><Relationship Id="rId3" Type="http://schemas.openxmlformats.org/officeDocument/2006/relationships/oleObject" Target="file:////Volumes/RUC%202021/RUC%202020%20INSEPET/3.%20Adminsitracion%20del%20Riesgo%20/3.2%20Tratamiento%20del%20riesgo%20/3.2.8%20Gestio&#769;n%20ambiental/2020/%20PROGRAMAS%20DE%20GESTION%20AMBIENTAL%2020%20.xlsx" TargetMode="External"/><Relationship Id="rId2" Type="http://schemas.microsoft.com/office/2011/relationships/chartColorStyle" Target="colors1.xml"/><Relationship Id="rId1" Type="http://schemas.microsoft.com/office/2011/relationships/chartStyle" Target="style1.xml"/></Relationships>
</file>

<file path=ppt/charts/_rels/chart10.xml.rels><?xml version="1.0" encoding="UTF-8" standalone="yes"?>
<Relationships xmlns="http://schemas.openxmlformats.org/package/2006/relationships"><Relationship Id="rId3" Type="http://schemas.openxmlformats.org/officeDocument/2006/relationships/oleObject" Target="file:////Users/administrador/Desktop/tabla%20informe.xls" TargetMode="External"/><Relationship Id="rId2" Type="http://schemas.microsoft.com/office/2011/relationships/chartColorStyle" Target="colors2.xml"/><Relationship Id="rId1" Type="http://schemas.microsoft.com/office/2011/relationships/chartStyle" Target="style2.xml"/></Relationships>
</file>

<file path=ppt/charts/_rels/chart11.xml.rels><?xml version="1.0" encoding="UTF-8" standalone="yes"?>
<Relationships xmlns="http://schemas.openxmlformats.org/package/2006/relationships"><Relationship Id="rId3" Type="http://schemas.openxmlformats.org/officeDocument/2006/relationships/oleObject" Target="file:////Users/administrador/Desktop/tabla%20informe.xls" TargetMode="External"/><Relationship Id="rId2" Type="http://schemas.microsoft.com/office/2011/relationships/chartColorStyle" Target="colors3.xml"/><Relationship Id="rId1" Type="http://schemas.microsoft.com/office/2011/relationships/chartStyle" Target="style3.xml"/></Relationships>
</file>

<file path=ppt/charts/_rels/chart1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Volumes/RUC%202021/RUC%202020%20INSEPET/4%20Evaluacion%20y%20monitoreo%20/4.4%20Inspecciones%20%20insepet/2020/PROG%20-%20INSP%202020%20.xls" TargetMode="External"/></Relationships>
</file>

<file path=ppt/charts/_rels/chart1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file:////Volumes/RUC%202021/RUC%202020%20INSEPET/4%20Evaluacion%20y%20monitoreo%20/4.4%20Inspecciones%20%20insepet/2020/PROG%20-%20INSP%202020%20.xls"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975" b="0" i="0" u="none" strike="noStrike" baseline="0">
                <a:solidFill>
                  <a:srgbClr val="000000"/>
                </a:solidFill>
                <a:latin typeface="Arial"/>
                <a:ea typeface="Arial"/>
                <a:cs typeface="Arial"/>
              </a:defRPr>
            </a:pPr>
            <a:r>
              <a:rPr lang="es-ES_tradnl" sz="1000" b="0" i="0" u="none" strike="noStrike" baseline="0">
                <a:solidFill>
                  <a:srgbClr val="000000"/>
                </a:solidFill>
                <a:latin typeface="Calibri" pitchFamily="2" charset="0"/>
                <a:cs typeface="Calibri" pitchFamily="2" charset="0"/>
              </a:rPr>
              <a:t>Incidencia:  Casos nuevos en el periodo</a:t>
            </a:r>
          </a:p>
          <a:p>
            <a:pPr>
              <a:defRPr sz="975" b="0" i="0" u="none" strike="noStrike" baseline="0">
                <a:solidFill>
                  <a:srgbClr val="000000"/>
                </a:solidFill>
                <a:latin typeface="Arial"/>
                <a:ea typeface="Arial"/>
                <a:cs typeface="Arial"/>
              </a:defRPr>
            </a:pPr>
            <a:r>
              <a:rPr lang="es-ES_tradnl" sz="1000" b="0" i="0" u="none" strike="noStrike" baseline="0">
                <a:solidFill>
                  <a:srgbClr val="000000"/>
                </a:solidFill>
                <a:latin typeface="Calibri" pitchFamily="2" charset="0"/>
                <a:cs typeface="Calibri" pitchFamily="2" charset="0"/>
              </a:rPr>
              <a:t>Prevalencia:  Casos antiguos enfermedad laboral</a:t>
            </a:r>
          </a:p>
        </c:rich>
      </c:tx>
      <c:layout>
        <c:manualLayout>
          <c:xMode val="edge"/>
          <c:yMode val="edge"/>
          <c:x val="0.13677210419689659"/>
          <c:y val="5.7823969037768583E-2"/>
        </c:manualLayout>
      </c:layout>
      <c:overlay val="0"/>
      <c:spPr>
        <a:noFill/>
        <a:ln w="25400">
          <a:noFill/>
        </a:ln>
      </c:spPr>
    </c:title>
    <c:autoTitleDeleted val="0"/>
    <c:plotArea>
      <c:layout>
        <c:manualLayout>
          <c:layoutTarget val="inner"/>
          <c:xMode val="edge"/>
          <c:yMode val="edge"/>
          <c:x val="9.154929577464789E-2"/>
          <c:y val="0.20137299771167047"/>
          <c:w val="0.68591549295774645"/>
          <c:h val="0.68649885583524028"/>
        </c:manualLayout>
      </c:layout>
      <c:lineChart>
        <c:grouping val="standard"/>
        <c:varyColors val="0"/>
        <c:ser>
          <c:idx val="1"/>
          <c:order val="0"/>
          <c:tx>
            <c:v>Cumplimiento</c:v>
          </c:tx>
          <c:spPr>
            <a:ln w="38100">
              <a:solidFill>
                <a:srgbClr val="FF00FF"/>
              </a:solidFill>
              <a:prstDash val="lgDash"/>
            </a:ln>
          </c:spPr>
          <c:marker>
            <c:symbol val="square"/>
            <c:size val="9"/>
            <c:spPr>
              <a:solidFill>
                <a:srgbClr val="FF00FF"/>
              </a:solidFill>
              <a:ln>
                <a:solidFill>
                  <a:srgbClr val="FF00FF"/>
                </a:solidFill>
                <a:prstDash val="solid"/>
              </a:ln>
            </c:spPr>
          </c:marker>
          <c:cat>
            <c:strRef>
              <c:f>'Control y seguimiento'!$B$74:$N$74</c:f>
              <c:strCache>
                <c:ptCount val="13"/>
                <c:pt idx="0">
                  <c:v>Ene</c:v>
                </c:pt>
                <c:pt idx="2">
                  <c:v>Feb</c:v>
                </c:pt>
                <c:pt idx="3">
                  <c:v>Mar</c:v>
                </c:pt>
                <c:pt idx="4">
                  <c:v>Abr</c:v>
                </c:pt>
                <c:pt idx="5">
                  <c:v>May</c:v>
                </c:pt>
                <c:pt idx="6">
                  <c:v>Jun</c:v>
                </c:pt>
                <c:pt idx="7">
                  <c:v>Jul</c:v>
                </c:pt>
                <c:pt idx="8">
                  <c:v>Ago</c:v>
                </c:pt>
                <c:pt idx="9">
                  <c:v>Sep</c:v>
                </c:pt>
                <c:pt idx="10">
                  <c:v>Oct</c:v>
                </c:pt>
                <c:pt idx="11">
                  <c:v>Nov</c:v>
                </c:pt>
                <c:pt idx="12">
                  <c:v>Dic</c:v>
                </c:pt>
              </c:strCache>
            </c:strRef>
          </c:cat>
          <c:val>
            <c:numRef>
              <c:f>'Control y seguimiento'!$B$76:$N$76</c:f>
              <c:numCache>
                <c:formatCode>General</c:formatCode>
                <c:ptCount val="13"/>
                <c:pt idx="0" formatCode="0%">
                  <c:v>0</c:v>
                </c:pt>
                <c:pt idx="2" formatCode="0%">
                  <c:v>0</c:v>
                </c:pt>
                <c:pt idx="3" formatCode="0%">
                  <c:v>0</c:v>
                </c:pt>
                <c:pt idx="4" formatCode="0%">
                  <c:v>0</c:v>
                </c:pt>
                <c:pt idx="5" formatCode="0%">
                  <c:v>0</c:v>
                </c:pt>
                <c:pt idx="6" formatCode="0%">
                  <c:v>0</c:v>
                </c:pt>
                <c:pt idx="7" formatCode="0%">
                  <c:v>0</c:v>
                </c:pt>
                <c:pt idx="8" formatCode="0%">
                  <c:v>0</c:v>
                </c:pt>
                <c:pt idx="9" formatCode="0%">
                  <c:v>0</c:v>
                </c:pt>
                <c:pt idx="10" formatCode="0%">
                  <c:v>0</c:v>
                </c:pt>
                <c:pt idx="11" formatCode="0%">
                  <c:v>0</c:v>
                </c:pt>
                <c:pt idx="12" formatCode="0%">
                  <c:v>0</c:v>
                </c:pt>
              </c:numCache>
            </c:numRef>
          </c:val>
          <c:smooth val="0"/>
          <c:extLst>
            <c:ext xmlns:c16="http://schemas.microsoft.com/office/drawing/2014/chart" uri="{C3380CC4-5D6E-409C-BE32-E72D297353CC}">
              <c16:uniqueId val="{00000000-3986-024B-A5BB-C39A98792B69}"/>
            </c:ext>
          </c:extLst>
        </c:ser>
        <c:dLbls>
          <c:showLegendKey val="0"/>
          <c:showVal val="0"/>
          <c:showCatName val="0"/>
          <c:showSerName val="0"/>
          <c:showPercent val="0"/>
          <c:showBubbleSize val="0"/>
        </c:dLbls>
        <c:marker val="1"/>
        <c:smooth val="0"/>
        <c:axId val="442619183"/>
        <c:axId val="1"/>
      </c:lineChart>
      <c:catAx>
        <c:axId val="442619183"/>
        <c:scaling>
          <c:orientation val="minMax"/>
        </c:scaling>
        <c:delete val="0"/>
        <c:axPos val="b"/>
        <c:majorGridlines>
          <c:spPr>
            <a:ln w="3175">
              <a:solidFill>
                <a:srgbClr val="000000"/>
              </a:solidFill>
              <a:prstDash val="solid"/>
            </a:ln>
          </c:spPr>
        </c:majorGridlines>
        <c:numFmt formatCode="General" sourceLinked="1"/>
        <c:majorTickMark val="out"/>
        <c:minorTickMark val="none"/>
        <c:tickLblPos val="nextTo"/>
        <c:spPr>
          <a:ln w="3175">
            <a:solidFill>
              <a:srgbClr val="000000"/>
            </a:solidFill>
            <a:prstDash val="solid"/>
          </a:ln>
        </c:spPr>
        <c:txPr>
          <a:bodyPr rot="0" vert="horz"/>
          <a:lstStyle/>
          <a:p>
            <a:pPr>
              <a:defRPr sz="975" b="0" i="0" u="none" strike="noStrike" baseline="0">
                <a:solidFill>
                  <a:srgbClr val="000000"/>
                </a:solidFill>
                <a:latin typeface="Arial"/>
                <a:ea typeface="Arial"/>
                <a:cs typeface="Arial"/>
              </a:defRPr>
            </a:pPr>
            <a:endParaRPr lang="es-CO"/>
          </a:p>
        </c:txPr>
        <c:crossAx val="1"/>
        <c:crosses val="autoZero"/>
        <c:auto val="1"/>
        <c:lblAlgn val="ctr"/>
        <c:lblOffset val="100"/>
        <c:tickLblSkip val="1"/>
        <c:tickMarkSkip val="1"/>
        <c:noMultiLvlLbl val="0"/>
      </c:catAx>
      <c:valAx>
        <c:axId val="1"/>
        <c:scaling>
          <c:orientation val="minMax"/>
        </c:scaling>
        <c:delete val="0"/>
        <c:axPos val="l"/>
        <c:majorGridlines>
          <c:spPr>
            <a:ln w="3175">
              <a:solidFill>
                <a:srgbClr val="000000"/>
              </a:solidFill>
              <a:prstDash val="solid"/>
            </a:ln>
          </c:spPr>
        </c:majorGridlines>
        <c:numFmt formatCode="0%" sourceLinked="1"/>
        <c:majorTickMark val="out"/>
        <c:minorTickMark val="none"/>
        <c:tickLblPos val="nextTo"/>
        <c:spPr>
          <a:ln w="3175">
            <a:solidFill>
              <a:srgbClr val="000000"/>
            </a:solidFill>
            <a:prstDash val="solid"/>
          </a:ln>
        </c:spPr>
        <c:txPr>
          <a:bodyPr rot="0" vert="horz"/>
          <a:lstStyle/>
          <a:p>
            <a:pPr>
              <a:defRPr sz="975" b="0" i="0" u="none" strike="noStrike" baseline="0">
                <a:solidFill>
                  <a:srgbClr val="000000"/>
                </a:solidFill>
                <a:latin typeface="Arial"/>
                <a:ea typeface="Arial"/>
                <a:cs typeface="Arial"/>
              </a:defRPr>
            </a:pPr>
            <a:endParaRPr lang="es-CO"/>
          </a:p>
        </c:txPr>
        <c:crossAx val="442619183"/>
        <c:crosses val="autoZero"/>
        <c:crossBetween val="between"/>
      </c:valAx>
      <c:spPr>
        <a:solidFill>
          <a:srgbClr val="C0C0C0"/>
        </a:solidFill>
        <a:ln w="12700">
          <a:solidFill>
            <a:srgbClr val="808080"/>
          </a:solidFill>
          <a:prstDash val="solid"/>
        </a:ln>
      </c:spPr>
    </c:plotArea>
    <c:legend>
      <c:legendPos val="r"/>
      <c:layout>
        <c:manualLayout>
          <c:xMode val="edge"/>
          <c:yMode val="edge"/>
          <c:x val="0.78651670647910576"/>
          <c:y val="0.65201521419991992"/>
          <c:w val="0.18323748227034331"/>
          <c:h val="0.12935740024022421"/>
        </c:manualLayout>
      </c:layout>
      <c:overlay val="0"/>
      <c:spPr>
        <a:solidFill>
          <a:srgbClr val="FFFFFF"/>
        </a:solidFill>
        <a:ln w="3175">
          <a:solidFill>
            <a:srgbClr val="000000"/>
          </a:solidFill>
          <a:prstDash val="solid"/>
        </a:ln>
      </c:spPr>
      <c:txPr>
        <a:bodyPr/>
        <a:lstStyle/>
        <a:p>
          <a:pPr>
            <a:defRPr sz="525" b="0" i="0" u="none" strike="noStrike" baseline="0">
              <a:solidFill>
                <a:srgbClr val="000000"/>
              </a:solidFill>
              <a:latin typeface="Arial"/>
              <a:ea typeface="Arial"/>
              <a:cs typeface="Arial"/>
            </a:defRPr>
          </a:pPr>
          <a:endParaRPr lang="es-CO"/>
        </a:p>
      </c:txPr>
    </c:legend>
    <c:plotVisOnly val="1"/>
    <c:dispBlanksAs val="gap"/>
    <c:showDLblsOverMax val="0"/>
  </c:chart>
  <c:spPr>
    <a:solidFill>
      <a:schemeClr val="accent5">
        <a:lumMod val="20000"/>
        <a:lumOff val="80000"/>
      </a:schemeClr>
    </a:solidFill>
    <a:ln w="3175">
      <a:solidFill>
        <a:srgbClr val="000000"/>
      </a:solidFill>
      <a:prstDash val="solid"/>
    </a:ln>
  </c:spPr>
  <c:txPr>
    <a:bodyPr/>
    <a:lstStyle/>
    <a:p>
      <a:pPr>
        <a:defRPr sz="975" b="0" i="0" u="none" strike="noStrike" baseline="0">
          <a:solidFill>
            <a:srgbClr val="000000"/>
          </a:solidFill>
          <a:latin typeface="Arial"/>
          <a:ea typeface="Arial"/>
          <a:cs typeface="Arial"/>
        </a:defRPr>
      </a:pPr>
      <a:endParaRPr lang="es-CO"/>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4545245535235483"/>
          <c:y val="0.26499376491965654"/>
          <c:w val="0.71870794078061906"/>
          <c:h val="0.65426765747621363"/>
        </c:manualLayout>
      </c:layout>
      <c:lineChart>
        <c:grouping val="standard"/>
        <c:varyColors val="0"/>
        <c:ser>
          <c:idx val="0"/>
          <c:order val="0"/>
          <c:tx>
            <c:v>INCUMPLIMIENTO</c:v>
          </c:tx>
          <c:spPr>
            <a:ln w="38100">
              <a:solidFill>
                <a:srgbClr val="000080"/>
              </a:solidFill>
              <a:prstDash val="solid"/>
            </a:ln>
          </c:spPr>
          <c:marker>
            <c:symbol val="diamond"/>
            <c:size val="9"/>
            <c:spPr>
              <a:solidFill>
                <a:srgbClr val="FFFF00"/>
              </a:solidFill>
              <a:ln>
                <a:solidFill>
                  <a:srgbClr val="000080"/>
                </a:solidFill>
                <a:prstDash val="solid"/>
              </a:ln>
            </c:spPr>
          </c:marker>
          <c:cat>
            <c:strRef>
              <c:f>'Control y seguimiento'!$B$191:$N$191</c:f>
              <c:strCache>
                <c:ptCount val="13"/>
                <c:pt idx="0">
                  <c:v>Ene</c:v>
                </c:pt>
                <c:pt idx="2">
                  <c:v>Feb</c:v>
                </c:pt>
                <c:pt idx="3">
                  <c:v>Mar</c:v>
                </c:pt>
                <c:pt idx="4">
                  <c:v>Abr</c:v>
                </c:pt>
                <c:pt idx="5">
                  <c:v>May</c:v>
                </c:pt>
                <c:pt idx="6">
                  <c:v>Jun</c:v>
                </c:pt>
                <c:pt idx="7">
                  <c:v>Jul</c:v>
                </c:pt>
                <c:pt idx="8">
                  <c:v>Ago</c:v>
                </c:pt>
                <c:pt idx="9">
                  <c:v>Sep</c:v>
                </c:pt>
                <c:pt idx="10">
                  <c:v>Oct</c:v>
                </c:pt>
                <c:pt idx="11">
                  <c:v>Nov</c:v>
                </c:pt>
                <c:pt idx="12">
                  <c:v>Dic</c:v>
                </c:pt>
              </c:strCache>
            </c:strRef>
          </c:cat>
          <c:val>
            <c:numRef>
              <c:f>'Control y seguimiento'!$B$192:$N$192</c:f>
              <c:numCache>
                <c:formatCode>General</c:formatCode>
                <c:ptCount val="13"/>
                <c:pt idx="0" formatCode="0%">
                  <c:v>0</c:v>
                </c:pt>
                <c:pt idx="2" formatCode="0%">
                  <c:v>0</c:v>
                </c:pt>
                <c:pt idx="3" formatCode="0%">
                  <c:v>1</c:v>
                </c:pt>
                <c:pt idx="4" formatCode="0%">
                  <c:v>0</c:v>
                </c:pt>
                <c:pt idx="8" formatCode="0%">
                  <c:v>1</c:v>
                </c:pt>
                <c:pt idx="10" formatCode="0%">
                  <c:v>1</c:v>
                </c:pt>
                <c:pt idx="11" formatCode="0%">
                  <c:v>1</c:v>
                </c:pt>
                <c:pt idx="12" formatCode="0%">
                  <c:v>1</c:v>
                </c:pt>
              </c:numCache>
            </c:numRef>
          </c:val>
          <c:smooth val="0"/>
          <c:extLst>
            <c:ext xmlns:c16="http://schemas.microsoft.com/office/drawing/2014/chart" uri="{C3380CC4-5D6E-409C-BE32-E72D297353CC}">
              <c16:uniqueId val="{00000000-9229-B540-A777-84F360574F5D}"/>
            </c:ext>
          </c:extLst>
        </c:ser>
        <c:ser>
          <c:idx val="1"/>
          <c:order val="1"/>
          <c:tx>
            <c:v>META</c:v>
          </c:tx>
          <c:spPr>
            <a:ln w="25400">
              <a:solidFill>
                <a:srgbClr val="996633"/>
              </a:solidFill>
              <a:prstDash val="solid"/>
            </a:ln>
          </c:spPr>
          <c:marker>
            <c:spPr>
              <a:solidFill>
                <a:srgbClr val="F96A1B"/>
              </a:solidFill>
              <a:ln>
                <a:solidFill>
                  <a:srgbClr val="996633"/>
                </a:solidFill>
                <a:prstDash val="solid"/>
              </a:ln>
            </c:spPr>
          </c:marker>
          <c:cat>
            <c:strRef>
              <c:f>'Control y seguimiento'!$B$191:$N$191</c:f>
              <c:strCache>
                <c:ptCount val="13"/>
                <c:pt idx="0">
                  <c:v>Ene</c:v>
                </c:pt>
                <c:pt idx="2">
                  <c:v>Feb</c:v>
                </c:pt>
                <c:pt idx="3">
                  <c:v>Mar</c:v>
                </c:pt>
                <c:pt idx="4">
                  <c:v>Abr</c:v>
                </c:pt>
                <c:pt idx="5">
                  <c:v>May</c:v>
                </c:pt>
                <c:pt idx="6">
                  <c:v>Jun</c:v>
                </c:pt>
                <c:pt idx="7">
                  <c:v>Jul</c:v>
                </c:pt>
                <c:pt idx="8">
                  <c:v>Ago</c:v>
                </c:pt>
                <c:pt idx="9">
                  <c:v>Sep</c:v>
                </c:pt>
                <c:pt idx="10">
                  <c:v>Oct</c:v>
                </c:pt>
                <c:pt idx="11">
                  <c:v>Nov</c:v>
                </c:pt>
                <c:pt idx="12">
                  <c:v>Dic</c:v>
                </c:pt>
              </c:strCache>
            </c:strRef>
          </c:cat>
          <c:val>
            <c:numRef>
              <c:f>'Control y seguimiento'!$A$193</c:f>
              <c:numCache>
                <c:formatCode>0</c:formatCode>
                <c:ptCount val="1"/>
                <c:pt idx="0">
                  <c:v>0.2</c:v>
                </c:pt>
              </c:numCache>
            </c:numRef>
          </c:val>
          <c:smooth val="0"/>
          <c:extLst>
            <c:ext xmlns:c16="http://schemas.microsoft.com/office/drawing/2014/chart" uri="{C3380CC4-5D6E-409C-BE32-E72D297353CC}">
              <c16:uniqueId val="{00000001-9229-B540-A777-84F360574F5D}"/>
            </c:ext>
          </c:extLst>
        </c:ser>
        <c:dLbls>
          <c:showLegendKey val="0"/>
          <c:showVal val="0"/>
          <c:showCatName val="0"/>
          <c:showSerName val="0"/>
          <c:showPercent val="0"/>
          <c:showBubbleSize val="0"/>
        </c:dLbls>
        <c:marker val="1"/>
        <c:smooth val="0"/>
        <c:axId val="406438271"/>
        <c:axId val="1"/>
      </c:lineChart>
      <c:catAx>
        <c:axId val="406438271"/>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950" b="0" i="0" u="none" strike="noStrike" baseline="0">
                <a:solidFill>
                  <a:srgbClr val="000000"/>
                </a:solidFill>
                <a:latin typeface="Arial"/>
                <a:ea typeface="Arial"/>
                <a:cs typeface="Arial"/>
              </a:defRPr>
            </a:pPr>
            <a:endParaRPr lang="es-CO"/>
          </a:p>
        </c:txPr>
        <c:crossAx val="1"/>
        <c:crosses val="autoZero"/>
        <c:auto val="1"/>
        <c:lblAlgn val="ctr"/>
        <c:lblOffset val="100"/>
        <c:tickLblSkip val="1"/>
        <c:tickMarkSkip val="1"/>
        <c:noMultiLvlLbl val="0"/>
      </c:catAx>
      <c:valAx>
        <c:axId val="1"/>
        <c:scaling>
          <c:orientation val="minMax"/>
        </c:scaling>
        <c:delete val="0"/>
        <c:axPos val="l"/>
        <c:majorGridlines>
          <c:spPr>
            <a:ln w="3175">
              <a:solidFill>
                <a:srgbClr val="000000"/>
              </a:solidFill>
              <a:prstDash val="solid"/>
            </a:ln>
          </c:spPr>
        </c:majorGridlines>
        <c:numFmt formatCode="0%" sourceLinked="1"/>
        <c:majorTickMark val="out"/>
        <c:minorTickMark val="none"/>
        <c:tickLblPos val="nextTo"/>
        <c:spPr>
          <a:ln w="3175">
            <a:solidFill>
              <a:srgbClr val="000000"/>
            </a:solidFill>
            <a:prstDash val="solid"/>
          </a:ln>
        </c:spPr>
        <c:txPr>
          <a:bodyPr rot="0" vert="horz"/>
          <a:lstStyle/>
          <a:p>
            <a:pPr>
              <a:defRPr sz="950" b="0" i="0" u="none" strike="noStrike" baseline="0">
                <a:solidFill>
                  <a:srgbClr val="000000"/>
                </a:solidFill>
                <a:latin typeface="Arial"/>
                <a:ea typeface="Arial"/>
                <a:cs typeface="Arial"/>
              </a:defRPr>
            </a:pPr>
            <a:endParaRPr lang="es-CO"/>
          </a:p>
        </c:txPr>
        <c:crossAx val="406438271"/>
        <c:crosses val="autoZero"/>
        <c:crossBetween val="between"/>
      </c:valAx>
      <c:spPr>
        <a:solidFill>
          <a:srgbClr val="C0C0C0"/>
        </a:solidFill>
        <a:ln w="12700">
          <a:solidFill>
            <a:srgbClr val="808080"/>
          </a:solidFill>
          <a:prstDash val="solid"/>
        </a:ln>
      </c:spPr>
    </c:plotArea>
    <c:legend>
      <c:legendPos val="r"/>
      <c:legendEntry>
        <c:idx val="0"/>
        <c:txPr>
          <a:bodyPr/>
          <a:lstStyle/>
          <a:p>
            <a:pPr>
              <a:defRPr sz="550" b="0" i="0" u="none" strike="noStrike" baseline="0">
                <a:solidFill>
                  <a:srgbClr val="000000"/>
                </a:solidFill>
                <a:latin typeface="Arial"/>
                <a:ea typeface="Arial"/>
                <a:cs typeface="Arial"/>
              </a:defRPr>
            </a:pPr>
            <a:endParaRPr lang="es-CO"/>
          </a:p>
        </c:txPr>
      </c:legendEntry>
      <c:layout>
        <c:manualLayout>
          <c:xMode val="edge"/>
          <c:yMode val="edge"/>
          <c:x val="0.80710015670645585"/>
          <c:y val="0.79487084476431391"/>
          <c:w val="0.19289984329354404"/>
          <c:h val="0.19344746499447751"/>
        </c:manualLayout>
      </c:layout>
      <c:overlay val="0"/>
      <c:spPr>
        <a:solidFill>
          <a:srgbClr val="FFFFFF"/>
        </a:solidFill>
        <a:ln w="3175">
          <a:solidFill>
            <a:srgbClr val="000000"/>
          </a:solidFill>
          <a:prstDash val="solid"/>
        </a:ln>
      </c:spPr>
      <c:txPr>
        <a:bodyPr/>
        <a:lstStyle/>
        <a:p>
          <a:pPr>
            <a:defRPr sz="735" b="0" i="0" u="none" strike="noStrike" baseline="0">
              <a:solidFill>
                <a:srgbClr val="000000"/>
              </a:solidFill>
              <a:latin typeface="Arial"/>
              <a:ea typeface="Arial"/>
              <a:cs typeface="Arial"/>
            </a:defRPr>
          </a:pPr>
          <a:endParaRPr lang="es-CO"/>
        </a:p>
      </c:txPr>
    </c:legend>
    <c:plotVisOnly val="1"/>
    <c:dispBlanksAs val="gap"/>
    <c:showDLblsOverMax val="0"/>
  </c:chart>
  <c:spPr>
    <a:solidFill>
      <a:srgbClr val="B6C5D7"/>
    </a:solidFill>
    <a:ln w="3175">
      <a:solidFill>
        <a:srgbClr val="000000"/>
      </a:solidFill>
      <a:prstDash val="solid"/>
    </a:ln>
  </c:spPr>
  <c:txPr>
    <a:bodyPr/>
    <a:lstStyle/>
    <a:p>
      <a:pPr>
        <a:defRPr sz="950" b="0" i="0" u="none" strike="noStrike" baseline="0">
          <a:solidFill>
            <a:srgbClr val="000000"/>
          </a:solidFill>
          <a:latin typeface="Arial"/>
          <a:ea typeface="Arial"/>
          <a:cs typeface="Arial"/>
        </a:defRPr>
      </a:pPr>
      <a:endParaRPr lang="es-CO"/>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3447737723683867E-2"/>
          <c:y val="0.22742969628796403"/>
          <c:w val="0.72080584155164706"/>
          <c:h val="0.69683334898339111"/>
        </c:manualLayout>
      </c:layout>
      <c:lineChart>
        <c:grouping val="standard"/>
        <c:varyColors val="0"/>
        <c:ser>
          <c:idx val="0"/>
          <c:order val="0"/>
          <c:tx>
            <c:v>"% de cumplimiento"</c:v>
          </c:tx>
          <c:spPr>
            <a:ln w="38100">
              <a:solidFill>
                <a:srgbClr val="000080"/>
              </a:solidFill>
              <a:prstDash val="solid"/>
            </a:ln>
          </c:spPr>
          <c:marker>
            <c:symbol val="diamond"/>
            <c:size val="9"/>
            <c:spPr>
              <a:solidFill>
                <a:srgbClr val="FFD579"/>
              </a:solidFill>
              <a:ln>
                <a:solidFill>
                  <a:srgbClr val="000080"/>
                </a:solidFill>
                <a:prstDash val="solid"/>
              </a:ln>
            </c:spPr>
          </c:marker>
          <c:cat>
            <c:strRef>
              <c:f>'Control y seguimiento'!$B$151:$N$151</c:f>
              <c:strCache>
                <c:ptCount val="13"/>
                <c:pt idx="0">
                  <c:v>Ene</c:v>
                </c:pt>
                <c:pt idx="2">
                  <c:v>Feb</c:v>
                </c:pt>
                <c:pt idx="3">
                  <c:v>Mar</c:v>
                </c:pt>
                <c:pt idx="4">
                  <c:v>Abr</c:v>
                </c:pt>
                <c:pt idx="5">
                  <c:v>May</c:v>
                </c:pt>
                <c:pt idx="6">
                  <c:v>Jun</c:v>
                </c:pt>
                <c:pt idx="7">
                  <c:v>Jul</c:v>
                </c:pt>
                <c:pt idx="8">
                  <c:v>Ago</c:v>
                </c:pt>
                <c:pt idx="9">
                  <c:v>Sep</c:v>
                </c:pt>
                <c:pt idx="10">
                  <c:v>Oct</c:v>
                </c:pt>
                <c:pt idx="11">
                  <c:v>Nov</c:v>
                </c:pt>
                <c:pt idx="12">
                  <c:v>Dic</c:v>
                </c:pt>
              </c:strCache>
            </c:strRef>
          </c:cat>
          <c:val>
            <c:numRef>
              <c:f>'Control y seguimiento'!$B$152:$N$152</c:f>
              <c:numCache>
                <c:formatCode>General</c:formatCode>
                <c:ptCount val="13"/>
                <c:pt idx="0" formatCode="0%">
                  <c:v>1</c:v>
                </c:pt>
                <c:pt idx="2" formatCode="0%">
                  <c:v>0</c:v>
                </c:pt>
                <c:pt idx="3" formatCode="0%">
                  <c:v>1</c:v>
                </c:pt>
                <c:pt idx="4" formatCode="0%">
                  <c:v>0</c:v>
                </c:pt>
                <c:pt idx="5" formatCode="0%">
                  <c:v>0</c:v>
                </c:pt>
                <c:pt idx="6" formatCode="0%">
                  <c:v>0</c:v>
                </c:pt>
                <c:pt idx="7" formatCode="0%">
                  <c:v>0</c:v>
                </c:pt>
                <c:pt idx="8" formatCode="0%">
                  <c:v>1</c:v>
                </c:pt>
                <c:pt idx="9" formatCode="0%">
                  <c:v>0</c:v>
                </c:pt>
                <c:pt idx="10" formatCode="0%">
                  <c:v>1</c:v>
                </c:pt>
                <c:pt idx="11" formatCode="0%">
                  <c:v>1</c:v>
                </c:pt>
                <c:pt idx="12" formatCode="0%">
                  <c:v>1</c:v>
                </c:pt>
              </c:numCache>
            </c:numRef>
          </c:val>
          <c:smooth val="0"/>
          <c:extLst>
            <c:ext xmlns:c16="http://schemas.microsoft.com/office/drawing/2014/chart" uri="{C3380CC4-5D6E-409C-BE32-E72D297353CC}">
              <c16:uniqueId val="{00000000-61ED-D442-B975-5B97DE32545D}"/>
            </c:ext>
          </c:extLst>
        </c:ser>
        <c:ser>
          <c:idx val="1"/>
          <c:order val="1"/>
          <c:tx>
            <c:v>Disminucion 50%</c:v>
          </c:tx>
          <c:spPr>
            <a:ln w="38100">
              <a:solidFill>
                <a:srgbClr val="FF00FF"/>
              </a:solidFill>
              <a:prstDash val="solid"/>
            </a:ln>
          </c:spPr>
          <c:marker>
            <c:symbol val="square"/>
            <c:size val="9"/>
            <c:spPr>
              <a:solidFill>
                <a:srgbClr val="FF00FF"/>
              </a:solidFill>
              <a:ln>
                <a:solidFill>
                  <a:srgbClr val="FF00FF"/>
                </a:solidFill>
                <a:prstDash val="solid"/>
              </a:ln>
            </c:spPr>
          </c:marker>
          <c:cat>
            <c:strRef>
              <c:f>'Control y seguimiento'!$B$151:$N$151</c:f>
              <c:strCache>
                <c:ptCount val="13"/>
                <c:pt idx="0">
                  <c:v>Ene</c:v>
                </c:pt>
                <c:pt idx="2">
                  <c:v>Feb</c:v>
                </c:pt>
                <c:pt idx="3">
                  <c:v>Mar</c:v>
                </c:pt>
                <c:pt idx="4">
                  <c:v>Abr</c:v>
                </c:pt>
                <c:pt idx="5">
                  <c:v>May</c:v>
                </c:pt>
                <c:pt idx="6">
                  <c:v>Jun</c:v>
                </c:pt>
                <c:pt idx="7">
                  <c:v>Jul</c:v>
                </c:pt>
                <c:pt idx="8">
                  <c:v>Ago</c:v>
                </c:pt>
                <c:pt idx="9">
                  <c:v>Sep</c:v>
                </c:pt>
                <c:pt idx="10">
                  <c:v>Oct</c:v>
                </c:pt>
                <c:pt idx="11">
                  <c:v>Nov</c:v>
                </c:pt>
                <c:pt idx="12">
                  <c:v>Dic</c:v>
                </c:pt>
              </c:strCache>
            </c:strRef>
          </c:cat>
          <c:val>
            <c:numRef>
              <c:f>'Control y seguimiento'!$B$153:$N$153</c:f>
              <c:numCache>
                <c:formatCode>General</c:formatCode>
                <c:ptCount val="13"/>
                <c:pt idx="0" formatCode="0%">
                  <c:v>0.5</c:v>
                </c:pt>
                <c:pt idx="2" formatCode="0%">
                  <c:v>0.5</c:v>
                </c:pt>
                <c:pt idx="3" formatCode="0%">
                  <c:v>0.5</c:v>
                </c:pt>
                <c:pt idx="4" formatCode="0%">
                  <c:v>0.5</c:v>
                </c:pt>
                <c:pt idx="5" formatCode="0%">
                  <c:v>0.5</c:v>
                </c:pt>
                <c:pt idx="6" formatCode="0%">
                  <c:v>0.5</c:v>
                </c:pt>
                <c:pt idx="7" formatCode="0%">
                  <c:v>0.5</c:v>
                </c:pt>
                <c:pt idx="8" formatCode="0%">
                  <c:v>0.5</c:v>
                </c:pt>
                <c:pt idx="9" formatCode="0%">
                  <c:v>0.5</c:v>
                </c:pt>
                <c:pt idx="10" formatCode="0%">
                  <c:v>0.5</c:v>
                </c:pt>
                <c:pt idx="11" formatCode="0%">
                  <c:v>0.5</c:v>
                </c:pt>
                <c:pt idx="12" formatCode="0%">
                  <c:v>0.5</c:v>
                </c:pt>
              </c:numCache>
            </c:numRef>
          </c:val>
          <c:smooth val="0"/>
          <c:extLst>
            <c:ext xmlns:c16="http://schemas.microsoft.com/office/drawing/2014/chart" uri="{C3380CC4-5D6E-409C-BE32-E72D297353CC}">
              <c16:uniqueId val="{00000001-61ED-D442-B975-5B97DE32545D}"/>
            </c:ext>
          </c:extLst>
        </c:ser>
        <c:dLbls>
          <c:showLegendKey val="0"/>
          <c:showVal val="0"/>
          <c:showCatName val="0"/>
          <c:showSerName val="0"/>
          <c:showPercent val="0"/>
          <c:showBubbleSize val="0"/>
        </c:dLbls>
        <c:marker val="1"/>
        <c:smooth val="0"/>
        <c:axId val="406623343"/>
        <c:axId val="1"/>
      </c:lineChart>
      <c:catAx>
        <c:axId val="406623343"/>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950" b="0" i="0" u="none" strike="noStrike" baseline="0">
                <a:solidFill>
                  <a:srgbClr val="000000"/>
                </a:solidFill>
                <a:latin typeface="Arial"/>
                <a:ea typeface="Arial"/>
                <a:cs typeface="Arial"/>
              </a:defRPr>
            </a:pPr>
            <a:endParaRPr lang="es-CO"/>
          </a:p>
        </c:txPr>
        <c:crossAx val="1"/>
        <c:crosses val="autoZero"/>
        <c:auto val="1"/>
        <c:lblAlgn val="ctr"/>
        <c:lblOffset val="100"/>
        <c:tickLblSkip val="1"/>
        <c:tickMarkSkip val="1"/>
        <c:noMultiLvlLbl val="0"/>
      </c:catAx>
      <c:valAx>
        <c:axId val="1"/>
        <c:scaling>
          <c:orientation val="minMax"/>
        </c:scaling>
        <c:delete val="0"/>
        <c:axPos val="l"/>
        <c:majorGridlines>
          <c:spPr>
            <a:ln w="3175">
              <a:solidFill>
                <a:srgbClr val="000000"/>
              </a:solidFill>
              <a:prstDash val="solid"/>
            </a:ln>
          </c:spPr>
        </c:majorGridlines>
        <c:numFmt formatCode="0%" sourceLinked="1"/>
        <c:majorTickMark val="out"/>
        <c:minorTickMark val="none"/>
        <c:tickLblPos val="nextTo"/>
        <c:spPr>
          <a:ln w="3175">
            <a:solidFill>
              <a:srgbClr val="000000"/>
            </a:solidFill>
            <a:prstDash val="solid"/>
          </a:ln>
        </c:spPr>
        <c:txPr>
          <a:bodyPr rot="0" vert="horz"/>
          <a:lstStyle/>
          <a:p>
            <a:pPr>
              <a:defRPr sz="950" b="0" i="0" u="none" strike="noStrike" baseline="0">
                <a:solidFill>
                  <a:srgbClr val="000000"/>
                </a:solidFill>
                <a:latin typeface="Arial"/>
                <a:ea typeface="Arial"/>
                <a:cs typeface="Arial"/>
              </a:defRPr>
            </a:pPr>
            <a:endParaRPr lang="es-CO"/>
          </a:p>
        </c:txPr>
        <c:crossAx val="406623343"/>
        <c:crosses val="autoZero"/>
        <c:crossBetween val="between"/>
      </c:valAx>
      <c:spPr>
        <a:solidFill>
          <a:srgbClr val="FFD579"/>
        </a:solidFill>
        <a:ln w="12700">
          <a:solidFill>
            <a:srgbClr val="808080"/>
          </a:solidFill>
          <a:prstDash val="solid"/>
        </a:ln>
      </c:spPr>
    </c:plotArea>
    <c:legend>
      <c:legendPos val="r"/>
      <c:layout>
        <c:manualLayout>
          <c:xMode val="edge"/>
          <c:yMode val="edge"/>
          <c:x val="0.80178507180984393"/>
          <c:y val="0.52812548629049827"/>
          <c:w val="0.18034887492995966"/>
          <c:h val="0.19733746226385729"/>
        </c:manualLayout>
      </c:layout>
      <c:overlay val="0"/>
      <c:spPr>
        <a:solidFill>
          <a:srgbClr val="FFFFFF"/>
        </a:solidFill>
        <a:ln w="3175">
          <a:solidFill>
            <a:srgbClr val="000000"/>
          </a:solidFill>
          <a:prstDash val="solid"/>
        </a:ln>
      </c:spPr>
      <c:txPr>
        <a:bodyPr/>
        <a:lstStyle/>
        <a:p>
          <a:pPr>
            <a:defRPr sz="825" b="0" i="0" u="none" strike="noStrike" baseline="0">
              <a:solidFill>
                <a:srgbClr val="000000"/>
              </a:solidFill>
              <a:latin typeface="Arial"/>
              <a:ea typeface="Arial"/>
              <a:cs typeface="Arial"/>
            </a:defRPr>
          </a:pPr>
          <a:endParaRPr lang="es-CO"/>
        </a:p>
      </c:txPr>
    </c:legend>
    <c:plotVisOnly val="1"/>
    <c:dispBlanksAs val="gap"/>
    <c:showDLblsOverMax val="0"/>
  </c:chart>
  <c:spPr>
    <a:solidFill>
      <a:srgbClr val="FFD579"/>
    </a:solidFill>
    <a:ln w="3175">
      <a:solidFill>
        <a:srgbClr val="000000">
          <a:alpha val="32000"/>
        </a:srgbClr>
      </a:solidFill>
      <a:prstDash val="solid"/>
    </a:ln>
  </c:spPr>
  <c:txPr>
    <a:bodyPr/>
    <a:lstStyle/>
    <a:p>
      <a:pPr>
        <a:defRPr sz="950" b="0" i="0" u="none" strike="noStrike" baseline="0">
          <a:solidFill>
            <a:srgbClr val="000000"/>
          </a:solidFill>
          <a:latin typeface="Arial"/>
          <a:ea typeface="Arial"/>
          <a:cs typeface="Arial"/>
        </a:defRPr>
      </a:pPr>
      <a:endParaRPr lang="es-CO"/>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rgbClr val="0070C0"/>
                </a:solidFill>
                <a:latin typeface="+mn-lt"/>
                <a:ea typeface="+mn-ea"/>
                <a:cs typeface="+mn-cs"/>
              </a:defRPr>
            </a:pPr>
            <a:r>
              <a:rPr lang="es-ES_tradnl"/>
              <a:t>FACTOR DE RIESGO</a:t>
            </a:r>
          </a:p>
        </c:rich>
      </c:tx>
      <c:overlay val="0"/>
      <c:spPr>
        <a:noFill/>
        <a:ln w="25400">
          <a:noFill/>
        </a:ln>
      </c:spPr>
    </c:title>
    <c:autoTitleDeleted val="0"/>
    <c:view3D>
      <c:rotX val="15"/>
      <c:rotY val="20"/>
      <c:depthPercent val="100"/>
      <c:rAngAx val="1"/>
    </c:view3D>
    <c:floor>
      <c:thickness val="0"/>
      <c:spPr>
        <a:noFill/>
        <a:ln w="6350">
          <a:noFill/>
        </a:ln>
      </c:spPr>
    </c:floor>
    <c:sideWall>
      <c:thickness val="0"/>
      <c:spPr>
        <a:noFill/>
        <a:ln w="25400">
          <a:noFill/>
        </a:ln>
      </c:spPr>
    </c:sideWall>
    <c:backWall>
      <c:thickness val="0"/>
      <c:spPr>
        <a:noFill/>
        <a:ln w="25400">
          <a:noFill/>
        </a:ln>
      </c:spPr>
    </c:backWall>
    <c:plotArea>
      <c:layout/>
      <c:bar3DChart>
        <c:barDir val="col"/>
        <c:grouping val="clustered"/>
        <c:varyColors val="0"/>
        <c:ser>
          <c:idx val="0"/>
          <c:order val="0"/>
          <c:spPr>
            <a:solidFill>
              <a:srgbClr val="4472C4"/>
            </a:solidFill>
            <a:ln w="25400">
              <a:noFill/>
            </a:ln>
          </c:spPr>
          <c:invertIfNegative val="0"/>
          <c:cat>
            <c:strRef>
              <c:f>'ANALISI TENDENCIAL '!$B$99:$B$106</c:f>
              <c:strCache>
                <c:ptCount val="8"/>
                <c:pt idx="0">
                  <c:v>QUIMICO</c:v>
                </c:pt>
                <c:pt idx="1">
                  <c:v>VIAL</c:v>
                </c:pt>
                <c:pt idx="2">
                  <c:v>MECANICO</c:v>
                </c:pt>
                <c:pt idx="3">
                  <c:v>BIOMECANICO</c:v>
                </c:pt>
                <c:pt idx="4">
                  <c:v>ALTURAS</c:v>
                </c:pt>
                <c:pt idx="5">
                  <c:v>ESPACIO CONFINADO</c:v>
                </c:pt>
                <c:pt idx="6">
                  <c:v>PUBLICO</c:v>
                </c:pt>
                <c:pt idx="7">
                  <c:v>LOCATIVO </c:v>
                </c:pt>
              </c:strCache>
            </c:strRef>
          </c:cat>
          <c:val>
            <c:numRef>
              <c:f>'ANALISI TENDENCIAL '!$C$99:$C$106</c:f>
              <c:numCache>
                <c:formatCode>General</c:formatCode>
                <c:ptCount val="8"/>
                <c:pt idx="0">
                  <c:v>1</c:v>
                </c:pt>
                <c:pt idx="1">
                  <c:v>1</c:v>
                </c:pt>
                <c:pt idx="2">
                  <c:v>0</c:v>
                </c:pt>
                <c:pt idx="3">
                  <c:v>0</c:v>
                </c:pt>
                <c:pt idx="4">
                  <c:v>0</c:v>
                </c:pt>
                <c:pt idx="5">
                  <c:v>0</c:v>
                </c:pt>
                <c:pt idx="6">
                  <c:v>0</c:v>
                </c:pt>
                <c:pt idx="7">
                  <c:v>0</c:v>
                </c:pt>
              </c:numCache>
            </c:numRef>
          </c:val>
          <c:extLst>
            <c:ext xmlns:c16="http://schemas.microsoft.com/office/drawing/2014/chart" uri="{C3380CC4-5D6E-409C-BE32-E72D297353CC}">
              <c16:uniqueId val="{00000000-7330-5A44-9B28-ED01422BC6DD}"/>
            </c:ext>
          </c:extLst>
        </c:ser>
        <c:ser>
          <c:idx val="1"/>
          <c:order val="1"/>
          <c:spPr>
            <a:solidFill>
              <a:srgbClr val="ED7D31"/>
            </a:solidFill>
            <a:ln w="25400">
              <a:noFill/>
            </a:ln>
          </c:spPr>
          <c:invertIfNegative val="0"/>
          <c:cat>
            <c:strRef>
              <c:f>'ANALISI TENDENCIAL '!$B$99:$B$106</c:f>
              <c:strCache>
                <c:ptCount val="8"/>
                <c:pt idx="0">
                  <c:v>QUIMICO</c:v>
                </c:pt>
                <c:pt idx="1">
                  <c:v>VIAL</c:v>
                </c:pt>
                <c:pt idx="2">
                  <c:v>MECANICO</c:v>
                </c:pt>
                <c:pt idx="3">
                  <c:v>BIOMECANICO</c:v>
                </c:pt>
                <c:pt idx="4">
                  <c:v>ALTURAS</c:v>
                </c:pt>
                <c:pt idx="5">
                  <c:v>ESPACIO CONFINADO</c:v>
                </c:pt>
                <c:pt idx="6">
                  <c:v>PUBLICO</c:v>
                </c:pt>
                <c:pt idx="7">
                  <c:v>LOCATIVO </c:v>
                </c:pt>
              </c:strCache>
            </c:strRef>
          </c:cat>
          <c:val>
            <c:numRef>
              <c:f>'ANALISI TENDENCIAL '!$D$99:$D$106</c:f>
              <c:numCache>
                <c:formatCode>General</c:formatCode>
                <c:ptCount val="8"/>
                <c:pt idx="0">
                  <c:v>0</c:v>
                </c:pt>
                <c:pt idx="1">
                  <c:v>4</c:v>
                </c:pt>
                <c:pt idx="2">
                  <c:v>0</c:v>
                </c:pt>
                <c:pt idx="3">
                  <c:v>0</c:v>
                </c:pt>
                <c:pt idx="4">
                  <c:v>0</c:v>
                </c:pt>
                <c:pt idx="5">
                  <c:v>0</c:v>
                </c:pt>
                <c:pt idx="6">
                  <c:v>1</c:v>
                </c:pt>
                <c:pt idx="7">
                  <c:v>0</c:v>
                </c:pt>
              </c:numCache>
            </c:numRef>
          </c:val>
          <c:extLst>
            <c:ext xmlns:c16="http://schemas.microsoft.com/office/drawing/2014/chart" uri="{C3380CC4-5D6E-409C-BE32-E72D297353CC}">
              <c16:uniqueId val="{00000001-7330-5A44-9B28-ED01422BC6DD}"/>
            </c:ext>
          </c:extLst>
        </c:ser>
        <c:dLbls>
          <c:showLegendKey val="0"/>
          <c:showVal val="0"/>
          <c:showCatName val="0"/>
          <c:showSerName val="0"/>
          <c:showPercent val="0"/>
          <c:showBubbleSize val="0"/>
        </c:dLbls>
        <c:gapWidth val="150"/>
        <c:shape val="box"/>
        <c:axId val="22786671"/>
        <c:axId val="1"/>
        <c:axId val="0"/>
      </c:bar3DChart>
      <c:catAx>
        <c:axId val="22786671"/>
        <c:scaling>
          <c:orientation val="minMax"/>
        </c:scaling>
        <c:delete val="0"/>
        <c:axPos val="b"/>
        <c:numFmt formatCode="General" sourceLinked="1"/>
        <c:majorTickMark val="none"/>
        <c:minorTickMark val="none"/>
        <c:tickLblPos val="nextTo"/>
        <c:spPr>
          <a:ln w="6350">
            <a:noFill/>
          </a:ln>
        </c:spPr>
        <c:txPr>
          <a:bodyPr rot="-60000000" spcFirstLastPara="1" vertOverflow="ellipsis" vert="horz" wrap="square" anchor="ctr" anchorCtr="1"/>
          <a:lstStyle/>
          <a:p>
            <a:pPr>
              <a:defRPr sz="900" b="0" i="0" u="none" strike="noStrike" kern="1200" baseline="0">
                <a:solidFill>
                  <a:srgbClr val="0070C0"/>
                </a:solidFill>
                <a:latin typeface="+mn-lt"/>
                <a:ea typeface="+mn-ea"/>
                <a:cs typeface="+mn-cs"/>
              </a:defRPr>
            </a:pPr>
            <a:endParaRPr lang="es-CO"/>
          </a:p>
        </c:txPr>
        <c:crossAx val="1"/>
        <c:crosses val="autoZero"/>
        <c:auto val="1"/>
        <c:lblAlgn val="ctr"/>
        <c:lblOffset val="100"/>
        <c:noMultiLvlLbl val="0"/>
      </c:catAx>
      <c:valAx>
        <c:axId val="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ln w="6350">
            <a:noFill/>
          </a:ln>
        </c:spPr>
        <c:txPr>
          <a:bodyPr rot="-60000000" spcFirstLastPara="1" vertOverflow="ellipsis" vert="horz" wrap="square" anchor="ctr" anchorCtr="1"/>
          <a:lstStyle/>
          <a:p>
            <a:pPr>
              <a:defRPr sz="900" b="0" i="0" u="none" strike="noStrike" kern="1200" baseline="0">
                <a:solidFill>
                  <a:srgbClr val="0070C0"/>
                </a:solidFill>
                <a:latin typeface="+mn-lt"/>
                <a:ea typeface="+mn-ea"/>
                <a:cs typeface="+mn-cs"/>
              </a:defRPr>
            </a:pPr>
            <a:endParaRPr lang="es-CO"/>
          </a:p>
        </c:txPr>
        <c:crossAx val="22786671"/>
        <c:crosses val="autoZero"/>
        <c:crossBetween val="between"/>
      </c:valAx>
      <c:spPr>
        <a:noFill/>
        <a:ln w="25400">
          <a:noFill/>
        </a:ln>
      </c:spPr>
    </c:plotArea>
    <c:legend>
      <c:legendPos val="b"/>
      <c:overlay val="0"/>
      <c:spPr>
        <a:noFill/>
        <a:ln w="25400">
          <a:noFill/>
        </a:ln>
      </c:spPr>
      <c:txPr>
        <a:bodyPr rot="0" spcFirstLastPara="1" vertOverflow="ellipsis" vert="horz" wrap="square" anchor="ctr" anchorCtr="1"/>
        <a:lstStyle/>
        <a:p>
          <a:pPr>
            <a:defRPr sz="900" b="0" i="0" u="none" strike="noStrike" kern="1200" baseline="0">
              <a:solidFill>
                <a:srgbClr val="0070C0"/>
              </a:solidFill>
              <a:latin typeface="+mn-lt"/>
              <a:ea typeface="+mn-ea"/>
              <a:cs typeface="+mn-cs"/>
            </a:defRPr>
          </a:pPr>
          <a:endParaRPr lang="es-CO"/>
        </a:p>
      </c:txPr>
    </c:legend>
    <c:plotVisOnly val="1"/>
    <c:dispBlanksAs val="gap"/>
    <c:showDLblsOverMax val="0"/>
  </c:chart>
  <c:spPr>
    <a:solidFill>
      <a:schemeClr val="accent5">
        <a:lumMod val="20000"/>
        <a:lumOff val="80000"/>
      </a:schemeClr>
    </a:solidFill>
    <a:ln w="9525" cap="flat" cmpd="sng" algn="ctr">
      <a:solidFill>
        <a:schemeClr val="tx1">
          <a:lumMod val="15000"/>
          <a:lumOff val="85000"/>
        </a:schemeClr>
      </a:solidFill>
      <a:round/>
    </a:ln>
    <a:effectLst/>
  </c:spPr>
  <c:txPr>
    <a:bodyPr/>
    <a:lstStyle/>
    <a:p>
      <a:pPr>
        <a:defRPr>
          <a:solidFill>
            <a:srgbClr val="0070C0"/>
          </a:solidFill>
        </a:defRPr>
      </a:pPr>
      <a:endParaRPr lang="es-CO"/>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lvl="0">
              <a:defRPr sz="1100" b="1" i="0">
                <a:solidFill>
                  <a:srgbClr val="000000"/>
                </a:solidFill>
              </a:defRPr>
            </a:pPr>
            <a:r>
              <a:rPr lang="es-CO"/>
              <a:t>CONSUMO BIMENSUAL DE AGUA 2020</a:t>
            </a:r>
          </a:p>
        </c:rich>
      </c:tx>
      <c:layout>
        <c:manualLayout>
          <c:xMode val="edge"/>
          <c:yMode val="edge"/>
          <c:x val="0"/>
          <c:y val="6.5312453233454994E-3"/>
        </c:manualLayout>
      </c:layout>
      <c:overlay val="0"/>
    </c:title>
    <c:autoTitleDeleted val="0"/>
    <c:plotArea>
      <c:layout/>
      <c:barChart>
        <c:barDir val="col"/>
        <c:grouping val="clustered"/>
        <c:varyColors val="1"/>
        <c:ser>
          <c:idx val="0"/>
          <c:order val="0"/>
          <c:spPr>
            <a:solidFill>
              <a:srgbClr val="4F81BD"/>
            </a:solidFill>
          </c:spPr>
          <c:invertIfNegative val="1"/>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trendline>
            <c:trendlineType val="linear"/>
            <c:dispRSqr val="0"/>
            <c:dispEq val="0"/>
          </c:trendline>
          <c:cat>
            <c:strRef>
              <c:f>'GESTION AGUA '!$I$6:$N$6</c:f>
              <c:strCache>
                <c:ptCount val="6"/>
                <c:pt idx="0">
                  <c:v>DIC-FEB</c:v>
                </c:pt>
                <c:pt idx="1">
                  <c:v>FEB - ABR</c:v>
                </c:pt>
                <c:pt idx="2">
                  <c:v>ABR- JUN</c:v>
                </c:pt>
                <c:pt idx="3">
                  <c:v>JUL - AG</c:v>
                </c:pt>
                <c:pt idx="4">
                  <c:v>AG - OCT</c:v>
                </c:pt>
                <c:pt idx="5">
                  <c:v>OCT - DIC</c:v>
                </c:pt>
              </c:strCache>
            </c:strRef>
          </c:cat>
          <c:val>
            <c:numRef>
              <c:f>'GESTION AGUA '!$I$7:$N$7</c:f>
              <c:numCache>
                <c:formatCode>General</c:formatCode>
                <c:ptCount val="6"/>
                <c:pt idx="0">
                  <c:v>25</c:v>
                </c:pt>
                <c:pt idx="1">
                  <c:v>16</c:v>
                </c:pt>
                <c:pt idx="2">
                  <c:v>30</c:v>
                </c:pt>
                <c:pt idx="3">
                  <c:v>19</c:v>
                </c:pt>
                <c:pt idx="4">
                  <c:v>20</c:v>
                </c:pt>
                <c:pt idx="5">
                  <c:v>22</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1-A2A4-6441-A473-D71B1ED8756B}"/>
            </c:ext>
          </c:extLst>
        </c:ser>
        <c:ser>
          <c:idx val="1"/>
          <c:order val="1"/>
          <c:spPr>
            <a:solidFill>
              <a:srgbClr val="DC3912"/>
            </a:solidFill>
          </c:spPr>
          <c:invertIfNegative val="1"/>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'GESTION AGUA '!$I$6:$N$6</c:f>
              <c:strCache>
                <c:ptCount val="6"/>
                <c:pt idx="0">
                  <c:v>DIC-FEB</c:v>
                </c:pt>
                <c:pt idx="1">
                  <c:v>FEB - ABR</c:v>
                </c:pt>
                <c:pt idx="2">
                  <c:v>ABR- JUN</c:v>
                </c:pt>
                <c:pt idx="3">
                  <c:v>JUL - AG</c:v>
                </c:pt>
                <c:pt idx="4">
                  <c:v>AG - OCT</c:v>
                </c:pt>
                <c:pt idx="5">
                  <c:v>OCT - DIC</c:v>
                </c:pt>
              </c:strCache>
            </c:strRef>
          </c:cat>
          <c:val>
            <c:numRef>
              <c:f>'GESTION AGUA '!$I$8:$N$8</c:f>
              <c:numCache>
                <c:formatCode>General</c:formatCode>
                <c:ptCount val="6"/>
                <c:pt idx="0">
                  <c:v>69</c:v>
                </c:pt>
                <c:pt idx="1">
                  <c:v>69</c:v>
                </c:pt>
                <c:pt idx="2">
                  <c:v>34</c:v>
                </c:pt>
                <c:pt idx="3">
                  <c:v>36</c:v>
                </c:pt>
                <c:pt idx="4">
                  <c:v>36</c:v>
                </c:pt>
                <c:pt idx="5">
                  <c:v>36</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2-A2A4-6441-A473-D71B1ED8756B}"/>
            </c:ext>
          </c:extLst>
        </c:ser>
        <c:dLbls>
          <c:showLegendKey val="0"/>
          <c:showVal val="0"/>
          <c:showCatName val="0"/>
          <c:showSerName val="0"/>
          <c:showPercent val="0"/>
          <c:showBubbleSize val="0"/>
        </c:dLbls>
        <c:gapWidth val="150"/>
        <c:axId val="1454955447"/>
        <c:axId val="1575690263"/>
      </c:barChart>
      <c:catAx>
        <c:axId val="1454955447"/>
        <c:scaling>
          <c:orientation val="minMax"/>
        </c:scaling>
        <c:delete val="0"/>
        <c:axPos val="b"/>
        <c:numFmt formatCode="General" sourceLinked="1"/>
        <c:majorTickMark val="cross"/>
        <c:minorTickMark val="cross"/>
        <c:tickLblPos val="nextTo"/>
        <c:txPr>
          <a:bodyPr/>
          <a:lstStyle/>
          <a:p>
            <a:pPr lvl="0">
              <a:defRPr b="0"/>
            </a:pPr>
            <a:endParaRPr lang="es-CO"/>
          </a:p>
        </c:txPr>
        <c:crossAx val="1575690263"/>
        <c:crosses val="autoZero"/>
        <c:auto val="1"/>
        <c:lblAlgn val="ctr"/>
        <c:lblOffset val="100"/>
        <c:noMultiLvlLbl val="1"/>
      </c:catAx>
      <c:valAx>
        <c:axId val="1575690263"/>
        <c:scaling>
          <c:orientation val="minMax"/>
        </c:scaling>
        <c:delete val="0"/>
        <c:axPos val="l"/>
        <c:majorGridlines>
          <c:spPr>
            <a:ln>
              <a:solidFill>
                <a:srgbClr val="878787"/>
              </a:solidFill>
            </a:ln>
          </c:spPr>
        </c:majorGridlines>
        <c:numFmt formatCode="General" sourceLinked="1"/>
        <c:majorTickMark val="cross"/>
        <c:minorTickMark val="cross"/>
        <c:tickLblPos val="nextTo"/>
        <c:spPr>
          <a:ln w="47625">
            <a:noFill/>
          </a:ln>
        </c:spPr>
        <c:txPr>
          <a:bodyPr/>
          <a:lstStyle/>
          <a:p>
            <a:pPr lvl="0">
              <a:defRPr b="0"/>
            </a:pPr>
            <a:endParaRPr lang="es-CO"/>
          </a:p>
        </c:txPr>
        <c:crossAx val="1454955447"/>
        <c:crosses val="autoZero"/>
        <c:crossBetween val="between"/>
      </c:valAx>
      <c:spPr>
        <a:solidFill>
          <a:srgbClr val="FFFFFF"/>
        </a:solidFill>
      </c:spPr>
    </c:plotArea>
    <c:plotVisOnly val="1"/>
    <c:dispBlanksAs val="zero"/>
    <c:showDLblsOverMax val="1"/>
  </c:chart>
  <c:spPr>
    <a:solidFill>
      <a:srgbClr val="4F81BD"/>
    </a:solidFill>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lvl="0">
              <a:defRPr sz="1100" b="1" i="0">
                <a:solidFill>
                  <a:srgbClr val="000000"/>
                </a:solidFill>
              </a:defRPr>
            </a:pPr>
            <a:r>
              <a:rPr lang="es-CO"/>
              <a:t>CONSUMO ENERGIA 2020
sub-title</a:t>
            </a:r>
          </a:p>
        </c:rich>
      </c:tx>
      <c:layout>
        <c:manualLayout>
          <c:xMode val="edge"/>
          <c:yMode val="edge"/>
          <c:x val="0.46287677234232066"/>
          <c:y val="0.8122058087195787"/>
        </c:manualLayout>
      </c:layout>
      <c:overlay val="0"/>
    </c:title>
    <c:autoTitleDeleted val="0"/>
    <c:plotArea>
      <c:layout/>
      <c:barChart>
        <c:barDir val="col"/>
        <c:grouping val="clustered"/>
        <c:varyColors val="1"/>
        <c:ser>
          <c:idx val="0"/>
          <c:order val="0"/>
          <c:spPr>
            <a:solidFill>
              <a:srgbClr val="4F81BD"/>
            </a:solidFill>
          </c:spPr>
          <c:invertIfNegative val="1"/>
          <c:trendline>
            <c:name>Trendline for Series 1</c:name>
            <c:spPr>
              <a:ln w="9525">
                <a:solidFill>
                  <a:srgbClr val="000000"/>
                </a:solidFill>
              </a:ln>
            </c:spPr>
            <c:trendlineType val="linear"/>
            <c:dispRSqr val="0"/>
            <c:dispEq val="0"/>
          </c:trendline>
          <c:cat>
            <c:strRef>
              <c:f>'GESTION ENERGIA'!$I$6:$T$6</c:f>
              <c:strCache>
                <c:ptCount val="12"/>
                <c:pt idx="0">
                  <c:v>ENE</c:v>
                </c:pt>
                <c:pt idx="1">
                  <c:v>FEB</c:v>
                </c:pt>
                <c:pt idx="2">
                  <c:v>MAR</c:v>
                </c:pt>
                <c:pt idx="3">
                  <c:v>ABR</c:v>
                </c:pt>
                <c:pt idx="4">
                  <c:v>MAY</c:v>
                </c:pt>
                <c:pt idx="5">
                  <c:v>JUN</c:v>
                </c:pt>
                <c:pt idx="6">
                  <c:v>JUL</c:v>
                </c:pt>
                <c:pt idx="7">
                  <c:v>AGO</c:v>
                </c:pt>
                <c:pt idx="8">
                  <c:v>SEP</c:v>
                </c:pt>
                <c:pt idx="9">
                  <c:v>OCT</c:v>
                </c:pt>
                <c:pt idx="10">
                  <c:v>NOV</c:v>
                </c:pt>
                <c:pt idx="11">
                  <c:v>DIC</c:v>
                </c:pt>
              </c:strCache>
            </c:strRef>
          </c:cat>
          <c:val>
            <c:numRef>
              <c:f>'GESTION ENERGIA'!$I$7:$T$7</c:f>
              <c:numCache>
                <c:formatCode>General</c:formatCode>
                <c:ptCount val="12"/>
                <c:pt idx="0">
                  <c:v>5635</c:v>
                </c:pt>
                <c:pt idx="1">
                  <c:v>4390</c:v>
                </c:pt>
                <c:pt idx="2">
                  <c:v>3295</c:v>
                </c:pt>
                <c:pt idx="3">
                  <c:v>3027</c:v>
                </c:pt>
                <c:pt idx="4">
                  <c:v>3123</c:v>
                </c:pt>
                <c:pt idx="5">
                  <c:v>5443</c:v>
                </c:pt>
                <c:pt idx="6">
                  <c:v>6117</c:v>
                </c:pt>
                <c:pt idx="7">
                  <c:v>6338</c:v>
                </c:pt>
                <c:pt idx="8">
                  <c:v>5697</c:v>
                </c:pt>
                <c:pt idx="9">
                  <c:v>5318</c:v>
                </c:pt>
                <c:pt idx="10">
                  <c:v>5809</c:v>
                </c:pt>
                <c:pt idx="11">
                  <c:v>6058</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1-C385-C748-9047-623A83ABB7A5}"/>
            </c:ext>
          </c:extLst>
        </c:ser>
        <c:ser>
          <c:idx val="1"/>
          <c:order val="1"/>
          <c:spPr>
            <a:solidFill>
              <a:srgbClr val="DC3912"/>
            </a:solidFill>
          </c:spPr>
          <c:invertIfNegative val="1"/>
          <c:cat>
            <c:strRef>
              <c:f>'GESTION ENERGIA'!$I$6:$T$6</c:f>
              <c:strCache>
                <c:ptCount val="12"/>
                <c:pt idx="0">
                  <c:v>ENE</c:v>
                </c:pt>
                <c:pt idx="1">
                  <c:v>FEB</c:v>
                </c:pt>
                <c:pt idx="2">
                  <c:v>MAR</c:v>
                </c:pt>
                <c:pt idx="3">
                  <c:v>ABR</c:v>
                </c:pt>
                <c:pt idx="4">
                  <c:v>MAY</c:v>
                </c:pt>
                <c:pt idx="5">
                  <c:v>JUN</c:v>
                </c:pt>
                <c:pt idx="6">
                  <c:v>JUL</c:v>
                </c:pt>
                <c:pt idx="7">
                  <c:v>AGO</c:v>
                </c:pt>
                <c:pt idx="8">
                  <c:v>SEP</c:v>
                </c:pt>
                <c:pt idx="9">
                  <c:v>OCT</c:v>
                </c:pt>
                <c:pt idx="10">
                  <c:v>NOV</c:v>
                </c:pt>
                <c:pt idx="11">
                  <c:v>DIC</c:v>
                </c:pt>
              </c:strCache>
            </c:strRef>
          </c:cat>
          <c:val>
            <c:numRef>
              <c:f>'GESTION ENERGIA'!$I$8:$T$8</c:f>
              <c:numCache>
                <c:formatCode>General</c:formatCode>
                <c:ptCount val="12"/>
                <c:pt idx="0">
                  <c:v>63</c:v>
                </c:pt>
                <c:pt idx="1">
                  <c:v>63</c:v>
                </c:pt>
                <c:pt idx="2">
                  <c:v>65</c:v>
                </c:pt>
                <c:pt idx="3">
                  <c:v>32</c:v>
                </c:pt>
                <c:pt idx="4">
                  <c:v>32</c:v>
                </c:pt>
                <c:pt idx="5">
                  <c:v>33</c:v>
                </c:pt>
                <c:pt idx="6">
                  <c:v>34</c:v>
                </c:pt>
                <c:pt idx="7">
                  <c:v>36</c:v>
                </c:pt>
                <c:pt idx="8">
                  <c:v>36</c:v>
                </c:pt>
                <c:pt idx="9">
                  <c:v>36</c:v>
                </c:pt>
                <c:pt idx="10">
                  <c:v>36</c:v>
                </c:pt>
                <c:pt idx="11">
                  <c:v>36</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2-C385-C748-9047-623A83ABB7A5}"/>
            </c:ext>
          </c:extLst>
        </c:ser>
        <c:dLbls>
          <c:showLegendKey val="0"/>
          <c:showVal val="0"/>
          <c:showCatName val="0"/>
          <c:showSerName val="0"/>
          <c:showPercent val="0"/>
          <c:showBubbleSize val="0"/>
        </c:dLbls>
        <c:gapWidth val="150"/>
        <c:axId val="293076335"/>
        <c:axId val="189277701"/>
      </c:barChart>
      <c:catAx>
        <c:axId val="293076335"/>
        <c:scaling>
          <c:orientation val="minMax"/>
        </c:scaling>
        <c:delete val="0"/>
        <c:axPos val="b"/>
        <c:numFmt formatCode="General" sourceLinked="1"/>
        <c:majorTickMark val="cross"/>
        <c:minorTickMark val="cross"/>
        <c:tickLblPos val="nextTo"/>
        <c:txPr>
          <a:bodyPr/>
          <a:lstStyle/>
          <a:p>
            <a:pPr lvl="0">
              <a:defRPr b="0"/>
            </a:pPr>
            <a:endParaRPr lang="es-CO"/>
          </a:p>
        </c:txPr>
        <c:crossAx val="189277701"/>
        <c:crosses val="autoZero"/>
        <c:auto val="1"/>
        <c:lblAlgn val="ctr"/>
        <c:lblOffset val="100"/>
        <c:noMultiLvlLbl val="1"/>
      </c:catAx>
      <c:valAx>
        <c:axId val="189277701"/>
        <c:scaling>
          <c:orientation val="minMax"/>
        </c:scaling>
        <c:delete val="0"/>
        <c:axPos val="l"/>
        <c:majorGridlines>
          <c:spPr>
            <a:ln>
              <a:solidFill>
                <a:srgbClr val="878787"/>
              </a:solidFill>
            </a:ln>
          </c:spPr>
        </c:majorGridlines>
        <c:numFmt formatCode="General" sourceLinked="1"/>
        <c:majorTickMark val="cross"/>
        <c:minorTickMark val="cross"/>
        <c:tickLblPos val="nextTo"/>
        <c:spPr>
          <a:ln w="47625">
            <a:noFill/>
          </a:ln>
        </c:spPr>
        <c:txPr>
          <a:bodyPr/>
          <a:lstStyle/>
          <a:p>
            <a:pPr lvl="0">
              <a:defRPr b="0"/>
            </a:pPr>
            <a:endParaRPr lang="es-CO"/>
          </a:p>
        </c:txPr>
        <c:crossAx val="293076335"/>
        <c:crosses val="autoZero"/>
        <c:crossBetween val="between"/>
      </c:valAx>
      <c:spPr>
        <a:solidFill>
          <a:srgbClr val="FFFFFF"/>
        </a:solidFill>
      </c:spPr>
    </c:plotArea>
    <c:plotVisOnly val="1"/>
    <c:dispBlanksAs val="zero"/>
    <c:showDLblsOverMax val="1"/>
  </c:chart>
  <c:spPr>
    <a:solidFill>
      <a:srgbClr val="4F81BD"/>
    </a:solidFill>
  </c:sp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lvl="0">
              <a:defRPr sz="1200" b="1" i="0">
                <a:solidFill>
                  <a:srgbClr val="000000"/>
                </a:solidFill>
              </a:defRPr>
            </a:pPr>
            <a:r>
              <a:rPr lang="es-CO" sz="1200"/>
              <a:t>GENERACION</a:t>
            </a:r>
            <a:r>
              <a:rPr lang="es-CO" sz="1200" baseline="0"/>
              <a:t> DE  RESIDUOS LIQUIDOS  </a:t>
            </a:r>
            <a:endParaRPr lang="es-CO" sz="1200"/>
          </a:p>
        </c:rich>
      </c:tx>
      <c:overlay val="0"/>
    </c:title>
    <c:autoTitleDeleted val="0"/>
    <c:plotArea>
      <c:layout/>
      <c:barChart>
        <c:barDir val="col"/>
        <c:grouping val="clustered"/>
        <c:varyColors val="1"/>
        <c:ser>
          <c:idx val="0"/>
          <c:order val="0"/>
          <c:tx>
            <c:strRef>
              <c:f>'ENTREGA RESIDUOS P'!$A$2</c:f>
              <c:strCache>
                <c:ptCount val="1"/>
                <c:pt idx="0">
                  <c:v>RESIDUOS PELIGROSOS LIQUIDOS ENTREGADOS  </c:v>
                </c:pt>
              </c:strCache>
            </c:strRef>
          </c:tx>
          <c:spPr>
            <a:solidFill>
              <a:srgbClr val="953735"/>
            </a:solidFill>
          </c:spPr>
          <c:invertIfNegative val="1"/>
          <c:trendline>
            <c:name>Trendline for Series 1</c:name>
            <c:spPr>
              <a:ln w="9525">
                <a:solidFill>
                  <a:srgbClr val="000000"/>
                </a:solidFill>
              </a:ln>
            </c:spPr>
            <c:trendlineType val="linear"/>
            <c:dispRSqr val="0"/>
            <c:dispEq val="0"/>
          </c:trendline>
          <c:cat>
            <c:strRef>
              <c:f>'ENTREGA RESIDUOS P'!$B$1:$M$1</c:f>
              <c:strCache>
                <c:ptCount val="12"/>
                <c:pt idx="0">
                  <c:v>ENERO</c:v>
                </c:pt>
                <c:pt idx="1">
                  <c:v>FEBRERO</c:v>
                </c:pt>
                <c:pt idx="2">
                  <c:v>MARZO</c:v>
                </c:pt>
                <c:pt idx="3">
                  <c:v>ABRIL</c:v>
                </c:pt>
                <c:pt idx="4">
                  <c:v>MAYO</c:v>
                </c:pt>
                <c:pt idx="5">
                  <c:v>JUNIO</c:v>
                </c:pt>
                <c:pt idx="6">
                  <c:v>JULIO</c:v>
                </c:pt>
                <c:pt idx="7">
                  <c:v>AGOSTO</c:v>
                </c:pt>
                <c:pt idx="8">
                  <c:v>SEPTIEMBRE</c:v>
                </c:pt>
                <c:pt idx="9">
                  <c:v>OCTUBRE</c:v>
                </c:pt>
                <c:pt idx="10">
                  <c:v>NOVIEMBRE</c:v>
                </c:pt>
                <c:pt idx="11">
                  <c:v>DICIEMBRE</c:v>
                </c:pt>
              </c:strCache>
            </c:strRef>
          </c:cat>
          <c:val>
            <c:numRef>
              <c:f>'ENTREGA RESIDUOS P'!$B$2:$M$2</c:f>
              <c:numCache>
                <c:formatCode>General</c:formatCode>
                <c:ptCount val="12"/>
                <c:pt idx="1">
                  <c:v>0</c:v>
                </c:pt>
                <c:pt idx="2">
                  <c:v>0</c:v>
                </c:pt>
                <c:pt idx="3">
                  <c:v>0</c:v>
                </c:pt>
                <c:pt idx="4">
                  <c:v>0</c:v>
                </c:pt>
                <c:pt idx="5">
                  <c:v>0</c:v>
                </c:pt>
                <c:pt idx="6">
                  <c:v>0</c:v>
                </c:pt>
                <c:pt idx="7">
                  <c:v>0</c:v>
                </c:pt>
                <c:pt idx="8">
                  <c:v>0</c:v>
                </c:pt>
                <c:pt idx="9">
                  <c:v>0</c:v>
                </c:pt>
                <c:pt idx="10">
                  <c:v>0</c:v>
                </c:pt>
                <c:pt idx="11">
                  <c:v>112.01</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1-BE33-9746-BF1F-8AEA72C5D20D}"/>
            </c:ext>
          </c:extLst>
        </c:ser>
        <c:dLbls>
          <c:showLegendKey val="0"/>
          <c:showVal val="0"/>
          <c:showCatName val="0"/>
          <c:showSerName val="0"/>
          <c:showPercent val="0"/>
          <c:showBubbleSize val="0"/>
        </c:dLbls>
        <c:gapWidth val="150"/>
        <c:axId val="449337316"/>
        <c:axId val="704679904"/>
      </c:barChart>
      <c:catAx>
        <c:axId val="449337316"/>
        <c:scaling>
          <c:orientation val="minMax"/>
        </c:scaling>
        <c:delete val="0"/>
        <c:axPos val="b"/>
        <c:numFmt formatCode="General" sourceLinked="1"/>
        <c:majorTickMark val="cross"/>
        <c:minorTickMark val="cross"/>
        <c:tickLblPos val="nextTo"/>
        <c:txPr>
          <a:bodyPr/>
          <a:lstStyle/>
          <a:p>
            <a:pPr lvl="0">
              <a:defRPr b="0"/>
            </a:pPr>
            <a:endParaRPr lang="es-CO"/>
          </a:p>
        </c:txPr>
        <c:crossAx val="704679904"/>
        <c:crosses val="autoZero"/>
        <c:auto val="1"/>
        <c:lblAlgn val="ctr"/>
        <c:lblOffset val="100"/>
        <c:noMultiLvlLbl val="1"/>
      </c:catAx>
      <c:valAx>
        <c:axId val="704679904"/>
        <c:scaling>
          <c:orientation val="minMax"/>
        </c:scaling>
        <c:delete val="0"/>
        <c:axPos val="l"/>
        <c:majorGridlines>
          <c:spPr>
            <a:ln>
              <a:solidFill>
                <a:srgbClr val="878787"/>
              </a:solidFill>
            </a:ln>
          </c:spPr>
        </c:majorGridlines>
        <c:numFmt formatCode="General" sourceLinked="1"/>
        <c:majorTickMark val="cross"/>
        <c:minorTickMark val="cross"/>
        <c:tickLblPos val="nextTo"/>
        <c:spPr>
          <a:ln w="47625">
            <a:noFill/>
          </a:ln>
        </c:spPr>
        <c:txPr>
          <a:bodyPr/>
          <a:lstStyle/>
          <a:p>
            <a:pPr lvl="0">
              <a:defRPr b="0"/>
            </a:pPr>
            <a:endParaRPr lang="es-CO"/>
          </a:p>
        </c:txPr>
        <c:crossAx val="449337316"/>
        <c:crosses val="autoZero"/>
        <c:crossBetween val="between"/>
      </c:valAx>
      <c:spPr>
        <a:solidFill>
          <a:srgbClr val="FFFFFF"/>
        </a:solidFill>
      </c:spPr>
    </c:plotArea>
    <c:legend>
      <c:legendPos val="r"/>
      <c:layout>
        <c:manualLayout>
          <c:xMode val="edge"/>
          <c:yMode val="edge"/>
          <c:x val="0.63075000463491482"/>
          <c:y val="0.63179421913662925"/>
          <c:w val="0.34530555401058394"/>
          <c:h val="0.36820578086337075"/>
        </c:manualLayout>
      </c:layout>
      <c:overlay val="0"/>
      <c:txPr>
        <a:bodyPr/>
        <a:lstStyle/>
        <a:p>
          <a:pPr>
            <a:defRPr sz="800"/>
          </a:pPr>
          <a:endParaRPr lang="es-CO"/>
        </a:p>
      </c:txPr>
    </c:legend>
    <c:plotVisOnly val="1"/>
    <c:dispBlanksAs val="zero"/>
    <c:showDLblsOverMax val="1"/>
  </c:chart>
  <c:spPr>
    <a:solidFill>
      <a:srgbClr val="DCE6F2"/>
    </a:solidFill>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lvl="0">
              <a:defRPr sz="1200" b="1" i="0">
                <a:solidFill>
                  <a:srgbClr val="000000"/>
                </a:solidFill>
              </a:defRPr>
            </a:pPr>
            <a:r>
              <a:rPr lang="es-CO" sz="1200"/>
              <a:t>GENERACION</a:t>
            </a:r>
            <a:r>
              <a:rPr lang="es-CO" sz="1200" baseline="0"/>
              <a:t> DE RESIDUOS SOLIDOS  </a:t>
            </a:r>
            <a:endParaRPr lang="es-CO" sz="1200"/>
          </a:p>
        </c:rich>
      </c:tx>
      <c:layout>
        <c:manualLayout>
          <c:xMode val="edge"/>
          <c:yMode val="edge"/>
          <c:x val="0.17220765942917229"/>
          <c:y val="0.11886931544643189"/>
        </c:manualLayout>
      </c:layout>
      <c:overlay val="0"/>
    </c:title>
    <c:autoTitleDeleted val="0"/>
    <c:plotArea>
      <c:layout/>
      <c:barChart>
        <c:barDir val="col"/>
        <c:grouping val="clustered"/>
        <c:varyColors val="1"/>
        <c:ser>
          <c:idx val="0"/>
          <c:order val="0"/>
          <c:tx>
            <c:strRef>
              <c:f>'ENTREGA RESIDUOS P'!$A$25</c:f>
              <c:strCache>
                <c:ptCount val="1"/>
                <c:pt idx="0">
                  <c:v>RESIDUOS PELIGROSOS MATERIAL ABSORBENTE, FILTROS
(SOLIDOS)</c:v>
                </c:pt>
              </c:strCache>
            </c:strRef>
          </c:tx>
          <c:spPr>
            <a:solidFill>
              <a:srgbClr val="0000FF"/>
            </a:solidFill>
          </c:spPr>
          <c:invertIfNegative val="1"/>
          <c:trendline>
            <c:name>Trendline for Series 1</c:name>
            <c:spPr>
              <a:ln w="9525">
                <a:solidFill>
                  <a:srgbClr val="000000"/>
                </a:solidFill>
              </a:ln>
            </c:spPr>
            <c:trendlineType val="linear"/>
            <c:dispRSqr val="0"/>
            <c:dispEq val="0"/>
          </c:trendline>
          <c:cat>
            <c:strRef>
              <c:f>'ENTREGA RESIDUOS P'!$B$24:$M$24</c:f>
              <c:strCache>
                <c:ptCount val="12"/>
                <c:pt idx="0">
                  <c:v>ENERO</c:v>
                </c:pt>
                <c:pt idx="1">
                  <c:v>FEBRERO</c:v>
                </c:pt>
                <c:pt idx="2">
                  <c:v>MARZO</c:v>
                </c:pt>
                <c:pt idx="3">
                  <c:v>ABRIL</c:v>
                </c:pt>
                <c:pt idx="4">
                  <c:v>MAYO</c:v>
                </c:pt>
                <c:pt idx="5">
                  <c:v>JUNIO</c:v>
                </c:pt>
                <c:pt idx="6">
                  <c:v>JULIO</c:v>
                </c:pt>
                <c:pt idx="7">
                  <c:v>AGOSTO</c:v>
                </c:pt>
                <c:pt idx="8">
                  <c:v>SEPTIEMBRE</c:v>
                </c:pt>
                <c:pt idx="9">
                  <c:v>OCTUBRE</c:v>
                </c:pt>
                <c:pt idx="10">
                  <c:v>NOVIEMBRE</c:v>
                </c:pt>
                <c:pt idx="11">
                  <c:v>DICIEMBRE</c:v>
                </c:pt>
              </c:strCache>
            </c:strRef>
          </c:cat>
          <c:val>
            <c:numRef>
              <c:f>'ENTREGA RESIDUOS P'!$B$25:$M$25</c:f>
              <c:numCache>
                <c:formatCode>General</c:formatCode>
                <c:ptCount val="12"/>
                <c:pt idx="1">
                  <c:v>0</c:v>
                </c:pt>
                <c:pt idx="2">
                  <c:v>0</c:v>
                </c:pt>
                <c:pt idx="3">
                  <c:v>0</c:v>
                </c:pt>
                <c:pt idx="4">
                  <c:v>0</c:v>
                </c:pt>
                <c:pt idx="5">
                  <c:v>0</c:v>
                </c:pt>
                <c:pt idx="6">
                  <c:v>0</c:v>
                </c:pt>
                <c:pt idx="7">
                  <c:v>0</c:v>
                </c:pt>
                <c:pt idx="8">
                  <c:v>0</c:v>
                </c:pt>
                <c:pt idx="9">
                  <c:v>0</c:v>
                </c:pt>
                <c:pt idx="10">
                  <c:v>0</c:v>
                </c:pt>
                <c:pt idx="11">
                  <c:v>220</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1-48C4-EC46-8CF9-EADDBBC610BC}"/>
            </c:ext>
          </c:extLst>
        </c:ser>
        <c:dLbls>
          <c:showLegendKey val="0"/>
          <c:showVal val="0"/>
          <c:showCatName val="0"/>
          <c:showSerName val="0"/>
          <c:showPercent val="0"/>
          <c:showBubbleSize val="0"/>
        </c:dLbls>
        <c:gapWidth val="150"/>
        <c:axId val="1381554186"/>
        <c:axId val="327940486"/>
      </c:barChart>
      <c:catAx>
        <c:axId val="1381554186"/>
        <c:scaling>
          <c:orientation val="minMax"/>
        </c:scaling>
        <c:delete val="0"/>
        <c:axPos val="b"/>
        <c:numFmt formatCode="General" sourceLinked="1"/>
        <c:majorTickMark val="cross"/>
        <c:minorTickMark val="cross"/>
        <c:tickLblPos val="nextTo"/>
        <c:txPr>
          <a:bodyPr/>
          <a:lstStyle/>
          <a:p>
            <a:pPr lvl="0">
              <a:defRPr b="0"/>
            </a:pPr>
            <a:endParaRPr lang="es-CO"/>
          </a:p>
        </c:txPr>
        <c:crossAx val="327940486"/>
        <c:crosses val="autoZero"/>
        <c:auto val="1"/>
        <c:lblAlgn val="ctr"/>
        <c:lblOffset val="100"/>
        <c:noMultiLvlLbl val="1"/>
      </c:catAx>
      <c:valAx>
        <c:axId val="327940486"/>
        <c:scaling>
          <c:orientation val="minMax"/>
        </c:scaling>
        <c:delete val="0"/>
        <c:axPos val="l"/>
        <c:majorGridlines>
          <c:spPr>
            <a:ln>
              <a:solidFill>
                <a:srgbClr val="878787"/>
              </a:solidFill>
            </a:ln>
          </c:spPr>
        </c:majorGridlines>
        <c:numFmt formatCode="General" sourceLinked="1"/>
        <c:majorTickMark val="cross"/>
        <c:minorTickMark val="cross"/>
        <c:tickLblPos val="nextTo"/>
        <c:spPr>
          <a:ln w="47625">
            <a:noFill/>
          </a:ln>
        </c:spPr>
        <c:txPr>
          <a:bodyPr/>
          <a:lstStyle/>
          <a:p>
            <a:pPr lvl="0">
              <a:defRPr b="0"/>
            </a:pPr>
            <a:endParaRPr lang="es-CO"/>
          </a:p>
        </c:txPr>
        <c:crossAx val="1381554186"/>
        <c:crosses val="autoZero"/>
        <c:crossBetween val="between"/>
      </c:valAx>
      <c:spPr>
        <a:solidFill>
          <a:srgbClr val="FFFFFF"/>
        </a:solidFill>
      </c:spPr>
    </c:plotArea>
    <c:legend>
      <c:legendPos val="r"/>
      <c:overlay val="0"/>
      <c:txPr>
        <a:bodyPr/>
        <a:lstStyle/>
        <a:p>
          <a:pPr>
            <a:defRPr sz="800"/>
          </a:pPr>
          <a:endParaRPr lang="es-CO"/>
        </a:p>
      </c:txPr>
    </c:legend>
    <c:plotVisOnly val="1"/>
    <c:dispBlanksAs val="zero"/>
    <c:showDLblsOverMax val="1"/>
  </c:chart>
  <c:spPr>
    <a:solidFill>
      <a:srgbClr val="DCE6F2"/>
    </a:solidFill>
  </c:sp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baseline="0" dirty="0" err="1"/>
              <a:t>Caracterización</a:t>
            </a:r>
            <a:endParaRPr lang="en-US"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O"/>
        </a:p>
      </c:txPr>
    </c:title>
    <c:autoTitleDeleted val="0"/>
    <c:plotArea>
      <c:layout/>
      <c:barChart>
        <c:barDir val="bar"/>
        <c:grouping val="clustered"/>
        <c:varyColors val="0"/>
        <c:ser>
          <c:idx val="0"/>
          <c:order val="0"/>
          <c:tx>
            <c:strRef>
              <c:f>' RESIDUOS PELIGROSOS (2)'!$B$13</c:f>
              <c:strCache>
                <c:ptCount val="1"/>
                <c:pt idx="0">
                  <c:v>ENERO</c:v>
                </c:pt>
              </c:strCache>
            </c:strRef>
          </c:tx>
          <c:spPr>
            <a:solidFill>
              <a:schemeClr val="accent1"/>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(2)'!$B$14:$B$22</c:f>
            </c:numRef>
          </c:val>
          <c:extLst>
            <c:ext xmlns:c16="http://schemas.microsoft.com/office/drawing/2014/chart" uri="{C3380CC4-5D6E-409C-BE32-E72D297353CC}">
              <c16:uniqueId val="{00000000-A247-3444-B0A4-B863C03B018C}"/>
            </c:ext>
          </c:extLst>
        </c:ser>
        <c:ser>
          <c:idx val="1"/>
          <c:order val="1"/>
          <c:tx>
            <c:strRef>
              <c:f>' RESIDUOS PELIGROSOS (2)'!$C$13</c:f>
              <c:strCache>
                <c:ptCount val="1"/>
                <c:pt idx="0">
                  <c:v>FEBRERO</c:v>
                </c:pt>
              </c:strCache>
            </c:strRef>
          </c:tx>
          <c:spPr>
            <a:solidFill>
              <a:schemeClr val="accent2"/>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(2)'!$C$14:$C$22</c:f>
            </c:numRef>
          </c:val>
          <c:extLst>
            <c:ext xmlns:c16="http://schemas.microsoft.com/office/drawing/2014/chart" uri="{C3380CC4-5D6E-409C-BE32-E72D297353CC}">
              <c16:uniqueId val="{00000001-A247-3444-B0A4-B863C03B018C}"/>
            </c:ext>
          </c:extLst>
        </c:ser>
        <c:ser>
          <c:idx val="2"/>
          <c:order val="2"/>
          <c:tx>
            <c:strRef>
              <c:f>' RESIDUOS PELIGROSOS (2)'!$D$13</c:f>
              <c:strCache>
                <c:ptCount val="1"/>
                <c:pt idx="0">
                  <c:v>MARZO</c:v>
                </c:pt>
              </c:strCache>
            </c:strRef>
          </c:tx>
          <c:spPr>
            <a:solidFill>
              <a:schemeClr val="accent3"/>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(2)'!$D$14:$D$22</c:f>
            </c:numRef>
          </c:val>
          <c:extLst>
            <c:ext xmlns:c16="http://schemas.microsoft.com/office/drawing/2014/chart" uri="{C3380CC4-5D6E-409C-BE32-E72D297353CC}">
              <c16:uniqueId val="{00000002-A247-3444-B0A4-B863C03B018C}"/>
            </c:ext>
          </c:extLst>
        </c:ser>
        <c:ser>
          <c:idx val="3"/>
          <c:order val="3"/>
          <c:tx>
            <c:strRef>
              <c:f>' RESIDUOS PELIGROSOS (2)'!$E$13</c:f>
              <c:strCache>
                <c:ptCount val="1"/>
                <c:pt idx="0">
                  <c:v>ABRIL</c:v>
                </c:pt>
              </c:strCache>
            </c:strRef>
          </c:tx>
          <c:spPr>
            <a:solidFill>
              <a:schemeClr val="accent4"/>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(2)'!$E$14:$E$22</c:f>
            </c:numRef>
          </c:val>
          <c:extLst>
            <c:ext xmlns:c16="http://schemas.microsoft.com/office/drawing/2014/chart" uri="{C3380CC4-5D6E-409C-BE32-E72D297353CC}">
              <c16:uniqueId val="{00000003-A247-3444-B0A4-B863C03B018C}"/>
            </c:ext>
          </c:extLst>
        </c:ser>
        <c:ser>
          <c:idx val="4"/>
          <c:order val="4"/>
          <c:tx>
            <c:strRef>
              <c:f>' RESIDUOS PELIGROSOS (2)'!$F$13</c:f>
              <c:strCache>
                <c:ptCount val="1"/>
                <c:pt idx="0">
                  <c:v>MAYO</c:v>
                </c:pt>
              </c:strCache>
            </c:strRef>
          </c:tx>
          <c:spPr>
            <a:solidFill>
              <a:schemeClr val="accent5"/>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(2)'!$F$14:$F$22</c:f>
            </c:numRef>
          </c:val>
          <c:extLst>
            <c:ext xmlns:c16="http://schemas.microsoft.com/office/drawing/2014/chart" uri="{C3380CC4-5D6E-409C-BE32-E72D297353CC}">
              <c16:uniqueId val="{00000004-A247-3444-B0A4-B863C03B018C}"/>
            </c:ext>
          </c:extLst>
        </c:ser>
        <c:ser>
          <c:idx val="5"/>
          <c:order val="5"/>
          <c:tx>
            <c:strRef>
              <c:f>' RESIDUOS PELIGROSOS (2)'!$G$13</c:f>
              <c:strCache>
                <c:ptCount val="1"/>
                <c:pt idx="0">
                  <c:v>JUNIO</c:v>
                </c:pt>
              </c:strCache>
            </c:strRef>
          </c:tx>
          <c:spPr>
            <a:solidFill>
              <a:schemeClr val="accent6"/>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(2)'!$G$14:$G$22</c:f>
            </c:numRef>
          </c:val>
          <c:extLst>
            <c:ext xmlns:c16="http://schemas.microsoft.com/office/drawing/2014/chart" uri="{C3380CC4-5D6E-409C-BE32-E72D297353CC}">
              <c16:uniqueId val="{00000005-A247-3444-B0A4-B863C03B018C}"/>
            </c:ext>
          </c:extLst>
        </c:ser>
        <c:ser>
          <c:idx val="6"/>
          <c:order val="6"/>
          <c:tx>
            <c:strRef>
              <c:f>' RESIDUOS PELIGROSOS (2)'!$H$13</c:f>
              <c:strCache>
                <c:ptCount val="1"/>
                <c:pt idx="0">
                  <c:v>JULIO</c:v>
                </c:pt>
              </c:strCache>
            </c:strRef>
          </c:tx>
          <c:spPr>
            <a:solidFill>
              <a:schemeClr val="accent1">
                <a:lumMod val="60000"/>
              </a:schemeClr>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(2)'!$H$14:$H$22</c:f>
            </c:numRef>
          </c:val>
          <c:extLst>
            <c:ext xmlns:c16="http://schemas.microsoft.com/office/drawing/2014/chart" uri="{C3380CC4-5D6E-409C-BE32-E72D297353CC}">
              <c16:uniqueId val="{00000006-A247-3444-B0A4-B863C03B018C}"/>
            </c:ext>
          </c:extLst>
        </c:ser>
        <c:ser>
          <c:idx val="7"/>
          <c:order val="7"/>
          <c:tx>
            <c:strRef>
              <c:f>' RESIDUOS PELIGROSOS (2)'!$I$13</c:f>
              <c:strCache>
                <c:ptCount val="1"/>
                <c:pt idx="0">
                  <c:v>AGOSTO</c:v>
                </c:pt>
              </c:strCache>
            </c:strRef>
          </c:tx>
          <c:spPr>
            <a:solidFill>
              <a:schemeClr val="accent2">
                <a:lumMod val="60000"/>
              </a:schemeClr>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(2)'!$I$14:$I$22</c:f>
            </c:numRef>
          </c:val>
          <c:extLst>
            <c:ext xmlns:c16="http://schemas.microsoft.com/office/drawing/2014/chart" uri="{C3380CC4-5D6E-409C-BE32-E72D297353CC}">
              <c16:uniqueId val="{00000007-A247-3444-B0A4-B863C03B018C}"/>
            </c:ext>
          </c:extLst>
        </c:ser>
        <c:ser>
          <c:idx val="8"/>
          <c:order val="8"/>
          <c:tx>
            <c:strRef>
              <c:f>' RESIDUOS PELIGROSOS (2)'!$J$13</c:f>
              <c:strCache>
                <c:ptCount val="1"/>
                <c:pt idx="0">
                  <c:v>SEPTIEMBRE</c:v>
                </c:pt>
              </c:strCache>
            </c:strRef>
          </c:tx>
          <c:spPr>
            <a:solidFill>
              <a:schemeClr val="accent3">
                <a:lumMod val="60000"/>
              </a:schemeClr>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(2)'!$J$14:$J$22</c:f>
            </c:numRef>
          </c:val>
          <c:extLst>
            <c:ext xmlns:c16="http://schemas.microsoft.com/office/drawing/2014/chart" uri="{C3380CC4-5D6E-409C-BE32-E72D297353CC}">
              <c16:uniqueId val="{00000008-A247-3444-B0A4-B863C03B018C}"/>
            </c:ext>
          </c:extLst>
        </c:ser>
        <c:ser>
          <c:idx val="9"/>
          <c:order val="9"/>
          <c:tx>
            <c:strRef>
              <c:f>' RESIDUOS PELIGROSOS (2)'!$K$13</c:f>
              <c:strCache>
                <c:ptCount val="1"/>
                <c:pt idx="0">
                  <c:v>OCTUBRE</c:v>
                </c:pt>
              </c:strCache>
            </c:strRef>
          </c:tx>
          <c:spPr>
            <a:solidFill>
              <a:schemeClr val="accent4">
                <a:lumMod val="60000"/>
              </a:schemeClr>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(2)'!$K$14:$K$22</c:f>
            </c:numRef>
          </c:val>
          <c:extLst>
            <c:ext xmlns:c16="http://schemas.microsoft.com/office/drawing/2014/chart" uri="{C3380CC4-5D6E-409C-BE32-E72D297353CC}">
              <c16:uniqueId val="{00000009-A247-3444-B0A4-B863C03B018C}"/>
            </c:ext>
          </c:extLst>
        </c:ser>
        <c:ser>
          <c:idx val="10"/>
          <c:order val="10"/>
          <c:tx>
            <c:strRef>
              <c:f>' RESIDUOS PELIGROSOS (2)'!$L$13</c:f>
              <c:strCache>
                <c:ptCount val="1"/>
                <c:pt idx="0">
                  <c:v>NOVIEMBRE</c:v>
                </c:pt>
              </c:strCache>
            </c:strRef>
          </c:tx>
          <c:spPr>
            <a:solidFill>
              <a:schemeClr val="accent5">
                <a:lumMod val="60000"/>
              </a:schemeClr>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(2)'!$L$14:$L$22</c:f>
            </c:numRef>
          </c:val>
          <c:extLst>
            <c:ext xmlns:c16="http://schemas.microsoft.com/office/drawing/2014/chart" uri="{C3380CC4-5D6E-409C-BE32-E72D297353CC}">
              <c16:uniqueId val="{0000000A-A247-3444-B0A4-B863C03B018C}"/>
            </c:ext>
          </c:extLst>
        </c:ser>
        <c:ser>
          <c:idx val="11"/>
          <c:order val="11"/>
          <c:tx>
            <c:strRef>
              <c:f>' RESIDUOS PELIGROSOS (2)'!$M$13</c:f>
              <c:strCache>
                <c:ptCount val="1"/>
                <c:pt idx="0">
                  <c:v>DICIEMBRE</c:v>
                </c:pt>
              </c:strCache>
            </c:strRef>
          </c:tx>
          <c:spPr>
            <a:solidFill>
              <a:schemeClr val="accent6">
                <a:lumMod val="60000"/>
              </a:schemeClr>
            </a:solidFill>
            <a:ln>
              <a:noFill/>
            </a:ln>
            <a:effectLst/>
          </c:spPr>
          <c:invertIfNegative val="0"/>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(2)'!$M$14:$M$22</c:f>
            </c:numRef>
          </c:val>
          <c:extLst>
            <c:ext xmlns:c16="http://schemas.microsoft.com/office/drawing/2014/chart" uri="{C3380CC4-5D6E-409C-BE32-E72D297353CC}">
              <c16:uniqueId val="{0000000B-A247-3444-B0A4-B863C03B018C}"/>
            </c:ext>
          </c:extLst>
        </c:ser>
        <c:ser>
          <c:idx val="12"/>
          <c:order val="12"/>
          <c:tx>
            <c:strRef>
              <c:f>' RESIDUOS PELIGROSOS (2)'!$N$13</c:f>
              <c:strCache>
                <c:ptCount val="1"/>
                <c:pt idx="0">
                  <c:v>TOTAL </c:v>
                </c:pt>
              </c:strCache>
            </c:strRef>
          </c:tx>
          <c:spPr>
            <a:solidFill>
              <a:schemeClr val="accent1">
                <a:lumMod val="80000"/>
                <a:lumOff val="20000"/>
              </a:schemeClr>
            </a:solidFill>
            <a:ln>
              <a:noFill/>
            </a:ln>
            <a:effectLst/>
          </c:spPr>
          <c:invertIfNegative val="0"/>
          <c:dLbls>
            <c:dLbl>
              <c:idx val="0"/>
              <c:tx>
                <c:rich>
                  <a:bodyPr/>
                  <a:lstStyle/>
                  <a:p>
                    <a:fld id="{F8A3154B-0568-7B4E-BDB5-3DAB717FA998}" type="VALUE">
                      <a:rPr lang="en-US" smtClean="0"/>
                      <a:pPr/>
                      <a:t>[VALOR]</a:t>
                    </a:fld>
                    <a:r>
                      <a:rPr lang="en-US"/>
                      <a:t>kg</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13-A247-3444-B0A4-B863C03B018C}"/>
                </c:ext>
              </c:extLst>
            </c:dLbl>
            <c:dLbl>
              <c:idx val="1"/>
              <c:tx>
                <c:rich>
                  <a:bodyPr/>
                  <a:lstStyle/>
                  <a:p>
                    <a:fld id="{8AA65DC1-E4D7-4044-BBB0-A531AB7C8954}" type="VALUE">
                      <a:rPr lang="en-US" smtClean="0"/>
                      <a:pPr/>
                      <a:t>[VALOR]</a:t>
                    </a:fld>
                    <a:r>
                      <a:rPr lang="en-US"/>
                      <a:t>kg</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12-A247-3444-B0A4-B863C03B018C}"/>
                </c:ext>
              </c:extLst>
            </c:dLbl>
            <c:dLbl>
              <c:idx val="2"/>
              <c:tx>
                <c:rich>
                  <a:bodyPr/>
                  <a:lstStyle/>
                  <a:p>
                    <a:fld id="{95E6D08D-2A61-D744-A71B-BC61E39C9024}" type="VALUE">
                      <a:rPr lang="en-US" smtClean="0"/>
                      <a:pPr/>
                      <a:t>[VALOR]</a:t>
                    </a:fld>
                    <a:r>
                      <a:rPr lang="en-US"/>
                      <a:t>kg</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11-A247-3444-B0A4-B863C03B018C}"/>
                </c:ext>
              </c:extLst>
            </c:dLbl>
            <c:dLbl>
              <c:idx val="3"/>
              <c:tx>
                <c:rich>
                  <a:bodyPr/>
                  <a:lstStyle/>
                  <a:p>
                    <a:fld id="{7A820BFA-2FE7-BE48-90C6-E7D8081C1EC6}" type="VALUE">
                      <a:rPr lang="en-US" smtClean="0"/>
                      <a:pPr/>
                      <a:t>[VALOR]</a:t>
                    </a:fld>
                    <a:r>
                      <a:rPr lang="en-US"/>
                      <a:t>k</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10-A247-3444-B0A4-B863C03B018C}"/>
                </c:ext>
              </c:extLst>
            </c:dLbl>
            <c:dLbl>
              <c:idx val="5"/>
              <c:tx>
                <c:rich>
                  <a:bodyPr/>
                  <a:lstStyle/>
                  <a:p>
                    <a:fld id="{348AB881-2FFC-8043-A12E-5FE564DBECF7}" type="VALUE">
                      <a:rPr lang="en-US" smtClean="0"/>
                      <a:pPr/>
                      <a:t>[VALOR]</a:t>
                    </a:fld>
                    <a:r>
                      <a:rPr lang="en-US"/>
                      <a:t> m3</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F-A247-3444-B0A4-B863C03B018C}"/>
                </c:ext>
              </c:extLst>
            </c:dLbl>
            <c:dLbl>
              <c:idx val="7"/>
              <c:tx>
                <c:rich>
                  <a:bodyPr/>
                  <a:lstStyle/>
                  <a:p>
                    <a:fld id="{7673F129-ED13-D04A-A97A-722F2AFF5957}" type="VALUE">
                      <a:rPr lang="en-US" smtClean="0"/>
                      <a:pPr/>
                      <a:t>[VALOR]</a:t>
                    </a:fld>
                    <a:r>
                      <a:rPr lang="en-US"/>
                      <a:t> u</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E-A247-3444-B0A4-B863C03B018C}"/>
                </c:ext>
              </c:extLst>
            </c:dLbl>
            <c:dLbl>
              <c:idx val="8"/>
              <c:tx>
                <c:rich>
                  <a:bodyPr/>
                  <a:lstStyle/>
                  <a:p>
                    <a:fld id="{E09FC18C-42FD-A042-8F0C-AD69C120F6A2}" type="VALUE">
                      <a:rPr lang="en-US" smtClean="0"/>
                      <a:pPr/>
                      <a:t>[VALOR]</a:t>
                    </a:fld>
                    <a:r>
                      <a:rPr lang="en-US"/>
                      <a:t>u</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D-A247-3444-B0A4-B863C03B018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 RESIDUOS PELIGROSOS (2)'!$A$14:$A$22</c:f>
              <c:strCache>
                <c:ptCount val="9"/>
                <c:pt idx="0">
                  <c:v>FILTROS DE ACEITE USADO </c:v>
                </c:pt>
                <c:pt idx="1">
                  <c:v>TRAPOS , ESTOPA CONTAMINADOS</c:v>
                </c:pt>
                <c:pt idx="2">
                  <c:v>EPP CONTAMINADOS </c:v>
                </c:pt>
                <c:pt idx="3">
                  <c:v>ACEITES USADOS </c:v>
                </c:pt>
                <c:pt idx="4">
                  <c:v>RESIDUOS ELECTRONICOS </c:v>
                </c:pt>
                <c:pt idx="5">
                  <c:v>RESIDUOS  DE ESCOMBROS OBRA CAMBIO DE TEJAS </c:v>
                </c:pt>
                <c:pt idx="6">
                  <c:v>PASTILLAS DE FRENO </c:v>
                </c:pt>
                <c:pt idx="7">
                  <c:v>LLANTAS USADAS </c:v>
                </c:pt>
                <c:pt idx="8">
                  <c:v>ISODINE VENCIDOS</c:v>
                </c:pt>
              </c:strCache>
            </c:strRef>
          </c:cat>
          <c:val>
            <c:numRef>
              <c:f>' RESIDUOS PELIGROSOS (2)'!$N$14:$N$22</c:f>
              <c:numCache>
                <c:formatCode>General</c:formatCode>
                <c:ptCount val="9"/>
                <c:pt idx="0">
                  <c:v>13</c:v>
                </c:pt>
                <c:pt idx="1">
                  <c:v>94</c:v>
                </c:pt>
                <c:pt idx="2">
                  <c:v>113</c:v>
                </c:pt>
                <c:pt idx="3">
                  <c:v>112.01</c:v>
                </c:pt>
                <c:pt idx="4">
                  <c:v>0</c:v>
                </c:pt>
                <c:pt idx="5">
                  <c:v>29</c:v>
                </c:pt>
                <c:pt idx="6">
                  <c:v>10</c:v>
                </c:pt>
                <c:pt idx="7">
                  <c:v>9</c:v>
                </c:pt>
                <c:pt idx="8">
                  <c:v>11</c:v>
                </c:pt>
              </c:numCache>
            </c:numRef>
          </c:val>
          <c:extLst>
            <c:ext xmlns:c16="http://schemas.microsoft.com/office/drawing/2014/chart" uri="{C3380CC4-5D6E-409C-BE32-E72D297353CC}">
              <c16:uniqueId val="{0000000C-A247-3444-B0A4-B863C03B018C}"/>
            </c:ext>
          </c:extLst>
        </c:ser>
        <c:dLbls>
          <c:showLegendKey val="0"/>
          <c:showVal val="0"/>
          <c:showCatName val="0"/>
          <c:showSerName val="0"/>
          <c:showPercent val="0"/>
          <c:showBubbleSize val="0"/>
        </c:dLbls>
        <c:gapWidth val="182"/>
        <c:axId val="42489199"/>
        <c:axId val="42487407"/>
      </c:barChart>
      <c:catAx>
        <c:axId val="4248919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42487407"/>
        <c:crosses val="autoZero"/>
        <c:auto val="1"/>
        <c:lblAlgn val="ctr"/>
        <c:lblOffset val="100"/>
        <c:noMultiLvlLbl val="0"/>
      </c:catAx>
      <c:valAx>
        <c:axId val="42487407"/>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42489199"/>
        <c:crosses val="autoZero"/>
        <c:crossBetween val="between"/>
      </c:valAx>
      <c:spPr>
        <a:noFill/>
        <a:ln>
          <a:noFill/>
        </a:ln>
        <a:effectLst/>
      </c:spPr>
    </c:plotArea>
    <c:plotVisOnly val="1"/>
    <c:dispBlanksAs val="gap"/>
    <c:showDLblsOverMax val="0"/>
  </c:chart>
  <c:spPr>
    <a:solidFill>
      <a:schemeClr val="bg2">
        <a:lumMod val="20000"/>
        <a:lumOff val="80000"/>
      </a:schemeClr>
    </a:solidFill>
    <a:ln>
      <a:noFill/>
    </a:ln>
    <a:effectLst/>
  </c:spPr>
  <c:txPr>
    <a:bodyPr/>
    <a:lstStyle/>
    <a:p>
      <a:pPr>
        <a:defRPr/>
      </a:pPr>
      <a:endParaRPr lang="es-CO"/>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r>
              <a:rPr lang="en-US"/>
              <a:t>PARTICIPACION Y CONSULTA </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endParaRPr lang="es-CO"/>
        </a:p>
      </c:txPr>
    </c:title>
    <c:autoTitleDeleted val="0"/>
    <c:plotArea>
      <c:layout>
        <c:manualLayout>
          <c:layoutTarget val="inner"/>
          <c:xMode val="edge"/>
          <c:yMode val="edge"/>
          <c:x val="7.9549209341789412E-2"/>
          <c:y val="0.22550230409967262"/>
          <c:w val="0.91566588714183395"/>
          <c:h val="0.53935421254412019"/>
        </c:manualLayout>
      </c:layout>
      <c:barChart>
        <c:barDir val="col"/>
        <c:grouping val="clustered"/>
        <c:varyColors val="0"/>
        <c:ser>
          <c:idx val="0"/>
          <c:order val="0"/>
          <c:tx>
            <c:strRef>
              <c:f>Hoja1!$C$112</c:f>
              <c:strCache>
                <c:ptCount val="1"/>
                <c:pt idx="0">
                  <c:v>CANTIDAD</c:v>
                </c:pt>
              </c:strCache>
            </c:strRef>
          </c:tx>
          <c:spPr>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Hoja1!$B$113:$B$117</c:f>
              <c:strCache>
                <c:ptCount val="5"/>
                <c:pt idx="0">
                  <c:v>TEMAS DE BIENESTAR</c:v>
                </c:pt>
                <c:pt idx="1">
                  <c:v>CAPACITACIONES SSTA</c:v>
                </c:pt>
                <c:pt idx="2">
                  <c:v>PARTICIPACION COPASS</c:v>
                </c:pt>
                <c:pt idx="3">
                  <c:v>PARTICIPACION REPORTES  DE ACTOS Y CONDICIONES </c:v>
                </c:pt>
                <c:pt idx="4">
                  <c:v>CONSULTA DE TEMAS SE SEGURIDAD </c:v>
                </c:pt>
              </c:strCache>
            </c:strRef>
          </c:cat>
          <c:val>
            <c:numRef>
              <c:f>Hoja1!$C$113:$C$117</c:f>
              <c:numCache>
                <c:formatCode>General</c:formatCode>
                <c:ptCount val="5"/>
                <c:pt idx="0">
                  <c:v>75</c:v>
                </c:pt>
                <c:pt idx="1">
                  <c:v>75</c:v>
                </c:pt>
                <c:pt idx="2">
                  <c:v>8</c:v>
                </c:pt>
                <c:pt idx="3">
                  <c:v>5</c:v>
                </c:pt>
                <c:pt idx="4">
                  <c:v>45</c:v>
                </c:pt>
              </c:numCache>
            </c:numRef>
          </c:val>
          <c:extLst>
            <c:ext xmlns:c16="http://schemas.microsoft.com/office/drawing/2014/chart" uri="{C3380CC4-5D6E-409C-BE32-E72D297353CC}">
              <c16:uniqueId val="{00000000-AA06-4A49-8C3F-508C6AEBEB52}"/>
            </c:ext>
          </c:extLst>
        </c:ser>
        <c:dLbls>
          <c:showLegendKey val="0"/>
          <c:showVal val="0"/>
          <c:showCatName val="0"/>
          <c:showSerName val="0"/>
          <c:showPercent val="0"/>
          <c:showBubbleSize val="0"/>
        </c:dLbls>
        <c:gapWidth val="219"/>
        <c:overlap val="-27"/>
        <c:axId val="7557119"/>
        <c:axId val="7562255"/>
      </c:barChart>
      <c:catAx>
        <c:axId val="75571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s-CO"/>
          </a:p>
        </c:txPr>
        <c:crossAx val="7562255"/>
        <c:crosses val="autoZero"/>
        <c:auto val="1"/>
        <c:lblAlgn val="ctr"/>
        <c:lblOffset val="100"/>
        <c:noMultiLvlLbl val="0"/>
      </c:catAx>
      <c:valAx>
        <c:axId val="75622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s-CO"/>
          </a:p>
        </c:txPr>
        <c:crossAx val="7557119"/>
        <c:crosses val="autoZero"/>
        <c:crossBetween val="between"/>
      </c:valAx>
      <c:spPr>
        <a:noFill/>
        <a:ln>
          <a:noFill/>
        </a:ln>
        <a:effectLst/>
      </c:spPr>
    </c:plotArea>
    <c:plotVisOnly val="1"/>
    <c:dispBlanksAs val="gap"/>
    <c:showDLblsOverMax val="0"/>
  </c:chart>
  <c:spPr>
    <a:solidFill>
      <a:schemeClr val="bg2">
        <a:lumMod val="20000"/>
        <a:lumOff val="80000"/>
      </a:schemeClr>
    </a:solidFill>
    <a:ln w="25400" cap="flat" cmpd="sng" algn="ctr">
      <a:solidFill>
        <a:schemeClr val="accent1"/>
      </a:solidFill>
      <a:prstDash val="solid"/>
    </a:ln>
    <a:effectLst/>
  </c:spPr>
  <c:txPr>
    <a:bodyPr/>
    <a:lstStyle/>
    <a:p>
      <a:pPr>
        <a:defRPr>
          <a:solidFill>
            <a:schemeClr val="dk1"/>
          </a:solidFill>
          <a:latin typeface="+mn-lt"/>
          <a:ea typeface="+mn-ea"/>
          <a:cs typeface="+mn-cs"/>
        </a:defRPr>
      </a:pPr>
      <a:endParaRPr lang="es-CO"/>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r>
              <a:rPr lang="es-ES_tradnl"/>
              <a:t>ESTADO DE ACCIONES CORRECTIVAS Y PREVENTIVAS </a:t>
            </a:r>
          </a:p>
        </c:rich>
      </c:tx>
      <c:layout>
        <c:manualLayout>
          <c:xMode val="edge"/>
          <c:yMode val="edge"/>
          <c:x val="6.4480424160908822E-2"/>
          <c:y val="5.5695565989743831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endParaRPr lang="es-CO"/>
        </a:p>
      </c:txPr>
    </c:title>
    <c:autoTitleDeleted val="0"/>
    <c:plotArea>
      <c:layout/>
      <c:barChart>
        <c:barDir val="col"/>
        <c:grouping val="clustered"/>
        <c:varyColors val="0"/>
        <c:ser>
          <c:idx val="0"/>
          <c:order val="0"/>
          <c:tx>
            <c:strRef>
              <c:f>Hoja1!$B$164</c:f>
              <c:strCache>
                <c:ptCount val="1"/>
                <c:pt idx="0">
                  <c:v>ACCIONES CORRECTIVAS </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Hoja1!$C$163:$D$163</c:f>
              <c:strCache>
                <c:ptCount val="2"/>
                <c:pt idx="0">
                  <c:v>ABIERTAS </c:v>
                </c:pt>
                <c:pt idx="1">
                  <c:v>CERRADAS </c:v>
                </c:pt>
              </c:strCache>
            </c:strRef>
          </c:cat>
          <c:val>
            <c:numRef>
              <c:f>Hoja1!$C$164:$D$164</c:f>
              <c:numCache>
                <c:formatCode>General</c:formatCode>
                <c:ptCount val="2"/>
                <c:pt idx="0">
                  <c:v>18</c:v>
                </c:pt>
                <c:pt idx="1">
                  <c:v>4</c:v>
                </c:pt>
              </c:numCache>
            </c:numRef>
          </c:val>
          <c:extLst>
            <c:ext xmlns:c16="http://schemas.microsoft.com/office/drawing/2014/chart" uri="{C3380CC4-5D6E-409C-BE32-E72D297353CC}">
              <c16:uniqueId val="{00000000-C154-8B47-BAA5-61B1967293F8}"/>
            </c:ext>
          </c:extLst>
        </c:ser>
        <c:ser>
          <c:idx val="1"/>
          <c:order val="1"/>
          <c:tx>
            <c:strRef>
              <c:f>Hoja1!$B$165</c:f>
              <c:strCache>
                <c:ptCount val="1"/>
                <c:pt idx="0">
                  <c:v>ACCIONES PREVENTIVAS </c:v>
                </c:pt>
              </c:strCache>
            </c:strRef>
          </c:tx>
          <c:spPr>
            <a:solidFill>
              <a:schemeClr val="accent2">
                <a:lumMod val="60000"/>
                <a:lumOff val="40000"/>
              </a:schemeClr>
            </a:solidFill>
            <a:ln>
              <a:noFill/>
            </a:ln>
            <a:effectLst/>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Hoja1!$C$163:$D$163</c:f>
              <c:strCache>
                <c:ptCount val="2"/>
                <c:pt idx="0">
                  <c:v>ABIERTAS </c:v>
                </c:pt>
                <c:pt idx="1">
                  <c:v>CERRADAS </c:v>
                </c:pt>
              </c:strCache>
            </c:strRef>
          </c:cat>
          <c:val>
            <c:numRef>
              <c:f>Hoja1!$C$165:$D$165</c:f>
              <c:numCache>
                <c:formatCode>General</c:formatCode>
                <c:ptCount val="2"/>
                <c:pt idx="0">
                  <c:v>18</c:v>
                </c:pt>
                <c:pt idx="1">
                  <c:v>4</c:v>
                </c:pt>
              </c:numCache>
            </c:numRef>
          </c:val>
          <c:extLst>
            <c:ext xmlns:c16="http://schemas.microsoft.com/office/drawing/2014/chart" uri="{C3380CC4-5D6E-409C-BE32-E72D297353CC}">
              <c16:uniqueId val="{00000001-C154-8B47-BAA5-61B1967293F8}"/>
            </c:ext>
          </c:extLst>
        </c:ser>
        <c:dLbls>
          <c:showLegendKey val="0"/>
          <c:showVal val="0"/>
          <c:showCatName val="0"/>
          <c:showSerName val="0"/>
          <c:showPercent val="0"/>
          <c:showBubbleSize val="0"/>
        </c:dLbls>
        <c:gapWidth val="219"/>
        <c:overlap val="-27"/>
        <c:axId val="44367407"/>
        <c:axId val="441338911"/>
      </c:barChart>
      <c:catAx>
        <c:axId val="443674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s-CO"/>
          </a:p>
        </c:txPr>
        <c:crossAx val="441338911"/>
        <c:crosses val="autoZero"/>
        <c:auto val="1"/>
        <c:lblAlgn val="ctr"/>
        <c:lblOffset val="100"/>
        <c:noMultiLvlLbl val="0"/>
      </c:catAx>
      <c:valAx>
        <c:axId val="44133891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s-CO"/>
          </a:p>
        </c:txPr>
        <c:crossAx val="4436740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s-CO"/>
        </a:p>
      </c:txPr>
    </c:legend>
    <c:plotVisOnly val="1"/>
    <c:dispBlanksAs val="gap"/>
    <c:showDLblsOverMax val="0"/>
  </c:chart>
  <c:spPr>
    <a:solidFill>
      <a:schemeClr val="accent5">
        <a:lumMod val="20000"/>
        <a:lumOff val="80000"/>
      </a:schemeClr>
    </a:soli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c:spPr>
  <c:txPr>
    <a:bodyPr/>
    <a:lstStyle/>
    <a:p>
      <a:pPr>
        <a:defRPr>
          <a:solidFill>
            <a:schemeClr val="dk1"/>
          </a:solidFill>
          <a:latin typeface="+mn-lt"/>
          <a:ea typeface="+mn-ea"/>
          <a:cs typeface="+mn-cs"/>
        </a:defRPr>
      </a:pPr>
      <a:endParaRPr lang="es-CO"/>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6817943845671173E-2"/>
          <c:y val="0.13532559697912602"/>
          <c:w val="0.81650494066850521"/>
          <c:h val="0.49772295838085334"/>
        </c:manualLayout>
      </c:layout>
      <c:barChart>
        <c:barDir val="col"/>
        <c:grouping val="clustered"/>
        <c:varyColors val="0"/>
        <c:ser>
          <c:idx val="0"/>
          <c:order val="0"/>
          <c:tx>
            <c:strRef>
              <c:f>'COBERTURA '!$B$26</c:f>
              <c:strCache>
                <c:ptCount val="1"/>
                <c:pt idx="0">
                  <c:v># EQUIPOS PROGRAMADOS </c:v>
                </c:pt>
              </c:strCache>
            </c:strRef>
          </c:tx>
          <c:spPr>
            <a:solidFill>
              <a:srgbClr val="004586"/>
            </a:solidFill>
            <a:ln w="25400">
              <a:noFill/>
            </a:ln>
          </c:spPr>
          <c:invertIfNegative val="0"/>
          <c:dLbls>
            <c:spPr>
              <a:noFill/>
              <a:ln w="25400">
                <a:noFill/>
              </a:ln>
            </c:spPr>
            <c:txPr>
              <a:bodyPr wrap="square" lIns="38100" tIns="19050" rIns="38100" bIns="19050" anchor="ctr">
                <a:spAutoFit/>
              </a:bodyPr>
              <a:lstStyle/>
              <a:p>
                <a:pPr>
                  <a:defRPr sz="1000" b="0" i="0" u="none" strike="noStrike" baseline="0">
                    <a:solidFill>
                      <a:srgbClr val="000000"/>
                    </a:solidFill>
                    <a:latin typeface="Arial"/>
                    <a:ea typeface="Arial"/>
                    <a:cs typeface="Arial"/>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'COBERTURA '!$A$27:$A$34</c:f>
              <c:strCache>
                <c:ptCount val="8"/>
                <c:pt idx="0">
                  <c:v>Inspección general planeada  de áreas </c:v>
                </c:pt>
                <c:pt idx="1">
                  <c:v>Inspección de extintores áreas y vehículo </c:v>
                </c:pt>
                <c:pt idx="2">
                  <c:v>Inspección equipos criticos de almacén, CETE, pintura, taller y mantenimiento</c:v>
                </c:pt>
                <c:pt idx="3">
                  <c:v>Inspeccion de EPP</c:v>
                </c:pt>
                <c:pt idx="4">
                  <c:v>Inspecciones de vehiculos, botiquines y extintores </c:v>
                </c:pt>
                <c:pt idx="5">
                  <c:v>Inspeccion de equipos espacios confinados
(detectores -extractores-tripode)</c:v>
                </c:pt>
                <c:pt idx="6">
                  <c:v>Inspeccion de EPP Contra caidas</c:v>
                </c:pt>
                <c:pt idx="7">
                  <c:v>Inspeccion Gerencial</c:v>
                </c:pt>
              </c:strCache>
            </c:strRef>
          </c:cat>
          <c:val>
            <c:numRef>
              <c:f>'COBERTURA '!$B$27:$B$34</c:f>
              <c:numCache>
                <c:formatCode>General</c:formatCode>
                <c:ptCount val="8"/>
                <c:pt idx="0">
                  <c:v>30</c:v>
                </c:pt>
                <c:pt idx="1">
                  <c:v>130</c:v>
                </c:pt>
                <c:pt idx="2">
                  <c:v>8</c:v>
                </c:pt>
                <c:pt idx="3">
                  <c:v>55</c:v>
                </c:pt>
                <c:pt idx="4">
                  <c:v>98</c:v>
                </c:pt>
                <c:pt idx="5">
                  <c:v>14</c:v>
                </c:pt>
                <c:pt idx="6">
                  <c:v>4</c:v>
                </c:pt>
                <c:pt idx="7">
                  <c:v>3</c:v>
                </c:pt>
              </c:numCache>
            </c:numRef>
          </c:val>
          <c:extLst>
            <c:ext xmlns:c16="http://schemas.microsoft.com/office/drawing/2014/chart" uri="{C3380CC4-5D6E-409C-BE32-E72D297353CC}">
              <c16:uniqueId val="{00000000-851E-6549-8B94-4E3F99C93F9C}"/>
            </c:ext>
          </c:extLst>
        </c:ser>
        <c:ser>
          <c:idx val="1"/>
          <c:order val="1"/>
          <c:tx>
            <c:strRef>
              <c:f>'COBERTURA '!$C$26</c:f>
              <c:strCache>
                <c:ptCount val="1"/>
                <c:pt idx="0">
                  <c:v># EQUIPOS EJECUTADAS</c:v>
                </c:pt>
              </c:strCache>
            </c:strRef>
          </c:tx>
          <c:spPr>
            <a:solidFill>
              <a:srgbClr val="FF420E"/>
            </a:solidFill>
            <a:ln w="25400">
              <a:noFill/>
            </a:ln>
          </c:spPr>
          <c:invertIfNegative val="0"/>
          <c:dLbls>
            <c:spPr>
              <a:noFill/>
              <a:ln w="25400">
                <a:noFill/>
              </a:ln>
            </c:spPr>
            <c:txPr>
              <a:bodyPr wrap="square" lIns="38100" tIns="19050" rIns="38100" bIns="19050" anchor="ctr">
                <a:spAutoFit/>
              </a:bodyPr>
              <a:lstStyle/>
              <a:p>
                <a:pPr>
                  <a:defRPr sz="1000" b="0" i="0" u="none" strike="noStrike" baseline="0">
                    <a:solidFill>
                      <a:srgbClr val="000000"/>
                    </a:solidFill>
                    <a:latin typeface="Arial"/>
                    <a:ea typeface="Arial"/>
                    <a:cs typeface="Arial"/>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'COBERTURA '!$A$27:$A$34</c:f>
              <c:strCache>
                <c:ptCount val="8"/>
                <c:pt idx="0">
                  <c:v>Inspección general planeada  de áreas </c:v>
                </c:pt>
                <c:pt idx="1">
                  <c:v>Inspección de extintores áreas y vehículo </c:v>
                </c:pt>
                <c:pt idx="2">
                  <c:v>Inspección equipos criticos de almacén, CETE, pintura, taller y mantenimiento</c:v>
                </c:pt>
                <c:pt idx="3">
                  <c:v>Inspeccion de EPP</c:v>
                </c:pt>
                <c:pt idx="4">
                  <c:v>Inspecciones de vehiculos, botiquines y extintores </c:v>
                </c:pt>
                <c:pt idx="5">
                  <c:v>Inspeccion de equipos espacios confinados
(detectores -extractores-tripode)</c:v>
                </c:pt>
                <c:pt idx="6">
                  <c:v>Inspeccion de EPP Contra caidas</c:v>
                </c:pt>
                <c:pt idx="7">
                  <c:v>Inspeccion Gerencial</c:v>
                </c:pt>
              </c:strCache>
            </c:strRef>
          </c:cat>
          <c:val>
            <c:numRef>
              <c:f>'COBERTURA '!$C$27:$C$34</c:f>
              <c:numCache>
                <c:formatCode>General</c:formatCode>
                <c:ptCount val="8"/>
                <c:pt idx="0">
                  <c:v>26</c:v>
                </c:pt>
                <c:pt idx="1">
                  <c:v>130</c:v>
                </c:pt>
                <c:pt idx="2">
                  <c:v>8</c:v>
                </c:pt>
                <c:pt idx="3">
                  <c:v>55</c:v>
                </c:pt>
                <c:pt idx="4">
                  <c:v>98</c:v>
                </c:pt>
                <c:pt idx="5">
                  <c:v>14</c:v>
                </c:pt>
                <c:pt idx="6">
                  <c:v>4</c:v>
                </c:pt>
                <c:pt idx="7">
                  <c:v>3</c:v>
                </c:pt>
              </c:numCache>
            </c:numRef>
          </c:val>
          <c:extLst>
            <c:ext xmlns:c16="http://schemas.microsoft.com/office/drawing/2014/chart" uri="{C3380CC4-5D6E-409C-BE32-E72D297353CC}">
              <c16:uniqueId val="{00000001-851E-6549-8B94-4E3F99C93F9C}"/>
            </c:ext>
          </c:extLst>
        </c:ser>
        <c:dLbls>
          <c:showLegendKey val="0"/>
          <c:showVal val="0"/>
          <c:showCatName val="0"/>
          <c:showSerName val="0"/>
          <c:showPercent val="0"/>
          <c:showBubbleSize val="0"/>
        </c:dLbls>
        <c:gapWidth val="100"/>
        <c:axId val="2017037360"/>
        <c:axId val="1"/>
      </c:barChart>
      <c:catAx>
        <c:axId val="2017037360"/>
        <c:scaling>
          <c:orientation val="minMax"/>
        </c:scaling>
        <c:delete val="0"/>
        <c:axPos val="b"/>
        <c:numFmt formatCode="General" sourceLinked="1"/>
        <c:majorTickMark val="out"/>
        <c:minorTickMark val="none"/>
        <c:tickLblPos val="nextTo"/>
        <c:spPr>
          <a:ln w="3175">
            <a:solidFill>
              <a:srgbClr val="B3B3B3"/>
            </a:solidFill>
            <a:prstDash val="solid"/>
          </a:ln>
        </c:spPr>
        <c:txPr>
          <a:bodyPr rot="0" vert="horz"/>
          <a:lstStyle/>
          <a:p>
            <a:pPr>
              <a:defRPr sz="700" b="0" i="0" u="none" strike="noStrike" baseline="0">
                <a:solidFill>
                  <a:srgbClr val="000000"/>
                </a:solidFill>
                <a:latin typeface="Arial"/>
                <a:ea typeface="Arial"/>
                <a:cs typeface="Arial"/>
              </a:defRPr>
            </a:pPr>
            <a:endParaRPr lang="es-CO"/>
          </a:p>
        </c:txPr>
        <c:crossAx val="1"/>
        <c:crossesAt val="0"/>
        <c:auto val="1"/>
        <c:lblAlgn val="ctr"/>
        <c:lblOffset val="100"/>
        <c:tickLblSkip val="1"/>
        <c:tickMarkSkip val="1"/>
        <c:noMultiLvlLbl val="0"/>
      </c:catAx>
      <c:valAx>
        <c:axId val="1"/>
        <c:scaling>
          <c:orientation val="minMax"/>
        </c:scaling>
        <c:delete val="0"/>
        <c:axPos val="l"/>
        <c:majorGridlines>
          <c:spPr>
            <a:ln w="3175">
              <a:solidFill>
                <a:srgbClr val="B3B3B3"/>
              </a:solidFill>
              <a:prstDash val="solid"/>
            </a:ln>
          </c:spPr>
        </c:majorGridlines>
        <c:numFmt formatCode="General" sourceLinked="1"/>
        <c:majorTickMark val="out"/>
        <c:minorTickMark val="none"/>
        <c:tickLblPos val="nextTo"/>
        <c:spPr>
          <a:ln w="3175">
            <a:solidFill>
              <a:srgbClr val="B3B3B3"/>
            </a:solidFill>
            <a:prstDash val="solid"/>
          </a:ln>
        </c:spPr>
        <c:txPr>
          <a:bodyPr rot="0" vert="horz"/>
          <a:lstStyle/>
          <a:p>
            <a:pPr>
              <a:defRPr sz="1000" b="0" i="0" u="none" strike="noStrike" baseline="0">
                <a:solidFill>
                  <a:srgbClr val="000000"/>
                </a:solidFill>
                <a:latin typeface="Arial"/>
                <a:ea typeface="Arial"/>
                <a:cs typeface="Arial"/>
              </a:defRPr>
            </a:pPr>
            <a:endParaRPr lang="es-CO"/>
          </a:p>
        </c:txPr>
        <c:crossAx val="2017037360"/>
        <c:crossesAt val="1"/>
        <c:crossBetween val="between"/>
      </c:valAx>
      <c:spPr>
        <a:solidFill>
          <a:schemeClr val="accent6">
            <a:lumMod val="20000"/>
            <a:lumOff val="80000"/>
          </a:schemeClr>
        </a:solidFill>
        <a:ln w="3175">
          <a:solidFill>
            <a:srgbClr val="B3B3B3"/>
          </a:solidFill>
          <a:prstDash val="solid"/>
        </a:ln>
      </c:spPr>
    </c:plotArea>
    <c:legend>
      <c:legendPos val="r"/>
      <c:layout>
        <c:manualLayout>
          <c:xMode val="edge"/>
          <c:yMode val="edge"/>
          <c:x val="0.6354786842321769"/>
          <c:y val="1.4745037635866119E-2"/>
          <c:w val="0.13950698047200771"/>
          <c:h val="9.8942907365937083E-2"/>
        </c:manualLayout>
      </c:layout>
      <c:overlay val="0"/>
      <c:spPr>
        <a:noFill/>
        <a:ln w="25400">
          <a:noFill/>
        </a:ln>
      </c:spPr>
      <c:txPr>
        <a:bodyPr/>
        <a:lstStyle/>
        <a:p>
          <a:pPr>
            <a:defRPr sz="460" b="1" i="0" u="none" strike="noStrike" baseline="0">
              <a:solidFill>
                <a:srgbClr val="000000"/>
              </a:solidFill>
              <a:latin typeface="Arial"/>
              <a:ea typeface="Arial"/>
              <a:cs typeface="Arial"/>
            </a:defRPr>
          </a:pPr>
          <a:endParaRPr lang="es-CO"/>
        </a:p>
      </c:txPr>
    </c:legend>
    <c:plotVisOnly val="1"/>
    <c:dispBlanksAs val="gap"/>
    <c:showDLblsOverMax val="0"/>
  </c:chart>
  <c:spPr>
    <a:solidFill>
      <a:schemeClr val="accent2">
        <a:lumMod val="20000"/>
        <a:lumOff val="80000"/>
      </a:schemeClr>
    </a:solidFill>
    <a:ln w="6350">
      <a:noFill/>
    </a:ln>
  </c:spPr>
  <c:txPr>
    <a:bodyPr/>
    <a:lstStyle/>
    <a:p>
      <a:pPr>
        <a:defRPr sz="1000" b="0" i="0" u="none" strike="noStrike" baseline="0">
          <a:solidFill>
            <a:srgbClr val="000000"/>
          </a:solidFill>
          <a:latin typeface="Arial"/>
          <a:ea typeface="Arial"/>
          <a:cs typeface="Arial"/>
        </a:defRPr>
      </a:pPr>
      <a:endParaRPr lang="es-CO"/>
    </a:p>
  </c:txPr>
  <c:externalData r:id="rId1">
    <c:autoUpdate val="0"/>
  </c:externalData>
  <c:userShapes r:id="rId2"/>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59884619434823"/>
          <c:y val="0.23041115463734574"/>
          <c:w val="0.76734906463190056"/>
          <c:h val="0.48567577793937222"/>
        </c:manualLayout>
      </c:layout>
      <c:barChart>
        <c:barDir val="col"/>
        <c:grouping val="clustered"/>
        <c:varyColors val="0"/>
        <c:ser>
          <c:idx val="0"/>
          <c:order val="0"/>
          <c:tx>
            <c:strRef>
              <c:f>'COBERTURA '!$B$9</c:f>
              <c:strCache>
                <c:ptCount val="1"/>
                <c:pt idx="0">
                  <c:v># EQUIPOS PROGRAMADOS </c:v>
                </c:pt>
              </c:strCache>
            </c:strRef>
          </c:tx>
          <c:spPr>
            <a:solidFill>
              <a:srgbClr val="004586"/>
            </a:solidFill>
            <a:ln w="25400">
              <a:noFill/>
            </a:ln>
          </c:spPr>
          <c:invertIfNegative val="0"/>
          <c:dLbls>
            <c:spPr>
              <a:noFill/>
              <a:ln w="25400">
                <a:noFill/>
              </a:ln>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'COBERTURA '!$A$10:$A$17</c:f>
              <c:strCache>
                <c:ptCount val="8"/>
                <c:pt idx="0">
                  <c:v>Inspección general planeada  de áreas </c:v>
                </c:pt>
                <c:pt idx="1">
                  <c:v>Inspección de extintores en áreas y vehículos.</c:v>
                </c:pt>
                <c:pt idx="2">
                  <c:v>Inspección equipos criticos de almacén, CETE, pintura, taller y mantenimiento</c:v>
                </c:pt>
                <c:pt idx="3">
                  <c:v>Inspeccion de EPP</c:v>
                </c:pt>
                <c:pt idx="4">
                  <c:v>Inspeccion de vehiculos - herramienta botiquines y extintores</c:v>
                </c:pt>
                <c:pt idx="5">
                  <c:v>Inspeccion de equipos espacios confinados
(detectores -extractores-tripode)</c:v>
                </c:pt>
                <c:pt idx="6">
                  <c:v>Inspeccion de EPP Contra caidas</c:v>
                </c:pt>
                <c:pt idx="7">
                  <c:v>Inspeccion Gerencial</c:v>
                </c:pt>
              </c:strCache>
            </c:strRef>
          </c:cat>
          <c:val>
            <c:numRef>
              <c:f>'COBERTURA '!$B$10:$B$17</c:f>
              <c:numCache>
                <c:formatCode>General</c:formatCode>
                <c:ptCount val="8"/>
                <c:pt idx="0">
                  <c:v>15</c:v>
                </c:pt>
                <c:pt idx="1">
                  <c:v>65</c:v>
                </c:pt>
                <c:pt idx="2">
                  <c:v>8</c:v>
                </c:pt>
                <c:pt idx="3">
                  <c:v>24</c:v>
                </c:pt>
                <c:pt idx="4">
                  <c:v>49</c:v>
                </c:pt>
                <c:pt idx="5">
                  <c:v>14</c:v>
                </c:pt>
                <c:pt idx="6">
                  <c:v>4</c:v>
                </c:pt>
                <c:pt idx="7">
                  <c:v>2</c:v>
                </c:pt>
              </c:numCache>
            </c:numRef>
          </c:val>
          <c:extLst>
            <c:ext xmlns:c16="http://schemas.microsoft.com/office/drawing/2014/chart" uri="{C3380CC4-5D6E-409C-BE32-E72D297353CC}">
              <c16:uniqueId val="{00000000-5586-C948-BC2B-4BF3DF2C513A}"/>
            </c:ext>
          </c:extLst>
        </c:ser>
        <c:ser>
          <c:idx val="1"/>
          <c:order val="1"/>
          <c:tx>
            <c:strRef>
              <c:f>'COBERTURA '!$C$9</c:f>
              <c:strCache>
                <c:ptCount val="1"/>
                <c:pt idx="0">
                  <c:v># EQUIPOS EJECUTADAS</c:v>
                </c:pt>
              </c:strCache>
            </c:strRef>
          </c:tx>
          <c:spPr>
            <a:solidFill>
              <a:srgbClr val="FF420E"/>
            </a:solidFill>
            <a:ln w="25400">
              <a:noFill/>
            </a:ln>
          </c:spPr>
          <c:invertIfNegative val="0"/>
          <c:dLbls>
            <c:spPr>
              <a:noFill/>
              <a:ln w="25400">
                <a:noFill/>
              </a:ln>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'COBERTURA '!$A$10:$A$17</c:f>
              <c:strCache>
                <c:ptCount val="8"/>
                <c:pt idx="0">
                  <c:v>Inspección general planeada  de áreas </c:v>
                </c:pt>
                <c:pt idx="1">
                  <c:v>Inspección de extintores en áreas y vehículos.</c:v>
                </c:pt>
                <c:pt idx="2">
                  <c:v>Inspección equipos criticos de almacén, CETE, pintura, taller y mantenimiento</c:v>
                </c:pt>
                <c:pt idx="3">
                  <c:v>Inspeccion de EPP</c:v>
                </c:pt>
                <c:pt idx="4">
                  <c:v>Inspeccion de vehiculos - herramienta botiquines y extintores</c:v>
                </c:pt>
                <c:pt idx="5">
                  <c:v>Inspeccion de equipos espacios confinados
(detectores -extractores-tripode)</c:v>
                </c:pt>
                <c:pt idx="6">
                  <c:v>Inspeccion de EPP Contra caidas</c:v>
                </c:pt>
                <c:pt idx="7">
                  <c:v>Inspeccion Gerencial</c:v>
                </c:pt>
              </c:strCache>
            </c:strRef>
          </c:cat>
          <c:val>
            <c:numRef>
              <c:f>'COBERTURA '!$C$10:$C$17</c:f>
              <c:numCache>
                <c:formatCode>General</c:formatCode>
                <c:ptCount val="8"/>
                <c:pt idx="0">
                  <c:v>13</c:v>
                </c:pt>
                <c:pt idx="1">
                  <c:v>65</c:v>
                </c:pt>
                <c:pt idx="2">
                  <c:v>8</c:v>
                </c:pt>
                <c:pt idx="3">
                  <c:v>24</c:v>
                </c:pt>
                <c:pt idx="4">
                  <c:v>49</c:v>
                </c:pt>
                <c:pt idx="5">
                  <c:v>14</c:v>
                </c:pt>
                <c:pt idx="6">
                  <c:v>4</c:v>
                </c:pt>
                <c:pt idx="7">
                  <c:v>2</c:v>
                </c:pt>
              </c:numCache>
            </c:numRef>
          </c:val>
          <c:extLst>
            <c:ext xmlns:c16="http://schemas.microsoft.com/office/drawing/2014/chart" uri="{C3380CC4-5D6E-409C-BE32-E72D297353CC}">
              <c16:uniqueId val="{00000001-5586-C948-BC2B-4BF3DF2C513A}"/>
            </c:ext>
          </c:extLst>
        </c:ser>
        <c:dLbls>
          <c:showLegendKey val="0"/>
          <c:showVal val="0"/>
          <c:showCatName val="0"/>
          <c:showSerName val="0"/>
          <c:showPercent val="0"/>
          <c:showBubbleSize val="0"/>
        </c:dLbls>
        <c:gapWidth val="100"/>
        <c:axId val="2014134544"/>
        <c:axId val="1"/>
      </c:barChart>
      <c:catAx>
        <c:axId val="2014134544"/>
        <c:scaling>
          <c:orientation val="minMax"/>
        </c:scaling>
        <c:delete val="0"/>
        <c:axPos val="b"/>
        <c:numFmt formatCode="General" sourceLinked="1"/>
        <c:majorTickMark val="out"/>
        <c:minorTickMark val="none"/>
        <c:tickLblPos val="nextTo"/>
        <c:spPr>
          <a:ln w="3175">
            <a:solidFill>
              <a:srgbClr val="B3B3B3"/>
            </a:solidFill>
            <a:prstDash val="solid"/>
          </a:ln>
        </c:spPr>
        <c:txPr>
          <a:bodyPr rot="0" vert="horz"/>
          <a:lstStyle/>
          <a:p>
            <a:pPr>
              <a:defRPr/>
            </a:pPr>
            <a:endParaRPr lang="es-CO"/>
          </a:p>
        </c:txPr>
        <c:crossAx val="1"/>
        <c:crossesAt val="0"/>
        <c:auto val="1"/>
        <c:lblAlgn val="ctr"/>
        <c:lblOffset val="100"/>
        <c:tickLblSkip val="2"/>
        <c:tickMarkSkip val="1"/>
        <c:noMultiLvlLbl val="0"/>
      </c:catAx>
      <c:valAx>
        <c:axId val="1"/>
        <c:scaling>
          <c:orientation val="minMax"/>
        </c:scaling>
        <c:delete val="0"/>
        <c:axPos val="l"/>
        <c:majorGridlines>
          <c:spPr>
            <a:ln w="3175">
              <a:solidFill>
                <a:srgbClr val="B3B3B3"/>
              </a:solidFill>
              <a:prstDash val="solid"/>
            </a:ln>
          </c:spPr>
        </c:majorGridlines>
        <c:numFmt formatCode="General" sourceLinked="0"/>
        <c:majorTickMark val="out"/>
        <c:minorTickMark val="none"/>
        <c:tickLblPos val="nextTo"/>
        <c:spPr>
          <a:ln w="3175">
            <a:solidFill>
              <a:srgbClr val="B3B3B3"/>
            </a:solidFill>
            <a:prstDash val="solid"/>
          </a:ln>
        </c:spPr>
        <c:txPr>
          <a:bodyPr rot="0" vert="horz"/>
          <a:lstStyle/>
          <a:p>
            <a:pPr>
              <a:defRPr/>
            </a:pPr>
            <a:endParaRPr lang="es-CO"/>
          </a:p>
        </c:txPr>
        <c:crossAx val="2014134544"/>
        <c:crossesAt val="1"/>
        <c:crossBetween val="between"/>
      </c:valAx>
      <c:spPr>
        <a:solidFill>
          <a:schemeClr val="accent2">
            <a:lumMod val="20000"/>
            <a:lumOff val="80000"/>
          </a:schemeClr>
        </a:solidFill>
        <a:ln w="3175">
          <a:solidFill>
            <a:srgbClr val="B3B3B3"/>
          </a:solidFill>
          <a:prstDash val="solid"/>
        </a:ln>
      </c:spPr>
    </c:plotArea>
    <c:legend>
      <c:legendPos val="r"/>
      <c:layout>
        <c:manualLayout>
          <c:xMode val="edge"/>
          <c:yMode val="edge"/>
          <c:x val="0.66028833307510493"/>
          <c:y val="9.746334205052852E-2"/>
          <c:w val="0.21774868502882916"/>
          <c:h val="0.10154194140366601"/>
        </c:manualLayout>
      </c:layout>
      <c:overlay val="0"/>
      <c:spPr>
        <a:noFill/>
        <a:ln w="25400">
          <a:noFill/>
        </a:ln>
      </c:spPr>
    </c:legend>
    <c:plotVisOnly val="1"/>
    <c:dispBlanksAs val="gap"/>
    <c:showDLblsOverMax val="0"/>
  </c:chart>
  <c:spPr>
    <a:solidFill>
      <a:schemeClr val="accent6">
        <a:lumMod val="20000"/>
        <a:lumOff val="80000"/>
      </a:schemeClr>
    </a:solidFill>
    <a:ln w="6350">
      <a:noFill/>
    </a:ln>
  </c:spPr>
  <c:txPr>
    <a:bodyPr/>
    <a:lstStyle/>
    <a:p>
      <a:pPr>
        <a:defRPr sz="700" b="0" i="0" u="none" strike="noStrike" baseline="0">
          <a:solidFill>
            <a:srgbClr val="000000"/>
          </a:solidFill>
          <a:latin typeface="Arial"/>
          <a:ea typeface="Arial"/>
          <a:cs typeface="Arial"/>
        </a:defRPr>
      </a:pPr>
      <a:endParaRPr lang="es-CO"/>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0.45667</cdr:x>
      <cdr:y>0.1088</cdr:y>
    </cdr:from>
    <cdr:to>
      <cdr:x>0.5848</cdr:x>
      <cdr:y>0.32493</cdr:y>
    </cdr:to>
    <cdr:sp macro="" textlink="">
      <cdr:nvSpPr>
        <cdr:cNvPr id="2" name="1 CuadroTexto"/>
        <cdr:cNvSpPr txBox="1"/>
      </cdr:nvSpPr>
      <cdr:spPr>
        <a:xfrm xmlns:a="http://schemas.openxmlformats.org/drawingml/2006/main">
          <a:off x="3230777" y="45823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s-ES_tradnl"/>
        </a:p>
      </cdr:txBody>
    </cdr:sp>
  </cdr:relSizeAnchor>
  <cdr:relSizeAnchor xmlns:cdr="http://schemas.openxmlformats.org/drawingml/2006/chartDrawing">
    <cdr:from>
      <cdr:x>0.06734</cdr:x>
      <cdr:y>0.03949</cdr:y>
    </cdr:from>
    <cdr:to>
      <cdr:x>0.93266</cdr:x>
      <cdr:y>0.21889</cdr:y>
    </cdr:to>
    <cdr:sp macro="" textlink="">
      <cdr:nvSpPr>
        <cdr:cNvPr id="3" name="CuadroTexto 2">
          <a:extLst xmlns:a="http://schemas.openxmlformats.org/drawingml/2006/main">
            <a:ext uri="{FF2B5EF4-FFF2-40B4-BE49-F238E27FC236}">
              <a16:creationId xmlns:a16="http://schemas.microsoft.com/office/drawing/2014/main" id="{765CA6A7-2720-B448-A700-B66E517B0E3A}"/>
            </a:ext>
          </a:extLst>
        </cdr:cNvPr>
        <cdr:cNvSpPr txBox="1"/>
      </cdr:nvSpPr>
      <cdr:spPr>
        <a:xfrm xmlns:a="http://schemas.openxmlformats.org/drawingml/2006/main">
          <a:off x="294743" y="91003"/>
          <a:ext cx="3787211" cy="41338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s-CO" sz="1100" dirty="0"/>
            <a:t># Frecuencia de incidentes y accidentes 2020</a:t>
          </a:r>
        </a:p>
      </cdr:txBody>
    </cdr:sp>
  </cdr:relSizeAnchor>
</c:userShapes>
</file>

<file path=ppt/drawings/drawing2.xml><?xml version="1.0" encoding="utf-8"?>
<c:userShapes xmlns:c="http://schemas.openxmlformats.org/drawingml/2006/chart">
  <cdr:relSizeAnchor xmlns:cdr="http://schemas.openxmlformats.org/drawingml/2006/chartDrawing">
    <cdr:from>
      <cdr:x>0.25541</cdr:x>
      <cdr:y>0.01123</cdr:y>
    </cdr:from>
    <cdr:to>
      <cdr:x>0.77362</cdr:x>
      <cdr:y>0.118</cdr:y>
    </cdr:to>
    <cdr:sp macro="" textlink="">
      <cdr:nvSpPr>
        <cdr:cNvPr id="2" name="CuadroTexto 1">
          <a:extLst xmlns:a="http://schemas.openxmlformats.org/drawingml/2006/main">
            <a:ext uri="{FF2B5EF4-FFF2-40B4-BE49-F238E27FC236}">
              <a16:creationId xmlns:a16="http://schemas.microsoft.com/office/drawing/2014/main" id="{8255328C-9BC9-AC4E-97BC-9F973F2A29D0}"/>
            </a:ext>
          </a:extLst>
        </cdr:cNvPr>
        <cdr:cNvSpPr txBox="1"/>
      </cdr:nvSpPr>
      <cdr:spPr>
        <a:xfrm xmlns:a="http://schemas.openxmlformats.org/drawingml/2006/main">
          <a:off x="2353321" y="40475"/>
          <a:ext cx="4770244" cy="382032"/>
        </a:xfrm>
        <a:prstGeom xmlns:a="http://schemas.openxmlformats.org/drawingml/2006/main" prst="rect">
          <a:avLst/>
        </a:prstGeom>
      </cdr:spPr>
      <cdr:txBody>
        <a:bodyPr xmlns:a="http://schemas.openxmlformats.org/drawingml/2006/main" wrap="square" rtlCol="0" anchor="ct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s-ES_tradnl" sz="1100" b="1"/>
            <a:t>COBERTURA </a:t>
          </a:r>
        </a:p>
      </cdr:txBody>
    </cdr:sp>
  </cdr:relSizeAnchor>
</c:userShapes>
</file>

<file path=ppt/drawings/drawing3.xml><?xml version="1.0" encoding="utf-8"?>
<c:userShapes xmlns:c="http://schemas.openxmlformats.org/drawingml/2006/chart">
  <cdr:relSizeAnchor xmlns:cdr="http://schemas.openxmlformats.org/drawingml/2006/chartDrawing">
    <cdr:from>
      <cdr:x>0.22934</cdr:x>
      <cdr:y>0.04558</cdr:y>
    </cdr:from>
    <cdr:to>
      <cdr:x>0.73685</cdr:x>
      <cdr:y>0.13421</cdr:y>
    </cdr:to>
    <cdr:sp macro="" textlink="">
      <cdr:nvSpPr>
        <cdr:cNvPr id="2" name="CuadroTexto 1">
          <a:extLst xmlns:a="http://schemas.openxmlformats.org/drawingml/2006/main">
            <a:ext uri="{FF2B5EF4-FFF2-40B4-BE49-F238E27FC236}">
              <a16:creationId xmlns:a16="http://schemas.microsoft.com/office/drawing/2014/main" id="{066D755A-9DB3-724A-A842-07679BAB1E92}"/>
            </a:ext>
          </a:extLst>
        </cdr:cNvPr>
        <cdr:cNvSpPr txBox="1"/>
      </cdr:nvSpPr>
      <cdr:spPr>
        <a:xfrm xmlns:a="http://schemas.openxmlformats.org/drawingml/2006/main">
          <a:off x="2217750" y="194630"/>
          <a:ext cx="4770244" cy="382032"/>
        </a:xfrm>
        <a:prstGeom xmlns:a="http://schemas.openxmlformats.org/drawingml/2006/main" prst="rect">
          <a:avLst/>
        </a:prstGeom>
      </cdr:spPr>
      <cdr:txBody>
        <a:bodyPr xmlns:a="http://schemas.openxmlformats.org/drawingml/2006/main" vertOverflow="clip" wrap="square" rtlCol="0" anchor="ctr"/>
        <a:lstStyle xmlns:a="http://schemas.openxmlformats.org/drawingml/2006/main"/>
        <a:p xmlns:a="http://schemas.openxmlformats.org/drawingml/2006/main">
          <a:pPr algn="ctr"/>
          <a:r>
            <a:rPr lang="es-ES_tradnl" sz="1100" b="1" dirty="0"/>
            <a:t>COBERTURA  </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368675" cy="50323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sz="quarter" idx="1"/>
          </p:nvPr>
        </p:nvSpPr>
        <p:spPr>
          <a:xfrm>
            <a:off x="4402138" y="0"/>
            <a:ext cx="3368675" cy="503238"/>
          </a:xfrm>
          <a:prstGeom prst="rect">
            <a:avLst/>
          </a:prstGeom>
        </p:spPr>
        <p:txBody>
          <a:bodyPr vert="horz" lIns="91440" tIns="45720" rIns="91440" bIns="45720" rtlCol="0"/>
          <a:lstStyle>
            <a:lvl1pPr algn="r">
              <a:defRPr sz="1200"/>
            </a:lvl1pPr>
          </a:lstStyle>
          <a:p>
            <a:fld id="{3AE6FF7F-3B60-A74B-98AB-CAAF2309E3C4}" type="datetimeFigureOut">
              <a:rPr lang="es-ES" smtClean="0"/>
              <a:t>17/4/21</a:t>
            </a:fld>
            <a:endParaRPr lang="es-ES"/>
          </a:p>
        </p:txBody>
      </p:sp>
      <p:sp>
        <p:nvSpPr>
          <p:cNvPr id="4" name="Marcador de pie de página 3"/>
          <p:cNvSpPr>
            <a:spLocks noGrp="1"/>
          </p:cNvSpPr>
          <p:nvPr>
            <p:ph type="ftr" sz="quarter" idx="2"/>
          </p:nvPr>
        </p:nvSpPr>
        <p:spPr>
          <a:xfrm>
            <a:off x="0" y="9553575"/>
            <a:ext cx="3368675" cy="503238"/>
          </a:xfrm>
          <a:prstGeom prst="rect">
            <a:avLst/>
          </a:prstGeom>
        </p:spPr>
        <p:txBody>
          <a:bodyPr vert="horz" lIns="91440" tIns="45720" rIns="91440" bIns="45720" rtlCol="0" anchor="b"/>
          <a:lstStyle>
            <a:lvl1pPr algn="l">
              <a:defRPr sz="1200"/>
            </a:lvl1pPr>
          </a:lstStyle>
          <a:p>
            <a:endParaRPr lang="es-ES"/>
          </a:p>
        </p:txBody>
      </p:sp>
      <p:sp>
        <p:nvSpPr>
          <p:cNvPr id="5" name="Marcador de número de diapositiva 4"/>
          <p:cNvSpPr>
            <a:spLocks noGrp="1"/>
          </p:cNvSpPr>
          <p:nvPr>
            <p:ph type="sldNum" sz="quarter" idx="3"/>
          </p:nvPr>
        </p:nvSpPr>
        <p:spPr>
          <a:xfrm>
            <a:off x="4402138" y="9553575"/>
            <a:ext cx="3368675" cy="503238"/>
          </a:xfrm>
          <a:prstGeom prst="rect">
            <a:avLst/>
          </a:prstGeom>
        </p:spPr>
        <p:txBody>
          <a:bodyPr vert="horz" lIns="91440" tIns="45720" rIns="91440" bIns="45720" rtlCol="0" anchor="b"/>
          <a:lstStyle>
            <a:lvl1pPr algn="r">
              <a:defRPr sz="1200"/>
            </a:lvl1pPr>
          </a:lstStyle>
          <a:p>
            <a:fld id="{14170E31-B0D4-094E-9373-80EEC376800D}" type="slidenum">
              <a:rPr lang="es-ES" smtClean="0"/>
              <a:t>‹Nº›</a:t>
            </a:fld>
            <a:endParaRPr lang="es-ES"/>
          </a:p>
        </p:txBody>
      </p:sp>
    </p:spTree>
    <p:extLst>
      <p:ext uri="{BB962C8B-B14F-4D97-AF65-F5344CB8AC3E}">
        <p14:creationId xmlns:p14="http://schemas.microsoft.com/office/powerpoint/2010/main" val="2709179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AutoShape 1"/>
          <p:cNvSpPr>
            <a:spLocks noChangeArrowheads="1"/>
          </p:cNvSpPr>
          <p:nvPr/>
        </p:nvSpPr>
        <p:spPr bwMode="auto">
          <a:xfrm>
            <a:off x="0" y="0"/>
            <a:ext cx="7772400" cy="10058400"/>
          </a:xfrm>
          <a:prstGeom prst="roundRect">
            <a:avLst>
              <a:gd name="adj" fmla="val 19"/>
            </a:avLst>
          </a:prstGeom>
          <a:solidFill>
            <a:srgbClr val="FFFFFF"/>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4" name="AutoShape 2"/>
          <p:cNvSpPr>
            <a:spLocks noChangeArrowheads="1"/>
          </p:cNvSpPr>
          <p:nvPr/>
        </p:nvSpPr>
        <p:spPr bwMode="auto">
          <a:xfrm>
            <a:off x="0" y="0"/>
            <a:ext cx="7772400" cy="10058400"/>
          </a:xfrm>
          <a:prstGeom prst="roundRect">
            <a:avLst>
              <a:gd name="adj" fmla="val 19"/>
            </a:avLst>
          </a:prstGeom>
          <a:solidFill>
            <a:srgbClr val="FFFFFF"/>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5" name="AutoShape 3"/>
          <p:cNvSpPr>
            <a:spLocks noChangeArrowheads="1"/>
          </p:cNvSpPr>
          <p:nvPr/>
        </p:nvSpPr>
        <p:spPr bwMode="auto">
          <a:xfrm>
            <a:off x="0" y="0"/>
            <a:ext cx="7772400" cy="10058400"/>
          </a:xfrm>
          <a:prstGeom prst="roundRect">
            <a:avLst>
              <a:gd name="adj" fmla="val 19"/>
            </a:avLst>
          </a:prstGeom>
          <a:solidFill>
            <a:srgbClr val="FFFFFF"/>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6" name="Text Box 4"/>
          <p:cNvSpPr txBox="1">
            <a:spLocks noChangeArrowheads="1"/>
          </p:cNvSpPr>
          <p:nvPr/>
        </p:nvSpPr>
        <p:spPr bwMode="auto">
          <a:xfrm>
            <a:off x="0" y="0"/>
            <a:ext cx="3368675" cy="5048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7" name="Text Box 5"/>
          <p:cNvSpPr txBox="1">
            <a:spLocks noChangeArrowheads="1"/>
          </p:cNvSpPr>
          <p:nvPr/>
        </p:nvSpPr>
        <p:spPr bwMode="auto">
          <a:xfrm>
            <a:off x="4402138" y="0"/>
            <a:ext cx="3365500" cy="5016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8" name="Rectangle 6"/>
          <p:cNvSpPr>
            <a:spLocks noGrp="1" noRot="1" noChangeAspect="1" noChangeArrowheads="1"/>
          </p:cNvSpPr>
          <p:nvPr>
            <p:ph type="sldImg"/>
          </p:nvPr>
        </p:nvSpPr>
        <p:spPr bwMode="auto">
          <a:xfrm>
            <a:off x="1624013" y="1257300"/>
            <a:ext cx="4519612" cy="3389313"/>
          </a:xfrm>
          <a:prstGeom prst="rect">
            <a:avLst/>
          </a:prstGeom>
          <a:noFill/>
          <a:ln w="12600" cap="sq">
            <a:solidFill>
              <a:srgbClr val="000000"/>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sp>
      <p:sp>
        <p:nvSpPr>
          <p:cNvPr id="3079" name="Rectangle 7"/>
          <p:cNvSpPr>
            <a:spLocks noGrp="1" noChangeArrowheads="1"/>
          </p:cNvSpPr>
          <p:nvPr>
            <p:ph type="body"/>
          </p:nvPr>
        </p:nvSpPr>
        <p:spPr bwMode="auto">
          <a:xfrm>
            <a:off x="777875" y="4840288"/>
            <a:ext cx="6211888" cy="39560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0000" tIns="46800" rIns="90000" bIns="46800" numCol="1" anchor="t" anchorCtr="0" compatLnSpc="1">
            <a:prstTxWarp prst="textNoShape">
              <a:avLst/>
            </a:prstTxWarp>
          </a:bodyPr>
          <a:lstStyle/>
          <a:p>
            <a:pPr lvl="0"/>
            <a:endParaRPr lang="es-ES" noProof="0"/>
          </a:p>
        </p:txBody>
      </p:sp>
      <p:sp>
        <p:nvSpPr>
          <p:cNvPr id="3080" name="Text Box 8"/>
          <p:cNvSpPr txBox="1">
            <a:spLocks noChangeArrowheads="1"/>
          </p:cNvSpPr>
          <p:nvPr/>
        </p:nvSpPr>
        <p:spPr bwMode="auto">
          <a:xfrm>
            <a:off x="0" y="9553575"/>
            <a:ext cx="3368675" cy="5048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81" name="Rectangle 9"/>
          <p:cNvSpPr>
            <a:spLocks noGrp="1" noChangeArrowheads="1"/>
          </p:cNvSpPr>
          <p:nvPr>
            <p:ph type="sldNum"/>
          </p:nvPr>
        </p:nvSpPr>
        <p:spPr bwMode="auto">
          <a:xfrm>
            <a:off x="4402138" y="9553575"/>
            <a:ext cx="3363912" cy="50006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0000" tIns="46800" rIns="90000" bIns="46800" numCol="1" anchor="b" anchorCtr="0" compatLnSpc="1">
            <a:prstTxWarp prst="textNoShape">
              <a:avLst/>
            </a:prstTxWarp>
          </a:bodyPr>
          <a:lstStyle>
            <a:lvl1pPr algn="r" eaLnBrk="1" hangingPunct="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Calibri" charset="0"/>
                <a:cs typeface="DejaVu Sans" charset="0"/>
              </a:defRPr>
            </a:lvl1pPr>
          </a:lstStyle>
          <a:p>
            <a:pPr>
              <a:defRPr/>
            </a:pPr>
            <a:fld id="{66A3B2F8-F852-AC4E-8E9D-447617382F22}" type="slidenum">
              <a:rPr lang="es-CO"/>
              <a:pPr>
                <a:defRPr/>
              </a:pPr>
              <a:t>‹Nº›</a:t>
            </a:fld>
            <a:endParaRPr lang="es-CO"/>
          </a:p>
        </p:txBody>
      </p:sp>
    </p:spTree>
    <p:extLst>
      <p:ext uri="{BB962C8B-B14F-4D97-AF65-F5344CB8AC3E}">
        <p14:creationId xmlns:p14="http://schemas.microsoft.com/office/powerpoint/2010/main" val="125491420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ＭＳ Ｐゴシック" charset="0"/>
      </a:defRPr>
    </a:lvl1pPr>
    <a:lvl2pPr marL="742950" indent="-28575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2pPr>
    <a:lvl3pPr marL="1143000" indent="-22860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3pPr>
    <a:lvl4pPr marL="1600200" indent="-22860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4pPr>
    <a:lvl5pPr marL="2057400" indent="-22860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8"/>
          <p:cNvSpPr>
            <a:spLocks noGrp="1" noChangeArrowheads="1"/>
          </p:cNvSpPr>
          <p:nvPr>
            <p:ph type="sldNum" sz="quarter"/>
          </p:nvPr>
        </p:nvSpPr>
        <p:spPr>
          <a:extLst>
            <a:ext uri="{91240B29-F687-4f45-9708-019B960494DF}">
              <a14:hiddenLine xmlns="" xmlns:a14="http://schemas.microsoft.com/office/drawing/2010/main" w="9525">
                <a:solidFill>
                  <a:srgbClr val="3465A4"/>
                </a:solidFill>
                <a:round/>
                <a:headEnd/>
                <a:tailEnd/>
              </a14:hiddenLine>
            </a:ext>
          </a:extLst>
        </p:spPr>
        <p:txBody>
          <a:bodyPr/>
          <a:lstStyle>
            <a:lvl1pPr marL="240556" indent="-238788">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cs typeface="ＭＳ Ｐゴシック" charset="0"/>
              </a:defRPr>
            </a:lvl1pPr>
            <a:lvl2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2pPr>
            <a:lvl3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3pPr>
            <a:lvl4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4pPr>
            <a:lvl5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5pPr>
            <a:lvl6pPr marL="2801767"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6pPr>
            <a:lvl7pPr marL="3311180"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7pPr>
            <a:lvl8pPr marL="3820592"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8pPr>
            <a:lvl9pPr marL="4330004"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9pPr>
          </a:lstStyle>
          <a:p>
            <a:pPr>
              <a:buClrTx/>
              <a:buSzPct val="45000"/>
              <a:buFontTx/>
              <a:buNone/>
              <a:defRPr/>
            </a:pPr>
            <a:fld id="{0FDF05A7-919E-C542-BFAF-AB068D1F0ADA}" type="slidenum">
              <a:rPr lang="es-ES" sz="1300">
                <a:solidFill>
                  <a:srgbClr val="000000"/>
                </a:solidFill>
                <a:latin typeface="Times New Roman" charset="0"/>
                <a:cs typeface="Tahoma" charset="0"/>
              </a:rPr>
              <a:pPr>
                <a:buClrTx/>
                <a:buSzPct val="45000"/>
                <a:buFontTx/>
                <a:buNone/>
                <a:defRPr/>
              </a:pPr>
              <a:t>1</a:t>
            </a:fld>
            <a:endParaRPr lang="es-ES" sz="1300">
              <a:solidFill>
                <a:srgbClr val="000000"/>
              </a:solidFill>
              <a:latin typeface="Times New Roman" charset="0"/>
              <a:cs typeface="Tahoma" charset="0"/>
            </a:endParaRPr>
          </a:p>
        </p:txBody>
      </p:sp>
      <p:sp>
        <p:nvSpPr>
          <p:cNvPr id="18435" name="Rectangle 1"/>
          <p:cNvSpPr>
            <a:spLocks noGrp="1" noRot="1" noChangeAspect="1" noChangeArrowheads="1" noTextEdit="1"/>
          </p:cNvSpPr>
          <p:nvPr>
            <p:ph type="sldImg"/>
          </p:nvPr>
        </p:nvSpPr>
        <p:spPr>
          <a:xfrm>
            <a:off x="1371600" y="754063"/>
            <a:ext cx="5029200" cy="3771900"/>
          </a:xfrm>
          <a:solidFill>
            <a:srgbClr val="FFFFFF"/>
          </a:solidFill>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10244" name="Text Box 2"/>
          <p:cNvSpPr txBox="1">
            <a:spLocks noChangeArrowheads="1"/>
          </p:cNvSpPr>
          <p:nvPr/>
        </p:nvSpPr>
        <p:spPr bwMode="auto">
          <a:xfrm>
            <a:off x="777875" y="4778375"/>
            <a:ext cx="6216650" cy="452596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101882" tIns="50941" rIns="101882" bIns="50941" anchor="ctr"/>
          <a:lstStyle/>
          <a:p>
            <a:pPr eaLnBrk="1" hangingPunct="1">
              <a:defRPr/>
            </a:pPr>
            <a:endParaRPr lang="es-CO"/>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8"/>
          <p:cNvSpPr>
            <a:spLocks noGrp="1" noChangeArrowheads="1"/>
          </p:cNvSpPr>
          <p:nvPr>
            <p:ph type="sldNum" sz="quarter"/>
          </p:nvPr>
        </p:nvSpPr>
        <p:spPr>
          <a:extLst>
            <a:ext uri="{91240B29-F687-4f45-9708-019B960494DF}">
              <a14:hiddenLine xmlns="" xmlns:a14="http://schemas.microsoft.com/office/drawing/2010/main" w="9525">
                <a:solidFill>
                  <a:srgbClr val="3465A4"/>
                </a:solidFill>
                <a:round/>
                <a:headEnd/>
                <a:tailEnd/>
              </a14:hiddenLine>
            </a:ext>
          </a:extLst>
        </p:spPr>
        <p:txBody>
          <a:bodyPr/>
          <a:lstStyle>
            <a:lvl1pPr marL="240556" indent="-238788">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cs typeface="ＭＳ Ｐゴシック" charset="0"/>
              </a:defRPr>
            </a:lvl1pPr>
            <a:lvl2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2pPr>
            <a:lvl3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3pPr>
            <a:lvl4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4pPr>
            <a:lvl5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5pPr>
            <a:lvl6pPr marL="2801767"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6pPr>
            <a:lvl7pPr marL="3311180"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7pPr>
            <a:lvl8pPr marL="3820592"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8pPr>
            <a:lvl9pPr marL="4330004"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9pPr>
          </a:lstStyle>
          <a:p>
            <a:pPr>
              <a:buClrTx/>
              <a:buSzPct val="45000"/>
              <a:buFontTx/>
              <a:buNone/>
              <a:defRPr/>
            </a:pPr>
            <a:fld id="{F73D733D-DDAE-A941-821E-AA00F8F9CCA2}" type="slidenum">
              <a:rPr lang="es-ES" sz="1300">
                <a:solidFill>
                  <a:srgbClr val="000000"/>
                </a:solidFill>
                <a:latin typeface="Times New Roman" charset="0"/>
                <a:cs typeface="Tahoma" charset="0"/>
              </a:rPr>
              <a:pPr>
                <a:buClrTx/>
                <a:buSzPct val="45000"/>
                <a:buFontTx/>
                <a:buNone/>
                <a:defRPr/>
              </a:pPr>
              <a:t>5</a:t>
            </a:fld>
            <a:endParaRPr lang="es-ES" sz="1300">
              <a:solidFill>
                <a:srgbClr val="000000"/>
              </a:solidFill>
              <a:latin typeface="Times New Roman" charset="0"/>
              <a:cs typeface="Tahoma" charset="0"/>
            </a:endParaRPr>
          </a:p>
        </p:txBody>
      </p:sp>
      <p:sp>
        <p:nvSpPr>
          <p:cNvPr id="22531" name="Rectangle 1"/>
          <p:cNvSpPr>
            <a:spLocks noGrp="1" noRot="1" noChangeAspect="1" noChangeArrowheads="1" noTextEdit="1"/>
          </p:cNvSpPr>
          <p:nvPr>
            <p:ph type="sldImg"/>
          </p:nvPr>
        </p:nvSpPr>
        <p:spPr>
          <a:xfrm>
            <a:off x="1371600" y="754063"/>
            <a:ext cx="5029200" cy="3771900"/>
          </a:xfrm>
          <a:solidFill>
            <a:srgbClr val="FFFFFF"/>
          </a:solidFill>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10244" name="Text Box 2"/>
          <p:cNvSpPr txBox="1">
            <a:spLocks noChangeArrowheads="1"/>
          </p:cNvSpPr>
          <p:nvPr/>
        </p:nvSpPr>
        <p:spPr bwMode="auto">
          <a:xfrm>
            <a:off x="777875" y="4778375"/>
            <a:ext cx="6216650" cy="452596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101882" tIns="50941" rIns="101882" bIns="50941" anchor="ctr"/>
          <a:lstStyle/>
          <a:p>
            <a:pPr eaLnBrk="1" hangingPunct="1">
              <a:defRPr/>
            </a:pPr>
            <a:endParaRPr lang="es-CO"/>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p:nvPr>
        </p:nvSpPr>
        <p:spPr/>
        <p:txBody>
          <a:bodyPr/>
          <a:lstStyle/>
          <a:p>
            <a:pPr>
              <a:defRPr/>
            </a:pPr>
            <a:fld id="{66A3B2F8-F852-AC4E-8E9D-447617382F22}" type="slidenum">
              <a:rPr lang="es-CO" smtClean="0"/>
              <a:pPr>
                <a:defRPr/>
              </a:pPr>
              <a:t>13</a:t>
            </a:fld>
            <a:endParaRPr lang="es-CO"/>
          </a:p>
        </p:txBody>
      </p:sp>
    </p:spTree>
    <p:extLst>
      <p:ext uri="{BB962C8B-B14F-4D97-AF65-F5344CB8AC3E}">
        <p14:creationId xmlns:p14="http://schemas.microsoft.com/office/powerpoint/2010/main" val="2938013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55650" y="2347913"/>
            <a:ext cx="8569325" cy="1620837"/>
          </a:xfrm>
        </p:spPr>
        <p:txBody>
          <a:bodyPr/>
          <a:lstStyle/>
          <a:p>
            <a:r>
              <a:rPr lang="es-ES_tradnl"/>
              <a:t>Clic para editar título</a:t>
            </a:r>
            <a:endParaRPr lang="es-ES"/>
          </a:p>
        </p:txBody>
      </p:sp>
      <p:sp>
        <p:nvSpPr>
          <p:cNvPr id="3" name="Subtítulo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Haga clic para modificar el estilo de subtítulo del patrón</a:t>
            </a:r>
            <a:endParaRPr lang="es-ES"/>
          </a:p>
        </p:txBody>
      </p:sp>
    </p:spTree>
    <p:extLst>
      <p:ext uri="{BB962C8B-B14F-4D97-AF65-F5344CB8AC3E}">
        <p14:creationId xmlns:p14="http://schemas.microsoft.com/office/powerpoint/2010/main" val="4097963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954374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es-ES_tradnl"/>
              <a:t>Clic para editar título</a:t>
            </a:r>
            <a:endParaRPr lang="es-ES"/>
          </a:p>
        </p:txBody>
      </p:sp>
      <p:sp>
        <p:nvSpPr>
          <p:cNvPr id="3" name="Marcador de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Haga clic para modificar el estilo de texto del patrón</a:t>
            </a:r>
          </a:p>
        </p:txBody>
      </p:sp>
    </p:spTree>
    <p:extLst>
      <p:ext uri="{BB962C8B-B14F-4D97-AF65-F5344CB8AC3E}">
        <p14:creationId xmlns:p14="http://schemas.microsoft.com/office/powerpoint/2010/main" val="2462680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sz="half" idx="1"/>
          </p:nvPr>
        </p:nvSpPr>
        <p:spPr>
          <a:xfrm>
            <a:off x="503238" y="1768475"/>
            <a:ext cx="4457700" cy="4379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contenido 3"/>
          <p:cNvSpPr>
            <a:spLocks noGrp="1"/>
          </p:cNvSpPr>
          <p:nvPr>
            <p:ph sz="half" idx="2"/>
          </p:nvPr>
        </p:nvSpPr>
        <p:spPr>
          <a:xfrm>
            <a:off x="5113338" y="1768475"/>
            <a:ext cx="4457700" cy="4379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3909344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3213"/>
            <a:ext cx="9072563" cy="1258887"/>
          </a:xfrm>
        </p:spPr>
        <p:txBody>
          <a:bodyPr/>
          <a:lstStyle>
            <a:lvl1pPr>
              <a:defRPr/>
            </a:lvl1pPr>
          </a:lstStyle>
          <a:p>
            <a:r>
              <a:rPr lang="es-ES_tradnl"/>
              <a:t>Clic para editar título</a:t>
            </a:r>
            <a:endParaRPr lang="es-ES"/>
          </a:p>
        </p:txBody>
      </p:sp>
      <p:sp>
        <p:nvSpPr>
          <p:cNvPr id="3" name="Marcador de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496888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Tree>
    <p:extLst>
      <p:ext uri="{BB962C8B-B14F-4D97-AF65-F5344CB8AC3E}">
        <p14:creationId xmlns:p14="http://schemas.microsoft.com/office/powerpoint/2010/main" val="3160393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9961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es-ES_tradnl"/>
              <a:t>Clic para editar título</a:t>
            </a:r>
            <a:endParaRPr lang="es-ES"/>
          </a:p>
        </p:txBody>
      </p:sp>
      <p:sp>
        <p:nvSpPr>
          <p:cNvPr id="3" name="Marcador de conteni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Tree>
    <p:extLst>
      <p:ext uri="{BB962C8B-B14F-4D97-AF65-F5344CB8AC3E}">
        <p14:creationId xmlns:p14="http://schemas.microsoft.com/office/powerpoint/2010/main" val="1165229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es-ES_tradnl"/>
              <a:t>Clic para editar título</a:t>
            </a:r>
            <a:endParaRPr lang="es-ES"/>
          </a:p>
        </p:txBody>
      </p:sp>
      <p:sp>
        <p:nvSpPr>
          <p:cNvPr id="3" name="Marcador de posición de imagen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Tree>
    <p:extLst>
      <p:ext uri="{BB962C8B-B14F-4D97-AF65-F5344CB8AC3E}">
        <p14:creationId xmlns:p14="http://schemas.microsoft.com/office/powerpoint/2010/main" val="510027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23776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04088" y="301625"/>
            <a:ext cx="2266950" cy="5846763"/>
          </a:xfrm>
        </p:spPr>
        <p:txBody>
          <a:bodyPr vert="eaVert"/>
          <a:lstStyle/>
          <a:p>
            <a:r>
              <a:rPr lang="es-ES_tradnl"/>
              <a:t>Clic para editar título</a:t>
            </a:r>
            <a:endParaRPr lang="es-ES"/>
          </a:p>
        </p:txBody>
      </p:sp>
      <p:sp>
        <p:nvSpPr>
          <p:cNvPr id="3" name="Marcador de texto vertical 2"/>
          <p:cNvSpPr>
            <a:spLocks noGrp="1"/>
          </p:cNvSpPr>
          <p:nvPr>
            <p:ph type="body" orient="vert" idx="1"/>
          </p:nvPr>
        </p:nvSpPr>
        <p:spPr>
          <a:xfrm>
            <a:off x="503238" y="301625"/>
            <a:ext cx="6648450" cy="5846763"/>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27262809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55650" y="2347913"/>
            <a:ext cx="8569325" cy="1620837"/>
          </a:xfrm>
        </p:spPr>
        <p:txBody>
          <a:bodyPr/>
          <a:lstStyle/>
          <a:p>
            <a:r>
              <a:rPr lang="es-ES_tradnl"/>
              <a:t>Clic para editar título</a:t>
            </a:r>
            <a:endParaRPr lang="es-ES"/>
          </a:p>
        </p:txBody>
      </p:sp>
      <p:sp>
        <p:nvSpPr>
          <p:cNvPr id="3" name="Subtítulo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Haga clic para modificar el estilo de subtítulo del patrón</a:t>
            </a:r>
            <a:endParaRPr lang="es-ES"/>
          </a:p>
        </p:txBody>
      </p:sp>
    </p:spTree>
    <p:extLst>
      <p:ext uri="{BB962C8B-B14F-4D97-AF65-F5344CB8AC3E}">
        <p14:creationId xmlns:p14="http://schemas.microsoft.com/office/powerpoint/2010/main" val="20477747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3776876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es-ES_tradnl"/>
              <a:t>Clic para editar título</a:t>
            </a:r>
            <a:endParaRPr lang="es-ES"/>
          </a:p>
        </p:txBody>
      </p:sp>
      <p:sp>
        <p:nvSpPr>
          <p:cNvPr id="3" name="Marcador de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Haga clic para modificar el estilo de texto del patrón</a:t>
            </a:r>
          </a:p>
        </p:txBody>
      </p:sp>
    </p:spTree>
    <p:extLst>
      <p:ext uri="{BB962C8B-B14F-4D97-AF65-F5344CB8AC3E}">
        <p14:creationId xmlns:p14="http://schemas.microsoft.com/office/powerpoint/2010/main" val="12152711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sz="half" idx="1"/>
          </p:nvPr>
        </p:nvSpPr>
        <p:spPr>
          <a:xfrm>
            <a:off x="503238" y="1768475"/>
            <a:ext cx="4457700" cy="4379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contenido 3"/>
          <p:cNvSpPr>
            <a:spLocks noGrp="1"/>
          </p:cNvSpPr>
          <p:nvPr>
            <p:ph sz="half" idx="2"/>
          </p:nvPr>
        </p:nvSpPr>
        <p:spPr>
          <a:xfrm>
            <a:off x="5113338" y="1768475"/>
            <a:ext cx="4457700" cy="4379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20001074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3213"/>
            <a:ext cx="9072563" cy="1258887"/>
          </a:xfrm>
        </p:spPr>
        <p:txBody>
          <a:bodyPr/>
          <a:lstStyle>
            <a:lvl1pPr>
              <a:defRPr/>
            </a:lvl1pPr>
          </a:lstStyle>
          <a:p>
            <a:r>
              <a:rPr lang="es-ES_tradnl"/>
              <a:t>Clic para editar título</a:t>
            </a:r>
            <a:endParaRPr lang="es-ES"/>
          </a:p>
        </p:txBody>
      </p:sp>
      <p:sp>
        <p:nvSpPr>
          <p:cNvPr id="3" name="Marcador de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6584926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Tree>
    <p:extLst>
      <p:ext uri="{BB962C8B-B14F-4D97-AF65-F5344CB8AC3E}">
        <p14:creationId xmlns:p14="http://schemas.microsoft.com/office/powerpoint/2010/main" val="15963734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45757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es-ES_tradnl"/>
              <a:t>Clic para editar título</a:t>
            </a:r>
            <a:endParaRPr lang="es-ES"/>
          </a:p>
        </p:txBody>
      </p:sp>
      <p:sp>
        <p:nvSpPr>
          <p:cNvPr id="3" name="Marcador de conteni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Tree>
    <p:extLst>
      <p:ext uri="{BB962C8B-B14F-4D97-AF65-F5344CB8AC3E}">
        <p14:creationId xmlns:p14="http://schemas.microsoft.com/office/powerpoint/2010/main" val="10258338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es-ES_tradnl"/>
              <a:t>Clic para editar título</a:t>
            </a:r>
            <a:endParaRPr lang="es-ES"/>
          </a:p>
        </p:txBody>
      </p:sp>
      <p:sp>
        <p:nvSpPr>
          <p:cNvPr id="3" name="Marcador de posición de imagen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Tree>
    <p:extLst>
      <p:ext uri="{BB962C8B-B14F-4D97-AF65-F5344CB8AC3E}">
        <p14:creationId xmlns:p14="http://schemas.microsoft.com/office/powerpoint/2010/main" val="8775536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26727000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04088" y="301625"/>
            <a:ext cx="2266950" cy="5846763"/>
          </a:xfrm>
        </p:spPr>
        <p:txBody>
          <a:bodyPr vert="eaVert"/>
          <a:lstStyle/>
          <a:p>
            <a:r>
              <a:rPr lang="es-ES_tradnl"/>
              <a:t>Clic para editar título</a:t>
            </a:r>
            <a:endParaRPr lang="es-ES"/>
          </a:p>
        </p:txBody>
      </p:sp>
      <p:sp>
        <p:nvSpPr>
          <p:cNvPr id="3" name="Marcador de texto vertical 2"/>
          <p:cNvSpPr>
            <a:spLocks noGrp="1"/>
          </p:cNvSpPr>
          <p:nvPr>
            <p:ph type="body" orient="vert" idx="1"/>
          </p:nvPr>
        </p:nvSpPr>
        <p:spPr>
          <a:xfrm>
            <a:off x="503238" y="301625"/>
            <a:ext cx="6648450" cy="5846763"/>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4006443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5" name="Picture 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2700" y="25400"/>
            <a:ext cx="10079038" cy="7494588"/>
          </a:xfrm>
          <a:prstGeom prst="rect">
            <a:avLst/>
          </a:prstGeom>
          <a:noFill/>
          <a:ln>
            <a:noFill/>
          </a:ln>
          <a:effectLst/>
          <a:extLst>
            <a:ext uri="{909E8E84-426E-40dd-AFC4-6F175D3DCCD1}">
              <a14:hiddenFill xmlns="" xmlns:a14="http://schemas.microsoft.com/office/drawing/2010/main">
                <a:blipFill dpi="0" rotWithShape="0">
                  <a:blip/>
                  <a:srcRect/>
                  <a:stretch>
                    <a:fillRect/>
                  </a:stretch>
                </a:blip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sp>
        <p:nvSpPr>
          <p:cNvPr id="1026" name="Rectangle 2"/>
          <p:cNvSpPr>
            <a:spLocks noGrp="1" noChangeArrowheads="1"/>
          </p:cNvSpPr>
          <p:nvPr>
            <p:ph type="title"/>
          </p:nvPr>
        </p:nvSpPr>
        <p:spPr bwMode="auto">
          <a:xfrm>
            <a:off x="503238" y="301625"/>
            <a:ext cx="9067800" cy="125730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0" tIns="0" rIns="0" bIns="0" numCol="1" anchor="ctr" anchorCtr="0" compatLnSpc="1">
            <a:prstTxWarp prst="textNoShape">
              <a:avLst/>
            </a:prstTxWarp>
          </a:bodyPr>
          <a:lstStyle/>
          <a:p>
            <a:pPr lvl="0"/>
            <a:r>
              <a:rPr lang="en-GB"/>
              <a:t>Pulse para editar el formato del texto de título</a:t>
            </a:r>
          </a:p>
        </p:txBody>
      </p:sp>
      <p:sp>
        <p:nvSpPr>
          <p:cNvPr id="1027" name="Rectangle 3"/>
          <p:cNvSpPr>
            <a:spLocks noGrp="1" noChangeArrowheads="1"/>
          </p:cNvSpPr>
          <p:nvPr>
            <p:ph type="body" idx="1"/>
          </p:nvPr>
        </p:nvSpPr>
        <p:spPr bwMode="auto">
          <a:xfrm>
            <a:off x="503238" y="1768475"/>
            <a:ext cx="9067800" cy="437991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p>
            <a:pPr lvl="0"/>
            <a:r>
              <a:rPr lang="en-GB"/>
              <a:t>Pulse para editar el formato de esquema del texto</a:t>
            </a:r>
          </a:p>
          <a:p>
            <a:pPr lvl="1"/>
            <a:r>
              <a:rPr lang="en-GB"/>
              <a:t>Segundo nivel del esquema</a:t>
            </a:r>
          </a:p>
          <a:p>
            <a:pPr lvl="2"/>
            <a:r>
              <a:rPr lang="en-GB"/>
              <a:t>Tercer nivel del esquema</a:t>
            </a:r>
          </a:p>
          <a:p>
            <a:pPr lvl="3"/>
            <a:r>
              <a:rPr lang="en-GB"/>
              <a:t>Cuarto nivel del esquema</a:t>
            </a:r>
          </a:p>
          <a:p>
            <a:pPr lvl="4"/>
            <a:r>
              <a:rPr lang="en-GB"/>
              <a:t>Quinto nivel del esquema</a:t>
            </a:r>
          </a:p>
          <a:p>
            <a:pPr lvl="4"/>
            <a:r>
              <a:rPr lang="en-GB"/>
              <a:t>Sexto nivel del esquema</a:t>
            </a:r>
          </a:p>
          <a:p>
            <a:pPr lvl="4"/>
            <a:r>
              <a:rPr lang="en-GB"/>
              <a:t>Séptimo nivel del esquema</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8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24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049" name="Picture 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2700" y="25400"/>
            <a:ext cx="10079038" cy="7494588"/>
          </a:xfrm>
          <a:prstGeom prst="rect">
            <a:avLst/>
          </a:prstGeom>
          <a:noFill/>
          <a:ln>
            <a:noFill/>
          </a:ln>
          <a:effectLst/>
          <a:extLst>
            <a:ext uri="{909E8E84-426E-40dd-AFC4-6F175D3DCCD1}">
              <a14:hiddenFill xmlns="" xmlns:a14="http://schemas.microsoft.com/office/drawing/2010/main">
                <a:blipFill dpi="0" rotWithShape="0">
                  <a:blip/>
                  <a:srcRect/>
                  <a:stretch>
                    <a:fillRect/>
                  </a:stretch>
                </a:blip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pic>
        <p:nvPicPr>
          <p:cNvPr id="2050"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292350" y="1768475"/>
            <a:ext cx="5495925" cy="4384675"/>
          </a:xfrm>
          <a:prstGeom prst="rect">
            <a:avLst/>
          </a:prstGeom>
          <a:noFill/>
          <a:ln>
            <a:noFill/>
          </a:ln>
          <a:effectLst/>
          <a:extLst>
            <a:ext uri="{909E8E84-426E-40dd-AFC4-6F175D3DCCD1}">
              <a14:hiddenFill xmlns="" xmlns:a14="http://schemas.microsoft.com/office/drawing/2010/main">
                <a:blipFill dpi="0" rotWithShape="0">
                  <a:blip/>
                  <a:srcRect/>
                  <a:stretch>
                    <a:fillRect/>
                  </a:stretch>
                </a:blip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pic>
        <p:nvPicPr>
          <p:cNvPr id="2051" name="Picture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292350" y="1768475"/>
            <a:ext cx="5495925" cy="4384675"/>
          </a:xfrm>
          <a:prstGeom prst="rect">
            <a:avLst/>
          </a:prstGeom>
          <a:noFill/>
          <a:ln>
            <a:noFill/>
          </a:ln>
          <a:effectLst/>
          <a:extLst>
            <a:ext uri="{909E8E84-426E-40dd-AFC4-6F175D3DCCD1}">
              <a14:hiddenFill xmlns="" xmlns:a14="http://schemas.microsoft.com/office/drawing/2010/main">
                <a:blipFill dpi="0" rotWithShape="0">
                  <a:blip/>
                  <a:srcRect/>
                  <a:stretch>
                    <a:fillRect/>
                  </a:stretch>
                </a:blip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sp>
        <p:nvSpPr>
          <p:cNvPr id="2052" name="Rectangle 4"/>
          <p:cNvSpPr>
            <a:spLocks noGrp="1" noChangeArrowheads="1"/>
          </p:cNvSpPr>
          <p:nvPr>
            <p:ph type="title"/>
          </p:nvPr>
        </p:nvSpPr>
        <p:spPr bwMode="auto">
          <a:xfrm>
            <a:off x="503238" y="301625"/>
            <a:ext cx="9067800" cy="125730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0" tIns="0" rIns="0" bIns="0" numCol="1" anchor="ctr" anchorCtr="0" compatLnSpc="1">
            <a:prstTxWarp prst="textNoShape">
              <a:avLst/>
            </a:prstTxWarp>
          </a:bodyPr>
          <a:lstStyle/>
          <a:p>
            <a:pPr lvl="0"/>
            <a:r>
              <a:rPr lang="en-GB"/>
              <a:t>Pulse para editar el formato del texto de título</a:t>
            </a:r>
          </a:p>
        </p:txBody>
      </p:sp>
      <p:sp>
        <p:nvSpPr>
          <p:cNvPr id="2053" name="Rectangle 5"/>
          <p:cNvSpPr>
            <a:spLocks noGrp="1" noChangeArrowheads="1"/>
          </p:cNvSpPr>
          <p:nvPr>
            <p:ph type="body" idx="1"/>
          </p:nvPr>
        </p:nvSpPr>
        <p:spPr bwMode="auto">
          <a:xfrm>
            <a:off x="503238" y="1768475"/>
            <a:ext cx="9067800" cy="437991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p>
            <a:pPr lvl="0"/>
            <a:r>
              <a:rPr lang="en-GB"/>
              <a:t>Pulse para editar el formato de esquema del texto</a:t>
            </a:r>
          </a:p>
          <a:p>
            <a:pPr lvl="1"/>
            <a:r>
              <a:rPr lang="en-GB"/>
              <a:t>Segundo nivel del esquema</a:t>
            </a:r>
          </a:p>
          <a:p>
            <a:pPr lvl="2"/>
            <a:r>
              <a:rPr lang="en-GB"/>
              <a:t>Tercer nivel del esquema</a:t>
            </a:r>
          </a:p>
          <a:p>
            <a:pPr lvl="3"/>
            <a:r>
              <a:rPr lang="en-GB"/>
              <a:t>Cuarto nivel del esquema</a:t>
            </a:r>
          </a:p>
          <a:p>
            <a:pPr lvl="4"/>
            <a:r>
              <a:rPr lang="en-GB"/>
              <a:t>Quinto nivel del esquema</a:t>
            </a:r>
          </a:p>
          <a:p>
            <a:pPr lvl="4"/>
            <a:r>
              <a:rPr lang="en-GB"/>
              <a:t>Sexto nivel del esquema</a:t>
            </a:r>
          </a:p>
          <a:p>
            <a:pPr lvl="4"/>
            <a:r>
              <a:rPr lang="en-GB"/>
              <a:t>Séptimo nivel del esquema</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8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24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chart" Target="../charts/chart9.xml"/><Relationship Id="rId3" Type="http://schemas.openxmlformats.org/officeDocument/2006/relationships/image" Target="../media/image7.png"/><Relationship Id="rId7" Type="http://schemas.openxmlformats.org/officeDocument/2006/relationships/chart" Target="../charts/chart8.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chart" Target="../charts/chart7.xml"/><Relationship Id="rId5" Type="http://schemas.openxmlformats.org/officeDocument/2006/relationships/chart" Target="../charts/chart6.xml"/><Relationship Id="rId4" Type="http://schemas.openxmlformats.org/officeDocument/2006/relationships/chart" Target="../charts/chart5.xml"/></Relationships>
</file>

<file path=ppt/slides/_rels/slide7.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1"/>
          <p:cNvSpPr txBox="1">
            <a:spLocks noChangeArrowheads="1"/>
          </p:cNvSpPr>
          <p:nvPr/>
        </p:nvSpPr>
        <p:spPr bwMode="auto">
          <a:xfrm>
            <a:off x="671513" y="1989138"/>
            <a:ext cx="8569325" cy="32988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50397" rIns="0" bIns="50397" anchor="ctr"/>
          <a:lstStyle>
            <a:lvl1pPr>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cs typeface="ＭＳ Ｐゴシック" charset="0"/>
              </a:defRPr>
            </a:lvl1pPr>
            <a:lvl2pPr>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2pPr>
            <a:lvl3pPr>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3pPr>
            <a:lvl4pPr>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4pPr>
            <a:lvl5pPr>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5pPr>
            <a:lvl6pPr marL="2514600" indent="-228600" defTabSz="449263" eaLnBrk="0" fontAlgn="base" hangingPunct="0">
              <a:spcBef>
                <a:spcPct val="0"/>
              </a:spcBef>
              <a:spcAft>
                <a:spcPct val="0"/>
              </a:spcAft>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6pPr>
            <a:lvl7pPr marL="2971800" indent="-228600" defTabSz="449263" eaLnBrk="0" fontAlgn="base" hangingPunct="0">
              <a:spcBef>
                <a:spcPct val="0"/>
              </a:spcBef>
              <a:spcAft>
                <a:spcPct val="0"/>
              </a:spcAft>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7pPr>
            <a:lvl8pPr marL="3429000" indent="-228600" defTabSz="449263" eaLnBrk="0" fontAlgn="base" hangingPunct="0">
              <a:spcBef>
                <a:spcPct val="0"/>
              </a:spcBef>
              <a:spcAft>
                <a:spcPct val="0"/>
              </a:spcAft>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8pPr>
            <a:lvl9pPr marL="3886200" indent="-228600" defTabSz="449263" eaLnBrk="0" fontAlgn="base" hangingPunct="0">
              <a:spcBef>
                <a:spcPct val="0"/>
              </a:spcBef>
              <a:spcAft>
                <a:spcPct val="0"/>
              </a:spcAft>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9pPr>
          </a:lstStyle>
          <a:p>
            <a:pPr algn="ctr" eaLnBrk="1" hangingPunct="1">
              <a:buClrTx/>
              <a:buFontTx/>
              <a:buNone/>
              <a:defRPr/>
            </a:pPr>
            <a:br>
              <a:rPr lang="es-ES" sz="3500" b="1" dirty="0">
                <a:solidFill>
                  <a:srgbClr val="595959"/>
                </a:solidFill>
                <a:latin typeface="Arial" charset="0"/>
                <a:cs typeface="Arial" charset="0"/>
              </a:rPr>
            </a:br>
            <a:r>
              <a:rPr lang="es-ES" sz="3500" b="1" dirty="0">
                <a:solidFill>
                  <a:srgbClr val="595959"/>
                </a:solidFill>
                <a:latin typeface="Arial" charset="0"/>
                <a:cs typeface="Arial" charset="0"/>
              </a:rPr>
              <a:t>REVISION GERENCIAL</a:t>
            </a:r>
          </a:p>
          <a:p>
            <a:pPr algn="ctr" eaLnBrk="1" hangingPunct="1">
              <a:buClrTx/>
              <a:buFontTx/>
              <a:buNone/>
              <a:defRPr/>
            </a:pPr>
            <a:r>
              <a:rPr lang="es-ES" sz="3500" b="1" dirty="0">
                <a:solidFill>
                  <a:srgbClr val="595959"/>
                </a:solidFill>
                <a:latin typeface="Arial" charset="0"/>
                <a:cs typeface="Arial" charset="0"/>
              </a:rPr>
              <a:t>2020</a:t>
            </a:r>
            <a:br>
              <a:rPr lang="es-ES" sz="3500" b="1" dirty="0">
                <a:solidFill>
                  <a:srgbClr val="595959"/>
                </a:solidFill>
                <a:latin typeface="Arial" charset="0"/>
                <a:cs typeface="Arial" charset="0"/>
              </a:rPr>
            </a:br>
            <a:r>
              <a:rPr lang="es-ES" sz="3500" b="1" dirty="0">
                <a:solidFill>
                  <a:srgbClr val="595959"/>
                </a:solidFill>
                <a:latin typeface="Arial" charset="0"/>
                <a:cs typeface="Arial" charset="0"/>
              </a:rPr>
              <a:t> </a:t>
            </a:r>
            <a:br>
              <a:rPr lang="es-ES" sz="3500" b="1" dirty="0">
                <a:solidFill>
                  <a:srgbClr val="595959"/>
                </a:solidFill>
                <a:latin typeface="Arial" charset="0"/>
                <a:cs typeface="Arial" charset="0"/>
              </a:rPr>
            </a:br>
            <a:endParaRPr lang="es-ES" sz="3500" b="1" dirty="0">
              <a:solidFill>
                <a:srgbClr val="595959"/>
              </a:solidFill>
              <a:latin typeface="Arial" charset="0"/>
              <a:cs typeface="Arial" charset="0"/>
            </a:endParaRPr>
          </a:p>
        </p:txBody>
      </p:sp>
      <p:sp>
        <p:nvSpPr>
          <p:cNvPr id="3" name="CuadroTexto 2"/>
          <p:cNvSpPr txBox="1"/>
          <p:nvPr/>
        </p:nvSpPr>
        <p:spPr>
          <a:xfrm>
            <a:off x="4526757" y="1045805"/>
            <a:ext cx="184666" cy="369332"/>
          </a:xfrm>
          <a:prstGeom prst="rect">
            <a:avLst/>
          </a:prstGeom>
          <a:noFill/>
        </p:spPr>
        <p:txBody>
          <a:bodyPr wrap="none" rtlCol="0">
            <a:spAutoFit/>
          </a:bodyPr>
          <a:lstStyle/>
          <a:p>
            <a:endParaRPr lang="es-ES" dirty="0"/>
          </a:p>
        </p:txBody>
      </p:sp>
      <p:graphicFrame>
        <p:nvGraphicFramePr>
          <p:cNvPr id="4" name="Tabla 3"/>
          <p:cNvGraphicFramePr>
            <a:graphicFrameLocks noGrp="1"/>
          </p:cNvGraphicFramePr>
          <p:nvPr>
            <p:extLst>
              <p:ext uri="{D42A27DB-BD31-4B8C-83A1-F6EECF244321}">
                <p14:modId xmlns:p14="http://schemas.microsoft.com/office/powerpoint/2010/main" val="1133161488"/>
              </p:ext>
            </p:extLst>
          </p:nvPr>
        </p:nvGraphicFramePr>
        <p:xfrm>
          <a:off x="503809" y="755501"/>
          <a:ext cx="9001000" cy="1008111"/>
        </p:xfrm>
        <a:graphic>
          <a:graphicData uri="http://schemas.openxmlformats.org/drawingml/2006/table">
            <a:tbl>
              <a:tblPr/>
              <a:tblGrid>
                <a:gridCol w="2160239">
                  <a:extLst>
                    <a:ext uri="{9D8B030D-6E8A-4147-A177-3AD203B41FA5}">
                      <a16:colId xmlns:a16="http://schemas.microsoft.com/office/drawing/2014/main" val="20000"/>
                    </a:ext>
                  </a:extLst>
                </a:gridCol>
                <a:gridCol w="4553250">
                  <a:extLst>
                    <a:ext uri="{9D8B030D-6E8A-4147-A177-3AD203B41FA5}">
                      <a16:colId xmlns:a16="http://schemas.microsoft.com/office/drawing/2014/main" val="20001"/>
                    </a:ext>
                  </a:extLst>
                </a:gridCol>
                <a:gridCol w="2287511">
                  <a:extLst>
                    <a:ext uri="{9D8B030D-6E8A-4147-A177-3AD203B41FA5}">
                      <a16:colId xmlns:a16="http://schemas.microsoft.com/office/drawing/2014/main" val="20002"/>
                    </a:ext>
                  </a:extLst>
                </a:gridCol>
              </a:tblGrid>
              <a:tr h="336037">
                <a:tc rowSpan="3">
                  <a:txBody>
                    <a:bodyPr/>
                    <a:lstStyle/>
                    <a:p>
                      <a:pPr algn="l" fontAlgn="b"/>
                      <a:r>
                        <a:rPr lang="es-ES" sz="1200" b="0" i="0" u="none" strike="noStrike" dirty="0">
                          <a:solidFill>
                            <a:srgbClr val="000000"/>
                          </a:solidFill>
                          <a:effectLst/>
                          <a:latin typeface="Calibri"/>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fontAlgn="ctr"/>
                      <a:r>
                        <a:rPr lang="es-ES" sz="1200" b="1" i="0" u="none" strike="noStrike">
                          <a:solidFill>
                            <a:srgbClr val="000000"/>
                          </a:solidFill>
                          <a:effectLst/>
                          <a:latin typeface="Calibri"/>
                        </a:rPr>
                        <a:t>REVISION GERENCIAL SSTA ANUAL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ES" sz="1200" b="1" i="0" u="none" strike="noStrike" dirty="0">
                          <a:solidFill>
                            <a:srgbClr val="000000"/>
                          </a:solidFill>
                          <a:effectLst/>
                          <a:latin typeface="Calibri"/>
                        </a:rPr>
                        <a:t>CODIGO : ACT-003</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36037">
                <a:tc vMerge="1">
                  <a:txBody>
                    <a:bodyPr/>
                    <a:lstStyle/>
                    <a:p>
                      <a:endParaRPr lang="es-ES"/>
                    </a:p>
                  </a:txBody>
                  <a:tcPr/>
                </a:tc>
                <a:tc vMerge="1">
                  <a:txBody>
                    <a:bodyPr/>
                    <a:lstStyle/>
                    <a:p>
                      <a:endParaRPr lang="es-ES"/>
                    </a:p>
                  </a:txBody>
                  <a:tcPr/>
                </a:tc>
                <a:tc>
                  <a:txBody>
                    <a:bodyPr/>
                    <a:lstStyle/>
                    <a:p>
                      <a:pPr algn="ctr" fontAlgn="ctr"/>
                      <a:r>
                        <a:rPr lang="de-DE" sz="1200" b="1" i="0" u="none" strike="noStrike">
                          <a:solidFill>
                            <a:srgbClr val="000000"/>
                          </a:solidFill>
                          <a:effectLst/>
                          <a:latin typeface="Calibri"/>
                        </a:rPr>
                        <a:t>Version: 02</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36037">
                <a:tc vMerge="1">
                  <a:txBody>
                    <a:bodyPr/>
                    <a:lstStyle/>
                    <a:p>
                      <a:endParaRPr lang="es-ES"/>
                    </a:p>
                  </a:txBody>
                  <a:tcPr/>
                </a:tc>
                <a:tc vMerge="1">
                  <a:txBody>
                    <a:bodyPr/>
                    <a:lstStyle/>
                    <a:p>
                      <a:endParaRPr lang="es-ES"/>
                    </a:p>
                  </a:txBody>
                  <a:tcPr/>
                </a:tc>
                <a:tc>
                  <a:txBody>
                    <a:bodyPr/>
                    <a:lstStyle/>
                    <a:p>
                      <a:pPr algn="ctr" fontAlgn="ctr"/>
                      <a:r>
                        <a:rPr lang="es-ES" sz="1200" b="1" i="0" u="none" strike="noStrike" dirty="0">
                          <a:solidFill>
                            <a:srgbClr val="000000"/>
                          </a:solidFill>
                          <a:effectLst/>
                          <a:latin typeface="Calibri"/>
                        </a:rPr>
                        <a:t>FECHA: 05/01/2017</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6" name="Imagen 5" descr="logo grupo empresarial insep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840" y="971525"/>
            <a:ext cx="1625600" cy="381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p:cNvGraphicFramePr>
            <a:graphicFrameLocks noGrp="1"/>
          </p:cNvGraphicFramePr>
          <p:nvPr>
            <p:extLst>
              <p:ext uri="{D42A27DB-BD31-4B8C-83A1-F6EECF244321}">
                <p14:modId xmlns:p14="http://schemas.microsoft.com/office/powerpoint/2010/main" val="507650047"/>
              </p:ext>
            </p:extLst>
          </p:nvPr>
        </p:nvGraphicFramePr>
        <p:xfrm>
          <a:off x="-3151" y="565745"/>
          <a:ext cx="10068395" cy="5996457"/>
        </p:xfrm>
        <a:graphic>
          <a:graphicData uri="http://schemas.openxmlformats.org/drawingml/2006/table">
            <a:tbl>
              <a:tblPr firstRow="1" bandRow="1">
                <a:tableStyleId>{21E4AEA4-8DFA-4A89-87EB-49C32662AFE0}</a:tableStyleId>
              </a:tblPr>
              <a:tblGrid>
                <a:gridCol w="3531295">
                  <a:extLst>
                    <a:ext uri="{9D8B030D-6E8A-4147-A177-3AD203B41FA5}">
                      <a16:colId xmlns:a16="http://schemas.microsoft.com/office/drawing/2014/main" val="20000"/>
                    </a:ext>
                  </a:extLst>
                </a:gridCol>
                <a:gridCol w="1784820">
                  <a:extLst>
                    <a:ext uri="{9D8B030D-6E8A-4147-A177-3AD203B41FA5}">
                      <a16:colId xmlns:a16="http://schemas.microsoft.com/office/drawing/2014/main" val="20001"/>
                    </a:ext>
                  </a:extLst>
                </a:gridCol>
                <a:gridCol w="1440160">
                  <a:extLst>
                    <a:ext uri="{9D8B030D-6E8A-4147-A177-3AD203B41FA5}">
                      <a16:colId xmlns:a16="http://schemas.microsoft.com/office/drawing/2014/main" val="20002"/>
                    </a:ext>
                  </a:extLst>
                </a:gridCol>
                <a:gridCol w="3312120">
                  <a:extLst>
                    <a:ext uri="{9D8B030D-6E8A-4147-A177-3AD203B41FA5}">
                      <a16:colId xmlns:a16="http://schemas.microsoft.com/office/drawing/2014/main" val="20003"/>
                    </a:ext>
                  </a:extLst>
                </a:gridCol>
              </a:tblGrid>
              <a:tr h="756081">
                <a:tc>
                  <a:txBody>
                    <a:bodyPr/>
                    <a:lstStyle/>
                    <a:p>
                      <a:pPr algn="ctr"/>
                      <a:endParaRPr lang="es-ES" sz="1400" dirty="0"/>
                    </a:p>
                    <a:p>
                      <a:pPr algn="ctr"/>
                      <a:r>
                        <a:rPr lang="es-ES" sz="1400" dirty="0"/>
                        <a:t>ACCION </a:t>
                      </a:r>
                    </a:p>
                  </a:txBody>
                  <a:tcPr>
                    <a:solidFill>
                      <a:srgbClr val="00B050"/>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ES" sz="1400" dirty="0"/>
                        <a:t>FECHA PROPUESTA</a:t>
                      </a:r>
                    </a:p>
                    <a:p>
                      <a:pPr algn="ctr"/>
                      <a:endParaRPr lang="es-ES" sz="1400" dirty="0"/>
                    </a:p>
                  </a:txBody>
                  <a:tcPr>
                    <a:solidFill>
                      <a:srgbClr val="00B050"/>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ES" sz="1400" dirty="0"/>
                        <a:t>FECHA DE SEGUIMIENTO</a:t>
                      </a:r>
                    </a:p>
                    <a:p>
                      <a:pPr algn="ctr"/>
                      <a:endParaRPr lang="es-ES" sz="1400" dirty="0"/>
                    </a:p>
                  </a:txBody>
                  <a:tcPr>
                    <a:solidFill>
                      <a:srgbClr val="00B050"/>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ES" sz="1400" dirty="0"/>
                        <a:t>EFECTIVIDAD</a:t>
                      </a:r>
                      <a:r>
                        <a:rPr lang="es-ES" sz="1400" baseline="0" dirty="0"/>
                        <a:t> ACCIÓN </a:t>
                      </a:r>
                      <a:endParaRPr lang="es-ES" sz="1400" dirty="0"/>
                    </a:p>
                    <a:p>
                      <a:pPr algn="ctr"/>
                      <a:endParaRPr lang="es-ES" sz="1400" dirty="0"/>
                    </a:p>
                  </a:txBody>
                  <a:tcPr>
                    <a:solidFill>
                      <a:srgbClr val="00B050"/>
                    </a:solidFill>
                  </a:tcPr>
                </a:tc>
                <a:extLst>
                  <a:ext uri="{0D108BD9-81ED-4DB2-BD59-A6C34878D82A}">
                    <a16:rowId xmlns:a16="http://schemas.microsoft.com/office/drawing/2014/main" val="10000"/>
                  </a:ext>
                </a:extLst>
              </a:tr>
              <a:tr h="661571">
                <a:tc>
                  <a:txBody>
                    <a:bodyPr/>
                    <a:lstStyle/>
                    <a:p>
                      <a:pPr algn="just"/>
                      <a:r>
                        <a:rPr lang="es-ES" sz="1200" b="0" baseline="0" dirty="0"/>
                        <a:t>Revisión y organización  del  plan de trabajo en SSTA para el año 2020.</a:t>
                      </a:r>
                      <a:endParaRPr lang="es-ES" sz="1200" b="0" dirty="0"/>
                    </a:p>
                  </a:txBody>
                  <a:tcPr/>
                </a:tc>
                <a:tc>
                  <a:txBody>
                    <a:bodyPr/>
                    <a:lstStyle/>
                    <a:p>
                      <a:pPr algn="ctr"/>
                      <a:r>
                        <a:rPr lang="es-ES" sz="1200" b="0" dirty="0"/>
                        <a:t>Enero de 2020</a:t>
                      </a:r>
                    </a:p>
                  </a:txBody>
                  <a:tcPr/>
                </a:tc>
                <a:tc>
                  <a:txBody>
                    <a:bodyPr/>
                    <a:lstStyle/>
                    <a:p>
                      <a:pPr algn="just"/>
                      <a:r>
                        <a:rPr lang="es-ES" sz="1200" b="0" dirty="0"/>
                        <a:t>Marzo 2020</a:t>
                      </a:r>
                    </a:p>
                  </a:txBody>
                  <a:tcPr/>
                </a:tc>
                <a:tc>
                  <a:txBody>
                    <a:bodyPr/>
                    <a:lstStyle/>
                    <a:p>
                      <a:pPr algn="just"/>
                      <a:r>
                        <a:rPr lang="es-ES" sz="1200" b="0" dirty="0">
                          <a:solidFill>
                            <a:schemeClr val="tx1"/>
                          </a:solidFill>
                        </a:rPr>
                        <a:t>Se llevo a cabo la ejecución de 91% de las actividades planeadas cumpliendo la meta establecida. </a:t>
                      </a:r>
                    </a:p>
                  </a:txBody>
                  <a:tcPr/>
                </a:tc>
                <a:extLst>
                  <a:ext uri="{0D108BD9-81ED-4DB2-BD59-A6C34878D82A}">
                    <a16:rowId xmlns:a16="http://schemas.microsoft.com/office/drawing/2014/main" val="10001"/>
                  </a:ext>
                </a:extLst>
              </a:tr>
              <a:tr h="472551">
                <a:tc>
                  <a:txBody>
                    <a:bodyPr/>
                    <a:lstStyle/>
                    <a:p>
                      <a:pPr algn="just"/>
                      <a:r>
                        <a:rPr lang="es-ES" sz="1200" b="0" dirty="0"/>
                        <a:t>Organizarlos </a:t>
                      </a:r>
                      <a:r>
                        <a:rPr lang="es-ES" sz="1200" b="0" baseline="0" dirty="0"/>
                        <a:t> los objetivos y metas en materia de SSTA para 2020, ATEL.</a:t>
                      </a:r>
                      <a:endParaRPr lang="es-ES" sz="1200" b="0" dirty="0"/>
                    </a:p>
                  </a:txBody>
                  <a:tcPr/>
                </a:tc>
                <a:tc>
                  <a:txBody>
                    <a:bodyPr/>
                    <a:lstStyle/>
                    <a:p>
                      <a:pPr algn="ctr"/>
                      <a:r>
                        <a:rPr lang="es-ES" sz="1200" b="0" dirty="0"/>
                        <a:t>Enero de 2020</a:t>
                      </a:r>
                    </a:p>
                  </a:txBody>
                  <a:tcPr/>
                </a:tc>
                <a:tc>
                  <a:txBody>
                    <a:bodyPr/>
                    <a:lstStyle/>
                    <a:p>
                      <a:pPr algn="just"/>
                      <a:r>
                        <a:rPr lang="es-ES" sz="1200" b="0" dirty="0"/>
                        <a:t>Marzo 2020</a:t>
                      </a:r>
                    </a:p>
                  </a:txBody>
                  <a:tcPr/>
                </a:tc>
                <a:tc>
                  <a:txBody>
                    <a:bodyPr/>
                    <a:lstStyle/>
                    <a:p>
                      <a:pPr marL="0" marR="0" indent="0" algn="just" defTabSz="457200" rtl="0" eaLnBrk="1" fontAlgn="auto" latinLnBrk="0" hangingPunct="1">
                        <a:lnSpc>
                          <a:spcPct val="100000"/>
                        </a:lnSpc>
                        <a:spcBef>
                          <a:spcPts val="0"/>
                        </a:spcBef>
                        <a:spcAft>
                          <a:spcPts val="0"/>
                        </a:spcAft>
                        <a:buClrTx/>
                        <a:buSzTx/>
                        <a:buFontTx/>
                        <a:buNone/>
                        <a:tabLst/>
                        <a:defRPr/>
                      </a:pPr>
                      <a:r>
                        <a:rPr lang="es-ES" sz="1200" b="0" dirty="0"/>
                        <a:t>Se establecieron los objetivos y las metas  con seguimiento para el 2020.</a:t>
                      </a:r>
                    </a:p>
                  </a:txBody>
                  <a:tcPr/>
                </a:tc>
                <a:extLst>
                  <a:ext uri="{0D108BD9-81ED-4DB2-BD59-A6C34878D82A}">
                    <a16:rowId xmlns:a16="http://schemas.microsoft.com/office/drawing/2014/main" val="10002"/>
                  </a:ext>
                </a:extLst>
              </a:tr>
              <a:tr h="1228632">
                <a:tc>
                  <a:txBody>
                    <a:bodyPr/>
                    <a:lstStyle/>
                    <a:p>
                      <a:r>
                        <a:rPr lang="es-ES" sz="1200" b="0" dirty="0"/>
                        <a:t>Seguimient</a:t>
                      </a:r>
                      <a:r>
                        <a:rPr lang="es-ES" sz="1200" b="0" baseline="0" dirty="0"/>
                        <a:t>o a caso de enfermedad laboral.</a:t>
                      </a:r>
                      <a:endParaRPr lang="es-ES" sz="1200" b="0" dirty="0"/>
                    </a:p>
                  </a:txBody>
                  <a:tcPr/>
                </a:tc>
                <a:tc>
                  <a:txBody>
                    <a:bodyPr/>
                    <a:lstStyle/>
                    <a:p>
                      <a:pPr algn="ctr"/>
                      <a:r>
                        <a:rPr lang="es-ES" sz="1200" b="0" dirty="0"/>
                        <a:t>Enero de 2020</a:t>
                      </a:r>
                    </a:p>
                  </a:txBody>
                  <a:tcPr/>
                </a:tc>
                <a:tc>
                  <a:txBody>
                    <a:bodyPr/>
                    <a:lstStyle/>
                    <a:p>
                      <a:pPr algn="just"/>
                      <a:r>
                        <a:rPr lang="es-ES" sz="1200" b="0" dirty="0"/>
                        <a:t>Marzo 2020 y Noviembre 2020,</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200" b="0" dirty="0"/>
                        <a:t>Se continuo  con el seguimiento a la realización de pausas activas, seguimiento al cumplimiento de las restricciones dadas por la EPS por fisiatría  y  seguimiento al tratamiento con la continuidad de asistencia a controles, también se realizo  asesoría por fisioterapeuta de ARL para recomendaciones  para las actividades diarias .</a:t>
                      </a:r>
                    </a:p>
                  </a:txBody>
                  <a:tcPr/>
                </a:tc>
                <a:extLst>
                  <a:ext uri="{0D108BD9-81ED-4DB2-BD59-A6C34878D82A}">
                    <a16:rowId xmlns:a16="http://schemas.microsoft.com/office/drawing/2014/main" val="10003"/>
                  </a:ext>
                </a:extLst>
              </a:tr>
              <a:tr h="661571">
                <a:tc>
                  <a:txBody>
                    <a:bodyPr/>
                    <a:lstStyle/>
                    <a:p>
                      <a:r>
                        <a:rPr lang="es-ES" sz="1200" b="0" dirty="0"/>
                        <a:t>Gestión de riesgos</a:t>
                      </a:r>
                      <a:r>
                        <a:rPr lang="es-ES" sz="1200" b="0" baseline="0" dirty="0"/>
                        <a:t> prioritarios: Seguimiento a las  medidas de control efectivas ya establecidas por cada programa de gestión de riesgo prioritario </a:t>
                      </a:r>
                    </a:p>
                  </a:txBody>
                  <a:tcPr/>
                </a:tc>
                <a:tc>
                  <a:txBody>
                    <a:bodyPr/>
                    <a:lstStyle/>
                    <a:p>
                      <a:pPr algn="ctr"/>
                      <a:r>
                        <a:rPr lang="es-ES" sz="1200" b="0" dirty="0"/>
                        <a:t>Enero de 2020</a:t>
                      </a:r>
                    </a:p>
                  </a:txBody>
                  <a:tcPr/>
                </a:tc>
                <a:tc>
                  <a:txBody>
                    <a:bodyPr/>
                    <a:lstStyle/>
                    <a:p>
                      <a:pPr algn="just"/>
                      <a:r>
                        <a:rPr lang="es-ES" sz="1200" b="0" dirty="0"/>
                        <a:t>Marzo  y Septiembre y diciembre </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200" b="0" dirty="0">
                          <a:solidFill>
                            <a:schemeClr val="tx1"/>
                          </a:solidFill>
                        </a:rPr>
                        <a:t>Se realizó seguimiento en el tema de trabajos de alto riesgo y  seguridad vial </a:t>
                      </a:r>
                    </a:p>
                  </a:txBody>
                  <a:tcPr/>
                </a:tc>
                <a:extLst>
                  <a:ext uri="{0D108BD9-81ED-4DB2-BD59-A6C34878D82A}">
                    <a16:rowId xmlns:a16="http://schemas.microsoft.com/office/drawing/2014/main" val="10004"/>
                  </a:ext>
                </a:extLst>
              </a:tr>
              <a:tr h="661571">
                <a:tc>
                  <a:txBody>
                    <a:bodyPr/>
                    <a:lstStyle/>
                    <a:p>
                      <a:r>
                        <a:rPr lang="es-ES" sz="1200" b="0" dirty="0"/>
                        <a:t>Validar procesos de formación y asegurar el cumplimiento del cronograma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200" b="0" dirty="0"/>
                        <a:t>Enero de 2020</a:t>
                      </a:r>
                    </a:p>
                    <a:p>
                      <a:pPr algn="ctr"/>
                      <a:endParaRPr lang="es-ES" sz="1200" b="0" dirty="0"/>
                    </a:p>
                  </a:txBody>
                  <a:tcPr/>
                </a:tc>
                <a:tc>
                  <a:txBody>
                    <a:bodyPr/>
                    <a:lstStyle/>
                    <a:p>
                      <a:pPr algn="just"/>
                      <a:r>
                        <a:rPr lang="es-ES" sz="1200" b="0" dirty="0"/>
                        <a:t>Durante todo el año</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200" b="0" dirty="0">
                          <a:solidFill>
                            <a:schemeClr val="tx1"/>
                          </a:solidFill>
                        </a:rPr>
                        <a:t>Se ajusto el programa de formación debido a la contingencia sanitaria.</a:t>
                      </a:r>
                    </a:p>
                  </a:txBody>
                  <a:tcPr/>
                </a:tc>
                <a:extLst>
                  <a:ext uri="{0D108BD9-81ED-4DB2-BD59-A6C34878D82A}">
                    <a16:rowId xmlns:a16="http://schemas.microsoft.com/office/drawing/2014/main" val="120983140"/>
                  </a:ext>
                </a:extLst>
              </a:tr>
              <a:tr h="1228632">
                <a:tc>
                  <a:txBody>
                    <a:bodyPr/>
                    <a:lstStyle/>
                    <a:p>
                      <a:pPr algn="just"/>
                      <a:r>
                        <a:rPr lang="es-ES" sz="1200" b="0" dirty="0"/>
                        <a:t>Se generó</a:t>
                      </a:r>
                      <a:r>
                        <a:rPr lang="es-ES" sz="1200" b="0" baseline="0" dirty="0"/>
                        <a:t> visitas de campo para mayor seguimiento de los comportamientos  en la ejecución de  servicios en EDS para el personal  de la compañía y contratistas proyecto  Terpel y obra cambio de cubierta .</a:t>
                      </a:r>
                      <a:endParaRPr lang="es-ES" sz="1200" b="0" dirty="0"/>
                    </a:p>
                  </a:txBody>
                  <a:tcPr/>
                </a:tc>
                <a:tc>
                  <a:txBody>
                    <a:bodyPr/>
                    <a:lstStyle/>
                    <a:p>
                      <a:pPr algn="ctr"/>
                      <a:r>
                        <a:rPr lang="es-ES" sz="1200" b="0" dirty="0"/>
                        <a:t>Enero, junio, Septiembre  2020</a:t>
                      </a:r>
                    </a:p>
                  </a:txBody>
                  <a:tcPr/>
                </a:tc>
                <a:tc>
                  <a:txBody>
                    <a:bodyPr/>
                    <a:lstStyle/>
                    <a:p>
                      <a:pPr algn="just"/>
                      <a:r>
                        <a:rPr lang="es-ES" sz="1200" b="0" dirty="0"/>
                        <a:t>Julio, Octubre y diciembre 2020</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200" b="0" dirty="0">
                          <a:solidFill>
                            <a:schemeClr val="tx1"/>
                          </a:solidFill>
                        </a:rPr>
                        <a:t>Se logro vistas en el primer trimestre  según programación del área de SSTA en  zona norte y  eje cafetero las demás visitas se aplazaron  por tema de emergencia sanitaria (Covid – 19), y para el cambio de cubierta </a:t>
                      </a:r>
                    </a:p>
                  </a:txBody>
                  <a:tcPr/>
                </a:tc>
                <a:extLst>
                  <a:ext uri="{0D108BD9-81ED-4DB2-BD59-A6C34878D82A}">
                    <a16:rowId xmlns:a16="http://schemas.microsoft.com/office/drawing/2014/main" val="10005"/>
                  </a:ext>
                </a:extLst>
              </a:tr>
            </a:tbl>
          </a:graphicData>
        </a:graphic>
      </p:graphicFrame>
      <p:sp>
        <p:nvSpPr>
          <p:cNvPr id="6" name="Título 1">
            <a:extLst>
              <a:ext uri="{FF2B5EF4-FFF2-40B4-BE49-F238E27FC236}">
                <a16:creationId xmlns:a16="http://schemas.microsoft.com/office/drawing/2014/main" id="{EE98CB8B-7724-124C-A30C-A4CCB383F585}"/>
              </a:ext>
            </a:extLst>
          </p:cNvPr>
          <p:cNvSpPr>
            <a:spLocks noGrp="1"/>
          </p:cNvSpPr>
          <p:nvPr>
            <p:ph type="title"/>
          </p:nvPr>
        </p:nvSpPr>
        <p:spPr>
          <a:xfrm>
            <a:off x="0" y="-51956"/>
            <a:ext cx="10092854" cy="591433"/>
          </a:xfrm>
        </p:spPr>
        <p:style>
          <a:lnRef idx="1">
            <a:schemeClr val="accent2"/>
          </a:lnRef>
          <a:fillRef idx="2">
            <a:schemeClr val="accent2"/>
          </a:fillRef>
          <a:effectRef idx="1">
            <a:schemeClr val="accent2"/>
          </a:effectRef>
          <a:fontRef idx="minor">
            <a:schemeClr val="dk1"/>
          </a:fontRef>
        </p:style>
        <p:txBody>
          <a:bodyPr/>
          <a:lstStyle/>
          <a:p>
            <a:r>
              <a:rPr lang="es-ES" sz="2800" dirty="0"/>
              <a:t>SEGUIMIENTO PLAN DE ACCION ANTERIOR </a:t>
            </a:r>
          </a:p>
        </p:txBody>
      </p:sp>
    </p:spTree>
    <p:extLst>
      <p:ext uri="{BB962C8B-B14F-4D97-AF65-F5344CB8AC3E}">
        <p14:creationId xmlns:p14="http://schemas.microsoft.com/office/powerpoint/2010/main" val="875476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488A794F-5326-CC45-8CB4-F944A51CDBC7}"/>
              </a:ext>
            </a:extLst>
          </p:cNvPr>
          <p:cNvSpPr txBox="1"/>
          <p:nvPr/>
        </p:nvSpPr>
        <p:spPr>
          <a:xfrm>
            <a:off x="71760" y="1656670"/>
            <a:ext cx="2664296" cy="369332"/>
          </a:xfrm>
          <a:prstGeom prst="rect">
            <a:avLst/>
          </a:prstGeom>
          <a:solidFill>
            <a:schemeClr val="accent5">
              <a:lumMod val="20000"/>
              <a:lumOff val="80000"/>
            </a:schemeClr>
          </a:solidFill>
        </p:spPr>
        <p:txBody>
          <a:bodyPr wrap="square" rtlCol="0">
            <a:spAutoFit/>
          </a:bodyPr>
          <a:lstStyle/>
          <a:p>
            <a:endParaRPr lang="es-CO" b="1" dirty="0">
              <a:solidFill>
                <a:srgbClr val="FF0000"/>
              </a:solidFill>
            </a:endParaRPr>
          </a:p>
        </p:txBody>
      </p:sp>
      <p:sp>
        <p:nvSpPr>
          <p:cNvPr id="4" name="Título 3"/>
          <p:cNvSpPr>
            <a:spLocks noGrp="1"/>
          </p:cNvSpPr>
          <p:nvPr>
            <p:ph type="title"/>
          </p:nvPr>
        </p:nvSpPr>
        <p:spPr>
          <a:xfrm>
            <a:off x="0" y="112658"/>
            <a:ext cx="2880320" cy="614272"/>
          </a:xfr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a:lstStyle/>
          <a:p>
            <a:r>
              <a:rPr lang="es-ES" sz="1800" b="1" dirty="0"/>
              <a:t>REVISIÓN DE POLITICAS </a:t>
            </a:r>
          </a:p>
        </p:txBody>
      </p:sp>
      <p:sp>
        <p:nvSpPr>
          <p:cNvPr id="5" name="Marcador de contenido 4"/>
          <p:cNvSpPr>
            <a:spLocks noGrp="1"/>
          </p:cNvSpPr>
          <p:nvPr>
            <p:ph idx="1"/>
          </p:nvPr>
        </p:nvSpPr>
        <p:spPr>
          <a:xfrm>
            <a:off x="71760" y="829056"/>
            <a:ext cx="8496944" cy="889810"/>
          </a:xfrm>
        </p:spPr>
        <p:txBody>
          <a:bodyPr/>
          <a:lstStyle/>
          <a:p>
            <a:pPr marL="0" indent="0" algn="just"/>
            <a:r>
              <a:rPr lang="es-ES" sz="1800" dirty="0"/>
              <a:t>Las 5 políticas relacionadas para el cumplimiento del SG-SSTA fueron revisadas, actualizadas, firmadas,  en proceso de ser socializadas a través de la inducción  publicadas en lugares  visibles en el mes de enero 2021.</a:t>
            </a:r>
          </a:p>
          <a:p>
            <a:pPr marL="0" indent="0" algn="just"/>
            <a:endParaRPr lang="es-ES" sz="1800" dirty="0">
              <a:solidFill>
                <a:schemeClr val="tx1"/>
              </a:solidFill>
            </a:endParaRPr>
          </a:p>
          <a:p>
            <a:pPr marL="0" indent="0" algn="just"/>
            <a:endParaRPr lang="es-ES" sz="1800" dirty="0">
              <a:solidFill>
                <a:schemeClr val="tx1"/>
              </a:solidFill>
            </a:endParaRPr>
          </a:p>
          <a:p>
            <a:pPr marL="0" indent="0" algn="just"/>
            <a:r>
              <a:rPr lang="es-ES" sz="1800" dirty="0">
                <a:solidFill>
                  <a:schemeClr val="tx1"/>
                </a:solidFill>
              </a:rPr>
              <a:t>En general los objetivos propuestos se cumplieron con lo dispuestos: Accidentalidad en reducción del 50% frente al año anterior y en enfermedad no tener mas de un caso en EL calificada.</a:t>
            </a:r>
          </a:p>
          <a:p>
            <a:pPr marL="0" indent="0" algn="just"/>
            <a:r>
              <a:rPr lang="es-ES" sz="1800" dirty="0">
                <a:solidFill>
                  <a:schemeClr val="tx1"/>
                </a:solidFill>
              </a:rPr>
              <a:t>Frente accidentalidad y enfermedad general quedando así.</a:t>
            </a:r>
          </a:p>
          <a:p>
            <a:pPr marL="0" indent="0" algn="just"/>
            <a:endParaRPr lang="es-ES" sz="1800" dirty="0">
              <a:solidFill>
                <a:schemeClr val="tx1"/>
              </a:solidFill>
            </a:endParaRPr>
          </a:p>
          <a:p>
            <a:pPr marL="0" indent="0" algn="just"/>
            <a:endParaRPr lang="es-ES" sz="1800" dirty="0">
              <a:solidFill>
                <a:schemeClr val="tx1"/>
              </a:solidFill>
            </a:endParaRPr>
          </a:p>
        </p:txBody>
      </p:sp>
      <p:sp>
        <p:nvSpPr>
          <p:cNvPr id="2" name="CuadroTexto 1"/>
          <p:cNvSpPr txBox="1"/>
          <p:nvPr/>
        </p:nvSpPr>
        <p:spPr>
          <a:xfrm>
            <a:off x="4824288" y="3779837"/>
            <a:ext cx="3960440" cy="307777"/>
          </a:xfrm>
          <a:prstGeom prst="rect">
            <a:avLst/>
          </a:prstGeom>
          <a:noFill/>
        </p:spPr>
        <p:txBody>
          <a:bodyPr wrap="square" rtlCol="0">
            <a:spAutoFit/>
          </a:bodyPr>
          <a:lstStyle/>
          <a:p>
            <a:endParaRPr lang="es-ES" sz="1400" dirty="0"/>
          </a:p>
        </p:txBody>
      </p:sp>
      <p:graphicFrame>
        <p:nvGraphicFramePr>
          <p:cNvPr id="6" name="Chart 33">
            <a:extLst>
              <a:ext uri="{FF2B5EF4-FFF2-40B4-BE49-F238E27FC236}">
                <a16:creationId xmlns:a16="http://schemas.microsoft.com/office/drawing/2014/main" id="{8959C2C7-250A-C645-9A3C-0C121BD314BB}"/>
              </a:ext>
            </a:extLst>
          </p:cNvPr>
          <p:cNvGraphicFramePr>
            <a:graphicFrameLocks/>
          </p:cNvGraphicFramePr>
          <p:nvPr>
            <p:extLst>
              <p:ext uri="{D42A27DB-BD31-4B8C-83A1-F6EECF244321}">
                <p14:modId xmlns:p14="http://schemas.microsoft.com/office/powerpoint/2010/main" val="315087142"/>
              </p:ext>
            </p:extLst>
          </p:nvPr>
        </p:nvGraphicFramePr>
        <p:xfrm>
          <a:off x="417720" y="3779838"/>
          <a:ext cx="3686488" cy="237895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41">
            <a:extLst>
              <a:ext uri="{FF2B5EF4-FFF2-40B4-BE49-F238E27FC236}">
                <a16:creationId xmlns:a16="http://schemas.microsoft.com/office/drawing/2014/main" id="{472B5F0A-4E9F-4A4A-A68F-8C6AC639DE0D}"/>
              </a:ext>
            </a:extLst>
          </p:cNvPr>
          <p:cNvGraphicFramePr>
            <a:graphicFrameLocks/>
          </p:cNvGraphicFramePr>
          <p:nvPr>
            <p:extLst>
              <p:ext uri="{D42A27DB-BD31-4B8C-83A1-F6EECF244321}">
                <p14:modId xmlns:p14="http://schemas.microsoft.com/office/powerpoint/2010/main" val="1001185156"/>
              </p:ext>
            </p:extLst>
          </p:nvPr>
        </p:nvGraphicFramePr>
        <p:xfrm>
          <a:off x="4392240" y="3779837"/>
          <a:ext cx="4320480" cy="2528688"/>
        </p:xfrm>
        <a:graphic>
          <a:graphicData uri="http://schemas.openxmlformats.org/drawingml/2006/chart">
            <c:chart xmlns:c="http://schemas.openxmlformats.org/drawingml/2006/chart" xmlns:r="http://schemas.openxmlformats.org/officeDocument/2006/relationships" r:id="rId3"/>
          </a:graphicData>
        </a:graphic>
      </p:graphicFrame>
      <p:sp>
        <p:nvSpPr>
          <p:cNvPr id="9" name="CuadroTexto 8">
            <a:extLst>
              <a:ext uri="{FF2B5EF4-FFF2-40B4-BE49-F238E27FC236}">
                <a16:creationId xmlns:a16="http://schemas.microsoft.com/office/drawing/2014/main" id="{A948AFE4-4E3C-D44A-BB3A-4B128B519568}"/>
              </a:ext>
            </a:extLst>
          </p:cNvPr>
          <p:cNvSpPr txBox="1"/>
          <p:nvPr/>
        </p:nvSpPr>
        <p:spPr>
          <a:xfrm>
            <a:off x="503238" y="6308525"/>
            <a:ext cx="3600970" cy="954107"/>
          </a:xfrm>
          <a:prstGeom prst="rect">
            <a:avLst/>
          </a:prstGeom>
          <a:noFill/>
        </p:spPr>
        <p:txBody>
          <a:bodyPr wrap="square" rtlCol="0">
            <a:spAutoFit/>
          </a:bodyPr>
          <a:lstStyle/>
          <a:p>
            <a:r>
              <a:rPr lang="es-CO" sz="1400" dirty="0">
                <a:solidFill>
                  <a:schemeClr val="tx1"/>
                </a:solidFill>
              </a:rPr>
              <a:t>Incidencia: 0 En proceso un trabajador con patologia de sospecha de enfermedad laboral  pendiente de calificación y caso en prevalencia.</a:t>
            </a:r>
          </a:p>
        </p:txBody>
      </p:sp>
      <p:sp>
        <p:nvSpPr>
          <p:cNvPr id="10" name="CuadroTexto 9">
            <a:extLst>
              <a:ext uri="{FF2B5EF4-FFF2-40B4-BE49-F238E27FC236}">
                <a16:creationId xmlns:a16="http://schemas.microsoft.com/office/drawing/2014/main" id="{D05325E3-1E54-C04F-AD2E-ADDF2B62B82C}"/>
              </a:ext>
            </a:extLst>
          </p:cNvPr>
          <p:cNvSpPr txBox="1"/>
          <p:nvPr/>
        </p:nvSpPr>
        <p:spPr>
          <a:xfrm>
            <a:off x="4392240" y="6416246"/>
            <a:ext cx="4335686" cy="738664"/>
          </a:xfrm>
          <a:prstGeom prst="rect">
            <a:avLst/>
          </a:prstGeom>
          <a:noFill/>
        </p:spPr>
        <p:txBody>
          <a:bodyPr wrap="square" rtlCol="0">
            <a:spAutoFit/>
          </a:bodyPr>
          <a:lstStyle/>
          <a:p>
            <a:r>
              <a:rPr lang="es-CO" sz="1400" dirty="0">
                <a:solidFill>
                  <a:schemeClr val="tx1"/>
                </a:solidFill>
              </a:rPr>
              <a:t>Aunque la meta se cumplio, por la disminucion de eventos en 50% se debe continar en la mejora para que no tengamos eventos durante el 2021</a:t>
            </a:r>
          </a:p>
        </p:txBody>
      </p:sp>
      <p:sp>
        <p:nvSpPr>
          <p:cNvPr id="11" name="Título 3">
            <a:extLst>
              <a:ext uri="{FF2B5EF4-FFF2-40B4-BE49-F238E27FC236}">
                <a16:creationId xmlns:a16="http://schemas.microsoft.com/office/drawing/2014/main" id="{25441672-865D-B840-BD4E-9D1EC1FC0561}"/>
              </a:ext>
            </a:extLst>
          </p:cNvPr>
          <p:cNvSpPr txBox="1">
            <a:spLocks/>
          </p:cNvSpPr>
          <p:nvPr/>
        </p:nvSpPr>
        <p:spPr bwMode="auto">
          <a:xfrm>
            <a:off x="204345" y="1868597"/>
            <a:ext cx="2880320" cy="614272"/>
          </a:xfrm>
          <a:prstGeom prst="rect">
            <a:avLst/>
          </a:prstGeom>
          <a:solidFill>
            <a:schemeClr val="accent5">
              <a:lumMod val="20000"/>
              <a:lumOff val="80000"/>
            </a:schemeClr>
          </a:solid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style>
          <a:lnRef idx="1">
            <a:schemeClr val="accent5"/>
          </a:lnRef>
          <a:fillRef idx="2">
            <a:schemeClr val="accent5"/>
          </a:fillRef>
          <a:effectRef idx="1">
            <a:schemeClr val="accent5"/>
          </a:effectRef>
          <a:fontRef idx="minor">
            <a:schemeClr val="dk1"/>
          </a:fontRef>
        </p:style>
        <p:txBody>
          <a:bodyPr vert="horz" wrap="square" lIns="0" tIns="0" rIns="0" bIns="0" numCol="1" anchor="ctr" anchorCtr="0" compatLnSpc="1">
            <a:prstTxWarp prst="textNoShape">
              <a:avLst/>
            </a:prstTxWarp>
          </a:bodyPr>
          <a:lstStyle>
            <a:lvl1pPr algn="ctr" defTabSz="449263" rtl="0" eaLnBrk="0" fontAlgn="base" hangingPunct="0">
              <a:spcBef>
                <a:spcPct val="0"/>
              </a:spcBef>
              <a:spcAft>
                <a:spcPct val="0"/>
              </a:spcAft>
              <a:buClr>
                <a:srgbClr val="000000"/>
              </a:buClr>
              <a:buSzPct val="100000"/>
              <a:buFont typeface="Times New Roman" charset="0"/>
              <a:defRPr sz="4400">
                <a:solidFill>
                  <a:schemeClr val="dk1"/>
                </a:solidFill>
                <a:latin typeface="+mn-lt"/>
                <a:ea typeface="+mn-ea"/>
                <a:cs typeface="+mn-cs"/>
              </a:defRPr>
            </a:lvl1pPr>
            <a:lvl2pPr algn="ctr" defTabSz="449263" rtl="0" eaLnBrk="0" fontAlgn="base" hangingPunct="0">
              <a:spcBef>
                <a:spcPct val="0"/>
              </a:spcBef>
              <a:spcAft>
                <a:spcPct val="0"/>
              </a:spcAft>
              <a:buClr>
                <a:srgbClr val="000000"/>
              </a:buClr>
              <a:buSzPct val="100000"/>
              <a:buFont typeface="Times New Roman" charset="0"/>
              <a:defRPr sz="4400">
                <a:solidFill>
                  <a:schemeClr val="dk1"/>
                </a:solidFill>
                <a:latin typeface="+mn-lt"/>
                <a:ea typeface="+mn-ea"/>
                <a:cs typeface="+mn-cs"/>
              </a:defRPr>
            </a:lvl2pPr>
            <a:lvl3pPr algn="ctr" defTabSz="449263" rtl="0" eaLnBrk="0" fontAlgn="base" hangingPunct="0">
              <a:spcBef>
                <a:spcPct val="0"/>
              </a:spcBef>
              <a:spcAft>
                <a:spcPct val="0"/>
              </a:spcAft>
              <a:buClr>
                <a:srgbClr val="000000"/>
              </a:buClr>
              <a:buSzPct val="100000"/>
              <a:buFont typeface="Times New Roman" charset="0"/>
              <a:defRPr sz="4400">
                <a:solidFill>
                  <a:schemeClr val="dk1"/>
                </a:solidFill>
                <a:latin typeface="+mn-lt"/>
                <a:ea typeface="+mn-ea"/>
                <a:cs typeface="+mn-cs"/>
              </a:defRPr>
            </a:lvl3pPr>
            <a:lvl4pPr algn="ctr" defTabSz="449263" rtl="0" eaLnBrk="0" fontAlgn="base" hangingPunct="0">
              <a:spcBef>
                <a:spcPct val="0"/>
              </a:spcBef>
              <a:spcAft>
                <a:spcPct val="0"/>
              </a:spcAft>
              <a:buClr>
                <a:srgbClr val="000000"/>
              </a:buClr>
              <a:buSzPct val="100000"/>
              <a:buFont typeface="Times New Roman" charset="0"/>
              <a:defRPr sz="4400">
                <a:solidFill>
                  <a:schemeClr val="dk1"/>
                </a:solidFill>
                <a:latin typeface="+mn-lt"/>
                <a:ea typeface="+mn-ea"/>
                <a:cs typeface="+mn-cs"/>
              </a:defRPr>
            </a:lvl4pPr>
            <a:lvl5pPr algn="ctr" defTabSz="449263" rtl="0" eaLnBrk="0" fontAlgn="base" hangingPunct="0">
              <a:spcBef>
                <a:spcPct val="0"/>
              </a:spcBef>
              <a:spcAft>
                <a:spcPct val="0"/>
              </a:spcAft>
              <a:buClr>
                <a:srgbClr val="000000"/>
              </a:buClr>
              <a:buSzPct val="100000"/>
              <a:buFont typeface="Times New Roman" charset="0"/>
              <a:defRPr sz="4400">
                <a:solidFill>
                  <a:schemeClr val="dk1"/>
                </a:solidFill>
                <a:latin typeface="+mn-lt"/>
                <a:ea typeface="+mn-ea"/>
                <a:cs typeface="+mn-cs"/>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chemeClr val="dk1"/>
                </a:solidFill>
                <a:latin typeface="+mn-lt"/>
                <a:ea typeface="+mn-ea"/>
                <a:cs typeface="+mn-cs"/>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chemeClr val="dk1"/>
                </a:solidFill>
                <a:latin typeface="+mn-lt"/>
                <a:ea typeface="+mn-ea"/>
                <a:cs typeface="+mn-cs"/>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chemeClr val="dk1"/>
                </a:solidFill>
                <a:latin typeface="+mn-lt"/>
                <a:ea typeface="+mn-ea"/>
                <a:cs typeface="+mn-cs"/>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chemeClr val="dk1"/>
                </a:solidFill>
                <a:latin typeface="+mn-lt"/>
                <a:ea typeface="+mn-ea"/>
                <a:cs typeface="+mn-cs"/>
              </a:defRPr>
            </a:lvl9pPr>
          </a:lstStyle>
          <a:p>
            <a:r>
              <a:rPr lang="es-ES" sz="1800" b="1" kern="0" dirty="0"/>
              <a:t>OBJETIVOS Y METAS </a:t>
            </a:r>
          </a:p>
        </p:txBody>
      </p:sp>
    </p:spTree>
    <p:extLst>
      <p:ext uri="{BB962C8B-B14F-4D97-AF65-F5344CB8AC3E}">
        <p14:creationId xmlns:p14="http://schemas.microsoft.com/office/powerpoint/2010/main" val="2037312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45132" y="166416"/>
            <a:ext cx="9072563" cy="1021133"/>
          </a:xfrm>
        </p:spPr>
        <p:txBody>
          <a:bodyPr/>
          <a:lstStyle/>
          <a:p>
            <a:r>
              <a:rPr lang="es-ES" sz="2800" b="1" dirty="0"/>
              <a:t>ANALISIS,  INVESTIGACIÓN E INDICADOR DE PERDIDAS DE ACCIDENTALIDAD </a:t>
            </a:r>
          </a:p>
        </p:txBody>
      </p:sp>
      <p:sp>
        <p:nvSpPr>
          <p:cNvPr id="5" name="Marcador de texto 4"/>
          <p:cNvSpPr>
            <a:spLocks noGrp="1"/>
          </p:cNvSpPr>
          <p:nvPr>
            <p:ph type="body" sz="quarter" idx="3"/>
          </p:nvPr>
        </p:nvSpPr>
        <p:spPr>
          <a:xfrm>
            <a:off x="5121275" y="1692275"/>
            <a:ext cx="3303413" cy="359370"/>
          </a:xfrm>
        </p:spPr>
        <p:txBody>
          <a:bodyPr/>
          <a:lstStyle/>
          <a:p>
            <a:r>
              <a:rPr lang="es-ES" dirty="0"/>
              <a:t>  </a:t>
            </a:r>
          </a:p>
        </p:txBody>
      </p:sp>
      <p:sp>
        <p:nvSpPr>
          <p:cNvPr id="10" name="Marcador de contenido 5">
            <a:extLst>
              <a:ext uri="{FF2B5EF4-FFF2-40B4-BE49-F238E27FC236}">
                <a16:creationId xmlns:a16="http://schemas.microsoft.com/office/drawing/2014/main" id="{A164405E-1B78-8C4C-8EF2-613F82D21B8A}"/>
              </a:ext>
            </a:extLst>
          </p:cNvPr>
          <p:cNvSpPr txBox="1">
            <a:spLocks/>
          </p:cNvSpPr>
          <p:nvPr/>
        </p:nvSpPr>
        <p:spPr bwMode="auto">
          <a:xfrm>
            <a:off x="42207" y="5420235"/>
            <a:ext cx="9375488" cy="203201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marL="342900" indent="-342900" algn="l" defTabSz="449263" rtl="0" eaLnBrk="0" fontAlgn="base" hangingPunct="0">
              <a:spcBef>
                <a:spcPts val="800"/>
              </a:spcBef>
              <a:spcAft>
                <a:spcPct val="0"/>
              </a:spcAft>
              <a:buClr>
                <a:srgbClr val="000000"/>
              </a:buClr>
              <a:buSzPct val="100000"/>
              <a:buFont typeface="Times New Roman" charset="0"/>
              <a:defRPr sz="24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0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18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16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16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16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16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16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1600">
                <a:solidFill>
                  <a:srgbClr val="000000"/>
                </a:solidFill>
                <a:latin typeface="+mn-lt"/>
                <a:ea typeface="+mn-ea"/>
                <a:cs typeface="+mn-cs"/>
              </a:defRPr>
            </a:lvl9pPr>
          </a:lstStyle>
          <a:p>
            <a:pPr algn="just"/>
            <a:r>
              <a:rPr lang="es-ES" sz="1800" kern="0" dirty="0"/>
              <a:t>Se presentaron 5 eventos relacionados entre accidentes e incidentes cuyo factor  de principal con el 80% correspondiente a vial (4 eventos)  y 10 a otros factores (1 público). Las acciones correctivas han quedado cerradas, para Riesgo publico se continuara el proceso en miras de validar operaciones en diferentes zonas del país.</a:t>
            </a:r>
          </a:p>
          <a:p>
            <a:r>
              <a:rPr lang="es-ES" sz="1800" kern="0" dirty="0"/>
              <a:t>Los eventos no  generaron daños o lesiones a las personas pero  si impactaron de manera significativa el sistemas en  costos directos e indirectos por valor de $18.998.751</a:t>
            </a:r>
            <a:br>
              <a:rPr lang="es-ES" sz="1800" kern="0" dirty="0"/>
            </a:br>
            <a:endParaRPr lang="es-CO" sz="1800" kern="0" dirty="0">
              <a:solidFill>
                <a:schemeClr val="tx1"/>
              </a:solidFill>
            </a:endParaRPr>
          </a:p>
          <a:p>
            <a:pPr marL="0" indent="0" algn="just"/>
            <a:endParaRPr lang="es-ES" sz="1800" kern="0" dirty="0"/>
          </a:p>
        </p:txBody>
      </p:sp>
      <p:graphicFrame>
        <p:nvGraphicFramePr>
          <p:cNvPr id="8" name="Chart 41">
            <a:extLst>
              <a:ext uri="{FF2B5EF4-FFF2-40B4-BE49-F238E27FC236}">
                <a16:creationId xmlns:a16="http://schemas.microsoft.com/office/drawing/2014/main" id="{746D425C-CC34-0C4D-B9BE-E7070DB81621}"/>
              </a:ext>
            </a:extLst>
          </p:cNvPr>
          <p:cNvGraphicFramePr>
            <a:graphicFrameLocks/>
          </p:cNvGraphicFramePr>
          <p:nvPr>
            <p:extLst>
              <p:ext uri="{D42A27DB-BD31-4B8C-83A1-F6EECF244321}">
                <p14:modId xmlns:p14="http://schemas.microsoft.com/office/powerpoint/2010/main" val="831451772"/>
              </p:ext>
            </p:extLst>
          </p:nvPr>
        </p:nvGraphicFramePr>
        <p:xfrm>
          <a:off x="199408" y="1187549"/>
          <a:ext cx="4376699" cy="230425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Tabla 11">
            <a:extLst>
              <a:ext uri="{FF2B5EF4-FFF2-40B4-BE49-F238E27FC236}">
                <a16:creationId xmlns:a16="http://schemas.microsoft.com/office/drawing/2014/main" id="{E474C050-4903-E048-9215-D44BFF509899}"/>
              </a:ext>
            </a:extLst>
          </p:cNvPr>
          <p:cNvGraphicFramePr>
            <a:graphicFrameLocks noGrp="1"/>
          </p:cNvGraphicFramePr>
          <p:nvPr>
            <p:extLst>
              <p:ext uri="{D42A27DB-BD31-4B8C-83A1-F6EECF244321}">
                <p14:modId xmlns:p14="http://schemas.microsoft.com/office/powerpoint/2010/main" val="1186834995"/>
              </p:ext>
            </p:extLst>
          </p:nvPr>
        </p:nvGraphicFramePr>
        <p:xfrm>
          <a:off x="2661" y="3484587"/>
          <a:ext cx="9067800" cy="1935648"/>
        </p:xfrm>
        <a:graphic>
          <a:graphicData uri="http://schemas.openxmlformats.org/drawingml/2006/table">
            <a:tbl>
              <a:tblPr>
                <a:tableStyleId>{5C22544A-7EE6-4342-B048-85BDC9FD1C3A}</a:tableStyleId>
              </a:tblPr>
              <a:tblGrid>
                <a:gridCol w="1275022">
                  <a:extLst>
                    <a:ext uri="{9D8B030D-6E8A-4147-A177-3AD203B41FA5}">
                      <a16:colId xmlns:a16="http://schemas.microsoft.com/office/drawing/2014/main" val="3663800663"/>
                    </a:ext>
                  </a:extLst>
                </a:gridCol>
                <a:gridCol w="459642">
                  <a:extLst>
                    <a:ext uri="{9D8B030D-6E8A-4147-A177-3AD203B41FA5}">
                      <a16:colId xmlns:a16="http://schemas.microsoft.com/office/drawing/2014/main" val="1527474588"/>
                    </a:ext>
                  </a:extLst>
                </a:gridCol>
                <a:gridCol w="681538">
                  <a:extLst>
                    <a:ext uri="{9D8B030D-6E8A-4147-A177-3AD203B41FA5}">
                      <a16:colId xmlns:a16="http://schemas.microsoft.com/office/drawing/2014/main" val="3996453138"/>
                    </a:ext>
                  </a:extLst>
                </a:gridCol>
                <a:gridCol w="597006">
                  <a:extLst>
                    <a:ext uri="{9D8B030D-6E8A-4147-A177-3AD203B41FA5}">
                      <a16:colId xmlns:a16="http://schemas.microsoft.com/office/drawing/2014/main" val="1266388044"/>
                    </a:ext>
                  </a:extLst>
                </a:gridCol>
                <a:gridCol w="549457">
                  <a:extLst>
                    <a:ext uri="{9D8B030D-6E8A-4147-A177-3AD203B41FA5}">
                      <a16:colId xmlns:a16="http://schemas.microsoft.com/office/drawing/2014/main" val="1413245656"/>
                    </a:ext>
                  </a:extLst>
                </a:gridCol>
                <a:gridCol w="618139">
                  <a:extLst>
                    <a:ext uri="{9D8B030D-6E8A-4147-A177-3AD203B41FA5}">
                      <a16:colId xmlns:a16="http://schemas.microsoft.com/office/drawing/2014/main" val="2696855150"/>
                    </a:ext>
                  </a:extLst>
                </a:gridCol>
                <a:gridCol w="607572">
                  <a:extLst>
                    <a:ext uri="{9D8B030D-6E8A-4147-A177-3AD203B41FA5}">
                      <a16:colId xmlns:a16="http://schemas.microsoft.com/office/drawing/2014/main" val="352800826"/>
                    </a:ext>
                  </a:extLst>
                </a:gridCol>
                <a:gridCol w="597006">
                  <a:extLst>
                    <a:ext uri="{9D8B030D-6E8A-4147-A177-3AD203B41FA5}">
                      <a16:colId xmlns:a16="http://schemas.microsoft.com/office/drawing/2014/main" val="2991220363"/>
                    </a:ext>
                  </a:extLst>
                </a:gridCol>
                <a:gridCol w="655122">
                  <a:extLst>
                    <a:ext uri="{9D8B030D-6E8A-4147-A177-3AD203B41FA5}">
                      <a16:colId xmlns:a16="http://schemas.microsoft.com/office/drawing/2014/main" val="1372158036"/>
                    </a:ext>
                  </a:extLst>
                </a:gridCol>
                <a:gridCol w="575873">
                  <a:extLst>
                    <a:ext uri="{9D8B030D-6E8A-4147-A177-3AD203B41FA5}">
                      <a16:colId xmlns:a16="http://schemas.microsoft.com/office/drawing/2014/main" val="1271338372"/>
                    </a:ext>
                  </a:extLst>
                </a:gridCol>
                <a:gridCol w="607572">
                  <a:extLst>
                    <a:ext uri="{9D8B030D-6E8A-4147-A177-3AD203B41FA5}">
                      <a16:colId xmlns:a16="http://schemas.microsoft.com/office/drawing/2014/main" val="3196699354"/>
                    </a:ext>
                  </a:extLst>
                </a:gridCol>
                <a:gridCol w="723804">
                  <a:extLst>
                    <a:ext uri="{9D8B030D-6E8A-4147-A177-3AD203B41FA5}">
                      <a16:colId xmlns:a16="http://schemas.microsoft.com/office/drawing/2014/main" val="3212434337"/>
                    </a:ext>
                  </a:extLst>
                </a:gridCol>
                <a:gridCol w="459642">
                  <a:extLst>
                    <a:ext uri="{9D8B030D-6E8A-4147-A177-3AD203B41FA5}">
                      <a16:colId xmlns:a16="http://schemas.microsoft.com/office/drawing/2014/main" val="1626131170"/>
                    </a:ext>
                  </a:extLst>
                </a:gridCol>
                <a:gridCol w="660405">
                  <a:extLst>
                    <a:ext uri="{9D8B030D-6E8A-4147-A177-3AD203B41FA5}">
                      <a16:colId xmlns:a16="http://schemas.microsoft.com/office/drawing/2014/main" val="2232452239"/>
                    </a:ext>
                  </a:extLst>
                </a:gridCol>
              </a:tblGrid>
              <a:tr h="80576">
                <a:tc gridSpan="14">
                  <a:txBody>
                    <a:bodyPr/>
                    <a:lstStyle/>
                    <a:p>
                      <a:pPr algn="ctr" fontAlgn="ctr"/>
                      <a:r>
                        <a:rPr lang="es-CO" sz="1000" u="none" strike="noStrike">
                          <a:effectLst/>
                        </a:rPr>
                        <a:t>ANALISIS DE PERDIDAS  DE ATEL 2020</a:t>
                      </a:r>
                      <a:endParaRPr lang="es-CO" sz="10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45717253"/>
                  </a:ext>
                </a:extLst>
              </a:tr>
              <a:tr h="0">
                <a:tc rowSpan="2">
                  <a:txBody>
                    <a:bodyPr/>
                    <a:lstStyle/>
                    <a:p>
                      <a:pPr algn="ctr" fontAlgn="ctr"/>
                      <a:r>
                        <a:rPr lang="es-CO" sz="600" u="none" strike="noStrike">
                          <a:effectLst/>
                        </a:rPr>
                        <a:t>CASOS </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gridSpan="6">
                  <a:txBody>
                    <a:bodyPr/>
                    <a:lstStyle/>
                    <a:p>
                      <a:pPr algn="ctr" fontAlgn="ctr"/>
                      <a:r>
                        <a:rPr lang="es-CO" sz="800" u="none" strike="noStrike">
                          <a:effectLst/>
                        </a:rPr>
                        <a:t>DIRECTOS </a:t>
                      </a:r>
                      <a:endParaRPr lang="es-CO" sz="8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gridSpan="7">
                  <a:txBody>
                    <a:bodyPr/>
                    <a:lstStyle/>
                    <a:p>
                      <a:pPr algn="ctr" fontAlgn="ctr"/>
                      <a:r>
                        <a:rPr lang="es-CO" sz="800" u="none" strike="noStrike">
                          <a:effectLst/>
                        </a:rPr>
                        <a:t>INDIRECTOS </a:t>
                      </a:r>
                      <a:endParaRPr lang="es-CO" sz="8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2703687362"/>
                  </a:ext>
                </a:extLst>
              </a:tr>
              <a:tr h="0">
                <a:tc vMerge="1">
                  <a:txBody>
                    <a:bodyPr/>
                    <a:lstStyle/>
                    <a:p>
                      <a:endParaRPr lang="es-CO"/>
                    </a:p>
                  </a:txBody>
                  <a:tcPr/>
                </a:tc>
                <a:tc>
                  <a:txBody>
                    <a:bodyPr/>
                    <a:lstStyle/>
                    <a:p>
                      <a:pPr algn="ctr" fontAlgn="ctr"/>
                      <a:r>
                        <a:rPr lang="es-CO" sz="600" u="none" strike="noStrike">
                          <a:effectLst/>
                        </a:rPr>
                        <a:t>MATERIALES </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HERRAMIENTAS</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INSTALACIONES</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EQUIPOS</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PRODUCCION /TIEMPO </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TOTAL</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INCAPACIDAD </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AUSENTISMO</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REEMPLAZO</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EPPS</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CAPACITACIONES </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OTROS</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TOTAL</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extLst>
                  <a:ext uri="{0D108BD9-81ED-4DB2-BD59-A6C34878D82A}">
                    <a16:rowId xmlns:a16="http://schemas.microsoft.com/office/drawing/2014/main" val="2227636944"/>
                  </a:ext>
                </a:extLst>
              </a:tr>
              <a:tr h="246408">
                <a:tc>
                  <a:txBody>
                    <a:bodyPr/>
                    <a:lstStyle/>
                    <a:p>
                      <a:pPr algn="ctr" fontAlgn="ctr"/>
                      <a:r>
                        <a:rPr lang="es-CO" sz="600" u="none" strike="noStrike">
                          <a:effectLst/>
                        </a:rPr>
                        <a:t>LUIS JAVIER MARTINEZ</a:t>
                      </a:r>
                      <a:br>
                        <a:rPr lang="es-CO" sz="600" u="none" strike="noStrike">
                          <a:effectLst/>
                        </a:rPr>
                      </a:br>
                      <a:r>
                        <a:rPr lang="es-CO" sz="600" u="none" strike="noStrike">
                          <a:effectLst/>
                        </a:rPr>
                        <a:t>MIGUEL ANGEL MARTINEZ </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1250000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170000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1250000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$1.420.000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extLst>
                  <a:ext uri="{0D108BD9-81ED-4DB2-BD59-A6C34878D82A}">
                    <a16:rowId xmlns:a16="http://schemas.microsoft.com/office/drawing/2014/main" val="1855577491"/>
                  </a:ext>
                </a:extLst>
              </a:tr>
              <a:tr h="246408">
                <a:tc>
                  <a:txBody>
                    <a:bodyPr/>
                    <a:lstStyle/>
                    <a:p>
                      <a:pPr algn="ctr" fontAlgn="ctr"/>
                      <a:r>
                        <a:rPr lang="es-CO" sz="600" u="none" strike="noStrike">
                          <a:effectLst/>
                        </a:rPr>
                        <a:t>ELIZABETH CALLE </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300000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180000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dirty="0">
                          <a:effectLst/>
                        </a:rPr>
                        <a:t>0</a:t>
                      </a:r>
                      <a:endParaRPr lang="es-CO" sz="600" b="0" i="0" u="none" strike="noStrike" dirty="0">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$480.000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extLst>
                  <a:ext uri="{0D108BD9-81ED-4DB2-BD59-A6C34878D82A}">
                    <a16:rowId xmlns:a16="http://schemas.microsoft.com/office/drawing/2014/main" val="3132993298"/>
                  </a:ext>
                </a:extLst>
              </a:tr>
              <a:tr h="246408">
                <a:tc>
                  <a:txBody>
                    <a:bodyPr/>
                    <a:lstStyle/>
                    <a:p>
                      <a:pPr algn="ctr" fontAlgn="ctr"/>
                      <a:r>
                        <a:rPr lang="es-CO" sz="600" u="none" strike="noStrike">
                          <a:effectLst/>
                        </a:rPr>
                        <a:t>NELSON JAIR ROBLES </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1570110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r" fontAlgn="ctr"/>
                      <a:r>
                        <a:rPr lang="es-CO" sz="600" u="none" strike="noStrike">
                          <a:effectLst/>
                        </a:rPr>
                        <a:t>10000000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$11.570.110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extLst>
                  <a:ext uri="{0D108BD9-81ED-4DB2-BD59-A6C34878D82A}">
                    <a16:rowId xmlns:a16="http://schemas.microsoft.com/office/drawing/2014/main" val="3061560964"/>
                  </a:ext>
                </a:extLst>
              </a:tr>
              <a:tr h="246408">
                <a:tc>
                  <a:txBody>
                    <a:bodyPr/>
                    <a:lstStyle/>
                    <a:p>
                      <a:pPr algn="ctr" fontAlgn="ctr"/>
                      <a:r>
                        <a:rPr lang="es-CO" sz="600" u="none" strike="noStrike">
                          <a:effectLst/>
                        </a:rPr>
                        <a:t>OMAR SEGURA </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950000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550000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$1.500.000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extLst>
                  <a:ext uri="{0D108BD9-81ED-4DB2-BD59-A6C34878D82A}">
                    <a16:rowId xmlns:a16="http://schemas.microsoft.com/office/drawing/2014/main" val="3681932359"/>
                  </a:ext>
                </a:extLst>
              </a:tr>
              <a:tr h="246408">
                <a:tc>
                  <a:txBody>
                    <a:bodyPr/>
                    <a:lstStyle/>
                    <a:p>
                      <a:pPr algn="ctr" fontAlgn="ctr"/>
                      <a:r>
                        <a:rPr lang="es-CO" sz="600" u="none" strike="noStrike">
                          <a:effectLst/>
                        </a:rPr>
                        <a:t>YERIT MERLANO </a:t>
                      </a:r>
                      <a:endParaRPr lang="es-CO" sz="600" b="1"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3510000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518641</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r" fontAlgn="ctr"/>
                      <a:r>
                        <a:rPr lang="es-CO" sz="600" u="none" strike="noStrike">
                          <a:effectLst/>
                        </a:rPr>
                        <a:t>0</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ctr" fontAlgn="ctr"/>
                      <a:r>
                        <a:rPr lang="es-CO" sz="600" u="none" strike="noStrike">
                          <a:effectLst/>
                        </a:rPr>
                        <a:t>$4.028.641</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extLst>
                  <a:ext uri="{0D108BD9-81ED-4DB2-BD59-A6C34878D82A}">
                    <a16:rowId xmlns:a16="http://schemas.microsoft.com/office/drawing/2014/main" val="3986739845"/>
                  </a:ext>
                </a:extLst>
              </a:tr>
              <a:tr h="246408">
                <a:tc>
                  <a:txBody>
                    <a:bodyPr/>
                    <a:lstStyle/>
                    <a:p>
                      <a:pPr algn="ctr" fontAlgn="b"/>
                      <a:r>
                        <a:rPr lang="es-CO" sz="600" u="none" strike="noStrike">
                          <a:effectLst/>
                        </a:rPr>
                        <a:t>TOTAL</a:t>
                      </a:r>
                      <a:endParaRPr lang="es-CO" sz="600" b="1"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l" fontAlgn="b"/>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l" fontAlgn="b"/>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l" fontAlgn="b"/>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l" fontAlgn="b"/>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l" fontAlgn="b"/>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l" fontAlgn="b"/>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ctr" fontAlgn="ctr"/>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tc>
                  <a:txBody>
                    <a:bodyPr/>
                    <a:lstStyle/>
                    <a:p>
                      <a:pPr algn="l" fontAlgn="b"/>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l" fontAlgn="b"/>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l" fontAlgn="b"/>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l" fontAlgn="b"/>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l" fontAlgn="b"/>
                      <a:r>
                        <a:rPr lang="es-CO" sz="600" u="none" strike="noStrike">
                          <a:effectLst/>
                        </a:rPr>
                        <a:t> </a:t>
                      </a:r>
                      <a:endParaRPr lang="es-CO" sz="600" b="0" i="0" u="none" strike="noStrike">
                        <a:solidFill>
                          <a:srgbClr val="000000"/>
                        </a:solidFill>
                        <a:effectLst/>
                        <a:latin typeface="Calibri" panose="020F0502020204030204" pitchFamily="34" charset="0"/>
                      </a:endParaRPr>
                    </a:p>
                  </a:txBody>
                  <a:tcPr marL="0" marR="0" marT="0" marB="0" anchor="b">
                    <a:solidFill>
                      <a:schemeClr val="accent6">
                        <a:lumMod val="20000"/>
                        <a:lumOff val="80000"/>
                      </a:schemeClr>
                    </a:solidFill>
                  </a:tcPr>
                </a:tc>
                <a:tc>
                  <a:txBody>
                    <a:bodyPr/>
                    <a:lstStyle/>
                    <a:p>
                      <a:pPr algn="ctr" fontAlgn="ctr"/>
                      <a:r>
                        <a:rPr lang="es-CO" sz="600" u="none" strike="noStrike" dirty="0">
                          <a:effectLst/>
                        </a:rPr>
                        <a:t>$18.998.751</a:t>
                      </a:r>
                      <a:endParaRPr lang="es-CO" sz="600" b="0" i="0" u="none" strike="noStrike" dirty="0">
                        <a:solidFill>
                          <a:srgbClr val="000000"/>
                        </a:solidFill>
                        <a:effectLst/>
                        <a:latin typeface="Calibri" panose="020F0502020204030204" pitchFamily="34" charset="0"/>
                      </a:endParaRPr>
                    </a:p>
                  </a:txBody>
                  <a:tcPr marL="0" marR="0" marT="0" marB="0" anchor="ctr">
                    <a:solidFill>
                      <a:schemeClr val="accent6">
                        <a:lumMod val="20000"/>
                        <a:lumOff val="80000"/>
                      </a:schemeClr>
                    </a:solidFill>
                  </a:tcPr>
                </a:tc>
                <a:extLst>
                  <a:ext uri="{0D108BD9-81ED-4DB2-BD59-A6C34878D82A}">
                    <a16:rowId xmlns:a16="http://schemas.microsoft.com/office/drawing/2014/main" val="1912757835"/>
                  </a:ext>
                </a:extLst>
              </a:tr>
            </a:tbl>
          </a:graphicData>
        </a:graphic>
      </p:graphicFrame>
      <p:graphicFrame>
        <p:nvGraphicFramePr>
          <p:cNvPr id="14" name="Gráfico 13">
            <a:extLst>
              <a:ext uri="{FF2B5EF4-FFF2-40B4-BE49-F238E27FC236}">
                <a16:creationId xmlns:a16="http://schemas.microsoft.com/office/drawing/2014/main" id="{49E7B9E0-7B6C-604D-A32F-5BDA42B9B5B9}"/>
              </a:ext>
            </a:extLst>
          </p:cNvPr>
          <p:cNvGraphicFramePr>
            <a:graphicFrameLocks/>
          </p:cNvGraphicFramePr>
          <p:nvPr>
            <p:extLst>
              <p:ext uri="{D42A27DB-BD31-4B8C-83A1-F6EECF244321}">
                <p14:modId xmlns:p14="http://schemas.microsoft.com/office/powerpoint/2010/main" val="973285782"/>
              </p:ext>
            </p:extLst>
          </p:nvPr>
        </p:nvGraphicFramePr>
        <p:xfrm>
          <a:off x="4752354" y="1187549"/>
          <a:ext cx="4041254" cy="22970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289115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uadroTexto 5"/>
          <p:cNvSpPr txBox="1">
            <a:spLocks noChangeArrowheads="1"/>
          </p:cNvSpPr>
          <p:nvPr/>
        </p:nvSpPr>
        <p:spPr bwMode="auto">
          <a:xfrm>
            <a:off x="71884" y="242172"/>
            <a:ext cx="8352680" cy="594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00794" tIns="50397" rIns="100794" bIns="50397">
            <a:spAutoFit/>
          </a:bodyPr>
          <a:lstStyle/>
          <a:p>
            <a:pPr algn="ctr"/>
            <a:r>
              <a:rPr lang="es-ES" sz="3200" b="1" dirty="0">
                <a:solidFill>
                  <a:srgbClr val="0070C0"/>
                </a:solidFill>
                <a:latin typeface="+mj-lt"/>
                <a:cs typeface="Abadi MT Condensed Extra Bold" charset="0"/>
              </a:rPr>
              <a:t> ENFERMEDAD LABORAL</a:t>
            </a:r>
          </a:p>
        </p:txBody>
      </p:sp>
      <p:pic>
        <p:nvPicPr>
          <p:cNvPr id="6" name="Imagen 5">
            <a:extLst>
              <a:ext uri="{FF2B5EF4-FFF2-40B4-BE49-F238E27FC236}">
                <a16:creationId xmlns:a16="http://schemas.microsoft.com/office/drawing/2014/main" id="{552CDC9A-2553-F94E-B573-D7E739B73ED1}"/>
              </a:ext>
            </a:extLst>
          </p:cNvPr>
          <p:cNvPicPr>
            <a:picLocks noChangeAspect="1"/>
          </p:cNvPicPr>
          <p:nvPr/>
        </p:nvPicPr>
        <p:blipFill>
          <a:blip r:embed="rId3"/>
          <a:stretch>
            <a:fillRect/>
          </a:stretch>
        </p:blipFill>
        <p:spPr>
          <a:xfrm>
            <a:off x="283208" y="1043534"/>
            <a:ext cx="2812888" cy="1728192"/>
          </a:xfrm>
          <a:prstGeom prst="rect">
            <a:avLst/>
          </a:prstGeom>
          <a:solidFill>
            <a:schemeClr val="accent2">
              <a:lumMod val="20000"/>
              <a:lumOff val="80000"/>
            </a:schemeClr>
          </a:solidFill>
          <a:ln>
            <a:solidFill>
              <a:schemeClr val="accent1"/>
            </a:solidFill>
          </a:ln>
        </p:spPr>
      </p:pic>
      <p:sp>
        <p:nvSpPr>
          <p:cNvPr id="7" name="CuadroTexto 6">
            <a:extLst>
              <a:ext uri="{FF2B5EF4-FFF2-40B4-BE49-F238E27FC236}">
                <a16:creationId xmlns:a16="http://schemas.microsoft.com/office/drawing/2014/main" id="{0D2BD336-2E14-304B-9762-B86F20E2C011}"/>
              </a:ext>
            </a:extLst>
          </p:cNvPr>
          <p:cNvSpPr txBox="1"/>
          <p:nvPr/>
        </p:nvSpPr>
        <p:spPr>
          <a:xfrm>
            <a:off x="215776" y="2868795"/>
            <a:ext cx="2952328" cy="461665"/>
          </a:xfrm>
          <a:prstGeom prst="rect">
            <a:avLst/>
          </a:prstGeom>
          <a:noFill/>
        </p:spPr>
        <p:txBody>
          <a:bodyPr wrap="square" rtlCol="0">
            <a:spAutoFit/>
          </a:bodyPr>
          <a:lstStyle/>
          <a:p>
            <a:r>
              <a:rPr lang="es-CO" sz="1200" b="1" dirty="0">
                <a:solidFill>
                  <a:schemeClr val="tx1"/>
                </a:solidFill>
              </a:rPr>
              <a:t>Incidencia: 0 Caso (casos nuevos)</a:t>
            </a:r>
          </a:p>
          <a:p>
            <a:r>
              <a:rPr lang="es-CO" sz="1200" b="1" dirty="0">
                <a:solidFill>
                  <a:schemeClr val="tx1"/>
                </a:solidFill>
              </a:rPr>
              <a:t>Prevalencia: 1 Caso (casos antiguos) </a:t>
            </a:r>
          </a:p>
        </p:txBody>
      </p:sp>
      <p:sp>
        <p:nvSpPr>
          <p:cNvPr id="9" name="CuadroTexto 8">
            <a:extLst>
              <a:ext uri="{FF2B5EF4-FFF2-40B4-BE49-F238E27FC236}">
                <a16:creationId xmlns:a16="http://schemas.microsoft.com/office/drawing/2014/main" id="{CBDABB10-5EC8-4344-936D-45C1B1E716E8}"/>
              </a:ext>
            </a:extLst>
          </p:cNvPr>
          <p:cNvSpPr txBox="1"/>
          <p:nvPr/>
        </p:nvSpPr>
        <p:spPr>
          <a:xfrm>
            <a:off x="283208" y="4428535"/>
            <a:ext cx="8645536" cy="2431435"/>
          </a:xfrm>
          <a:prstGeom prst="rect">
            <a:avLst/>
          </a:prstGeom>
          <a:noFill/>
        </p:spPr>
        <p:txBody>
          <a:bodyPr wrap="square" rtlCol="0">
            <a:spAutoFit/>
          </a:bodyPr>
          <a:lstStyle/>
          <a:p>
            <a:r>
              <a:rPr lang="es-ES" sz="1400" b="1" dirty="0">
                <a:solidFill>
                  <a:srgbClr val="000000"/>
                </a:solidFill>
              </a:rPr>
              <a:t>Análisis de ausentismo: </a:t>
            </a:r>
            <a:r>
              <a:rPr lang="es-ES" sz="1400" dirty="0">
                <a:solidFill>
                  <a:srgbClr val="000000"/>
                </a:solidFill>
              </a:rPr>
              <a:t>Todos los casos de ausentismo se derivan de causas comunes, su principal factor  en   tendencia se relaciona a temas respiratorios asociados a covid-19.</a:t>
            </a:r>
          </a:p>
          <a:p>
            <a:endParaRPr lang="es-ES" b="1" dirty="0">
              <a:solidFill>
                <a:srgbClr val="000000"/>
              </a:solidFill>
            </a:endParaRPr>
          </a:p>
          <a:p>
            <a:r>
              <a:rPr lang="es-ES" sz="1400" b="1" dirty="0">
                <a:solidFill>
                  <a:srgbClr val="000000"/>
                </a:solidFill>
              </a:rPr>
              <a:t>Programa de rehabilitación: </a:t>
            </a:r>
            <a:r>
              <a:rPr lang="es-ES" sz="1400" dirty="0">
                <a:solidFill>
                  <a:srgbClr val="000000"/>
                </a:solidFill>
              </a:rPr>
              <a:t>Para este periodo 2020, no se ha implementado no ha sido necesario la implementación del programa de  rehabilitación, solo se presento una incapacidad por fractura de  huesos de la mano que por el tiempo se hizo exámenes pos-incapacidad, el trabajador retorno a sus actividades habituales.</a:t>
            </a:r>
          </a:p>
          <a:p>
            <a:endParaRPr lang="es-ES" sz="1400" dirty="0">
              <a:solidFill>
                <a:srgbClr val="000000"/>
              </a:solidFill>
            </a:endParaRPr>
          </a:p>
          <a:p>
            <a:r>
              <a:rPr lang="es-ES" dirty="0">
                <a:solidFill>
                  <a:srgbClr val="000000"/>
                </a:solidFill>
              </a:rPr>
              <a:t>.</a:t>
            </a:r>
          </a:p>
          <a:p>
            <a:endParaRPr lang="es-ES_tradnl" dirty="0"/>
          </a:p>
        </p:txBody>
      </p:sp>
      <p:pic>
        <p:nvPicPr>
          <p:cNvPr id="10" name="Imagen 9">
            <a:extLst>
              <a:ext uri="{FF2B5EF4-FFF2-40B4-BE49-F238E27FC236}">
                <a16:creationId xmlns:a16="http://schemas.microsoft.com/office/drawing/2014/main" id="{8D642F6B-AFAB-4B6C-90D0-BC11C00D15FC}"/>
              </a:ext>
            </a:extLst>
          </p:cNvPr>
          <p:cNvPicPr>
            <a:picLocks noChangeAspect="1"/>
          </p:cNvPicPr>
          <p:nvPr/>
        </p:nvPicPr>
        <p:blipFill>
          <a:blip r:embed="rId4"/>
          <a:stretch>
            <a:fillRect/>
          </a:stretch>
        </p:blipFill>
        <p:spPr>
          <a:xfrm>
            <a:off x="3240112" y="1187550"/>
            <a:ext cx="5852985" cy="3231922"/>
          </a:xfrm>
          <a:prstGeom prst="rect">
            <a:avLst/>
          </a:prstGeom>
        </p:spPr>
      </p:pic>
    </p:spTree>
    <p:extLst>
      <p:ext uri="{BB962C8B-B14F-4D97-AF65-F5344CB8AC3E}">
        <p14:creationId xmlns:p14="http://schemas.microsoft.com/office/powerpoint/2010/main" val="4261638587"/>
      </p:ext>
    </p:extLst>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Captura de pantalla 2018-01-19 a las 2.40.17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74" y="1"/>
            <a:ext cx="2304256" cy="492996"/>
          </a:xfrm>
          <a:prstGeom prst="rect">
            <a:avLst/>
          </a:prstGeom>
        </p:spPr>
      </p:pic>
      <p:pic>
        <p:nvPicPr>
          <p:cNvPr id="4" name="Imagen 3" descr="Captura de pantalla 2018-01-19 a las 2.41.27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7848" y="6372125"/>
            <a:ext cx="1164332" cy="1096834"/>
          </a:xfrm>
          <a:prstGeom prst="rect">
            <a:avLst/>
          </a:prstGeom>
        </p:spPr>
      </p:pic>
      <p:sp>
        <p:nvSpPr>
          <p:cNvPr id="9" name="CuadroTexto 8"/>
          <p:cNvSpPr txBox="1"/>
          <p:nvPr/>
        </p:nvSpPr>
        <p:spPr>
          <a:xfrm>
            <a:off x="2294511" y="46444"/>
            <a:ext cx="7438361" cy="400110"/>
          </a:xfrm>
          <a:prstGeom prst="rect">
            <a:avLst/>
          </a:prstGeom>
          <a:solidFill>
            <a:srgbClr val="009051"/>
          </a:solidFill>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s-ES" sz="2000" b="1" dirty="0">
                <a:solidFill>
                  <a:schemeClr val="bg1"/>
                </a:solidFill>
              </a:rPr>
              <a:t>Desempeño y  sostenibilidad Ambiental 2020 </a:t>
            </a:r>
          </a:p>
        </p:txBody>
      </p:sp>
      <p:sp>
        <p:nvSpPr>
          <p:cNvPr id="7" name="Rectángulo 6">
            <a:extLst>
              <a:ext uri="{FF2B5EF4-FFF2-40B4-BE49-F238E27FC236}">
                <a16:creationId xmlns:a16="http://schemas.microsoft.com/office/drawing/2014/main" id="{AF0A721C-F386-A048-A480-A9FE8EE9C3C8}"/>
              </a:ext>
            </a:extLst>
          </p:cNvPr>
          <p:cNvSpPr/>
          <p:nvPr/>
        </p:nvSpPr>
        <p:spPr>
          <a:xfrm>
            <a:off x="251780" y="483000"/>
            <a:ext cx="8856984" cy="2677656"/>
          </a:xfrm>
          <a:prstGeom prst="rect">
            <a:avLst/>
          </a:prstGeom>
        </p:spPr>
        <p:txBody>
          <a:bodyPr wrap="square">
            <a:spAutoFit/>
          </a:bodyPr>
          <a:lstStyle/>
          <a:p>
            <a:r>
              <a:rPr lang="es-ES" sz="1200" dirty="0">
                <a:solidFill>
                  <a:srgbClr val="000000"/>
                </a:solidFill>
              </a:rPr>
              <a:t>1. Durante  el año no se presentaron incidentes ambientales  de las actividades de la compañía.</a:t>
            </a:r>
          </a:p>
          <a:p>
            <a:r>
              <a:rPr lang="es-ES" sz="1200" dirty="0">
                <a:solidFill>
                  <a:srgbClr val="000000"/>
                </a:solidFill>
              </a:rPr>
              <a:t>2. Se  ejecuto cambio de cubierta (tejas de asbesto) por tejas auto soportantes  calibre 22, manejo de durabilidad y disminución de impactos ambientales y para la salud humana a largo plazo, como un tema de responsabilidad social.</a:t>
            </a:r>
          </a:p>
          <a:p>
            <a:r>
              <a:rPr lang="es-ES" sz="1200" dirty="0">
                <a:solidFill>
                  <a:srgbClr val="000000"/>
                </a:solidFill>
              </a:rPr>
              <a:t>*Durante este año se disminuyo la generación de residuos peligros en un 65% comparando el año anterior, esto debido principalmente a la disminución de algunas operaciones; donde solo se hizo entrega de manera anual al proveedor de disposición de residuos peligrosos.</a:t>
            </a:r>
          </a:p>
          <a:p>
            <a:r>
              <a:rPr lang="es-ES" sz="1200" dirty="0">
                <a:solidFill>
                  <a:srgbClr val="000000"/>
                </a:solidFill>
              </a:rPr>
              <a:t>*Se evidencia disminución  del consumo de agua en relación a la cantidad de trabajadores que frecuentan la oficia, mientras que para energía los consumos se mantuvieron ya que una operación del mismo grupo hace que el consumo sea de manera permanente.</a:t>
            </a:r>
          </a:p>
          <a:p>
            <a:r>
              <a:rPr lang="es-ES" sz="1200" dirty="0">
                <a:solidFill>
                  <a:srgbClr val="000000"/>
                </a:solidFill>
              </a:rPr>
              <a:t>* Se ha disminuido la huella de carbono mediante el uso de energía alternativa para consumo las instalaciones de la compañía. </a:t>
            </a:r>
          </a:p>
          <a:p>
            <a:r>
              <a:rPr lang="es-ES" sz="1200" dirty="0">
                <a:solidFill>
                  <a:srgbClr val="000000"/>
                </a:solidFill>
              </a:rPr>
              <a:t>*No se tienen requerimientos de orden legal por requerirnos ambientales.</a:t>
            </a:r>
          </a:p>
          <a:p>
            <a:r>
              <a:rPr lang="es-ES" sz="1200" dirty="0">
                <a:solidFill>
                  <a:srgbClr val="000000"/>
                </a:solidFill>
              </a:rPr>
              <a:t>* Se ha realizado capacitaciones y charlas enfocadas a la separación de residuos.. Validar próximo los puntos ecológicos frete al código de colores.</a:t>
            </a:r>
          </a:p>
          <a:p>
            <a:endParaRPr lang="es-CO" sz="1200" dirty="0"/>
          </a:p>
        </p:txBody>
      </p:sp>
      <p:graphicFrame>
        <p:nvGraphicFramePr>
          <p:cNvPr id="8" name="Chart 5" descr="Chart 0">
            <a:extLst>
              <a:ext uri="{FF2B5EF4-FFF2-40B4-BE49-F238E27FC236}">
                <a16:creationId xmlns:a16="http://schemas.microsoft.com/office/drawing/2014/main" id="{00000000-0008-0000-0300-000005000000}"/>
              </a:ext>
            </a:extLst>
          </p:cNvPr>
          <p:cNvGraphicFramePr>
            <a:graphicFrameLocks/>
          </p:cNvGraphicFramePr>
          <p:nvPr>
            <p:extLst>
              <p:ext uri="{D42A27DB-BD31-4B8C-83A1-F6EECF244321}">
                <p14:modId xmlns:p14="http://schemas.microsoft.com/office/powerpoint/2010/main" val="2205140218"/>
              </p:ext>
            </p:extLst>
          </p:nvPr>
        </p:nvGraphicFramePr>
        <p:xfrm>
          <a:off x="143768" y="5524460"/>
          <a:ext cx="3347294" cy="19444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Chart 2" descr="Chart 0">
            <a:extLst>
              <a:ext uri="{FF2B5EF4-FFF2-40B4-BE49-F238E27FC236}">
                <a16:creationId xmlns:a16="http://schemas.microsoft.com/office/drawing/2014/main" id="{00000000-0008-0000-0200-000002000000}"/>
              </a:ext>
            </a:extLst>
          </p:cNvPr>
          <p:cNvGraphicFramePr>
            <a:graphicFrameLocks/>
          </p:cNvGraphicFramePr>
          <p:nvPr>
            <p:extLst>
              <p:ext uri="{D42A27DB-BD31-4B8C-83A1-F6EECF244321}">
                <p14:modId xmlns:p14="http://schemas.microsoft.com/office/powerpoint/2010/main" val="2420330022"/>
              </p:ext>
            </p:extLst>
          </p:nvPr>
        </p:nvGraphicFramePr>
        <p:xfrm>
          <a:off x="3644485" y="5524460"/>
          <a:ext cx="3446710" cy="1923281"/>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2" name="Chart 10" descr="Chart 0">
            <a:extLst>
              <a:ext uri="{FF2B5EF4-FFF2-40B4-BE49-F238E27FC236}">
                <a16:creationId xmlns:a16="http://schemas.microsoft.com/office/drawing/2014/main" id="{00000000-0008-0000-0600-00000A000000}"/>
              </a:ext>
            </a:extLst>
          </p:cNvPr>
          <p:cNvGraphicFramePr>
            <a:graphicFrameLocks/>
          </p:cNvGraphicFramePr>
          <p:nvPr>
            <p:extLst>
              <p:ext uri="{D42A27DB-BD31-4B8C-83A1-F6EECF244321}">
                <p14:modId xmlns:p14="http://schemas.microsoft.com/office/powerpoint/2010/main" val="3427421882"/>
              </p:ext>
            </p:extLst>
          </p:nvPr>
        </p:nvGraphicFramePr>
        <p:xfrm>
          <a:off x="4680272" y="2950257"/>
          <a:ext cx="3168352" cy="219773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11" descr="Chart 1">
            <a:extLst>
              <a:ext uri="{FF2B5EF4-FFF2-40B4-BE49-F238E27FC236}">
                <a16:creationId xmlns:a16="http://schemas.microsoft.com/office/drawing/2014/main" id="{00000000-0008-0000-0600-00000B000000}"/>
              </a:ext>
            </a:extLst>
          </p:cNvPr>
          <p:cNvGraphicFramePr>
            <a:graphicFrameLocks/>
          </p:cNvGraphicFramePr>
          <p:nvPr>
            <p:extLst>
              <p:ext uri="{D42A27DB-BD31-4B8C-83A1-F6EECF244321}">
                <p14:modId xmlns:p14="http://schemas.microsoft.com/office/powerpoint/2010/main" val="2915892976"/>
              </p:ext>
            </p:extLst>
          </p:nvPr>
        </p:nvGraphicFramePr>
        <p:xfrm>
          <a:off x="7091195" y="5122762"/>
          <a:ext cx="2787562" cy="1728192"/>
        </p:xfrm>
        <a:graphic>
          <a:graphicData uri="http://schemas.openxmlformats.org/drawingml/2006/chart">
            <c:chart xmlns:c="http://schemas.openxmlformats.org/drawingml/2006/chart" xmlns:r="http://schemas.openxmlformats.org/officeDocument/2006/relationships" r:id="rId7"/>
          </a:graphicData>
        </a:graphic>
      </p:graphicFrame>
      <p:sp>
        <p:nvSpPr>
          <p:cNvPr id="2" name="CuadroTexto 1">
            <a:extLst>
              <a:ext uri="{FF2B5EF4-FFF2-40B4-BE49-F238E27FC236}">
                <a16:creationId xmlns:a16="http://schemas.microsoft.com/office/drawing/2014/main" id="{CF96D07E-B339-4C4E-B9C9-16BE9233CDB4}"/>
              </a:ext>
            </a:extLst>
          </p:cNvPr>
          <p:cNvSpPr txBox="1"/>
          <p:nvPr/>
        </p:nvSpPr>
        <p:spPr>
          <a:xfrm>
            <a:off x="3871928" y="5524460"/>
            <a:ext cx="2952328" cy="646331"/>
          </a:xfrm>
          <a:prstGeom prst="rect">
            <a:avLst/>
          </a:prstGeom>
          <a:noFill/>
        </p:spPr>
        <p:txBody>
          <a:bodyPr wrap="square" rtlCol="0">
            <a:spAutoFit/>
          </a:bodyPr>
          <a:lstStyle/>
          <a:p>
            <a:pPr algn="ctr"/>
            <a:r>
              <a:rPr lang="es-CO" dirty="0"/>
              <a:t>Consumo de energia electrica </a:t>
            </a:r>
          </a:p>
        </p:txBody>
      </p:sp>
      <p:graphicFrame>
        <p:nvGraphicFramePr>
          <p:cNvPr id="17" name="Gráfico 16">
            <a:extLst>
              <a:ext uri="{FF2B5EF4-FFF2-40B4-BE49-F238E27FC236}">
                <a16:creationId xmlns:a16="http://schemas.microsoft.com/office/drawing/2014/main" id="{CE035B68-5F76-A54B-89F8-72A703BBAA6F}"/>
              </a:ext>
            </a:extLst>
          </p:cNvPr>
          <p:cNvGraphicFramePr>
            <a:graphicFrameLocks/>
          </p:cNvGraphicFramePr>
          <p:nvPr>
            <p:extLst>
              <p:ext uri="{D42A27DB-BD31-4B8C-83A1-F6EECF244321}">
                <p14:modId xmlns:p14="http://schemas.microsoft.com/office/powerpoint/2010/main" val="1309276079"/>
              </p:ext>
            </p:extLst>
          </p:nvPr>
        </p:nvGraphicFramePr>
        <p:xfrm>
          <a:off x="179403" y="2965993"/>
          <a:ext cx="4230216" cy="245172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19416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3768" y="301625"/>
            <a:ext cx="9067800" cy="1257300"/>
          </a:xfrm>
        </p:spPr>
        <p:txBody>
          <a:bodyPr/>
          <a:lstStyle/>
          <a:p>
            <a:r>
              <a:rPr lang="es-ES" sz="2800" dirty="0"/>
              <a:t>PARTICIPACIÓN,  CONSULTA  Y RESULTADOS </a:t>
            </a:r>
          </a:p>
        </p:txBody>
      </p:sp>
      <p:sp>
        <p:nvSpPr>
          <p:cNvPr id="8" name="CuadroTexto 7"/>
          <p:cNvSpPr txBox="1"/>
          <p:nvPr/>
        </p:nvSpPr>
        <p:spPr>
          <a:xfrm>
            <a:off x="4968304" y="1619597"/>
            <a:ext cx="4680520" cy="923330"/>
          </a:xfrm>
          <a:prstGeom prst="rect">
            <a:avLst/>
          </a:prstGeom>
          <a:noFill/>
        </p:spPr>
        <p:txBody>
          <a:bodyPr wrap="square" rtlCol="0">
            <a:spAutoFit/>
          </a:bodyPr>
          <a:lstStyle/>
          <a:p>
            <a:pPr algn="just"/>
            <a:endParaRPr lang="es-ES" dirty="0">
              <a:solidFill>
                <a:srgbClr val="0000FF"/>
              </a:solidFill>
            </a:endParaRPr>
          </a:p>
          <a:p>
            <a:pPr algn="just"/>
            <a:endParaRPr lang="es-ES" dirty="0">
              <a:solidFill>
                <a:srgbClr val="0000FF"/>
              </a:solidFill>
            </a:endParaRPr>
          </a:p>
          <a:p>
            <a:pPr algn="just"/>
            <a:endParaRPr lang="es-ES" dirty="0">
              <a:solidFill>
                <a:srgbClr val="0000FF"/>
              </a:solidFill>
            </a:endParaRPr>
          </a:p>
        </p:txBody>
      </p:sp>
      <p:sp>
        <p:nvSpPr>
          <p:cNvPr id="12" name="CuadroTexto 11">
            <a:extLst>
              <a:ext uri="{FF2B5EF4-FFF2-40B4-BE49-F238E27FC236}">
                <a16:creationId xmlns:a16="http://schemas.microsoft.com/office/drawing/2014/main" id="{726EBBEB-A0E6-A144-9F13-1C29C2F88E52}"/>
              </a:ext>
            </a:extLst>
          </p:cNvPr>
          <p:cNvSpPr txBox="1"/>
          <p:nvPr/>
        </p:nvSpPr>
        <p:spPr>
          <a:xfrm>
            <a:off x="359792" y="1250265"/>
            <a:ext cx="8496944" cy="2585323"/>
          </a:xfrm>
          <a:prstGeom prst="rect">
            <a:avLst/>
          </a:prstGeom>
          <a:noFill/>
        </p:spPr>
        <p:txBody>
          <a:bodyPr wrap="square" rtlCol="0">
            <a:spAutoFit/>
          </a:bodyPr>
          <a:lstStyle/>
          <a:p>
            <a:pPr marL="342900" indent="-342900" algn="just">
              <a:buAutoNum type="arabicPeriod"/>
            </a:pPr>
            <a:r>
              <a:rPr lang="es-CO" dirty="0">
                <a:solidFill>
                  <a:schemeClr val="tx1"/>
                </a:solidFill>
              </a:rPr>
              <a:t>Se evidencia que el 100% de los trabajadores participa en actividades de motivación y de bienestar que realiza la empresa, asi como en capacitaciones trabajos en campo y actividades COPASST sin embargo se debe establecer estrategias que permitan fortalecer la participacion en aspectos como: </a:t>
            </a:r>
          </a:p>
          <a:p>
            <a:pPr marL="285750" indent="-285750">
              <a:buFont typeface="Arial" panose="020B0604020202020204" pitchFamily="34" charset="0"/>
              <a:buChar char="•"/>
            </a:pPr>
            <a:r>
              <a:rPr lang="es-CO" dirty="0">
                <a:solidFill>
                  <a:schemeClr val="accent6"/>
                </a:solidFill>
              </a:rPr>
              <a:t>Reportes de actos y condiciones inseguras </a:t>
            </a:r>
          </a:p>
          <a:p>
            <a:pPr marL="285750" indent="-285750">
              <a:buFont typeface="Arial" panose="020B0604020202020204" pitchFamily="34" charset="0"/>
              <a:buChar char="•"/>
            </a:pPr>
            <a:r>
              <a:rPr lang="es-CO" dirty="0">
                <a:solidFill>
                  <a:schemeClr val="accent6"/>
                </a:solidFill>
              </a:rPr>
              <a:t>Observaciones para la prevencion de accientes y casi accidentes.</a:t>
            </a:r>
          </a:p>
          <a:p>
            <a:pPr marL="285750" indent="-285750">
              <a:buFont typeface="Arial" panose="020B0604020202020204" pitchFamily="34" charset="0"/>
              <a:buChar char="•"/>
            </a:pPr>
            <a:r>
              <a:rPr lang="es-CO" dirty="0">
                <a:solidFill>
                  <a:schemeClr val="accent6"/>
                </a:solidFill>
              </a:rPr>
              <a:t>Construcción de espacios como fomento a la seguridad a traves del COPASST.</a:t>
            </a:r>
          </a:p>
          <a:p>
            <a:pPr marL="285750" indent="-285750">
              <a:buFont typeface="Arial" panose="020B0604020202020204" pitchFamily="34" charset="0"/>
              <a:buChar char="•"/>
            </a:pPr>
            <a:endParaRPr lang="es-CO" dirty="0">
              <a:solidFill>
                <a:schemeClr val="accent6"/>
              </a:solidFill>
            </a:endParaRPr>
          </a:p>
        </p:txBody>
      </p:sp>
      <p:graphicFrame>
        <p:nvGraphicFramePr>
          <p:cNvPr id="6" name="Gráfico 5">
            <a:extLst>
              <a:ext uri="{FF2B5EF4-FFF2-40B4-BE49-F238E27FC236}">
                <a16:creationId xmlns:a16="http://schemas.microsoft.com/office/drawing/2014/main" id="{A224A703-8C1B-0E47-9DBA-AD8FF00E817C}"/>
              </a:ext>
            </a:extLst>
          </p:cNvPr>
          <p:cNvGraphicFramePr>
            <a:graphicFrameLocks/>
          </p:cNvGraphicFramePr>
          <p:nvPr>
            <p:extLst>
              <p:ext uri="{D42A27DB-BD31-4B8C-83A1-F6EECF244321}">
                <p14:modId xmlns:p14="http://schemas.microsoft.com/office/powerpoint/2010/main" val="2182479948"/>
              </p:ext>
            </p:extLst>
          </p:nvPr>
        </p:nvGraphicFramePr>
        <p:xfrm>
          <a:off x="431800" y="3563814"/>
          <a:ext cx="5040560" cy="2520280"/>
        </p:xfrm>
        <a:graphic>
          <a:graphicData uri="http://schemas.openxmlformats.org/drawingml/2006/chart">
            <c:chart xmlns:c="http://schemas.openxmlformats.org/drawingml/2006/chart" xmlns:r="http://schemas.openxmlformats.org/officeDocument/2006/relationships" r:id="rId2"/>
          </a:graphicData>
        </a:graphic>
      </p:graphicFrame>
      <p:sp>
        <p:nvSpPr>
          <p:cNvPr id="4" name="CuadroTexto 3">
            <a:extLst>
              <a:ext uri="{FF2B5EF4-FFF2-40B4-BE49-F238E27FC236}">
                <a16:creationId xmlns:a16="http://schemas.microsoft.com/office/drawing/2014/main" id="{0A988ADB-E624-2548-BDEC-C4B5621C07AF}"/>
              </a:ext>
            </a:extLst>
          </p:cNvPr>
          <p:cNvSpPr txBox="1"/>
          <p:nvPr/>
        </p:nvSpPr>
        <p:spPr>
          <a:xfrm>
            <a:off x="5400352" y="4288715"/>
            <a:ext cx="4248472" cy="1600438"/>
          </a:xfrm>
          <a:prstGeom prst="rect">
            <a:avLst/>
          </a:prstGeom>
          <a:noFill/>
        </p:spPr>
        <p:txBody>
          <a:bodyPr wrap="square" rtlCol="0">
            <a:spAutoFit/>
          </a:bodyPr>
          <a:lstStyle/>
          <a:p>
            <a:r>
              <a:rPr lang="es-CO" sz="1400" dirty="0">
                <a:solidFill>
                  <a:schemeClr val="tx1"/>
                </a:solidFill>
              </a:rPr>
              <a:t>Se tiene  establecido mecanismos como:</a:t>
            </a:r>
          </a:p>
          <a:p>
            <a:pPr marL="285750" indent="-285750">
              <a:buFont typeface="Courier New" panose="02070309020205020404" pitchFamily="49" charset="0"/>
              <a:buChar char="o"/>
            </a:pPr>
            <a:r>
              <a:rPr lang="es-CO" sz="1400" dirty="0">
                <a:solidFill>
                  <a:schemeClr val="tx1"/>
                </a:solidFill>
              </a:rPr>
              <a:t>WhasApp</a:t>
            </a:r>
          </a:p>
          <a:p>
            <a:pPr marL="285750" indent="-285750">
              <a:buFont typeface="Courier New" panose="02070309020205020404" pitchFamily="49" charset="0"/>
              <a:buChar char="o"/>
            </a:pPr>
            <a:r>
              <a:rPr lang="es-CO" sz="1400" dirty="0">
                <a:solidFill>
                  <a:schemeClr val="tx1"/>
                </a:solidFill>
              </a:rPr>
              <a:t>Mail. </a:t>
            </a:r>
          </a:p>
          <a:p>
            <a:pPr marL="285750" indent="-285750">
              <a:buFont typeface="Courier New" panose="02070309020205020404" pitchFamily="49" charset="0"/>
              <a:buChar char="o"/>
            </a:pPr>
            <a:r>
              <a:rPr lang="es-CO" sz="1400" dirty="0">
                <a:solidFill>
                  <a:schemeClr val="tx1"/>
                </a:solidFill>
              </a:rPr>
              <a:t>COPASST</a:t>
            </a:r>
            <a:br>
              <a:rPr lang="es-CO" sz="1400" dirty="0">
                <a:solidFill>
                  <a:schemeClr val="tx1"/>
                </a:solidFill>
              </a:rPr>
            </a:br>
            <a:r>
              <a:rPr lang="es-CO" sz="1400" dirty="0">
                <a:solidFill>
                  <a:schemeClr val="tx1"/>
                </a:solidFill>
              </a:rPr>
              <a:t>COMITÉ DE CONVIENCIA, VIAL Y  COPASST.</a:t>
            </a:r>
            <a:br>
              <a:rPr lang="es-CO" sz="1400" dirty="0">
                <a:solidFill>
                  <a:schemeClr val="tx1"/>
                </a:solidFill>
              </a:rPr>
            </a:br>
            <a:r>
              <a:rPr lang="es-CO" sz="1400" dirty="0">
                <a:solidFill>
                  <a:schemeClr val="tx1"/>
                </a:solidFill>
              </a:rPr>
              <a:t>TOPI</a:t>
            </a:r>
            <a:br>
              <a:rPr lang="es-CO" sz="1400" dirty="0">
                <a:solidFill>
                  <a:schemeClr val="tx1"/>
                </a:solidFill>
              </a:rPr>
            </a:br>
            <a:r>
              <a:rPr lang="es-CO" sz="1400" dirty="0">
                <a:solidFill>
                  <a:schemeClr val="tx1"/>
                </a:solidFill>
              </a:rPr>
              <a:t>OPI </a:t>
            </a:r>
          </a:p>
        </p:txBody>
      </p:sp>
      <p:sp>
        <p:nvSpPr>
          <p:cNvPr id="5" name="CuadroTexto 4">
            <a:extLst>
              <a:ext uri="{FF2B5EF4-FFF2-40B4-BE49-F238E27FC236}">
                <a16:creationId xmlns:a16="http://schemas.microsoft.com/office/drawing/2014/main" id="{657D85FC-3070-E44C-85B3-5DE6453A3E16}"/>
              </a:ext>
            </a:extLst>
          </p:cNvPr>
          <p:cNvSpPr txBox="1"/>
          <p:nvPr/>
        </p:nvSpPr>
        <p:spPr>
          <a:xfrm>
            <a:off x="431800" y="6300117"/>
            <a:ext cx="4968552" cy="646331"/>
          </a:xfrm>
          <a:prstGeom prst="rect">
            <a:avLst/>
          </a:prstGeom>
          <a:noFill/>
        </p:spPr>
        <p:txBody>
          <a:bodyPr wrap="square" rtlCol="0">
            <a:spAutoFit/>
          </a:bodyPr>
          <a:lstStyle/>
          <a:p>
            <a:r>
              <a:rPr lang="es-CO" dirty="0">
                <a:solidFill>
                  <a:schemeClr val="tx1"/>
                </a:solidFill>
              </a:rPr>
              <a:t>El 100% de los requerimientos han sido tramitados  </a:t>
            </a:r>
          </a:p>
        </p:txBody>
      </p:sp>
    </p:spTree>
    <p:extLst>
      <p:ext uri="{BB962C8B-B14F-4D97-AF65-F5344CB8AC3E}">
        <p14:creationId xmlns:p14="http://schemas.microsoft.com/office/powerpoint/2010/main" val="642897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239E19DC-831C-E445-848F-FE0B39938A73}"/>
              </a:ext>
            </a:extLst>
          </p:cNvPr>
          <p:cNvSpPr>
            <a:spLocks noGrp="1"/>
          </p:cNvSpPr>
          <p:nvPr>
            <p:ph type="title"/>
          </p:nvPr>
        </p:nvSpPr>
        <p:spPr/>
        <p:txBody>
          <a:bodyPr/>
          <a:lstStyle/>
          <a:p>
            <a:r>
              <a:rPr lang="es-ES" b="1" dirty="0"/>
              <a:t>RESULTADOS DE AUDITORIAS </a:t>
            </a:r>
          </a:p>
        </p:txBody>
      </p:sp>
      <p:graphicFrame>
        <p:nvGraphicFramePr>
          <p:cNvPr id="5" name="Tabla 4">
            <a:extLst>
              <a:ext uri="{FF2B5EF4-FFF2-40B4-BE49-F238E27FC236}">
                <a16:creationId xmlns:a16="http://schemas.microsoft.com/office/drawing/2014/main" id="{57EE36F5-26CF-9B4E-878B-D010FA07A771}"/>
              </a:ext>
            </a:extLst>
          </p:cNvPr>
          <p:cNvGraphicFramePr>
            <a:graphicFrameLocks noGrp="1"/>
          </p:cNvGraphicFramePr>
          <p:nvPr>
            <p:extLst>
              <p:ext uri="{D42A27DB-BD31-4B8C-83A1-F6EECF244321}">
                <p14:modId xmlns:p14="http://schemas.microsoft.com/office/powerpoint/2010/main" val="744934695"/>
              </p:ext>
            </p:extLst>
          </p:nvPr>
        </p:nvGraphicFramePr>
        <p:xfrm>
          <a:off x="71760" y="1835621"/>
          <a:ext cx="4536504" cy="2983047"/>
        </p:xfrm>
        <a:graphic>
          <a:graphicData uri="http://schemas.openxmlformats.org/drawingml/2006/table">
            <a:tbl>
              <a:tblPr firstRow="1" bandRow="1">
                <a:tableStyleId>{5C22544A-7EE6-4342-B048-85BDC9FD1C3A}</a:tableStyleId>
              </a:tblPr>
              <a:tblGrid>
                <a:gridCol w="3592726">
                  <a:extLst>
                    <a:ext uri="{9D8B030D-6E8A-4147-A177-3AD203B41FA5}">
                      <a16:colId xmlns:a16="http://schemas.microsoft.com/office/drawing/2014/main" val="3455613544"/>
                    </a:ext>
                  </a:extLst>
                </a:gridCol>
                <a:gridCol w="943778">
                  <a:extLst>
                    <a:ext uri="{9D8B030D-6E8A-4147-A177-3AD203B41FA5}">
                      <a16:colId xmlns:a16="http://schemas.microsoft.com/office/drawing/2014/main" val="2206294818"/>
                    </a:ext>
                  </a:extLst>
                </a:gridCol>
              </a:tblGrid>
              <a:tr h="544647">
                <a:tc gridSpan="2">
                  <a:txBody>
                    <a:bodyPr/>
                    <a:lstStyle/>
                    <a:p>
                      <a:pPr algn="ctr"/>
                      <a:r>
                        <a:rPr lang="es-ES_tradnl" sz="1400" dirty="0"/>
                        <a:t>%  DE CUMPLIMIENTO SSTA AUDITORIAS EXTERNAS </a:t>
                      </a:r>
                    </a:p>
                  </a:txBody>
                  <a:tcPr/>
                </a:tc>
                <a:tc hMerge="1">
                  <a:txBody>
                    <a:bodyPr/>
                    <a:lstStyle/>
                    <a:p>
                      <a:endParaRPr lang="es-ES_tradnl" dirty="0"/>
                    </a:p>
                  </a:txBody>
                  <a:tcPr/>
                </a:tc>
                <a:extLst>
                  <a:ext uri="{0D108BD9-81ED-4DB2-BD59-A6C34878D82A}">
                    <a16:rowId xmlns:a16="http://schemas.microsoft.com/office/drawing/2014/main" val="1280123864"/>
                  </a:ext>
                </a:extLst>
              </a:tr>
              <a:tr h="263539">
                <a:tc gridSpan="2">
                  <a:txBody>
                    <a:bodyPr/>
                    <a:lstStyle/>
                    <a:p>
                      <a:pPr algn="ctr"/>
                      <a:r>
                        <a:rPr lang="es-ES_tradnl" sz="1400" b="1" dirty="0"/>
                        <a:t>INSEPET SAS </a:t>
                      </a:r>
                    </a:p>
                  </a:txBody>
                  <a:tcPr/>
                </a:tc>
                <a:tc hMerge="1">
                  <a:txBody>
                    <a:bodyPr/>
                    <a:lstStyle/>
                    <a:p>
                      <a:endParaRPr lang="es-ES_tradnl" dirty="0"/>
                    </a:p>
                  </a:txBody>
                  <a:tcPr/>
                </a:tc>
                <a:extLst>
                  <a:ext uri="{0D108BD9-81ED-4DB2-BD59-A6C34878D82A}">
                    <a16:rowId xmlns:a16="http://schemas.microsoft.com/office/drawing/2014/main" val="4228665073"/>
                  </a:ext>
                </a:extLst>
              </a:tr>
              <a:tr h="263539">
                <a:tc>
                  <a:txBody>
                    <a:bodyPr/>
                    <a:lstStyle/>
                    <a:p>
                      <a:r>
                        <a:rPr lang="es-ES_tradnl" sz="1400" dirty="0"/>
                        <a:t>EVALUACIÓN RUC </a:t>
                      </a:r>
                    </a:p>
                  </a:txBody>
                  <a:tcPr/>
                </a:tc>
                <a:tc>
                  <a:txBody>
                    <a:bodyPr/>
                    <a:lstStyle/>
                    <a:p>
                      <a:r>
                        <a:rPr lang="es-ES_tradnl" sz="1400" dirty="0"/>
                        <a:t>91%</a:t>
                      </a:r>
                    </a:p>
                  </a:txBody>
                  <a:tcPr/>
                </a:tc>
                <a:extLst>
                  <a:ext uri="{0D108BD9-81ED-4DB2-BD59-A6C34878D82A}">
                    <a16:rowId xmlns:a16="http://schemas.microsoft.com/office/drawing/2014/main" val="398082159"/>
                  </a:ext>
                </a:extLst>
              </a:tr>
              <a:tr h="263539">
                <a:tc>
                  <a:txBody>
                    <a:bodyPr/>
                    <a:lstStyle/>
                    <a:p>
                      <a:r>
                        <a:rPr lang="es-ES_tradnl" sz="1400" dirty="0"/>
                        <a:t>RUC – DECRETO  1072  DE 2015 </a:t>
                      </a:r>
                    </a:p>
                  </a:txBody>
                  <a:tcPr/>
                </a:tc>
                <a:tc>
                  <a:txBody>
                    <a:bodyPr/>
                    <a:lstStyle/>
                    <a:p>
                      <a:r>
                        <a:rPr lang="es-ES_tradnl" sz="1400" dirty="0"/>
                        <a:t>98,64%</a:t>
                      </a:r>
                    </a:p>
                  </a:txBody>
                  <a:tcPr/>
                </a:tc>
                <a:extLst>
                  <a:ext uri="{0D108BD9-81ED-4DB2-BD59-A6C34878D82A}">
                    <a16:rowId xmlns:a16="http://schemas.microsoft.com/office/drawing/2014/main" val="1837087722"/>
                  </a:ext>
                </a:extLst>
              </a:tr>
              <a:tr h="263539">
                <a:tc>
                  <a:txBody>
                    <a:bodyPr/>
                    <a:lstStyle/>
                    <a:p>
                      <a:r>
                        <a:rPr lang="es-ES_tradnl" sz="1400" dirty="0"/>
                        <a:t>ARL – DECRETO  1072  DE 2015 </a:t>
                      </a:r>
                    </a:p>
                  </a:txBody>
                  <a:tcPr/>
                </a:tc>
                <a:tc>
                  <a:txBody>
                    <a:bodyPr/>
                    <a:lstStyle/>
                    <a:p>
                      <a:r>
                        <a:rPr lang="es-ES_tradnl" sz="1400" dirty="0"/>
                        <a:t>100%</a:t>
                      </a:r>
                    </a:p>
                  </a:txBody>
                  <a:tcPr/>
                </a:tc>
                <a:extLst>
                  <a:ext uri="{0D108BD9-81ED-4DB2-BD59-A6C34878D82A}">
                    <a16:rowId xmlns:a16="http://schemas.microsoft.com/office/drawing/2014/main" val="4010159686"/>
                  </a:ext>
                </a:extLst>
              </a:tr>
              <a:tr h="263539">
                <a:tc gridSpan="2">
                  <a:txBody>
                    <a:bodyPr/>
                    <a:lstStyle/>
                    <a:p>
                      <a:pPr algn="ctr"/>
                      <a:r>
                        <a:rPr lang="es-ES_tradnl" sz="1400" b="1" dirty="0"/>
                        <a:t>SISTEMAS INSEPET </a:t>
                      </a:r>
                    </a:p>
                  </a:txBody>
                  <a:tcPr/>
                </a:tc>
                <a:tc hMerge="1">
                  <a:txBody>
                    <a:bodyPr/>
                    <a:lstStyle/>
                    <a:p>
                      <a:endParaRPr lang="es-ES_tradnl" dirty="0"/>
                    </a:p>
                  </a:txBody>
                  <a:tcPr/>
                </a:tc>
                <a:extLst>
                  <a:ext uri="{0D108BD9-81ED-4DB2-BD59-A6C34878D82A}">
                    <a16:rowId xmlns:a16="http://schemas.microsoft.com/office/drawing/2014/main" val="2004022718"/>
                  </a:ext>
                </a:extLst>
              </a:tr>
              <a:tr h="263539">
                <a:tc>
                  <a:txBody>
                    <a:bodyPr/>
                    <a:lstStyle/>
                    <a:p>
                      <a:r>
                        <a:rPr lang="es-ES_tradnl" sz="1400" dirty="0"/>
                        <a:t>ARL – DECRETO  1072  DE 2015 </a:t>
                      </a:r>
                    </a:p>
                  </a:txBody>
                  <a:tcPr/>
                </a:tc>
                <a:tc>
                  <a:txBody>
                    <a:bodyPr/>
                    <a:lstStyle/>
                    <a:p>
                      <a:r>
                        <a:rPr lang="es-ES_tradnl" sz="1400" dirty="0"/>
                        <a:t>100%</a:t>
                      </a:r>
                    </a:p>
                  </a:txBody>
                  <a:tcPr/>
                </a:tc>
                <a:extLst>
                  <a:ext uri="{0D108BD9-81ED-4DB2-BD59-A6C34878D82A}">
                    <a16:rowId xmlns:a16="http://schemas.microsoft.com/office/drawing/2014/main" val="3960623283"/>
                  </a:ext>
                </a:extLst>
              </a:tr>
              <a:tr h="263539">
                <a:tc gridSpan="2">
                  <a:txBody>
                    <a:bodyPr/>
                    <a:lstStyle/>
                    <a:p>
                      <a:pPr algn="ctr"/>
                      <a:r>
                        <a:rPr lang="es-ES_tradnl" sz="1400" b="1" dirty="0"/>
                        <a:t>CALLEGARI PLASTICOS </a:t>
                      </a:r>
                    </a:p>
                  </a:txBody>
                  <a:tcPr/>
                </a:tc>
                <a:tc hMerge="1">
                  <a:txBody>
                    <a:bodyPr/>
                    <a:lstStyle/>
                    <a:p>
                      <a:endParaRPr lang="es-ES_tradnl" dirty="0"/>
                    </a:p>
                  </a:txBody>
                  <a:tcPr/>
                </a:tc>
                <a:extLst>
                  <a:ext uri="{0D108BD9-81ED-4DB2-BD59-A6C34878D82A}">
                    <a16:rowId xmlns:a16="http://schemas.microsoft.com/office/drawing/2014/main" val="2762189340"/>
                  </a:ext>
                </a:extLst>
              </a:tr>
              <a:tr h="263539">
                <a:tc>
                  <a:txBody>
                    <a:bodyPr/>
                    <a:lstStyle/>
                    <a:p>
                      <a:r>
                        <a:rPr lang="es-ES_tradnl" sz="1400" dirty="0"/>
                        <a:t>ARL – DECRETO  1072  DE 2015 </a:t>
                      </a:r>
                    </a:p>
                  </a:txBody>
                  <a:tcPr/>
                </a:tc>
                <a:tc>
                  <a:txBody>
                    <a:bodyPr/>
                    <a:lstStyle/>
                    <a:p>
                      <a:r>
                        <a:rPr lang="es-ES_tradnl" sz="1400" dirty="0"/>
                        <a:t>100%</a:t>
                      </a:r>
                    </a:p>
                  </a:txBody>
                  <a:tcPr/>
                </a:tc>
                <a:extLst>
                  <a:ext uri="{0D108BD9-81ED-4DB2-BD59-A6C34878D82A}">
                    <a16:rowId xmlns:a16="http://schemas.microsoft.com/office/drawing/2014/main" val="1372479035"/>
                  </a:ext>
                </a:extLst>
              </a:tr>
            </a:tbl>
          </a:graphicData>
        </a:graphic>
      </p:graphicFrame>
      <p:sp>
        <p:nvSpPr>
          <p:cNvPr id="2" name="CuadroTexto 1">
            <a:extLst>
              <a:ext uri="{FF2B5EF4-FFF2-40B4-BE49-F238E27FC236}">
                <a16:creationId xmlns:a16="http://schemas.microsoft.com/office/drawing/2014/main" id="{2C81C2F2-C470-AE42-A0D5-70BC0455D423}"/>
              </a:ext>
            </a:extLst>
          </p:cNvPr>
          <p:cNvSpPr txBox="1"/>
          <p:nvPr/>
        </p:nvSpPr>
        <p:spPr>
          <a:xfrm>
            <a:off x="4608264" y="3851845"/>
            <a:ext cx="4248472" cy="1384995"/>
          </a:xfrm>
          <a:prstGeom prst="rect">
            <a:avLst/>
          </a:prstGeom>
          <a:noFill/>
        </p:spPr>
        <p:txBody>
          <a:bodyPr wrap="square" rtlCol="0">
            <a:spAutoFit/>
          </a:bodyPr>
          <a:lstStyle/>
          <a:p>
            <a:pPr algn="just"/>
            <a:r>
              <a:rPr lang="es-CO" sz="1400" dirty="0">
                <a:solidFill>
                  <a:schemeClr val="tx1"/>
                </a:solidFill>
              </a:rPr>
              <a:t>Durante el 2020 se llevaron a cabo las auditorias al sistema de gestión con excelente resultados, las no conformidades fueron tramitadas desde acciones correctivas y preventivas al sistemas…</a:t>
            </a:r>
          </a:p>
          <a:p>
            <a:pPr algn="just"/>
            <a:r>
              <a:rPr lang="es-CO" sz="1400" dirty="0">
                <a:solidFill>
                  <a:schemeClr val="tx1"/>
                </a:solidFill>
              </a:rPr>
              <a:t>Autoevaluacion de estandares minimos con el cumplimiento del . 100% </a:t>
            </a:r>
          </a:p>
        </p:txBody>
      </p:sp>
    </p:spTree>
    <p:extLst>
      <p:ext uri="{BB962C8B-B14F-4D97-AF65-F5344CB8AC3E}">
        <p14:creationId xmlns:p14="http://schemas.microsoft.com/office/powerpoint/2010/main" val="374840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ACE6D313-4BC0-9F40-9023-4AEB40897133}"/>
              </a:ext>
            </a:extLst>
          </p:cNvPr>
          <p:cNvSpPr>
            <a:spLocks noGrp="1"/>
          </p:cNvSpPr>
          <p:nvPr>
            <p:ph type="title"/>
          </p:nvPr>
        </p:nvSpPr>
        <p:spPr>
          <a:xfrm>
            <a:off x="359792" y="395462"/>
            <a:ext cx="7920880" cy="576064"/>
          </a:xfrm>
          <a:solidFill>
            <a:schemeClr val="bg2">
              <a:lumMod val="20000"/>
              <a:lumOff val="80000"/>
            </a:schemeClr>
          </a:solidFill>
        </p:spPr>
        <p:txBody>
          <a:bodyPr/>
          <a:lstStyle/>
          <a:p>
            <a:br>
              <a:rPr lang="es-ES" sz="2000" b="1" dirty="0">
                <a:solidFill>
                  <a:schemeClr val="tx1"/>
                </a:solidFill>
              </a:rPr>
            </a:br>
            <a:br>
              <a:rPr lang="es-ES" sz="2000" b="1" dirty="0">
                <a:solidFill>
                  <a:schemeClr val="tx1"/>
                </a:solidFill>
              </a:rPr>
            </a:br>
            <a:r>
              <a:rPr lang="es-ES" sz="2000" b="1" dirty="0">
                <a:solidFill>
                  <a:schemeClr val="tx1"/>
                </a:solidFill>
              </a:rPr>
              <a:t>ESTADO DE LAS ACCIONES CORRECTIVAS Y PREVENTIVAS</a:t>
            </a:r>
            <a:br>
              <a:rPr lang="es-ES" b="1" dirty="0">
                <a:solidFill>
                  <a:schemeClr val="tx1"/>
                </a:solidFill>
              </a:rPr>
            </a:br>
            <a:endParaRPr lang="es-ES" b="1" dirty="0">
              <a:solidFill>
                <a:schemeClr val="tx1"/>
              </a:solidFill>
            </a:endParaRPr>
          </a:p>
        </p:txBody>
      </p:sp>
      <p:sp>
        <p:nvSpPr>
          <p:cNvPr id="12" name="CuadroTexto 11">
            <a:extLst>
              <a:ext uri="{FF2B5EF4-FFF2-40B4-BE49-F238E27FC236}">
                <a16:creationId xmlns:a16="http://schemas.microsoft.com/office/drawing/2014/main" id="{B16F3A04-E339-254E-A782-FD90AF28A1FA}"/>
              </a:ext>
            </a:extLst>
          </p:cNvPr>
          <p:cNvSpPr txBox="1"/>
          <p:nvPr/>
        </p:nvSpPr>
        <p:spPr>
          <a:xfrm>
            <a:off x="431800" y="4139877"/>
            <a:ext cx="7421476" cy="1754326"/>
          </a:xfrm>
          <a:prstGeom prst="rect">
            <a:avLst/>
          </a:prstGeom>
          <a:noFill/>
        </p:spPr>
        <p:txBody>
          <a:bodyPr wrap="square" rtlCol="0">
            <a:spAutoFit/>
          </a:bodyPr>
          <a:lstStyle/>
          <a:p>
            <a:pPr algn="just"/>
            <a:r>
              <a:rPr lang="es-ES_tradnl" dirty="0">
                <a:solidFill>
                  <a:schemeClr val="tx1"/>
                </a:solidFill>
              </a:rPr>
              <a:t>Las acciones preventivas y correctivas derivadas de las inspecciones, auditorias, accidentes, incidentes informe de condiciones de salud,  mediciones higiénicas han sido cerradas con sus respectivos planes de acción.</a:t>
            </a:r>
          </a:p>
          <a:p>
            <a:pPr marL="285750" indent="-285750" algn="just">
              <a:buFont typeface="Wingdings" pitchFamily="2" charset="2"/>
              <a:buChar char="Ø"/>
            </a:pPr>
            <a:endParaRPr lang="es-ES_tradnl" dirty="0">
              <a:solidFill>
                <a:schemeClr val="tx1"/>
              </a:solidFill>
            </a:endParaRPr>
          </a:p>
          <a:p>
            <a:pPr marL="285750" indent="-285750" algn="just">
              <a:buFont typeface="Wingdings" pitchFamily="2" charset="2"/>
              <a:buChar char="Ø"/>
            </a:pPr>
            <a:endParaRPr lang="es-ES_tradnl" dirty="0">
              <a:solidFill>
                <a:schemeClr val="tx1"/>
              </a:solidFill>
            </a:endParaRPr>
          </a:p>
        </p:txBody>
      </p:sp>
      <p:graphicFrame>
        <p:nvGraphicFramePr>
          <p:cNvPr id="5" name="Gráfico 4">
            <a:extLst>
              <a:ext uri="{FF2B5EF4-FFF2-40B4-BE49-F238E27FC236}">
                <a16:creationId xmlns:a16="http://schemas.microsoft.com/office/drawing/2014/main" id="{35ECAE6C-9768-7149-B259-FE8E68B5A520}"/>
              </a:ext>
            </a:extLst>
          </p:cNvPr>
          <p:cNvGraphicFramePr>
            <a:graphicFrameLocks/>
          </p:cNvGraphicFramePr>
          <p:nvPr>
            <p:extLst>
              <p:ext uri="{D42A27DB-BD31-4B8C-83A1-F6EECF244321}">
                <p14:modId xmlns:p14="http://schemas.microsoft.com/office/powerpoint/2010/main" val="1188360537"/>
              </p:ext>
            </p:extLst>
          </p:nvPr>
        </p:nvGraphicFramePr>
        <p:xfrm>
          <a:off x="647824" y="1259557"/>
          <a:ext cx="4104456" cy="273630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44582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a:extLst>
              <a:ext uri="{FF2B5EF4-FFF2-40B4-BE49-F238E27FC236}">
                <a16:creationId xmlns:a16="http://schemas.microsoft.com/office/drawing/2014/main" id="{71247728-67C5-A141-9262-3DBE8E2AA288}"/>
              </a:ext>
            </a:extLst>
          </p:cNvPr>
          <p:cNvSpPr txBox="1">
            <a:spLocks/>
          </p:cNvSpPr>
          <p:nvPr/>
        </p:nvSpPr>
        <p:spPr bwMode="auto">
          <a:xfrm>
            <a:off x="2880072" y="755501"/>
            <a:ext cx="5255740" cy="1503851"/>
          </a:xfrm>
          <a:prstGeom prst="rect">
            <a:avLst/>
          </a:prstGeom>
          <a:noFill/>
          <a:ln>
            <a:solidFill>
              <a:srgbClr val="4F81BD"/>
            </a:solid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0" tIns="0" rIns="0" bIns="0" numCol="1" anchor="ctr" anchorCtr="0" compatLnSpc="1">
            <a:prstTxWarp prst="textNoShape">
              <a:avLst/>
            </a:prstTxWarp>
          </a:bodyPr>
          <a:lst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a:lstStyle>
          <a:p>
            <a:r>
              <a:rPr lang="es-ES" sz="3600" kern="0" dirty="0">
                <a:solidFill>
                  <a:srgbClr val="0070C0"/>
                </a:solidFill>
              </a:rPr>
              <a:t>EVALUACION DEL CUMPLIMIENTO DE REQUISITOS LEGALES </a:t>
            </a:r>
          </a:p>
        </p:txBody>
      </p:sp>
      <p:sp>
        <p:nvSpPr>
          <p:cNvPr id="9" name="CuadroTexto 8">
            <a:extLst>
              <a:ext uri="{FF2B5EF4-FFF2-40B4-BE49-F238E27FC236}">
                <a16:creationId xmlns:a16="http://schemas.microsoft.com/office/drawing/2014/main" id="{429327E7-5411-8D48-A3CD-1C509E7E7C09}"/>
              </a:ext>
            </a:extLst>
          </p:cNvPr>
          <p:cNvSpPr txBox="1"/>
          <p:nvPr/>
        </p:nvSpPr>
        <p:spPr>
          <a:xfrm>
            <a:off x="286940" y="2660193"/>
            <a:ext cx="7848872" cy="3539430"/>
          </a:xfrm>
          <a:prstGeom prst="rect">
            <a:avLst/>
          </a:prstGeom>
          <a:noFill/>
        </p:spPr>
        <p:txBody>
          <a:bodyPr wrap="square" rtlCol="0">
            <a:spAutoFit/>
          </a:bodyPr>
          <a:lstStyle/>
          <a:p>
            <a:r>
              <a:rPr lang="es-ES_tradnl" sz="1600" dirty="0">
                <a:solidFill>
                  <a:schemeClr val="tx1"/>
                </a:solidFill>
              </a:rPr>
              <a:t>Durante el 2021, se llevo a cabo la actualización de los requisitos legales, validación del cumplimiento de los requisitos legales, se ha encontrado en un cumplimiento del 97% frente a los </a:t>
            </a:r>
            <a:r>
              <a:rPr lang="es-ES_tradnl" sz="1600" dirty="0" err="1">
                <a:solidFill>
                  <a:schemeClr val="tx1"/>
                </a:solidFill>
              </a:rPr>
              <a:t>itms</a:t>
            </a:r>
            <a:r>
              <a:rPr lang="es-ES_tradnl" sz="1600" dirty="0">
                <a:solidFill>
                  <a:schemeClr val="tx1"/>
                </a:solidFill>
              </a:rPr>
              <a:t> evaluados, se evidencia el  establecimiento de gestión del cambio, las principal cambio esta relacionado con temas derivados de la emergencia sanitaria, simulacros, PESV. Dentro de las principales tenemos: </a:t>
            </a:r>
          </a:p>
          <a:p>
            <a:pPr marL="285750" indent="-285750">
              <a:buFont typeface="Arial" panose="020B0604020202020204" pitchFamily="34" charset="0"/>
              <a:buChar char="•"/>
            </a:pPr>
            <a:r>
              <a:rPr lang="es-ES_tradnl" sz="1600" dirty="0">
                <a:solidFill>
                  <a:schemeClr val="tx1"/>
                </a:solidFill>
              </a:rPr>
              <a:t>Emergencia sanitaria nacional por  COVID – 19 Requisitos legales -Res 666/2020</a:t>
            </a:r>
          </a:p>
          <a:p>
            <a:pPr marL="285750" indent="-285750">
              <a:buFont typeface="Arial" panose="020B0604020202020204" pitchFamily="34" charset="0"/>
              <a:buChar char="•"/>
            </a:pPr>
            <a:r>
              <a:rPr lang="es-ES_tradnl" sz="1600" dirty="0">
                <a:solidFill>
                  <a:schemeClr val="tx1"/>
                </a:solidFill>
              </a:rPr>
              <a:t>Circular 41 Lineamientos  respecto de trabajo en casa </a:t>
            </a:r>
          </a:p>
          <a:p>
            <a:pPr marL="285750" indent="-285750">
              <a:buFont typeface="Arial" panose="020B0604020202020204" pitchFamily="34" charset="0"/>
              <a:buChar char="•"/>
            </a:pPr>
            <a:r>
              <a:rPr lang="es-ES_tradnl" sz="1600" dirty="0">
                <a:solidFill>
                  <a:schemeClr val="tx1"/>
                </a:solidFill>
              </a:rPr>
              <a:t>Resolución 0491-2020 Por lo cual  se establecen  los requisitos  mínimos  de seguridad  para el desarrollo  de trabajos  en Espacios Confinados y se dictan otras disposiciones. </a:t>
            </a:r>
          </a:p>
          <a:p>
            <a:pPr marL="285750" indent="-285750">
              <a:buFont typeface="Arial" panose="020B0604020202020204" pitchFamily="34" charset="0"/>
              <a:buChar char="•"/>
            </a:pPr>
            <a:r>
              <a:rPr lang="es-ES_tradnl" sz="1600" dirty="0">
                <a:solidFill>
                  <a:schemeClr val="tx1"/>
                </a:solidFill>
              </a:rPr>
              <a:t>Res. 2050- 2020 Por medio de la cual se modifica y adiciona la ley 1503 de 2011 y se dictan otras disposiciones en seguridad vial y tránsito</a:t>
            </a:r>
          </a:p>
          <a:p>
            <a:endParaRPr lang="es-ES_tradnl" sz="1600" dirty="0">
              <a:solidFill>
                <a:schemeClr val="tx1"/>
              </a:solidFill>
            </a:endParaRPr>
          </a:p>
          <a:p>
            <a:endParaRPr lang="es-ES_tradnl" sz="1600" dirty="0">
              <a:solidFill>
                <a:schemeClr val="tx1"/>
              </a:solidFill>
            </a:endParaRPr>
          </a:p>
        </p:txBody>
      </p:sp>
      <p:pic>
        <p:nvPicPr>
          <p:cNvPr id="8" name="Imagen 7">
            <a:extLst>
              <a:ext uri="{FF2B5EF4-FFF2-40B4-BE49-F238E27FC236}">
                <a16:creationId xmlns:a16="http://schemas.microsoft.com/office/drawing/2014/main" id="{3AA27ED6-2D1E-B540-B00F-5069AD14E656}"/>
              </a:ext>
            </a:extLst>
          </p:cNvPr>
          <p:cNvPicPr>
            <a:picLocks noChangeAspect="1"/>
          </p:cNvPicPr>
          <p:nvPr/>
        </p:nvPicPr>
        <p:blipFill>
          <a:blip r:embed="rId2"/>
          <a:stretch>
            <a:fillRect/>
          </a:stretch>
        </p:blipFill>
        <p:spPr>
          <a:xfrm>
            <a:off x="286940" y="532680"/>
            <a:ext cx="2593132" cy="2140144"/>
          </a:xfrm>
          <a:prstGeom prst="rect">
            <a:avLst/>
          </a:prstGeom>
          <a:ln>
            <a:noFill/>
          </a:ln>
          <a:effectLst>
            <a:softEdge rad="112500"/>
          </a:effectLst>
        </p:spPr>
      </p:pic>
    </p:spTree>
    <p:extLst>
      <p:ext uri="{BB962C8B-B14F-4D97-AF65-F5344CB8AC3E}">
        <p14:creationId xmlns:p14="http://schemas.microsoft.com/office/powerpoint/2010/main" val="2179291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06839" y="395461"/>
            <a:ext cx="8722531" cy="504056"/>
          </a:xfrm>
          <a:solidFill>
            <a:schemeClr val="accent6">
              <a:lumMod val="20000"/>
              <a:lumOff val="80000"/>
            </a:schemeClr>
          </a:solidFill>
        </p:spPr>
        <p:txBody>
          <a:bodyPr/>
          <a:lstStyle/>
          <a:p>
            <a:r>
              <a:rPr lang="es-ES" sz="2800" b="1" dirty="0"/>
              <a:t>GESTION DEL CAMBIO </a:t>
            </a:r>
          </a:p>
        </p:txBody>
      </p:sp>
      <p:sp>
        <p:nvSpPr>
          <p:cNvPr id="3" name="Marcador de contenido 2"/>
          <p:cNvSpPr>
            <a:spLocks noGrp="1"/>
          </p:cNvSpPr>
          <p:nvPr>
            <p:ph idx="1"/>
          </p:nvPr>
        </p:nvSpPr>
        <p:spPr>
          <a:xfrm>
            <a:off x="239613" y="1547589"/>
            <a:ext cx="8856984" cy="4074185"/>
          </a:xfrm>
        </p:spPr>
        <p:txBody>
          <a:bodyPr/>
          <a:lstStyle/>
          <a:p>
            <a:pPr marL="285750" indent="-285750" algn="just">
              <a:buFont typeface="Arial"/>
              <a:buChar char="•"/>
            </a:pPr>
            <a:r>
              <a:rPr lang="es-ES" sz="1200" dirty="0">
                <a:solidFill>
                  <a:schemeClr val="tx1"/>
                </a:solidFill>
              </a:rPr>
              <a:t>Resolución 380 marzo 2020 ministerio  de salud y protección social, el cual declaro  medidas preventivas sanitaria en el país por causa del coronavirus COVID 19.</a:t>
            </a:r>
          </a:p>
          <a:p>
            <a:pPr marL="285750" indent="-285750" algn="just">
              <a:buFont typeface="Arial"/>
              <a:buChar char="•"/>
            </a:pPr>
            <a:r>
              <a:rPr lang="es-ES" sz="1200" dirty="0">
                <a:solidFill>
                  <a:schemeClr val="tx1"/>
                </a:solidFill>
              </a:rPr>
              <a:t>Resolución 385 marzo 2020 ministerio  de salud y protección social, el cual declara emergencia sanitaria </a:t>
            </a:r>
          </a:p>
          <a:p>
            <a:pPr marL="285750" indent="-285750" algn="just">
              <a:buFont typeface="Arial"/>
              <a:buChar char="•"/>
            </a:pPr>
            <a:r>
              <a:rPr lang="es-ES" sz="1200" dirty="0">
                <a:solidFill>
                  <a:schemeClr val="tx1"/>
                </a:solidFill>
              </a:rPr>
              <a:t>Resolución 666 de abril  2020 por cual se adopta el protocolo general de bioseguridad para mitigar, controlar y realizar el adecuado manejo de la pandemia del Coronavirus Covid-19.</a:t>
            </a:r>
          </a:p>
          <a:p>
            <a:pPr marL="285750" indent="-285750" algn="just">
              <a:buFont typeface="Arial"/>
              <a:buChar char="•"/>
            </a:pPr>
            <a:r>
              <a:rPr lang="es-ES" sz="1200" dirty="0">
                <a:solidFill>
                  <a:schemeClr val="tx1"/>
                </a:solidFill>
              </a:rPr>
              <a:t>Circular 29 abril 2020 indica que los elementos de protección personal de bioseguridad son responsabilidad de las empresas o contratantes; ante la presente emergencia por covid-19</a:t>
            </a:r>
          </a:p>
          <a:p>
            <a:pPr marL="285750" indent="-285750" algn="just">
              <a:buFont typeface="Arial"/>
              <a:buChar char="•"/>
            </a:pPr>
            <a:r>
              <a:rPr lang="es-ES" sz="1200" dirty="0">
                <a:solidFill>
                  <a:schemeClr val="tx1"/>
                </a:solidFill>
              </a:rPr>
              <a:t>Circular 17 del  24 de Febrero  2020 Por el cual se adoptan medidas de bioseguridad para mitigar, evitar la propagación y realizar el adecuado manejo de la pandemia del Coronavirus COVID-19.</a:t>
            </a:r>
          </a:p>
          <a:p>
            <a:pPr marL="285750" indent="-285750" algn="just">
              <a:buFont typeface="Arial"/>
              <a:buChar char="•"/>
            </a:pPr>
            <a:r>
              <a:rPr lang="es-ES" sz="1200" dirty="0">
                <a:solidFill>
                  <a:schemeClr val="tx1"/>
                </a:solidFill>
              </a:rPr>
              <a:t>Cambios locativos (cubierta) </a:t>
            </a:r>
          </a:p>
          <a:p>
            <a:pPr marL="285750" indent="-285750">
              <a:buFont typeface="Arial" panose="020B0604020202020204" pitchFamily="34" charset="0"/>
              <a:buChar char="•"/>
            </a:pPr>
            <a:r>
              <a:rPr lang="es-ES_tradnl" sz="1200" dirty="0">
                <a:solidFill>
                  <a:schemeClr val="tx1"/>
                </a:solidFill>
              </a:rPr>
              <a:t>Resolución 666-20  Emergencia sanitaria nacional por  COVID – 19 Requisitos legales -</a:t>
            </a:r>
          </a:p>
          <a:p>
            <a:pPr marL="285750" indent="-285750">
              <a:buFont typeface="Arial" panose="020B0604020202020204" pitchFamily="34" charset="0"/>
              <a:buChar char="•"/>
            </a:pPr>
            <a:r>
              <a:rPr lang="es-ES_tradnl" sz="1200" dirty="0">
                <a:solidFill>
                  <a:schemeClr val="tx1"/>
                </a:solidFill>
              </a:rPr>
              <a:t>Circular 41 Lineamientos  respecto de trabajo en casa </a:t>
            </a:r>
          </a:p>
          <a:p>
            <a:pPr marL="285750" indent="-285750">
              <a:buFont typeface="Arial" panose="020B0604020202020204" pitchFamily="34" charset="0"/>
              <a:buChar char="•"/>
            </a:pPr>
            <a:r>
              <a:rPr lang="es-ES_tradnl" sz="1200" dirty="0">
                <a:solidFill>
                  <a:schemeClr val="tx1"/>
                </a:solidFill>
              </a:rPr>
              <a:t>Resolución 0491-2020 Por lo cual  se establecen  los requisitos  mínimos  de seguridad  para el desarrollo  de trabajos  en Espacios Confinados y se dictan otras disposiciones. </a:t>
            </a:r>
          </a:p>
          <a:p>
            <a:pPr marL="285750" indent="-285750">
              <a:buFont typeface="Arial" panose="020B0604020202020204" pitchFamily="34" charset="0"/>
              <a:buChar char="•"/>
            </a:pPr>
            <a:r>
              <a:rPr lang="es-ES_tradnl" sz="1200" dirty="0">
                <a:solidFill>
                  <a:schemeClr val="tx1"/>
                </a:solidFill>
              </a:rPr>
              <a:t>Res. 2050- 2020 Por medio de la cual se modifica y adiciona la ley 1503 de 2011 y se dictan otras disposiciones en seguridad vial y tránsito</a:t>
            </a:r>
            <a:endParaRPr lang="es-ES" sz="1200" dirty="0">
              <a:solidFill>
                <a:schemeClr val="tx1"/>
              </a:solidFill>
            </a:endParaRPr>
          </a:p>
          <a:p>
            <a:pPr marL="285750" indent="-285750" algn="just">
              <a:buFont typeface="Arial"/>
              <a:buChar char="•"/>
            </a:pPr>
            <a:endParaRPr lang="es-ES" sz="1200" dirty="0">
              <a:solidFill>
                <a:schemeClr val="tx1"/>
              </a:solidFill>
            </a:endParaRPr>
          </a:p>
          <a:p>
            <a:pPr marL="285750" indent="-285750" algn="just">
              <a:buFont typeface="Arial"/>
              <a:buChar char="•"/>
            </a:pPr>
            <a:endParaRPr lang="es-ES" sz="1200" dirty="0">
              <a:solidFill>
                <a:schemeClr val="tx1"/>
              </a:solidFill>
            </a:endParaRPr>
          </a:p>
        </p:txBody>
      </p:sp>
    </p:spTree>
    <p:extLst>
      <p:ext uri="{BB962C8B-B14F-4D97-AF65-F5344CB8AC3E}">
        <p14:creationId xmlns:p14="http://schemas.microsoft.com/office/powerpoint/2010/main" val="4097186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a 7">
            <a:extLst>
              <a:ext uri="{FF2B5EF4-FFF2-40B4-BE49-F238E27FC236}">
                <a16:creationId xmlns:a16="http://schemas.microsoft.com/office/drawing/2014/main" id="{660A63D4-28AD-4D40-BB9A-2990B65FD171}"/>
              </a:ext>
            </a:extLst>
          </p:cNvPr>
          <p:cNvGraphicFramePr>
            <a:graphicFrameLocks noGrp="1"/>
          </p:cNvGraphicFramePr>
          <p:nvPr/>
        </p:nvGraphicFramePr>
        <p:xfrm>
          <a:off x="888" y="539477"/>
          <a:ext cx="9935966" cy="5589491"/>
        </p:xfrm>
        <a:graphic>
          <a:graphicData uri="http://schemas.openxmlformats.org/drawingml/2006/table">
            <a:tbl>
              <a:tblPr>
                <a:tableStyleId>{5C22544A-7EE6-4342-B048-85BDC9FD1C3A}</a:tableStyleId>
              </a:tblPr>
              <a:tblGrid>
                <a:gridCol w="1314670">
                  <a:extLst>
                    <a:ext uri="{9D8B030D-6E8A-4147-A177-3AD203B41FA5}">
                      <a16:colId xmlns:a16="http://schemas.microsoft.com/office/drawing/2014/main" val="2388561199"/>
                    </a:ext>
                  </a:extLst>
                </a:gridCol>
                <a:gridCol w="741573">
                  <a:extLst>
                    <a:ext uri="{9D8B030D-6E8A-4147-A177-3AD203B41FA5}">
                      <a16:colId xmlns:a16="http://schemas.microsoft.com/office/drawing/2014/main" val="1395460225"/>
                    </a:ext>
                  </a:extLst>
                </a:gridCol>
                <a:gridCol w="832716">
                  <a:extLst>
                    <a:ext uri="{9D8B030D-6E8A-4147-A177-3AD203B41FA5}">
                      <a16:colId xmlns:a16="http://schemas.microsoft.com/office/drawing/2014/main" val="1766709763"/>
                    </a:ext>
                  </a:extLst>
                </a:gridCol>
                <a:gridCol w="580000">
                  <a:extLst>
                    <a:ext uri="{9D8B030D-6E8A-4147-A177-3AD203B41FA5}">
                      <a16:colId xmlns:a16="http://schemas.microsoft.com/office/drawing/2014/main" val="2291818490"/>
                    </a:ext>
                  </a:extLst>
                </a:gridCol>
                <a:gridCol w="580000">
                  <a:extLst>
                    <a:ext uri="{9D8B030D-6E8A-4147-A177-3AD203B41FA5}">
                      <a16:colId xmlns:a16="http://schemas.microsoft.com/office/drawing/2014/main" val="1690617127"/>
                    </a:ext>
                  </a:extLst>
                </a:gridCol>
                <a:gridCol w="526143">
                  <a:extLst>
                    <a:ext uri="{9D8B030D-6E8A-4147-A177-3AD203B41FA5}">
                      <a16:colId xmlns:a16="http://schemas.microsoft.com/office/drawing/2014/main" val="1998339078"/>
                    </a:ext>
                  </a:extLst>
                </a:gridCol>
                <a:gridCol w="493001">
                  <a:extLst>
                    <a:ext uri="{9D8B030D-6E8A-4147-A177-3AD203B41FA5}">
                      <a16:colId xmlns:a16="http://schemas.microsoft.com/office/drawing/2014/main" val="1908430778"/>
                    </a:ext>
                  </a:extLst>
                </a:gridCol>
                <a:gridCol w="476430">
                  <a:extLst>
                    <a:ext uri="{9D8B030D-6E8A-4147-A177-3AD203B41FA5}">
                      <a16:colId xmlns:a16="http://schemas.microsoft.com/office/drawing/2014/main" val="1680235795"/>
                    </a:ext>
                  </a:extLst>
                </a:gridCol>
                <a:gridCol w="534429">
                  <a:extLst>
                    <a:ext uri="{9D8B030D-6E8A-4147-A177-3AD203B41FA5}">
                      <a16:colId xmlns:a16="http://schemas.microsoft.com/office/drawing/2014/main" val="3022394135"/>
                    </a:ext>
                  </a:extLst>
                </a:gridCol>
                <a:gridCol w="468143">
                  <a:extLst>
                    <a:ext uri="{9D8B030D-6E8A-4147-A177-3AD203B41FA5}">
                      <a16:colId xmlns:a16="http://schemas.microsoft.com/office/drawing/2014/main" val="2748754215"/>
                    </a:ext>
                  </a:extLst>
                </a:gridCol>
                <a:gridCol w="501286">
                  <a:extLst>
                    <a:ext uri="{9D8B030D-6E8A-4147-A177-3AD203B41FA5}">
                      <a16:colId xmlns:a16="http://schemas.microsoft.com/office/drawing/2014/main" val="2201841805"/>
                    </a:ext>
                  </a:extLst>
                </a:gridCol>
                <a:gridCol w="530286">
                  <a:extLst>
                    <a:ext uri="{9D8B030D-6E8A-4147-A177-3AD203B41FA5}">
                      <a16:colId xmlns:a16="http://schemas.microsoft.com/office/drawing/2014/main" val="1373930619"/>
                    </a:ext>
                  </a:extLst>
                </a:gridCol>
                <a:gridCol w="617287">
                  <a:extLst>
                    <a:ext uri="{9D8B030D-6E8A-4147-A177-3AD203B41FA5}">
                      <a16:colId xmlns:a16="http://schemas.microsoft.com/office/drawing/2014/main" val="2737119589"/>
                    </a:ext>
                  </a:extLst>
                </a:gridCol>
                <a:gridCol w="567572">
                  <a:extLst>
                    <a:ext uri="{9D8B030D-6E8A-4147-A177-3AD203B41FA5}">
                      <a16:colId xmlns:a16="http://schemas.microsoft.com/office/drawing/2014/main" val="1954679601"/>
                    </a:ext>
                  </a:extLst>
                </a:gridCol>
                <a:gridCol w="646287">
                  <a:extLst>
                    <a:ext uri="{9D8B030D-6E8A-4147-A177-3AD203B41FA5}">
                      <a16:colId xmlns:a16="http://schemas.microsoft.com/office/drawing/2014/main" val="1035618451"/>
                    </a:ext>
                  </a:extLst>
                </a:gridCol>
                <a:gridCol w="526143">
                  <a:extLst>
                    <a:ext uri="{9D8B030D-6E8A-4147-A177-3AD203B41FA5}">
                      <a16:colId xmlns:a16="http://schemas.microsoft.com/office/drawing/2014/main" val="982777221"/>
                    </a:ext>
                  </a:extLst>
                </a:gridCol>
              </a:tblGrid>
              <a:tr h="285855">
                <a:tc gridSpan="2">
                  <a:txBody>
                    <a:bodyPr/>
                    <a:lstStyle/>
                    <a:p>
                      <a:pPr algn="ctr" fontAlgn="ctr"/>
                      <a:r>
                        <a:rPr lang="es-CO" sz="600" u="none" strike="noStrike" dirty="0">
                          <a:effectLst/>
                        </a:rPr>
                        <a:t> </a:t>
                      </a:r>
                      <a:endParaRPr lang="es-CO" sz="600" b="0" i="0" u="none" strike="noStrike" dirty="0">
                        <a:solidFill>
                          <a:srgbClr val="000000"/>
                        </a:solidFill>
                        <a:effectLst/>
                        <a:latin typeface="Arial" panose="020B0604020202020204" pitchFamily="34" charset="0"/>
                      </a:endParaRPr>
                    </a:p>
                  </a:txBody>
                  <a:tcPr marL="0" marR="0" marT="0" marB="0" anchor="ctr"/>
                </a:tc>
                <a:tc hMerge="1">
                  <a:txBody>
                    <a:bodyPr/>
                    <a:lstStyle/>
                    <a:p>
                      <a:endParaRPr lang="es-CO"/>
                    </a:p>
                  </a:txBody>
                  <a:tcPr/>
                </a:tc>
                <a:tc gridSpan="14">
                  <a:txBody>
                    <a:bodyPr/>
                    <a:lstStyle/>
                    <a:p>
                      <a:pPr algn="ctr" fontAlgn="ctr"/>
                      <a:r>
                        <a:rPr lang="es-CO" sz="1100" u="none" strike="noStrike">
                          <a:effectLst/>
                        </a:rPr>
                        <a:t>PRESUPUESTO </a:t>
                      </a:r>
                      <a:endParaRPr lang="es-CO" sz="1100" b="1" i="0" u="none" strike="noStrike">
                        <a:solidFill>
                          <a:srgbClr val="000000"/>
                        </a:solidFill>
                        <a:effectLst/>
                        <a:latin typeface="Arial" panose="020B0604020202020204" pitchFamily="34" charset="0"/>
                      </a:endParaRPr>
                    </a:p>
                  </a:txBody>
                  <a:tcPr marL="0" marR="0" marT="0" marB="0" anchor="ct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741309296"/>
                  </a:ext>
                </a:extLst>
              </a:tr>
              <a:tr h="136536">
                <a:tc>
                  <a:txBody>
                    <a:bodyPr/>
                    <a:lstStyle/>
                    <a:p>
                      <a:pPr algn="ctr" fontAlgn="ctr"/>
                      <a:r>
                        <a:rPr lang="es-CO" sz="600" u="none" strike="noStrike">
                          <a:effectLst/>
                        </a:rPr>
                        <a:t>ACTIVIDADES A DESARROLLAR</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01/20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02/20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03/20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04/20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05/20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06/20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07/20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08/20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09/20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10/20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11/20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12/20</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TOTAL</a:t>
                      </a:r>
                      <a:endParaRPr lang="es-CO" sz="600" b="1" i="0" u="none" strike="noStrike">
                        <a:solidFill>
                          <a:srgbClr val="000000"/>
                        </a:solidFill>
                        <a:effectLst/>
                        <a:latin typeface="Arial" panose="020B0604020202020204" pitchFamily="34" charset="0"/>
                      </a:endParaRPr>
                    </a:p>
                  </a:txBody>
                  <a:tcPr marL="0" marR="0" marT="0" marB="0" anchor="ctr"/>
                </a:tc>
                <a:tc rowSpan="2">
                  <a:txBody>
                    <a:bodyPr/>
                    <a:lstStyle/>
                    <a:p>
                      <a:pPr algn="ctr" fontAlgn="ctr"/>
                      <a:r>
                        <a:rPr lang="es-CO" sz="600" u="none" strike="noStrike">
                          <a:effectLst/>
                        </a:rPr>
                        <a:t>% cump</a:t>
                      </a:r>
                      <a:endParaRPr lang="es-CO" sz="600" b="1" i="0" u="none" strike="noStrike">
                        <a:solidFill>
                          <a:srgbClr val="000000"/>
                        </a:solidFill>
                        <a:effectLst/>
                        <a:latin typeface="Arial" panose="020B0604020202020204" pitchFamily="34" charset="0"/>
                      </a:endParaRPr>
                    </a:p>
                  </a:txBody>
                  <a:tcPr marL="0" marR="0" marT="0" marB="0" anchor="ctr"/>
                </a:tc>
                <a:extLst>
                  <a:ext uri="{0D108BD9-81ED-4DB2-BD59-A6C34878D82A}">
                    <a16:rowId xmlns:a16="http://schemas.microsoft.com/office/drawing/2014/main" val="3060155185"/>
                  </a:ext>
                </a:extLst>
              </a:tr>
              <a:tr h="136536">
                <a:tc>
                  <a:txBody>
                    <a:bodyPr/>
                    <a:lstStyle/>
                    <a:p>
                      <a:pPr algn="l" fontAlgn="ctr"/>
                      <a:r>
                        <a:rPr lang="es-CO" sz="600" u="none" strike="noStrike">
                          <a:effectLst/>
                        </a:rPr>
                        <a:t>EVALUACIONES</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Programado</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 </a:t>
                      </a:r>
                      <a:endParaRPr lang="es-CO" sz="6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Ejecutado</a:t>
                      </a:r>
                      <a:endParaRPr lang="es-CO" sz="600" b="1" i="0" u="none" strike="noStrike">
                        <a:solidFill>
                          <a:srgbClr val="000000"/>
                        </a:solidFill>
                        <a:effectLst/>
                        <a:latin typeface="Arial" panose="020B0604020202020204" pitchFamily="34" charset="0"/>
                      </a:endParaRPr>
                    </a:p>
                  </a:txBody>
                  <a:tcPr marL="0" marR="0" marT="0" marB="0" anchor="ctr"/>
                </a:tc>
                <a:tc vMerge="1">
                  <a:txBody>
                    <a:bodyPr/>
                    <a:lstStyle/>
                    <a:p>
                      <a:endParaRPr lang="es-CO"/>
                    </a:p>
                  </a:txBody>
                  <a:tcPr/>
                </a:tc>
                <a:extLst>
                  <a:ext uri="{0D108BD9-81ED-4DB2-BD59-A6C34878D82A}">
                    <a16:rowId xmlns:a16="http://schemas.microsoft.com/office/drawing/2014/main" val="1367605297"/>
                  </a:ext>
                </a:extLst>
              </a:tr>
              <a:tr h="258698">
                <a:tc>
                  <a:txBody>
                    <a:bodyPr/>
                    <a:lstStyle/>
                    <a:p>
                      <a:pPr algn="l" fontAlgn="ctr"/>
                      <a:r>
                        <a:rPr lang="es-CO" sz="500" u="none" strike="noStrike">
                          <a:effectLst/>
                        </a:rPr>
                        <a:t>Auditoria consejo Colombiano de seguridad CCS</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$3.360.000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$3.614.000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$3.614.000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108%</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1129495258"/>
                  </a:ext>
                </a:extLst>
              </a:tr>
              <a:tr h="258698">
                <a:tc>
                  <a:txBody>
                    <a:bodyPr/>
                    <a:lstStyle/>
                    <a:p>
                      <a:pPr algn="l" fontAlgn="ctr"/>
                      <a:r>
                        <a:rPr lang="es-CO" sz="500" u="none" strike="noStrike">
                          <a:effectLst/>
                        </a:rPr>
                        <a:t>Auditorias Internas</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$650.000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$562.010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$562.010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86%</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680286753"/>
                  </a:ext>
                </a:extLst>
              </a:tr>
              <a:tr h="258698">
                <a:tc>
                  <a:txBody>
                    <a:bodyPr/>
                    <a:lstStyle/>
                    <a:p>
                      <a:pPr algn="l" fontAlgn="ctr"/>
                      <a:r>
                        <a:rPr lang="es-CO" sz="500" u="none" strike="noStrike">
                          <a:effectLst/>
                        </a:rPr>
                        <a:t>Papeleria (cortes rubio)</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$564.260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$86.560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$123.546</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$56.000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$98.750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$34.650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$54.300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$67.900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$521.706</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92%</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1890751535"/>
                  </a:ext>
                </a:extLst>
              </a:tr>
              <a:tr h="325910">
                <a:tc>
                  <a:txBody>
                    <a:bodyPr/>
                    <a:lstStyle/>
                    <a:p>
                      <a:pPr algn="l" fontAlgn="ctr"/>
                      <a:r>
                        <a:rPr lang="es-CO" sz="500" u="none" strike="noStrike">
                          <a:effectLst/>
                        </a:rPr>
                        <a:t>capacitaciones externas (linea de vida, campañas -seguridad vial, trabajo alturas, espacios confinados ,swp)</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$6.541.404</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$366.520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$1.786.190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$4.574.741</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$6.727.451</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103%</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1322953993"/>
                  </a:ext>
                </a:extLst>
              </a:tr>
              <a:tr h="258698">
                <a:tc>
                  <a:txBody>
                    <a:bodyPr/>
                    <a:lstStyle/>
                    <a:p>
                      <a:pPr algn="l" fontAlgn="ctr"/>
                      <a:r>
                        <a:rPr lang="es-CO" sz="500" u="none" strike="noStrike">
                          <a:effectLst/>
                        </a:rPr>
                        <a:t>Horas hombre (capacitaciones, mtto del sistema) incluyen capacitaciones externas </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$52.141.420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$3.654.100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$3.654.100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$3.654.100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$5.078.200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$3.654.100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$3.654.100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$3.654.100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$3.654.100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$3.654.100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$4.308.510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$3.654.100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$3.654.100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$45.927.710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88%</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283416390"/>
                  </a:ext>
                </a:extLst>
              </a:tr>
              <a:tr h="258698">
                <a:tc>
                  <a:txBody>
                    <a:bodyPr/>
                    <a:lstStyle/>
                    <a:p>
                      <a:pPr algn="l" fontAlgn="ctr"/>
                      <a:r>
                        <a:rPr lang="es-CO" sz="500" u="none" strike="noStrike">
                          <a:effectLst/>
                        </a:rPr>
                        <a:t>Examenes medico ocupacionales VACUNAS (Salud de los andes)</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$11.784.100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$1.018.300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$219.500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$1.391.600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$375.100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$652.700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$2.917.400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$625.000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$7.199.600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61%</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760982191"/>
                  </a:ext>
                </a:extLst>
              </a:tr>
              <a:tr h="201210">
                <a:tc>
                  <a:txBody>
                    <a:bodyPr/>
                    <a:lstStyle/>
                    <a:p>
                      <a:pPr algn="l" fontAlgn="ctr"/>
                      <a:r>
                        <a:rPr lang="es-CO" sz="500" u="none" strike="noStrike">
                          <a:effectLst/>
                        </a:rPr>
                        <a:t>Dotación: Botas (jovical)</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$9.672.000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$3.534.300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$9.032.000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$12.566.300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130%</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3651291942"/>
                  </a:ext>
                </a:extLst>
              </a:tr>
              <a:tr h="285647">
                <a:tc>
                  <a:txBody>
                    <a:bodyPr/>
                    <a:lstStyle/>
                    <a:p>
                      <a:pPr algn="l" fontAlgn="ctr"/>
                      <a:r>
                        <a:rPr lang="es-CO" sz="500" u="none" strike="noStrike">
                          <a:effectLst/>
                        </a:rPr>
                        <a:t>Programas de gestion -Altura-espacios confinados-quimico-mecanico</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$6.541.458</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$152.410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$4.141.100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$4.293.510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66%</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1803516416"/>
                  </a:ext>
                </a:extLst>
              </a:tr>
              <a:tr h="258698">
                <a:tc>
                  <a:txBody>
                    <a:bodyPr/>
                    <a:lstStyle/>
                    <a:p>
                      <a:pPr algn="l" fontAlgn="ctr"/>
                      <a:r>
                        <a:rPr lang="es-CO" sz="500" u="none" strike="noStrike">
                          <a:effectLst/>
                        </a:rPr>
                        <a:t>Dotacion: Office Marquet </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$18.747.411</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$5.031.924</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$4.215.324</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$2.514.248</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$8.800.407</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$1.368.704</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$4.034.379</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$25.964.986</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138%</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1484497090"/>
                  </a:ext>
                </a:extLst>
              </a:tr>
              <a:tr h="258698">
                <a:tc>
                  <a:txBody>
                    <a:bodyPr/>
                    <a:lstStyle/>
                    <a:p>
                      <a:pPr algn="l" fontAlgn="ctr"/>
                      <a:r>
                        <a:rPr lang="es-CO" sz="500" u="none" strike="noStrike">
                          <a:effectLst/>
                        </a:rPr>
                        <a:t>Adquisicion  de  EPP (occupational) +OS&amp;H Safety</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$14.653.902</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$2.647.040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$2.645.979</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$466.653</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$5.336.484</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$11.096.156</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76%</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1239502291"/>
                  </a:ext>
                </a:extLst>
              </a:tr>
              <a:tr h="208396">
                <a:tc>
                  <a:txBody>
                    <a:bodyPr/>
                    <a:lstStyle/>
                    <a:p>
                      <a:pPr algn="l" fontAlgn="ctr"/>
                      <a:r>
                        <a:rPr lang="es-CO" sz="500" u="none" strike="noStrike">
                          <a:effectLst/>
                        </a:rPr>
                        <a:t>Plan de emergencia</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$854.149</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$60.300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$60.300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$120.600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14%</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709163953"/>
                  </a:ext>
                </a:extLst>
              </a:tr>
              <a:tr h="179652">
                <a:tc>
                  <a:txBody>
                    <a:bodyPr/>
                    <a:lstStyle/>
                    <a:p>
                      <a:pPr algn="l" fontAlgn="ctr"/>
                      <a:r>
                        <a:rPr lang="es-CO" sz="500" u="none" strike="noStrike">
                          <a:effectLst/>
                        </a:rPr>
                        <a:t>Programa  biomecanico</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$3.984.740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$67.500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$54.300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$38.900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$69.800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$45.670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$45.700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$58.900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$152.411</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$258.741</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$76.300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$23.600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$891.822</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22%</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2917278678"/>
                  </a:ext>
                </a:extLst>
              </a:tr>
              <a:tr h="217273">
                <a:tc>
                  <a:txBody>
                    <a:bodyPr/>
                    <a:lstStyle/>
                    <a:p>
                      <a:pPr algn="l" fontAlgn="ctr"/>
                      <a:r>
                        <a:rPr lang="es-CO" sz="500" u="none" strike="noStrike">
                          <a:effectLst/>
                        </a:rPr>
                        <a:t>Programa de seguridad vial</a:t>
                      </a:r>
                      <a:br>
                        <a:rPr lang="es-CO" sz="500" u="none" strike="noStrike">
                          <a:effectLst/>
                        </a:rPr>
                      </a:b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$98.541.100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$24.500.000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$22.154.600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$12.800.000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$13.700.000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$19.000.000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$12.000.000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$7.100.000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$19.500.000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$15.400.000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$15.300.000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$22.500.000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$183.954.600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187%</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297428928"/>
                  </a:ext>
                </a:extLst>
              </a:tr>
              <a:tr h="172466">
                <a:tc>
                  <a:txBody>
                    <a:bodyPr/>
                    <a:lstStyle/>
                    <a:p>
                      <a:pPr algn="l" fontAlgn="ctr"/>
                      <a:r>
                        <a:rPr lang="es-CO" sz="500" u="none" strike="noStrike">
                          <a:effectLst/>
                        </a:rPr>
                        <a:t>PVE Biologivo </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$10.000.000</a:t>
                      </a:r>
                      <a:endParaRPr lang="es-CO" sz="500" b="0" i="0" u="none" strike="noStrike">
                        <a:solidFill>
                          <a:srgbClr val="E26B0A"/>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$2.395.000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$7.080.000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$909.323</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$407.500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$95.000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$407.500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$11.354.323</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114%</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817243173"/>
                  </a:ext>
                </a:extLst>
              </a:tr>
              <a:tr h="325910">
                <a:tc>
                  <a:txBody>
                    <a:bodyPr/>
                    <a:lstStyle/>
                    <a:p>
                      <a:pPr algn="l" fontAlgn="ctr"/>
                      <a:r>
                        <a:rPr lang="es-CO" sz="500" u="none" strike="noStrike">
                          <a:effectLst/>
                        </a:rPr>
                        <a:t>Mantenimiento Equipos contingencia (Extintores, camillas, botiquines  (coopebob)</a:t>
                      </a: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$1.568.741</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$610.800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$117.000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$670.000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$202.895</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$190.000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$1.790.695</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114%</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3989544976"/>
                  </a:ext>
                </a:extLst>
              </a:tr>
              <a:tr h="258698">
                <a:tc>
                  <a:txBody>
                    <a:bodyPr/>
                    <a:lstStyle/>
                    <a:p>
                      <a:pPr algn="l" fontAlgn="ctr"/>
                      <a:r>
                        <a:rPr lang="es-CO" sz="500" u="none" strike="noStrike">
                          <a:effectLst/>
                        </a:rPr>
                        <a:t>Mantenimiento locativo y ambiental </a:t>
                      </a:r>
                      <a:br>
                        <a:rPr lang="es-CO" sz="500" u="none" strike="noStrike">
                          <a:effectLst/>
                        </a:rPr>
                      </a:br>
                      <a:endParaRPr lang="es-CO" sz="5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500" u="none" strike="noStrike">
                          <a:effectLst/>
                        </a:rPr>
                        <a:t>$45.714.121</a:t>
                      </a:r>
                      <a:endParaRPr lang="es-CO" sz="500" b="0" i="0" u="none" strike="noStrike">
                        <a:solidFill>
                          <a:srgbClr val="F79646"/>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$334.200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$613.050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$44.199.999</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$344.373</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$3.036.642</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$51.870.115</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$100.398.379</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220%</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163180056"/>
                  </a:ext>
                </a:extLst>
              </a:tr>
              <a:tr h="325910">
                <a:tc>
                  <a:txBody>
                    <a:bodyPr/>
                    <a:lstStyle/>
                    <a:p>
                      <a:pPr algn="l" fontAlgn="t"/>
                      <a:r>
                        <a:rPr lang="es-CO" sz="500" u="none" strike="noStrike">
                          <a:effectLst/>
                        </a:rPr>
                        <a:t>Programa ambiental</a:t>
                      </a:r>
                      <a:br>
                        <a:rPr lang="es-CO" sz="500" u="none" strike="noStrike">
                          <a:effectLst/>
                        </a:rPr>
                      </a:br>
                      <a:r>
                        <a:rPr lang="es-CO" sz="500" u="none" strike="noStrike">
                          <a:effectLst/>
                        </a:rPr>
                        <a:t>(mtto de luminarias -programa agua-paneles solares-gestion de residuos </a:t>
                      </a:r>
                      <a:endParaRPr lang="es-CO" sz="500" b="0" i="0" u="none" strike="noStrike">
                        <a:solidFill>
                          <a:srgbClr val="000000"/>
                        </a:solidFill>
                        <a:effectLst/>
                        <a:latin typeface="Arial" panose="020B0604020202020204" pitchFamily="34" charset="0"/>
                      </a:endParaRPr>
                    </a:p>
                  </a:txBody>
                  <a:tcPr marL="0" marR="0" marT="0" marB="0"/>
                </a:tc>
                <a:tc>
                  <a:txBody>
                    <a:bodyPr/>
                    <a:lstStyle/>
                    <a:p>
                      <a:pPr algn="ctr" fontAlgn="ctr"/>
                      <a:r>
                        <a:rPr lang="es-CO" sz="500" u="none" strike="noStrike">
                          <a:effectLst/>
                        </a:rPr>
                        <a:t>$1.254.010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$89.782</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$57.410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$54.710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$454.714</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$776.616</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62%</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4249985425"/>
                  </a:ext>
                </a:extLst>
              </a:tr>
              <a:tr h="258698">
                <a:tc>
                  <a:txBody>
                    <a:bodyPr/>
                    <a:lstStyle/>
                    <a:p>
                      <a:pPr algn="l" fontAlgn="t"/>
                      <a:r>
                        <a:rPr lang="es-CO" sz="500" u="none" strike="noStrike">
                          <a:effectLst/>
                        </a:rPr>
                        <a:t>Gestion PVE psicosocial- Motivacion y bienestar </a:t>
                      </a:r>
                      <a:endParaRPr lang="es-CO" sz="500" b="0" i="0" u="none" strike="noStrike">
                        <a:solidFill>
                          <a:srgbClr val="000000"/>
                        </a:solidFill>
                        <a:effectLst/>
                        <a:latin typeface="Arial" panose="020B0604020202020204" pitchFamily="34" charset="0"/>
                      </a:endParaRPr>
                    </a:p>
                  </a:txBody>
                  <a:tcPr marL="0" marR="0" marT="0" marB="0"/>
                </a:tc>
                <a:tc>
                  <a:txBody>
                    <a:bodyPr/>
                    <a:lstStyle/>
                    <a:p>
                      <a:pPr algn="ctr" fontAlgn="ctr"/>
                      <a:r>
                        <a:rPr lang="es-CO" sz="500" u="none" strike="noStrike">
                          <a:effectLst/>
                        </a:rPr>
                        <a:t>$18.254.100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$351.500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$0,000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$13.113.420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$13.464.920</a:t>
                      </a:r>
                      <a:endParaRPr lang="es-CO" sz="500" b="0"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500" u="none" strike="noStrike">
                          <a:effectLst/>
                        </a:rPr>
                        <a:t>74%</a:t>
                      </a:r>
                      <a:endParaRPr lang="es-CO" sz="5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79905427"/>
                  </a:ext>
                </a:extLst>
              </a:tr>
              <a:tr h="301815">
                <a:tc>
                  <a:txBody>
                    <a:bodyPr/>
                    <a:lstStyle/>
                    <a:p>
                      <a:pPr algn="ctr" fontAlgn="ctr"/>
                      <a:r>
                        <a:rPr lang="es-CO" sz="400" u="none" strike="noStrike">
                          <a:effectLst/>
                        </a:rPr>
                        <a:t>TOTAL </a:t>
                      </a:r>
                      <a:endParaRPr lang="es-CO" sz="400" b="1" i="0" u="none" strike="noStrike">
                        <a:solidFill>
                          <a:srgbClr val="FFFFFF"/>
                        </a:solidFill>
                        <a:effectLst/>
                        <a:latin typeface="Arial" panose="020B0604020202020204" pitchFamily="34" charset="0"/>
                      </a:endParaRPr>
                    </a:p>
                  </a:txBody>
                  <a:tcPr marL="0" marR="0" marT="0" marB="0" anchor="ctr"/>
                </a:tc>
                <a:tc>
                  <a:txBody>
                    <a:bodyPr/>
                    <a:lstStyle/>
                    <a:p>
                      <a:pPr algn="ctr" fontAlgn="ctr"/>
                      <a:r>
                        <a:rPr lang="es-CO" sz="400" u="none" strike="noStrike">
                          <a:effectLst/>
                        </a:rPr>
                        <a:t>$304.826.916</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$38.917.384</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$31.553.930</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$23.158.608</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$5.148.000</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$23.638.352</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$78.173.538</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$25.292.880</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$14.398.541</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$26.598.242</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$20.116.551</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$38.572.789</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$105.656.569</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$431.225.384</a:t>
                      </a:r>
                      <a:endParaRPr lang="es-CO" sz="4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400" u="none" strike="noStrike">
                          <a:effectLst/>
                        </a:rPr>
                        <a:t>141%</a:t>
                      </a:r>
                      <a:endParaRPr lang="es-CO" sz="400" b="0" i="0" u="none" strike="noStrike">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1441294990"/>
                  </a:ext>
                </a:extLst>
              </a:tr>
              <a:tr h="158093">
                <a:tc>
                  <a:txBody>
                    <a:bodyPr/>
                    <a:lstStyle/>
                    <a:p>
                      <a:pPr algn="l" fontAlgn="ctr"/>
                      <a:r>
                        <a:rPr lang="es-CO" sz="500" u="none" strike="noStrike">
                          <a:effectLst/>
                        </a:rPr>
                        <a:t> </a:t>
                      </a:r>
                      <a:endParaRPr lang="es-CO" sz="500" b="1"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300" u="none" strike="noStrike">
                          <a:effectLst/>
                        </a:rPr>
                        <a:t> </a:t>
                      </a:r>
                      <a:endParaRPr lang="es-CO" sz="300" b="0" i="0" u="none" strike="noStrike">
                        <a:solidFill>
                          <a:srgbClr val="000000"/>
                        </a:solidFill>
                        <a:effectLst/>
                        <a:latin typeface="Tahoma" panose="020B0604030504040204" pitchFamily="34" charset="0"/>
                      </a:endParaRPr>
                    </a:p>
                  </a:txBody>
                  <a:tcPr marL="0" marR="0" marT="0" marB="0" anchor="ctr"/>
                </a:tc>
                <a:tc>
                  <a:txBody>
                    <a:bodyPr/>
                    <a:lstStyle/>
                    <a:p>
                      <a:pPr algn="l" fontAlgn="ctr"/>
                      <a:r>
                        <a:rPr lang="es-CO" sz="300" u="none" strike="noStrike">
                          <a:effectLst/>
                        </a:rPr>
                        <a:t> </a:t>
                      </a:r>
                      <a:endParaRPr lang="es-CO" sz="300" b="0" i="0" u="none" strike="noStrike">
                        <a:solidFill>
                          <a:srgbClr val="000000"/>
                        </a:solidFill>
                        <a:effectLst/>
                        <a:latin typeface="Arial" panose="020B0604020202020204" pitchFamily="34" charset="0"/>
                      </a:endParaRPr>
                    </a:p>
                  </a:txBody>
                  <a:tcPr marL="0" marR="0" marT="0" marB="0" anchor="ctr"/>
                </a:tc>
                <a:tc>
                  <a:txBody>
                    <a:bodyPr/>
                    <a:lstStyle/>
                    <a:p>
                      <a:pPr algn="l" fontAlgn="ctr"/>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0" marR="0" marT="0" marB="0" anchor="ctr"/>
                </a:tc>
                <a:tc>
                  <a:txBody>
                    <a:bodyPr/>
                    <a:lstStyle/>
                    <a:p>
                      <a:pPr algn="l" fontAlgn="ctr"/>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0" marR="0" marT="0" marB="0" anchor="ctr"/>
                </a:tc>
                <a:tc>
                  <a:txBody>
                    <a:bodyPr/>
                    <a:lstStyle/>
                    <a:p>
                      <a:pPr algn="l" fontAlgn="ctr"/>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0" marR="0" marT="0" marB="0" anchor="ctr"/>
                </a:tc>
                <a:tc>
                  <a:txBody>
                    <a:bodyPr/>
                    <a:lstStyle/>
                    <a:p>
                      <a:pPr algn="l" fontAlgn="ctr"/>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0" marR="0" marT="0" marB="0" anchor="ctr"/>
                </a:tc>
                <a:tc>
                  <a:txBody>
                    <a:bodyPr/>
                    <a:lstStyle/>
                    <a:p>
                      <a:pPr algn="l" fontAlgn="ctr"/>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0" marR="0" marT="0" marB="0" anchor="ctr"/>
                </a:tc>
                <a:tc>
                  <a:txBody>
                    <a:bodyPr/>
                    <a:lstStyle/>
                    <a:p>
                      <a:pPr algn="l" fontAlgn="ctr"/>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0" marR="0" marT="0" marB="0" anchor="ctr"/>
                </a:tc>
                <a:tc>
                  <a:txBody>
                    <a:bodyPr/>
                    <a:lstStyle/>
                    <a:p>
                      <a:pPr algn="l" fontAlgn="ctr"/>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0" marR="0" marT="0" marB="0" anchor="ctr"/>
                </a:tc>
                <a:tc>
                  <a:txBody>
                    <a:bodyPr/>
                    <a:lstStyle/>
                    <a:p>
                      <a:pPr algn="l" fontAlgn="ctr"/>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0" marR="0" marT="0" marB="0" anchor="ctr"/>
                </a:tc>
                <a:tc>
                  <a:txBody>
                    <a:bodyPr/>
                    <a:lstStyle/>
                    <a:p>
                      <a:pPr algn="l" fontAlgn="ctr"/>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0" marR="0" marT="0" marB="0" anchor="ctr"/>
                </a:tc>
                <a:tc>
                  <a:txBody>
                    <a:bodyPr/>
                    <a:lstStyle/>
                    <a:p>
                      <a:pPr algn="l" fontAlgn="ctr"/>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0" marR="0" marT="0" marB="0" anchor="ctr"/>
                </a:tc>
                <a:tc>
                  <a:txBody>
                    <a:bodyPr/>
                    <a:lstStyle/>
                    <a:p>
                      <a:pPr algn="l" fontAlgn="ctr"/>
                      <a:r>
                        <a:rPr lang="es-CO" sz="600" u="none" strike="noStrike">
                          <a:effectLst/>
                        </a:rPr>
                        <a:t> </a:t>
                      </a:r>
                      <a:endParaRPr lang="es-CO" sz="600" b="0" i="0" u="none" strike="noStrike">
                        <a:solidFill>
                          <a:srgbClr val="000000"/>
                        </a:solidFill>
                        <a:effectLst/>
                        <a:latin typeface="Arial" panose="020B0604020202020204" pitchFamily="34" charset="0"/>
                      </a:endParaRPr>
                    </a:p>
                  </a:txBody>
                  <a:tcPr marL="0" marR="0" marT="0" marB="0" anchor="ctr"/>
                </a:tc>
                <a:tc>
                  <a:txBody>
                    <a:bodyPr/>
                    <a:lstStyle/>
                    <a:p>
                      <a:pPr algn="ctr" fontAlgn="ctr"/>
                      <a:r>
                        <a:rPr lang="es-CO" sz="600" u="none" strike="noStrike">
                          <a:effectLst/>
                        </a:rPr>
                        <a:t>$417.760.464</a:t>
                      </a:r>
                      <a:endParaRPr lang="es-CO" sz="600" b="1" i="0" u="none" strike="noStrike">
                        <a:solidFill>
                          <a:srgbClr val="000000"/>
                        </a:solidFill>
                        <a:effectLst/>
                        <a:latin typeface="Tahoma" panose="020B0604030504040204" pitchFamily="34" charset="0"/>
                      </a:endParaRPr>
                    </a:p>
                  </a:txBody>
                  <a:tcPr marL="0" marR="0" marT="0" marB="0" anchor="ctr"/>
                </a:tc>
                <a:tc>
                  <a:txBody>
                    <a:bodyPr/>
                    <a:lstStyle/>
                    <a:p>
                      <a:pPr algn="ctr" fontAlgn="ctr"/>
                      <a:r>
                        <a:rPr lang="es-CO" sz="600" u="none" strike="noStrike" dirty="0">
                          <a:effectLst/>
                        </a:rPr>
                        <a:t> </a:t>
                      </a:r>
                      <a:endParaRPr lang="es-CO" sz="600" b="0" i="0" u="none" strike="noStrike" dirty="0">
                        <a:solidFill>
                          <a:srgbClr val="000000"/>
                        </a:solidFill>
                        <a:effectLst/>
                        <a:latin typeface="Tahoma" panose="020B0604030504040204" pitchFamily="34" charset="0"/>
                      </a:endParaRPr>
                    </a:p>
                  </a:txBody>
                  <a:tcPr marL="0" marR="0" marT="0" marB="0" anchor="ctr"/>
                </a:tc>
                <a:extLst>
                  <a:ext uri="{0D108BD9-81ED-4DB2-BD59-A6C34878D82A}">
                    <a16:rowId xmlns:a16="http://schemas.microsoft.com/office/drawing/2014/main" val="307480020"/>
                  </a:ext>
                </a:extLst>
              </a:tr>
            </a:tbl>
          </a:graphicData>
        </a:graphic>
      </p:graphicFrame>
      <p:pic>
        <p:nvPicPr>
          <p:cNvPr id="9" name="Imagen 8">
            <a:extLst>
              <a:ext uri="{FF2B5EF4-FFF2-40B4-BE49-F238E27FC236}">
                <a16:creationId xmlns:a16="http://schemas.microsoft.com/office/drawing/2014/main" id="{FF15826F-3BEB-FB4B-9FCC-3049BF15402A}"/>
              </a:ext>
            </a:extLst>
          </p:cNvPr>
          <p:cNvPicPr>
            <a:picLocks noChangeAspect="1"/>
          </p:cNvPicPr>
          <p:nvPr/>
        </p:nvPicPr>
        <p:blipFill>
          <a:blip r:embed="rId2"/>
          <a:stretch>
            <a:fillRect/>
          </a:stretch>
        </p:blipFill>
        <p:spPr>
          <a:xfrm>
            <a:off x="71760" y="0"/>
            <a:ext cx="646936" cy="542591"/>
          </a:xfrm>
          <a:prstGeom prst="rect">
            <a:avLst/>
          </a:prstGeom>
        </p:spPr>
      </p:pic>
      <p:sp>
        <p:nvSpPr>
          <p:cNvPr id="10" name="CuadroTexto 9">
            <a:extLst>
              <a:ext uri="{FF2B5EF4-FFF2-40B4-BE49-F238E27FC236}">
                <a16:creationId xmlns:a16="http://schemas.microsoft.com/office/drawing/2014/main" id="{65D4820F-4485-9E48-A11F-EBAE893179FA}"/>
              </a:ext>
            </a:extLst>
          </p:cNvPr>
          <p:cNvSpPr txBox="1"/>
          <p:nvPr/>
        </p:nvSpPr>
        <p:spPr>
          <a:xfrm>
            <a:off x="901677" y="107429"/>
            <a:ext cx="8747393" cy="369332"/>
          </a:xfrm>
          <a:prstGeom prst="rect">
            <a:avLst/>
          </a:prstGeom>
          <a:solidFill>
            <a:schemeClr val="accent1"/>
          </a:solidFill>
        </p:spPr>
        <p:txBody>
          <a:bodyPr wrap="square" rtlCol="0">
            <a:spAutoFit/>
          </a:bodyPr>
          <a:lstStyle/>
          <a:p>
            <a:pPr algn="ctr"/>
            <a:r>
              <a:rPr lang="es-CO" b="1" dirty="0"/>
              <a:t>PRESUPUESTO 2020</a:t>
            </a:r>
          </a:p>
        </p:txBody>
      </p:sp>
      <p:sp>
        <p:nvSpPr>
          <p:cNvPr id="11" name="CuadroTexto 10">
            <a:extLst>
              <a:ext uri="{FF2B5EF4-FFF2-40B4-BE49-F238E27FC236}">
                <a16:creationId xmlns:a16="http://schemas.microsoft.com/office/drawing/2014/main" id="{4CC3CE97-3B0F-BE47-BB26-B3FCEADF789F}"/>
              </a:ext>
            </a:extLst>
          </p:cNvPr>
          <p:cNvSpPr txBox="1"/>
          <p:nvPr/>
        </p:nvSpPr>
        <p:spPr>
          <a:xfrm>
            <a:off x="71760" y="6236397"/>
            <a:ext cx="9865094" cy="954107"/>
          </a:xfrm>
          <a:prstGeom prst="rect">
            <a:avLst/>
          </a:prstGeom>
          <a:noFill/>
        </p:spPr>
        <p:txBody>
          <a:bodyPr wrap="square" rtlCol="0">
            <a:spAutoFit/>
          </a:bodyPr>
          <a:lstStyle/>
          <a:p>
            <a:pPr marL="342900" indent="-342900">
              <a:buAutoNum type="arabicPeriod"/>
            </a:pPr>
            <a:r>
              <a:rPr lang="es-CO" sz="1400" dirty="0">
                <a:solidFill>
                  <a:schemeClr val="tx1"/>
                </a:solidFill>
              </a:rPr>
              <a:t>Se evidencia un cubrimiento a todos los sistemas, sin embargo debido a la emergencia  sanitaria y a destinación de algunos rublos como el de examenes medicos se destinaron para control de covid-19.</a:t>
            </a:r>
          </a:p>
          <a:p>
            <a:pPr marL="342900" indent="-342900">
              <a:buAutoNum type="arabicPeriod"/>
            </a:pPr>
            <a:r>
              <a:rPr lang="es-CO" sz="1400" dirty="0">
                <a:solidFill>
                  <a:schemeClr val="tx1"/>
                </a:solidFill>
              </a:rPr>
              <a:t>El rublo mas  importante se dio en tema de bienestar (actividad de kit de bioseguridad para la familia, actividad de fin de año, asi mismo el cambio de la cubierta de la compañía)</a:t>
            </a:r>
          </a:p>
        </p:txBody>
      </p:sp>
    </p:spTree>
    <p:extLst>
      <p:ext uri="{BB962C8B-B14F-4D97-AF65-F5344CB8AC3E}">
        <p14:creationId xmlns:p14="http://schemas.microsoft.com/office/powerpoint/2010/main" val="4187145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a:extLst>
              <a:ext uri="{FF2B5EF4-FFF2-40B4-BE49-F238E27FC236}">
                <a16:creationId xmlns:a16="http://schemas.microsoft.com/office/drawing/2014/main" id="{3091F2E4-07C5-E541-AE7B-B79B785A761E}"/>
              </a:ext>
            </a:extLst>
          </p:cNvPr>
          <p:cNvPicPr>
            <a:picLocks noChangeAspect="1"/>
          </p:cNvPicPr>
          <p:nvPr/>
        </p:nvPicPr>
        <p:blipFill>
          <a:blip r:embed="rId3"/>
          <a:stretch>
            <a:fillRect/>
          </a:stretch>
        </p:blipFill>
        <p:spPr>
          <a:xfrm>
            <a:off x="6967649" y="5249887"/>
            <a:ext cx="1996365" cy="1674371"/>
          </a:xfrm>
          <a:prstGeom prst="rect">
            <a:avLst/>
          </a:prstGeom>
        </p:spPr>
      </p:pic>
      <p:sp>
        <p:nvSpPr>
          <p:cNvPr id="14" name="CuadroTexto 13">
            <a:extLst>
              <a:ext uri="{FF2B5EF4-FFF2-40B4-BE49-F238E27FC236}">
                <a16:creationId xmlns:a16="http://schemas.microsoft.com/office/drawing/2014/main" id="{ABDD32B5-9613-794E-A98E-FF979068CAEF}"/>
              </a:ext>
            </a:extLst>
          </p:cNvPr>
          <p:cNvSpPr txBox="1"/>
          <p:nvPr/>
        </p:nvSpPr>
        <p:spPr>
          <a:xfrm>
            <a:off x="143768" y="2123653"/>
            <a:ext cx="9024607" cy="3754874"/>
          </a:xfrm>
          <a:prstGeom prst="rect">
            <a:avLst/>
          </a:prstGeom>
          <a:noFill/>
        </p:spPr>
        <p:txBody>
          <a:bodyPr wrap="square" rtlCol="0">
            <a:spAutoFit/>
          </a:bodyPr>
          <a:lstStyle/>
          <a:p>
            <a:r>
              <a:rPr lang="es-CO" sz="1400" b="1" dirty="0">
                <a:solidFill>
                  <a:schemeClr val="tx1"/>
                </a:solidFill>
              </a:rPr>
              <a:t>Para el 2020, siendo un año con dificultadades economicas la empresa vela por el desempeño del SG –SSTA proporcionando los recursos necesarios para su desarrollo.</a:t>
            </a:r>
          </a:p>
          <a:p>
            <a:endParaRPr lang="es-CO" sz="1400" b="1" dirty="0">
              <a:solidFill>
                <a:schemeClr val="tx1"/>
              </a:solidFill>
            </a:endParaRPr>
          </a:p>
          <a:p>
            <a:r>
              <a:rPr lang="es-CO" sz="1400" b="1" dirty="0">
                <a:solidFill>
                  <a:schemeClr val="tx1"/>
                </a:solidFill>
              </a:rPr>
              <a:t>Tecnicos: </a:t>
            </a:r>
            <a:r>
              <a:rPr lang="es-CO" sz="1400" dirty="0">
                <a:solidFill>
                  <a:schemeClr val="tx1"/>
                </a:solidFill>
              </a:rPr>
              <a:t>Se cuenta con los elementos y equipos de emergencia adecuados para atender una emergencia  de acuerdo a los trabajos  que desarrolla la compañía.</a:t>
            </a:r>
          </a:p>
          <a:p>
            <a:r>
              <a:rPr lang="es-CO" sz="1400" b="1" dirty="0">
                <a:solidFill>
                  <a:schemeClr val="tx1"/>
                </a:solidFill>
              </a:rPr>
              <a:t>Economicos: presupuesto identificado por item.</a:t>
            </a:r>
          </a:p>
          <a:p>
            <a:endParaRPr lang="es-CO" sz="1400" b="1">
              <a:solidFill>
                <a:schemeClr val="tx1"/>
              </a:solidFill>
            </a:endParaRPr>
          </a:p>
          <a:p>
            <a:r>
              <a:rPr lang="es-CO" sz="1400" b="1" dirty="0">
                <a:solidFill>
                  <a:schemeClr val="tx1"/>
                </a:solidFill>
              </a:rPr>
              <a:t>Humanos: </a:t>
            </a:r>
          </a:p>
          <a:p>
            <a:r>
              <a:rPr lang="es-CO" sz="1400" dirty="0">
                <a:solidFill>
                  <a:schemeClr val="tx1"/>
                </a:solidFill>
              </a:rPr>
              <a:t>8 Integrantes de COPASST </a:t>
            </a:r>
          </a:p>
          <a:p>
            <a:r>
              <a:rPr lang="es-CO" sz="1400" dirty="0">
                <a:solidFill>
                  <a:schemeClr val="tx1"/>
                </a:solidFill>
              </a:rPr>
              <a:t>8 Integrantes del Comité de Convivencia.</a:t>
            </a:r>
          </a:p>
          <a:p>
            <a:r>
              <a:rPr lang="es-CO" sz="1400" dirty="0">
                <a:solidFill>
                  <a:schemeClr val="tx1"/>
                </a:solidFill>
              </a:rPr>
              <a:t>10 Brigadistas.</a:t>
            </a:r>
          </a:p>
          <a:p>
            <a:r>
              <a:rPr lang="es-CO" sz="1400" dirty="0">
                <a:solidFill>
                  <a:schemeClr val="tx1"/>
                </a:solidFill>
              </a:rPr>
              <a:t>1 Persona dedicada y 1 medio tiempo.</a:t>
            </a:r>
          </a:p>
          <a:p>
            <a:r>
              <a:rPr lang="es-CO" sz="1400" dirty="0">
                <a:solidFill>
                  <a:schemeClr val="tx1"/>
                </a:solidFill>
              </a:rPr>
              <a:t>6. Integrantes del </a:t>
            </a:r>
          </a:p>
          <a:p>
            <a:endParaRPr lang="es-CO" sz="1400" dirty="0">
              <a:solidFill>
                <a:schemeClr val="tx1"/>
              </a:solidFill>
            </a:endParaRPr>
          </a:p>
          <a:p>
            <a:endParaRPr lang="es-CO" sz="1400" dirty="0">
              <a:solidFill>
                <a:schemeClr val="tx1"/>
              </a:solidFill>
            </a:endParaRPr>
          </a:p>
          <a:p>
            <a:endParaRPr lang="es-CO" sz="1400" b="1" dirty="0">
              <a:solidFill>
                <a:schemeClr val="tx1"/>
              </a:solidFill>
            </a:endParaRPr>
          </a:p>
          <a:p>
            <a:r>
              <a:rPr lang="es-CO" sz="1400" b="1" dirty="0">
                <a:solidFill>
                  <a:schemeClr val="tx1"/>
                </a:solidFill>
              </a:rPr>
              <a:t> </a:t>
            </a:r>
          </a:p>
        </p:txBody>
      </p:sp>
      <p:sp>
        <p:nvSpPr>
          <p:cNvPr id="2" name="CuadroTexto 1">
            <a:extLst>
              <a:ext uri="{FF2B5EF4-FFF2-40B4-BE49-F238E27FC236}">
                <a16:creationId xmlns:a16="http://schemas.microsoft.com/office/drawing/2014/main" id="{0842528E-C7F5-D147-8FFB-21A93B113DFC}"/>
              </a:ext>
            </a:extLst>
          </p:cNvPr>
          <p:cNvSpPr txBox="1"/>
          <p:nvPr/>
        </p:nvSpPr>
        <p:spPr>
          <a:xfrm>
            <a:off x="287784" y="1060181"/>
            <a:ext cx="3744416" cy="707886"/>
          </a:xfrm>
          <a:prstGeom prst="rect">
            <a:avLst/>
          </a:prstGeom>
          <a:solidFill>
            <a:schemeClr val="accent5">
              <a:lumMod val="20000"/>
              <a:lumOff val="80000"/>
            </a:schemeClr>
          </a:solidFill>
        </p:spPr>
        <p:txBody>
          <a:bodyPr wrap="square" rtlCol="0">
            <a:spAutoFit/>
          </a:bodyPr>
          <a:lstStyle/>
          <a:p>
            <a:r>
              <a:rPr lang="es-CO" sz="2000" b="1" dirty="0">
                <a:solidFill>
                  <a:schemeClr val="accent4"/>
                </a:solidFill>
              </a:rPr>
              <a:t>SUFICIENCIA DE LOS RECURSOS </a:t>
            </a:r>
          </a:p>
        </p:txBody>
      </p:sp>
    </p:spTree>
    <p:extLst>
      <p:ext uri="{BB962C8B-B14F-4D97-AF65-F5344CB8AC3E}">
        <p14:creationId xmlns:p14="http://schemas.microsoft.com/office/powerpoint/2010/main" val="28905350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03238" y="301625"/>
            <a:ext cx="2376834" cy="1257300"/>
          </a:xfrm>
          <a:solidFill>
            <a:srgbClr val="D5FC79"/>
          </a:solidFill>
        </p:spPr>
        <p:txBody>
          <a:bodyPr/>
          <a:lstStyle/>
          <a:p>
            <a:r>
              <a:rPr lang="es-ES" sz="1400" b="1" dirty="0">
                <a:solidFill>
                  <a:schemeClr val="tx1"/>
                </a:solidFill>
              </a:rPr>
              <a:t>CUMPLIMIENTO DEL PLAN DE TRABAJO ANUAL</a:t>
            </a:r>
          </a:p>
        </p:txBody>
      </p:sp>
      <p:sp>
        <p:nvSpPr>
          <p:cNvPr id="3" name="Marcador de contenido 2"/>
          <p:cNvSpPr>
            <a:spLocks noGrp="1"/>
          </p:cNvSpPr>
          <p:nvPr>
            <p:ph idx="1"/>
          </p:nvPr>
        </p:nvSpPr>
        <p:spPr>
          <a:xfrm>
            <a:off x="503238" y="1768475"/>
            <a:ext cx="5905226" cy="5395738"/>
          </a:xfrm>
        </p:spPr>
        <p:txBody>
          <a:bodyPr/>
          <a:lstStyle/>
          <a:p>
            <a:pPr marL="171450" indent="-171450">
              <a:buFont typeface="Wingdings" pitchFamily="2" charset="2"/>
              <a:buChar char="ü"/>
            </a:pPr>
            <a:r>
              <a:rPr lang="es-ES" sz="1100" dirty="0"/>
              <a:t>Se evidencia un cumplimento del 97% de las actividades planeadas, en proceso las pendientes  se  reprograman para el primer semestre del año 2021</a:t>
            </a:r>
          </a:p>
          <a:p>
            <a:pPr marL="171450" indent="-171450">
              <a:buFont typeface="Wingdings" pitchFamily="2" charset="2"/>
              <a:buChar char="ü"/>
            </a:pPr>
            <a:r>
              <a:rPr lang="es-ES" sz="1100" dirty="0"/>
              <a:t>En exámenes médicos periódicos  faltaron 43 trabajadores los cuales se  reprograman para el primer semestre del año 2021.</a:t>
            </a:r>
          </a:p>
          <a:p>
            <a:pPr marL="171450" indent="-171450">
              <a:buFont typeface="Wingdings" pitchFamily="2" charset="2"/>
              <a:buChar char="ü"/>
            </a:pPr>
            <a:r>
              <a:rPr lang="es-ES" sz="1100" dirty="0"/>
              <a:t>Entrenamiento y reentrenamiento en alturas y espacios confinados que dependerá los nuevos proyectos:</a:t>
            </a:r>
          </a:p>
          <a:p>
            <a:pPr marL="0" indent="0"/>
            <a:endParaRPr lang="es-ES" sz="1100" dirty="0"/>
          </a:p>
          <a:p>
            <a:endParaRPr lang="es-ES" sz="1100" dirty="0"/>
          </a:p>
        </p:txBody>
      </p:sp>
      <p:sp>
        <p:nvSpPr>
          <p:cNvPr id="4" name="Título 1">
            <a:extLst>
              <a:ext uri="{FF2B5EF4-FFF2-40B4-BE49-F238E27FC236}">
                <a16:creationId xmlns:a16="http://schemas.microsoft.com/office/drawing/2014/main" id="{B9587A96-9673-3246-B8A6-495BCED5A228}"/>
              </a:ext>
            </a:extLst>
          </p:cNvPr>
          <p:cNvSpPr txBox="1">
            <a:spLocks/>
          </p:cNvSpPr>
          <p:nvPr/>
        </p:nvSpPr>
        <p:spPr bwMode="auto">
          <a:xfrm>
            <a:off x="215776" y="3195277"/>
            <a:ext cx="2232248" cy="1257300"/>
          </a:xfrm>
          <a:prstGeom prst="rect">
            <a:avLst/>
          </a:prstGeom>
          <a:solidFill>
            <a:srgbClr val="D5FC79"/>
          </a:solid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0" tIns="0" rIns="0" bIns="0" numCol="1" anchor="ctr" anchorCtr="0" compatLnSpc="1">
            <a:prstTxWarp prst="textNoShape">
              <a:avLst/>
            </a:prstTxWarp>
          </a:bodyPr>
          <a:lst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a:lstStyle>
          <a:p>
            <a:r>
              <a:rPr lang="es-ES" sz="1400" b="1" kern="0" dirty="0">
                <a:solidFill>
                  <a:schemeClr val="tx1"/>
                </a:solidFill>
              </a:rPr>
              <a:t>IDENTIFICACION DE PELIGOS</a:t>
            </a:r>
          </a:p>
        </p:txBody>
      </p:sp>
      <p:sp>
        <p:nvSpPr>
          <p:cNvPr id="5" name="CuadroTexto 4">
            <a:extLst>
              <a:ext uri="{FF2B5EF4-FFF2-40B4-BE49-F238E27FC236}">
                <a16:creationId xmlns:a16="http://schemas.microsoft.com/office/drawing/2014/main" id="{3F828D99-A351-9545-9454-AC146BF92D92}"/>
              </a:ext>
            </a:extLst>
          </p:cNvPr>
          <p:cNvSpPr txBox="1"/>
          <p:nvPr/>
        </p:nvSpPr>
        <p:spPr>
          <a:xfrm>
            <a:off x="2592040" y="3807374"/>
            <a:ext cx="5400600" cy="461665"/>
          </a:xfrm>
          <a:prstGeom prst="rect">
            <a:avLst/>
          </a:prstGeom>
          <a:noFill/>
        </p:spPr>
        <p:txBody>
          <a:bodyPr wrap="square" rtlCol="0">
            <a:spAutoFit/>
          </a:bodyPr>
          <a:lstStyle/>
          <a:p>
            <a:pPr marL="171450" indent="-171450">
              <a:buFont typeface="Wingdings" pitchFamily="2" charset="2"/>
              <a:buChar char="ü"/>
            </a:pPr>
            <a:r>
              <a:rPr lang="es-CO" sz="1200" dirty="0">
                <a:solidFill>
                  <a:schemeClr val="tx1"/>
                </a:solidFill>
              </a:rPr>
              <a:t>Se ha realizado un ajuste de la matriz de peligros de acuerso a las nuevas condiciones de bioseguridad y de trabajo en casa.</a:t>
            </a:r>
          </a:p>
        </p:txBody>
      </p:sp>
    </p:spTree>
    <p:extLst>
      <p:ext uri="{BB962C8B-B14F-4D97-AF65-F5344CB8AC3E}">
        <p14:creationId xmlns:p14="http://schemas.microsoft.com/office/powerpoint/2010/main" val="14611101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5776" y="107429"/>
            <a:ext cx="8496944" cy="432048"/>
          </a:xfrm>
        </p:spPr>
        <p:txBody>
          <a:bodyPr/>
          <a:lstStyle/>
          <a:p>
            <a:r>
              <a:rPr lang="es-ES" sz="2000" u="sng" dirty="0">
                <a:solidFill>
                  <a:srgbClr val="3366FF"/>
                </a:solidFill>
              </a:rPr>
              <a:t>RESULTADO DE INSPECCIONES </a:t>
            </a:r>
          </a:p>
        </p:txBody>
      </p:sp>
      <p:sp>
        <p:nvSpPr>
          <p:cNvPr id="3" name="CuadroTexto 2">
            <a:extLst>
              <a:ext uri="{FF2B5EF4-FFF2-40B4-BE49-F238E27FC236}">
                <a16:creationId xmlns:a16="http://schemas.microsoft.com/office/drawing/2014/main" id="{349842DE-A1B0-0541-B8CF-4BE75E535BE3}"/>
              </a:ext>
            </a:extLst>
          </p:cNvPr>
          <p:cNvSpPr txBox="1"/>
          <p:nvPr/>
        </p:nvSpPr>
        <p:spPr>
          <a:xfrm>
            <a:off x="503808" y="5868069"/>
            <a:ext cx="7704856" cy="923330"/>
          </a:xfrm>
          <a:prstGeom prst="rect">
            <a:avLst/>
          </a:prstGeom>
          <a:noFill/>
        </p:spPr>
        <p:txBody>
          <a:bodyPr wrap="square" rtlCol="0">
            <a:spAutoFit/>
          </a:bodyPr>
          <a:lstStyle/>
          <a:p>
            <a:r>
              <a:rPr lang="es-ES_tradnl" dirty="0">
                <a:solidFill>
                  <a:schemeClr val="tx1"/>
                </a:solidFill>
              </a:rPr>
              <a:t>Cobertura del 100% de las inspecciones, seguimiento a condiciones derivadas del análisis de tendencia, cuyo principal factor son orden y aseo.</a:t>
            </a:r>
          </a:p>
        </p:txBody>
      </p:sp>
      <p:graphicFrame>
        <p:nvGraphicFramePr>
          <p:cNvPr id="5" name="Gráfico 4">
            <a:extLst>
              <a:ext uri="{FF2B5EF4-FFF2-40B4-BE49-F238E27FC236}">
                <a16:creationId xmlns:a16="http://schemas.microsoft.com/office/drawing/2014/main" id="{B5FB5E93-06E8-D445-8B70-67B3F1A6402D}"/>
              </a:ext>
            </a:extLst>
          </p:cNvPr>
          <p:cNvGraphicFramePr>
            <a:graphicFrameLocks/>
          </p:cNvGraphicFramePr>
          <p:nvPr/>
        </p:nvGraphicFramePr>
        <p:xfrm>
          <a:off x="4248224" y="2655171"/>
          <a:ext cx="5472608" cy="303580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Gráfico 5">
            <a:extLst>
              <a:ext uri="{FF2B5EF4-FFF2-40B4-BE49-F238E27FC236}">
                <a16:creationId xmlns:a16="http://schemas.microsoft.com/office/drawing/2014/main" id="{E300FDE0-0FD7-AF4F-965E-7934A1395EC1}"/>
              </a:ext>
            </a:extLst>
          </p:cNvPr>
          <p:cNvGraphicFramePr>
            <a:graphicFrameLocks/>
          </p:cNvGraphicFramePr>
          <p:nvPr/>
        </p:nvGraphicFramePr>
        <p:xfrm>
          <a:off x="151443" y="506308"/>
          <a:ext cx="4096781" cy="309634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931755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8617" y="0"/>
            <a:ext cx="10062008" cy="741908"/>
          </a:xfrm>
          <a:solidFill>
            <a:srgbClr val="D5FC79"/>
          </a:solidFill>
        </p:spPr>
        <p:txBody>
          <a:bodyPr/>
          <a:lstStyle/>
          <a:p>
            <a:r>
              <a:rPr lang="es-ES" sz="2800" dirty="0"/>
              <a:t>RESULTADO DE REVISION GERENCIAL </a:t>
            </a:r>
          </a:p>
        </p:txBody>
      </p:sp>
      <p:sp>
        <p:nvSpPr>
          <p:cNvPr id="3" name="Marcador de contenido 2"/>
          <p:cNvSpPr>
            <a:spLocks noGrp="1"/>
          </p:cNvSpPr>
          <p:nvPr>
            <p:ph idx="1"/>
          </p:nvPr>
        </p:nvSpPr>
        <p:spPr>
          <a:xfrm>
            <a:off x="5201112" y="1403573"/>
            <a:ext cx="3960440" cy="5652046"/>
          </a:xfrm>
        </p:spPr>
        <p:txBody>
          <a:bodyPr/>
          <a:lstStyle/>
          <a:p>
            <a:pPr marL="457200" indent="-457200" algn="just">
              <a:buFontTx/>
              <a:buChar char="•"/>
            </a:pPr>
            <a:r>
              <a:rPr lang="es-ES" sz="1800" dirty="0"/>
              <a:t>Incrementar y  dar continuidad a las visitas de campo en la medida que la emergencia sanitaria lo permita.</a:t>
            </a:r>
          </a:p>
          <a:p>
            <a:pPr marL="457200" indent="-457200" algn="just">
              <a:buFontTx/>
              <a:buChar char="•"/>
            </a:pPr>
            <a:r>
              <a:rPr lang="es-ES" sz="1800" dirty="0"/>
              <a:t>Asegurar el buen desarrollo y control de los peligros frente al sistema de gestión de SSTA.</a:t>
            </a:r>
          </a:p>
          <a:p>
            <a:pPr marL="457200" indent="-457200" algn="just">
              <a:buFont typeface="Arial"/>
              <a:buChar char="•"/>
            </a:pPr>
            <a:r>
              <a:rPr lang="es-ES" sz="1800" dirty="0"/>
              <a:t>Realizar mas  capacitaciones donde se involucre a la familia  teniendo en cuenta las nuevas plataformas para fortalecer los temas de seguridad en casa (SSTA).</a:t>
            </a:r>
          </a:p>
          <a:p>
            <a:pPr marL="457200" indent="-457200" algn="just">
              <a:buFont typeface="Arial"/>
              <a:buChar char="•"/>
            </a:pPr>
            <a:endParaRPr lang="es-ES" sz="1800" dirty="0"/>
          </a:p>
          <a:p>
            <a:pPr marL="457200" indent="-457200" algn="just">
              <a:buFontTx/>
              <a:buChar char="•"/>
            </a:pPr>
            <a:endParaRPr lang="es-ES" sz="1800" dirty="0"/>
          </a:p>
          <a:p>
            <a:pPr marL="457200" indent="-457200" algn="just">
              <a:buFontTx/>
              <a:buChar char="•"/>
            </a:pPr>
            <a:endParaRPr lang="es-ES" sz="1800" dirty="0"/>
          </a:p>
          <a:p>
            <a:pPr marL="457200" indent="-457200" algn="just">
              <a:buFontTx/>
              <a:buChar char="•"/>
            </a:pPr>
            <a:endParaRPr lang="es-ES" sz="1800" dirty="0"/>
          </a:p>
        </p:txBody>
      </p:sp>
      <p:sp>
        <p:nvSpPr>
          <p:cNvPr id="4" name="Marcador de contenido 2"/>
          <p:cNvSpPr txBox="1">
            <a:spLocks/>
          </p:cNvSpPr>
          <p:nvPr/>
        </p:nvSpPr>
        <p:spPr bwMode="auto">
          <a:xfrm>
            <a:off x="69815" y="1479438"/>
            <a:ext cx="4805669" cy="594088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marL="342900" indent="-342900" algn="l" defTabSz="449263" rtl="0" eaLnBrk="0" fontAlgn="base" hangingPunct="0">
              <a:spcBef>
                <a:spcPts val="800"/>
              </a:spcBef>
              <a:spcAft>
                <a:spcPct val="0"/>
              </a:spcAft>
              <a:buClr>
                <a:srgbClr val="000000"/>
              </a:buClr>
              <a:buSzPct val="100000"/>
              <a:buFont typeface="Times New Roman"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8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24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a:lstStyle>
          <a:p>
            <a:pPr algn="just">
              <a:buFont typeface="Arial"/>
              <a:buChar char="•"/>
            </a:pPr>
            <a:r>
              <a:rPr lang="es-ES" sz="1600" dirty="0"/>
              <a:t>El compromiso de la gerencia frente a la asignación de los recursos necesarios para la implementación del sistema en toda la organización y su preocupación por sus trabajadores, el trabajo y la continuidad de la fuerza laboral aun frente a las presentes adversidades.</a:t>
            </a:r>
          </a:p>
          <a:p>
            <a:pPr algn="just">
              <a:buFont typeface="Arial"/>
              <a:buChar char="•"/>
            </a:pPr>
            <a:r>
              <a:rPr lang="es-ES" sz="1600" dirty="0"/>
              <a:t>El compromiso  de los coordinadores y jefes  se evidencio en los temas de SST durante el año </a:t>
            </a:r>
          </a:p>
          <a:p>
            <a:pPr algn="just">
              <a:buFont typeface="Arial"/>
              <a:buChar char="•"/>
            </a:pPr>
            <a:r>
              <a:rPr lang="es-ES" sz="1600" dirty="0"/>
              <a:t>El desempeño y compromiso de los trabadores en el cuidado y protección de la vida.</a:t>
            </a:r>
          </a:p>
          <a:p>
            <a:pPr algn="just">
              <a:buFont typeface="Arial"/>
              <a:buChar char="•"/>
            </a:pPr>
            <a:r>
              <a:rPr lang="es-ES" sz="1600" dirty="0"/>
              <a:t>Se generó le programa de riesgo biológico para prevención de contagios  por COVID – 19. </a:t>
            </a:r>
          </a:p>
          <a:p>
            <a:pPr algn="just">
              <a:buFont typeface="Arial"/>
              <a:buChar char="•"/>
            </a:pPr>
            <a:r>
              <a:rPr lang="es-ES" sz="1600" dirty="0"/>
              <a:t>El plan de trabajo se cumplió en 97%.</a:t>
            </a:r>
          </a:p>
          <a:p>
            <a:pPr algn="just">
              <a:buFont typeface="Arial"/>
              <a:buChar char="•"/>
            </a:pPr>
            <a:endParaRPr lang="es-ES" sz="1600" dirty="0"/>
          </a:p>
          <a:p>
            <a:pPr marL="0" indent="0" algn="just"/>
            <a:endParaRPr lang="es-ES" sz="1600" dirty="0"/>
          </a:p>
          <a:p>
            <a:pPr marL="457200" indent="-457200" algn="just">
              <a:buFontTx/>
              <a:buChar char="•"/>
            </a:pPr>
            <a:endParaRPr lang="es-ES" sz="1600" dirty="0"/>
          </a:p>
        </p:txBody>
      </p:sp>
      <p:sp>
        <p:nvSpPr>
          <p:cNvPr id="5" name="CuadroTexto 4"/>
          <p:cNvSpPr txBox="1"/>
          <p:nvPr/>
        </p:nvSpPr>
        <p:spPr>
          <a:xfrm>
            <a:off x="0" y="926007"/>
            <a:ext cx="4875484" cy="369332"/>
          </a:xfrm>
          <a:prstGeom prst="rect">
            <a:avLst/>
          </a:prstGeom>
          <a:solidFill>
            <a:srgbClr val="D5FC79"/>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s-ES" b="1" dirty="0">
                <a:solidFill>
                  <a:srgbClr val="000000"/>
                </a:solidFill>
              </a:rPr>
              <a:t>ASPECTOS POSITIVOS </a:t>
            </a:r>
          </a:p>
        </p:txBody>
      </p:sp>
      <p:sp>
        <p:nvSpPr>
          <p:cNvPr id="6" name="CuadroTexto 5"/>
          <p:cNvSpPr txBox="1"/>
          <p:nvPr/>
        </p:nvSpPr>
        <p:spPr>
          <a:xfrm>
            <a:off x="5223154" y="924965"/>
            <a:ext cx="3960440" cy="369332"/>
          </a:xfrm>
          <a:prstGeom prst="rect">
            <a:avLst/>
          </a:prstGeom>
          <a:solidFill>
            <a:srgbClr val="D5FC79"/>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s-ES" b="1" dirty="0">
                <a:solidFill>
                  <a:schemeClr val="tx1"/>
                </a:solidFill>
              </a:rPr>
              <a:t>ASPECTOS  POR MEJORAR </a:t>
            </a:r>
          </a:p>
        </p:txBody>
      </p:sp>
    </p:spTree>
    <p:extLst>
      <p:ext uri="{BB962C8B-B14F-4D97-AF65-F5344CB8AC3E}">
        <p14:creationId xmlns:p14="http://schemas.microsoft.com/office/powerpoint/2010/main" val="125733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107429"/>
            <a:ext cx="2808064" cy="453876"/>
          </a:xfrm>
          <a:solidFill>
            <a:srgbClr val="D5FC79"/>
          </a:solidFill>
        </p:spPr>
        <p:txBody>
          <a:bodyPr/>
          <a:lstStyle/>
          <a:p>
            <a:r>
              <a:rPr lang="es-ES" sz="2000" b="1" dirty="0">
                <a:solidFill>
                  <a:schemeClr val="tx1"/>
                </a:solidFill>
              </a:rPr>
              <a:t>OBJETIVOS EN SSTA 2021 </a:t>
            </a:r>
          </a:p>
        </p:txBody>
      </p:sp>
      <p:sp>
        <p:nvSpPr>
          <p:cNvPr id="4" name="CuadroTexto 3">
            <a:extLst>
              <a:ext uri="{FF2B5EF4-FFF2-40B4-BE49-F238E27FC236}">
                <a16:creationId xmlns:a16="http://schemas.microsoft.com/office/drawing/2014/main" id="{3154B731-D956-D246-8BDB-7A65F3593577}"/>
              </a:ext>
            </a:extLst>
          </p:cNvPr>
          <p:cNvSpPr txBox="1"/>
          <p:nvPr/>
        </p:nvSpPr>
        <p:spPr>
          <a:xfrm>
            <a:off x="0" y="805901"/>
            <a:ext cx="5904408" cy="2031325"/>
          </a:xfrm>
          <a:prstGeom prst="rect">
            <a:avLst/>
          </a:prstGeom>
          <a:noFill/>
        </p:spPr>
        <p:txBody>
          <a:bodyPr wrap="square" rtlCol="0">
            <a:spAutoFit/>
          </a:bodyPr>
          <a:lstStyle/>
          <a:p>
            <a:pPr marL="285750" indent="-285750">
              <a:buFont typeface="Wingdings" pitchFamily="2" charset="2"/>
              <a:buChar char="ü"/>
            </a:pPr>
            <a:r>
              <a:rPr lang="es-CO" b="1" dirty="0">
                <a:solidFill>
                  <a:schemeClr val="tx1"/>
                </a:solidFill>
              </a:rPr>
              <a:t>Accidentalidad: </a:t>
            </a:r>
          </a:p>
          <a:p>
            <a:r>
              <a:rPr lang="es-CO" dirty="0">
                <a:solidFill>
                  <a:schemeClr val="tx1"/>
                </a:solidFill>
              </a:rPr>
              <a:t>Disminuir a cero los eventos de accidentes de trabajo que puedan genera lesiones a los trabajadores.</a:t>
            </a:r>
          </a:p>
          <a:p>
            <a:r>
              <a:rPr lang="es-CO" dirty="0">
                <a:solidFill>
                  <a:schemeClr val="tx1"/>
                </a:solidFill>
              </a:rPr>
              <a:t>Disminuir en 50% los incidentes vehiculares.</a:t>
            </a:r>
          </a:p>
          <a:p>
            <a:r>
              <a:rPr lang="es-CO" dirty="0">
                <a:solidFill>
                  <a:schemeClr val="tx1"/>
                </a:solidFill>
              </a:rPr>
              <a:t>Tener por lo menos 3  reportes de manera trimestral de casi accidentes  actos y condiciones inseguras.</a:t>
            </a:r>
            <a:br>
              <a:rPr lang="es-CO" dirty="0">
                <a:solidFill>
                  <a:schemeClr val="tx1"/>
                </a:solidFill>
              </a:rPr>
            </a:br>
            <a:r>
              <a:rPr lang="es-CO" dirty="0">
                <a:solidFill>
                  <a:schemeClr val="tx1"/>
                </a:solidFill>
              </a:rPr>
              <a:t> </a:t>
            </a:r>
          </a:p>
        </p:txBody>
      </p:sp>
      <p:sp>
        <p:nvSpPr>
          <p:cNvPr id="5" name="CuadroTexto 4">
            <a:extLst>
              <a:ext uri="{FF2B5EF4-FFF2-40B4-BE49-F238E27FC236}">
                <a16:creationId xmlns:a16="http://schemas.microsoft.com/office/drawing/2014/main" id="{D14BE051-E5F7-DF44-83D8-370691689CFC}"/>
              </a:ext>
            </a:extLst>
          </p:cNvPr>
          <p:cNvSpPr txBox="1"/>
          <p:nvPr/>
        </p:nvSpPr>
        <p:spPr>
          <a:xfrm>
            <a:off x="1079872" y="2699717"/>
            <a:ext cx="5256584" cy="923330"/>
          </a:xfrm>
          <a:prstGeom prst="rect">
            <a:avLst/>
          </a:prstGeom>
          <a:noFill/>
        </p:spPr>
        <p:txBody>
          <a:bodyPr wrap="square" rtlCol="0">
            <a:spAutoFit/>
          </a:bodyPr>
          <a:lstStyle/>
          <a:p>
            <a:pPr marL="285750" indent="-285750">
              <a:buFont typeface="Wingdings" pitchFamily="2" charset="2"/>
              <a:buChar char="ü"/>
            </a:pPr>
            <a:r>
              <a:rPr lang="es-CO" b="1" dirty="0">
                <a:solidFill>
                  <a:schemeClr val="tx1"/>
                </a:solidFill>
              </a:rPr>
              <a:t>Enfermedad laboral</a:t>
            </a:r>
          </a:p>
          <a:p>
            <a:r>
              <a:rPr lang="es-CO" dirty="0">
                <a:solidFill>
                  <a:schemeClr val="tx1"/>
                </a:solidFill>
              </a:rPr>
              <a:t>No tener mas de un caso nuevo de enfermedad laboral.</a:t>
            </a:r>
          </a:p>
        </p:txBody>
      </p:sp>
      <p:sp>
        <p:nvSpPr>
          <p:cNvPr id="6" name="CuadroTexto 5">
            <a:extLst>
              <a:ext uri="{FF2B5EF4-FFF2-40B4-BE49-F238E27FC236}">
                <a16:creationId xmlns:a16="http://schemas.microsoft.com/office/drawing/2014/main" id="{977E280B-AC04-084B-B1F6-BEC75710C07B}"/>
              </a:ext>
            </a:extLst>
          </p:cNvPr>
          <p:cNvSpPr txBox="1"/>
          <p:nvPr/>
        </p:nvSpPr>
        <p:spPr>
          <a:xfrm>
            <a:off x="2664048" y="3707829"/>
            <a:ext cx="5760640" cy="923330"/>
          </a:xfrm>
          <a:prstGeom prst="rect">
            <a:avLst/>
          </a:prstGeom>
          <a:noFill/>
        </p:spPr>
        <p:txBody>
          <a:bodyPr wrap="square" rtlCol="0">
            <a:spAutoFit/>
          </a:bodyPr>
          <a:lstStyle/>
          <a:p>
            <a:r>
              <a:rPr lang="es-CO" b="1" dirty="0">
                <a:solidFill>
                  <a:schemeClr val="tx1"/>
                </a:solidFill>
              </a:rPr>
              <a:t>Capacitaciones</a:t>
            </a:r>
            <a:r>
              <a:rPr lang="es-CO" dirty="0">
                <a:solidFill>
                  <a:schemeClr val="tx1"/>
                </a:solidFill>
              </a:rPr>
              <a:t>: Asegurar la formacion en temas trasversales y especificos  en un 95% </a:t>
            </a:r>
          </a:p>
          <a:p>
            <a:r>
              <a:rPr lang="es-CO" dirty="0">
                <a:solidFill>
                  <a:schemeClr val="tx1"/>
                </a:solidFill>
              </a:rPr>
              <a:t>Cumplir con el programa de inspecciones en 96% </a:t>
            </a:r>
          </a:p>
        </p:txBody>
      </p:sp>
      <p:sp>
        <p:nvSpPr>
          <p:cNvPr id="7" name="CuadroTexto 6">
            <a:extLst>
              <a:ext uri="{FF2B5EF4-FFF2-40B4-BE49-F238E27FC236}">
                <a16:creationId xmlns:a16="http://schemas.microsoft.com/office/drawing/2014/main" id="{4E2BAA4A-500B-D54A-88E1-6A828DF24B5A}"/>
              </a:ext>
            </a:extLst>
          </p:cNvPr>
          <p:cNvSpPr txBox="1"/>
          <p:nvPr/>
        </p:nvSpPr>
        <p:spPr>
          <a:xfrm>
            <a:off x="719832" y="4755911"/>
            <a:ext cx="7128792" cy="2062103"/>
          </a:xfrm>
          <a:prstGeom prst="rect">
            <a:avLst/>
          </a:prstGeom>
          <a:noFill/>
        </p:spPr>
        <p:txBody>
          <a:bodyPr wrap="square" rtlCol="0">
            <a:spAutoFit/>
          </a:bodyPr>
          <a:lstStyle/>
          <a:p>
            <a:pPr marL="0" indent="0"/>
            <a:r>
              <a:rPr lang="es-ES" sz="2000" b="1" dirty="0">
                <a:solidFill>
                  <a:schemeClr val="tx1"/>
                </a:solidFill>
                <a:latin typeface="Verdana"/>
                <a:ea typeface="Verdana"/>
                <a:cs typeface="Verdana"/>
              </a:rPr>
              <a:t>Ambientales </a:t>
            </a:r>
          </a:p>
          <a:p>
            <a:pPr>
              <a:buFont typeface="Arial"/>
              <a:buChar char="•"/>
            </a:pPr>
            <a:r>
              <a:rPr lang="es-ES" dirty="0">
                <a:solidFill>
                  <a:schemeClr val="tx1"/>
                </a:solidFill>
              </a:rPr>
              <a:t>Disminuir o mantener los consumos de agua bimensuales según la meta establecida.</a:t>
            </a:r>
          </a:p>
          <a:p>
            <a:pPr>
              <a:buFont typeface="Arial"/>
              <a:buChar char="•"/>
            </a:pPr>
            <a:r>
              <a:rPr lang="es-ES" dirty="0">
                <a:solidFill>
                  <a:schemeClr val="tx1"/>
                </a:solidFill>
              </a:rPr>
              <a:t>Disminuir el consumo de papel /reemplazo por el uso  de los medios electrónicos.</a:t>
            </a:r>
          </a:p>
          <a:p>
            <a:pPr>
              <a:buFont typeface="Arial"/>
              <a:buChar char="•"/>
            </a:pPr>
            <a:r>
              <a:rPr lang="es-ES" dirty="0">
                <a:solidFill>
                  <a:schemeClr val="tx1"/>
                </a:solidFill>
              </a:rPr>
              <a:t>No tener eventos ambientales como derrames o inadecuada separación de los residuos peligrosos.</a:t>
            </a:r>
          </a:p>
        </p:txBody>
      </p:sp>
    </p:spTree>
    <p:extLst>
      <p:ext uri="{BB962C8B-B14F-4D97-AF65-F5344CB8AC3E}">
        <p14:creationId xmlns:p14="http://schemas.microsoft.com/office/powerpoint/2010/main" val="3244473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037D8F-2904-2040-8FD2-6A7D9FC5DF97}"/>
              </a:ext>
            </a:extLst>
          </p:cNvPr>
          <p:cNvSpPr>
            <a:spLocks noGrp="1"/>
          </p:cNvSpPr>
          <p:nvPr>
            <p:ph type="title"/>
          </p:nvPr>
        </p:nvSpPr>
        <p:spPr>
          <a:xfrm>
            <a:off x="0" y="107429"/>
            <a:ext cx="9611924" cy="669900"/>
          </a:xfrm>
        </p:spPr>
        <p:txBody>
          <a:bodyPr/>
          <a:lstStyle/>
          <a:p>
            <a:r>
              <a:rPr lang="es-CO" sz="2000" b="1" dirty="0"/>
              <a:t>SEGUIMIENTO PLAN DE ACCION REVSION GERENCIAL  </a:t>
            </a:r>
          </a:p>
        </p:txBody>
      </p:sp>
      <p:graphicFrame>
        <p:nvGraphicFramePr>
          <p:cNvPr id="4" name="Tabla 3">
            <a:extLst>
              <a:ext uri="{FF2B5EF4-FFF2-40B4-BE49-F238E27FC236}">
                <a16:creationId xmlns:a16="http://schemas.microsoft.com/office/drawing/2014/main" id="{3E670696-1B79-104A-955B-0EDF754D71CF}"/>
              </a:ext>
            </a:extLst>
          </p:cNvPr>
          <p:cNvGraphicFramePr>
            <a:graphicFrameLocks noGrp="1"/>
          </p:cNvGraphicFramePr>
          <p:nvPr>
            <p:extLst>
              <p:ext uri="{D42A27DB-BD31-4B8C-83A1-F6EECF244321}">
                <p14:modId xmlns:p14="http://schemas.microsoft.com/office/powerpoint/2010/main" val="2145777669"/>
              </p:ext>
            </p:extLst>
          </p:nvPr>
        </p:nvGraphicFramePr>
        <p:xfrm>
          <a:off x="178877" y="971525"/>
          <a:ext cx="9433047" cy="6399889"/>
        </p:xfrm>
        <a:graphic>
          <a:graphicData uri="http://schemas.openxmlformats.org/drawingml/2006/table">
            <a:tbl>
              <a:tblPr firstRow="1" bandRow="1">
                <a:tableStyleId>{21E4AEA4-8DFA-4A89-87EB-49C32662AFE0}</a:tableStyleId>
              </a:tblPr>
              <a:tblGrid>
                <a:gridCol w="3622927">
                  <a:extLst>
                    <a:ext uri="{9D8B030D-6E8A-4147-A177-3AD203B41FA5}">
                      <a16:colId xmlns:a16="http://schemas.microsoft.com/office/drawing/2014/main" val="20000"/>
                    </a:ext>
                  </a:extLst>
                </a:gridCol>
                <a:gridCol w="1367142">
                  <a:extLst>
                    <a:ext uri="{9D8B030D-6E8A-4147-A177-3AD203B41FA5}">
                      <a16:colId xmlns:a16="http://schemas.microsoft.com/office/drawing/2014/main" val="20001"/>
                    </a:ext>
                  </a:extLst>
                </a:gridCol>
                <a:gridCol w="1503856">
                  <a:extLst>
                    <a:ext uri="{9D8B030D-6E8A-4147-A177-3AD203B41FA5}">
                      <a16:colId xmlns:a16="http://schemas.microsoft.com/office/drawing/2014/main" val="20002"/>
                    </a:ext>
                  </a:extLst>
                </a:gridCol>
                <a:gridCol w="2939122">
                  <a:extLst>
                    <a:ext uri="{9D8B030D-6E8A-4147-A177-3AD203B41FA5}">
                      <a16:colId xmlns:a16="http://schemas.microsoft.com/office/drawing/2014/main" val="20003"/>
                    </a:ext>
                  </a:extLst>
                </a:gridCol>
              </a:tblGrid>
              <a:tr h="628849">
                <a:tc>
                  <a:txBody>
                    <a:bodyPr/>
                    <a:lstStyle/>
                    <a:p>
                      <a:pPr algn="ctr"/>
                      <a:endParaRPr lang="es-ES" sz="1200" dirty="0"/>
                    </a:p>
                    <a:p>
                      <a:pPr algn="ctr"/>
                      <a:r>
                        <a:rPr lang="es-ES" sz="1200" dirty="0"/>
                        <a:t>ACCION </a:t>
                      </a:r>
                    </a:p>
                  </a:txBody>
                  <a:tcPr>
                    <a:solidFill>
                      <a:srgbClr val="92D050"/>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ES" sz="1200" dirty="0"/>
                        <a:t>FECHA PROPUESTA</a:t>
                      </a:r>
                    </a:p>
                    <a:p>
                      <a:pPr algn="ctr"/>
                      <a:endParaRPr lang="es-ES" sz="1200" dirty="0"/>
                    </a:p>
                  </a:txBody>
                  <a:tcPr>
                    <a:solidFill>
                      <a:srgbClr val="92D050"/>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ES" sz="1200" dirty="0"/>
                        <a:t>FECHA DE SEGUIMIENTO</a:t>
                      </a:r>
                    </a:p>
                    <a:p>
                      <a:pPr algn="ctr"/>
                      <a:endParaRPr lang="es-ES" sz="1200" dirty="0"/>
                    </a:p>
                  </a:txBody>
                  <a:tcPr>
                    <a:solidFill>
                      <a:srgbClr val="92D050"/>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ES" sz="1200" dirty="0"/>
                        <a:t>EFECTIVIDAD</a:t>
                      </a:r>
                      <a:r>
                        <a:rPr lang="es-ES" sz="1200" baseline="0" dirty="0"/>
                        <a:t> ACCION </a:t>
                      </a:r>
                      <a:endParaRPr lang="es-ES" sz="1200" dirty="0"/>
                    </a:p>
                    <a:p>
                      <a:pPr algn="ctr"/>
                      <a:endParaRPr lang="es-ES" sz="1200" dirty="0"/>
                    </a:p>
                  </a:txBody>
                  <a:tcPr>
                    <a:solidFill>
                      <a:srgbClr val="92D050"/>
                    </a:solidFill>
                  </a:tcPr>
                </a:tc>
                <a:extLst>
                  <a:ext uri="{0D108BD9-81ED-4DB2-BD59-A6C34878D82A}">
                    <a16:rowId xmlns:a16="http://schemas.microsoft.com/office/drawing/2014/main" val="10000"/>
                  </a:ext>
                </a:extLst>
              </a:tr>
              <a:tr h="394503">
                <a:tc>
                  <a:txBody>
                    <a:bodyPr/>
                    <a:lstStyle/>
                    <a:p>
                      <a:pPr algn="just"/>
                      <a:r>
                        <a:rPr lang="es-ES" sz="1100" b="0" dirty="0"/>
                        <a:t>Re-organizar y validar el presupuesto </a:t>
                      </a:r>
                    </a:p>
                    <a:p>
                      <a:pPr algn="just"/>
                      <a:endParaRPr lang="es-ES" sz="1100" b="0" dirty="0"/>
                    </a:p>
                  </a:txBody>
                  <a:tcPr/>
                </a:tc>
                <a:tc>
                  <a:txBody>
                    <a:bodyPr/>
                    <a:lstStyle/>
                    <a:p>
                      <a:pPr algn="ctr"/>
                      <a:r>
                        <a:rPr lang="es-ES" sz="1100" b="0" dirty="0"/>
                        <a:t>Enero 2021</a:t>
                      </a:r>
                    </a:p>
                  </a:txBody>
                  <a:tcPr/>
                </a:tc>
                <a:tc>
                  <a:txBody>
                    <a:bodyPr/>
                    <a:lstStyle/>
                    <a:p>
                      <a:pPr algn="just"/>
                      <a:r>
                        <a:rPr lang="es-ES" sz="1100" b="0" dirty="0"/>
                        <a:t>Marzo de 2021</a:t>
                      </a:r>
                    </a:p>
                  </a:txBody>
                  <a:tcPr/>
                </a:tc>
                <a:tc>
                  <a:txBody>
                    <a:bodyPr/>
                    <a:lstStyle/>
                    <a:p>
                      <a:pPr algn="just"/>
                      <a:endParaRPr lang="es-ES" sz="1100" b="0" dirty="0">
                        <a:solidFill>
                          <a:srgbClr val="262699"/>
                        </a:solidFill>
                      </a:endParaRPr>
                    </a:p>
                  </a:txBody>
                  <a:tcPr/>
                </a:tc>
                <a:extLst>
                  <a:ext uri="{0D108BD9-81ED-4DB2-BD59-A6C34878D82A}">
                    <a16:rowId xmlns:a16="http://schemas.microsoft.com/office/drawing/2014/main" val="10001"/>
                  </a:ext>
                </a:extLst>
              </a:tr>
              <a:tr h="309684">
                <a:tc>
                  <a:txBody>
                    <a:bodyPr/>
                    <a:lstStyle/>
                    <a:p>
                      <a:pPr algn="just"/>
                      <a:r>
                        <a:rPr lang="es-ES" sz="1100" b="0" dirty="0"/>
                        <a:t>Realizar auditoria interna y del PESV</a:t>
                      </a:r>
                    </a:p>
                  </a:txBody>
                  <a:tcPr/>
                </a:tc>
                <a:tc>
                  <a:txBody>
                    <a:bodyPr/>
                    <a:lstStyle/>
                    <a:p>
                      <a:pPr algn="ctr"/>
                      <a:r>
                        <a:rPr lang="es-ES" sz="1100" b="0" dirty="0"/>
                        <a:t>Enero 2021</a:t>
                      </a:r>
                    </a:p>
                  </a:txBody>
                  <a:tcPr/>
                </a:tc>
                <a:tc>
                  <a:txBody>
                    <a:bodyPr/>
                    <a:lstStyle/>
                    <a:p>
                      <a:pPr algn="just"/>
                      <a:r>
                        <a:rPr lang="es-ES" sz="1100" b="0" dirty="0"/>
                        <a:t>Marzo de 2021</a:t>
                      </a:r>
                    </a:p>
                  </a:txBody>
                  <a:tcPr/>
                </a:tc>
                <a:tc>
                  <a:txBody>
                    <a:bodyPr/>
                    <a:lstStyle/>
                    <a:p>
                      <a:pPr algn="just"/>
                      <a:endParaRPr lang="es-ES" sz="1100" b="0" dirty="0"/>
                    </a:p>
                  </a:txBody>
                  <a:tcPr/>
                </a:tc>
                <a:extLst>
                  <a:ext uri="{0D108BD9-81ED-4DB2-BD59-A6C34878D82A}">
                    <a16:rowId xmlns:a16="http://schemas.microsoft.com/office/drawing/2014/main" val="10002"/>
                  </a:ext>
                </a:extLst>
              </a:tr>
              <a:tr h="557431">
                <a:tc>
                  <a:txBody>
                    <a:bodyPr/>
                    <a:lstStyle/>
                    <a:p>
                      <a:pPr algn="just"/>
                      <a:r>
                        <a:rPr lang="es-ES" sz="1100" b="0" dirty="0"/>
                        <a:t>Realizar  plan y cronograma de capacitaciones </a:t>
                      </a:r>
                    </a:p>
                  </a:txBody>
                  <a:tcPr/>
                </a:tc>
                <a:tc>
                  <a:txBody>
                    <a:bodyPr/>
                    <a:lstStyle/>
                    <a:p>
                      <a:pPr algn="ctr"/>
                      <a:r>
                        <a:rPr lang="es-ES" sz="1100" b="0" dirty="0"/>
                        <a:t>Enero 2021</a:t>
                      </a:r>
                    </a:p>
                  </a:txBody>
                  <a:tcPr/>
                </a:tc>
                <a:tc>
                  <a:txBody>
                    <a:bodyPr/>
                    <a:lstStyle/>
                    <a:p>
                      <a:pPr algn="just"/>
                      <a:r>
                        <a:rPr lang="es-ES" sz="1100" b="0" dirty="0"/>
                        <a:t>Marzo de 2021</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ES" sz="1100" b="0" dirty="0">
                        <a:solidFill>
                          <a:srgbClr val="262699"/>
                        </a:solidFill>
                      </a:endParaRPr>
                    </a:p>
                  </a:txBody>
                  <a:tcPr/>
                </a:tc>
                <a:extLst>
                  <a:ext uri="{0D108BD9-81ED-4DB2-BD59-A6C34878D82A}">
                    <a16:rowId xmlns:a16="http://schemas.microsoft.com/office/drawing/2014/main" val="10004"/>
                  </a:ext>
                </a:extLst>
              </a:tr>
              <a:tr h="394503">
                <a:tc>
                  <a:txBody>
                    <a:bodyPr/>
                    <a:lstStyle/>
                    <a:p>
                      <a:pPr algn="just"/>
                      <a:r>
                        <a:rPr lang="es-ES" sz="1100" b="0" dirty="0"/>
                        <a:t>Validar los procedimientos operativos para mitigar posibles fallas en las operaciones.</a:t>
                      </a:r>
                    </a:p>
                  </a:txBody>
                  <a:tcPr/>
                </a:tc>
                <a:tc>
                  <a:txBody>
                    <a:bodyPr/>
                    <a:lstStyle/>
                    <a:p>
                      <a:pPr algn="just"/>
                      <a:r>
                        <a:rPr lang="es-ES" sz="1100" b="0" dirty="0"/>
                        <a:t>Abril –Mayo   de 2021</a:t>
                      </a:r>
                    </a:p>
                  </a:txBody>
                  <a:tcPr/>
                </a:tc>
                <a:tc>
                  <a:txBody>
                    <a:bodyPr/>
                    <a:lstStyle/>
                    <a:p>
                      <a:pPr algn="just"/>
                      <a:r>
                        <a:rPr lang="es-ES" sz="1100" b="0" dirty="0"/>
                        <a:t>Junio  de 2021</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ES" sz="1100" b="0" dirty="0">
                        <a:solidFill>
                          <a:srgbClr val="262699"/>
                        </a:solidFill>
                      </a:endParaRPr>
                    </a:p>
                  </a:txBody>
                  <a:tcPr/>
                </a:tc>
                <a:extLst>
                  <a:ext uri="{0D108BD9-81ED-4DB2-BD59-A6C34878D82A}">
                    <a16:rowId xmlns:a16="http://schemas.microsoft.com/office/drawing/2014/main" val="10005"/>
                  </a:ext>
                </a:extLst>
              </a:tr>
              <a:tr h="557431">
                <a:tc>
                  <a:txBody>
                    <a:bodyPr/>
                    <a:lstStyle/>
                    <a:p>
                      <a:pPr algn="just"/>
                      <a:r>
                        <a:rPr lang="es-ES" sz="1100" b="0" dirty="0"/>
                        <a:t>Validar  la continuidad del programa  de riesgo biológico teniendo en cuenta las indicaciones  nuevas por  los ministerio de salud y protección social </a:t>
                      </a:r>
                    </a:p>
                  </a:txBody>
                  <a:tcPr/>
                </a:tc>
                <a:tc>
                  <a:txBody>
                    <a:bodyPr/>
                    <a:lstStyle/>
                    <a:p>
                      <a:pPr algn="ctr"/>
                      <a:r>
                        <a:rPr lang="es-ES" sz="1100" b="0" dirty="0"/>
                        <a:t>Enero 2021</a:t>
                      </a:r>
                    </a:p>
                  </a:txBody>
                  <a:tcPr/>
                </a:tc>
                <a:tc>
                  <a:txBody>
                    <a:bodyPr/>
                    <a:lstStyle/>
                    <a:p>
                      <a:pPr algn="just"/>
                      <a:r>
                        <a:rPr lang="es-ES" sz="1100" b="0" dirty="0"/>
                        <a:t>Marzo de 2021</a:t>
                      </a:r>
                    </a:p>
                  </a:txBody>
                  <a:tcPr/>
                </a:tc>
                <a:tc>
                  <a:txBody>
                    <a:bodyPr/>
                    <a:lstStyle/>
                    <a:p>
                      <a:endParaRPr lang="es-ES" sz="1100" b="0" dirty="0"/>
                    </a:p>
                  </a:txBody>
                  <a:tcPr/>
                </a:tc>
                <a:extLst>
                  <a:ext uri="{0D108BD9-81ED-4DB2-BD59-A6C34878D82A}">
                    <a16:rowId xmlns:a16="http://schemas.microsoft.com/office/drawing/2014/main" val="10006"/>
                  </a:ext>
                </a:extLst>
              </a:tr>
              <a:tr h="704469">
                <a:tc>
                  <a:txBody>
                    <a:bodyPr/>
                    <a:lstStyle/>
                    <a:p>
                      <a:pPr algn="just"/>
                      <a:r>
                        <a:rPr lang="es-ES" sz="1100" b="0" kern="1200" dirty="0">
                          <a:solidFill>
                            <a:schemeClr val="dk1"/>
                          </a:solidFill>
                          <a:latin typeface="+mn-lt"/>
                          <a:ea typeface="+mn-ea"/>
                          <a:cs typeface="+mn-cs"/>
                        </a:rPr>
                        <a:t>Establecer los nuevos cronogramas del sistema de gestión (plan de trabajo, </a:t>
                      </a:r>
                      <a:r>
                        <a:rPr lang="es-ES" sz="1100" b="0" kern="1200" dirty="0" err="1">
                          <a:solidFill>
                            <a:schemeClr val="dk1"/>
                          </a:solidFill>
                          <a:latin typeface="+mn-lt"/>
                          <a:ea typeface="+mn-ea"/>
                          <a:cs typeface="+mn-cs"/>
                        </a:rPr>
                        <a:t>objtivos</a:t>
                      </a:r>
                      <a:r>
                        <a:rPr lang="es-ES" sz="1100" b="0" kern="1200" dirty="0">
                          <a:solidFill>
                            <a:schemeClr val="dk1"/>
                          </a:solidFill>
                          <a:latin typeface="+mn-lt"/>
                          <a:ea typeface="+mn-ea"/>
                          <a:cs typeface="+mn-cs"/>
                        </a:rPr>
                        <a:t> metas ) programas de gestión, proceso de inspecciones y demás ajustes en actividades para 2021</a:t>
                      </a:r>
                    </a:p>
                  </a:txBody>
                  <a:tcPr/>
                </a:tc>
                <a:tc>
                  <a:txBody>
                    <a:bodyPr/>
                    <a:lstStyle/>
                    <a:p>
                      <a:pPr algn="ctr"/>
                      <a:r>
                        <a:rPr lang="es-ES" sz="1100" b="0" dirty="0"/>
                        <a:t>Enero 2021</a:t>
                      </a:r>
                    </a:p>
                  </a:txBody>
                  <a:tcPr/>
                </a:tc>
                <a:tc>
                  <a:txBody>
                    <a:bodyPr/>
                    <a:lstStyle/>
                    <a:p>
                      <a:pPr algn="just"/>
                      <a:r>
                        <a:rPr lang="es-ES" sz="1100" b="0" dirty="0"/>
                        <a:t>Marzo de 2021</a:t>
                      </a:r>
                    </a:p>
                  </a:txBody>
                  <a:tcPr/>
                </a:tc>
                <a:tc>
                  <a:txBody>
                    <a:bodyPr/>
                    <a:lstStyle/>
                    <a:p>
                      <a:endParaRPr lang="es-ES" sz="1100" b="0" dirty="0"/>
                    </a:p>
                  </a:txBody>
                  <a:tcPr/>
                </a:tc>
                <a:extLst>
                  <a:ext uri="{0D108BD9-81ED-4DB2-BD59-A6C34878D82A}">
                    <a16:rowId xmlns:a16="http://schemas.microsoft.com/office/drawing/2014/main" val="444707976"/>
                  </a:ext>
                </a:extLst>
              </a:tr>
              <a:tr h="704469">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ES" sz="1100" b="0" kern="1200" dirty="0">
                          <a:solidFill>
                            <a:schemeClr val="dk1"/>
                          </a:solidFill>
                          <a:latin typeface="+mn-lt"/>
                          <a:ea typeface="+mn-ea"/>
                          <a:cs typeface="+mn-cs"/>
                        </a:rPr>
                        <a:t>Realizar mas  capacitaciones donde se involucre a la familia  teniendo en cuenta las nuevas plataformas para fortalecer los temas de seguridad en casa (SSTA).</a:t>
                      </a:r>
                      <a:endParaRPr lang="es-ES" sz="1600" b="0" dirty="0"/>
                    </a:p>
                  </a:txBody>
                  <a:tcPr/>
                </a:tc>
                <a:tc>
                  <a:txBody>
                    <a:bodyPr/>
                    <a:lstStyle/>
                    <a:p>
                      <a:pPr algn="ctr"/>
                      <a:r>
                        <a:rPr lang="es-ES" sz="1100" b="0" dirty="0"/>
                        <a:t>Abril –Junio 2021</a:t>
                      </a:r>
                    </a:p>
                  </a:txBody>
                  <a:tcPr/>
                </a:tc>
                <a:tc>
                  <a:txBody>
                    <a:bodyPr/>
                    <a:lstStyle/>
                    <a:p>
                      <a:pPr algn="just"/>
                      <a:r>
                        <a:rPr lang="es-ES" sz="1100" b="0" dirty="0"/>
                        <a:t>Junio  de 2021</a:t>
                      </a:r>
                    </a:p>
                  </a:txBody>
                  <a:tcPr/>
                </a:tc>
                <a:tc>
                  <a:txBody>
                    <a:bodyPr/>
                    <a:lstStyle/>
                    <a:p>
                      <a:endParaRPr lang="es-ES" sz="1600" b="0" dirty="0"/>
                    </a:p>
                  </a:txBody>
                  <a:tcPr/>
                </a:tc>
                <a:extLst>
                  <a:ext uri="{0D108BD9-81ED-4DB2-BD59-A6C34878D82A}">
                    <a16:rowId xmlns:a16="http://schemas.microsoft.com/office/drawing/2014/main" val="293128036"/>
                  </a:ext>
                </a:extLst>
              </a:tr>
              <a:tr h="960447">
                <a:tc>
                  <a:txBody>
                    <a:bodyPr/>
                    <a:lstStyle/>
                    <a:p>
                      <a:pPr algn="just"/>
                      <a:r>
                        <a:rPr lang="es-ES" sz="1200" b="0" dirty="0"/>
                        <a:t>Fortalecer las visitas a campo para validar el grado en que se cumplen los lineamientos de seguridad.</a:t>
                      </a:r>
                    </a:p>
                  </a:txBody>
                  <a:tcPr/>
                </a:tc>
                <a:tc>
                  <a:txBody>
                    <a:bodyPr/>
                    <a:lstStyle/>
                    <a:p>
                      <a:pPr algn="ctr"/>
                      <a:r>
                        <a:rPr lang="es-ES" sz="1100" b="0" dirty="0"/>
                        <a:t>Enero 2021</a:t>
                      </a:r>
                    </a:p>
                  </a:txBody>
                  <a:tcPr/>
                </a:tc>
                <a:tc>
                  <a:txBody>
                    <a:bodyPr/>
                    <a:lstStyle/>
                    <a:p>
                      <a:pPr algn="just"/>
                      <a:r>
                        <a:rPr lang="es-ES" sz="1100" b="0" dirty="0"/>
                        <a:t>Marzo de 2021</a:t>
                      </a:r>
                    </a:p>
                  </a:txBody>
                  <a:tcPr/>
                </a:tc>
                <a:tc>
                  <a:txBody>
                    <a:bodyPr/>
                    <a:lstStyle/>
                    <a:p>
                      <a:endParaRPr lang="es-ES" sz="1600" b="0" dirty="0"/>
                    </a:p>
                  </a:txBody>
                  <a:tcPr/>
                </a:tc>
                <a:extLst>
                  <a:ext uri="{0D108BD9-81ED-4DB2-BD59-A6C34878D82A}">
                    <a16:rowId xmlns:a16="http://schemas.microsoft.com/office/drawing/2014/main" val="3122969938"/>
                  </a:ext>
                </a:extLst>
              </a:tr>
              <a:tr h="960447">
                <a:tc>
                  <a:txBody>
                    <a:bodyPr/>
                    <a:lstStyle/>
                    <a:p>
                      <a:pPr algn="just"/>
                      <a:r>
                        <a:rPr lang="es-ES" sz="1200" b="0" dirty="0"/>
                        <a:t>Hacer revisión y ajustes de ser necesarios a la matriz de identificación de peligros.</a:t>
                      </a:r>
                    </a:p>
                  </a:txBody>
                  <a:tcPr/>
                </a:tc>
                <a:tc>
                  <a:txBody>
                    <a:bodyPr/>
                    <a:lstStyle/>
                    <a:p>
                      <a:pPr algn="ctr"/>
                      <a:r>
                        <a:rPr lang="es-ES" sz="1100" b="0" dirty="0"/>
                        <a:t>Enero 2021</a:t>
                      </a:r>
                    </a:p>
                  </a:txBody>
                  <a:tcPr/>
                </a:tc>
                <a:tc>
                  <a:txBody>
                    <a:bodyPr/>
                    <a:lstStyle/>
                    <a:p>
                      <a:pPr algn="just"/>
                      <a:r>
                        <a:rPr lang="es-ES" sz="1100" b="0" dirty="0"/>
                        <a:t>Marzo de 2021</a:t>
                      </a:r>
                    </a:p>
                  </a:txBody>
                  <a:tcPr/>
                </a:tc>
                <a:tc>
                  <a:txBody>
                    <a:bodyPr/>
                    <a:lstStyle/>
                    <a:p>
                      <a:endParaRPr lang="es-ES" sz="1600" b="0" dirty="0"/>
                    </a:p>
                  </a:txBody>
                  <a:tcPr/>
                </a:tc>
                <a:extLst>
                  <a:ext uri="{0D108BD9-81ED-4DB2-BD59-A6C34878D82A}">
                    <a16:rowId xmlns:a16="http://schemas.microsoft.com/office/drawing/2014/main" val="2106265189"/>
                  </a:ext>
                </a:extLst>
              </a:tr>
            </a:tbl>
          </a:graphicData>
        </a:graphic>
      </p:graphicFrame>
    </p:spTree>
    <p:extLst>
      <p:ext uri="{BB962C8B-B14F-4D97-AF65-F5344CB8AC3E}">
        <p14:creationId xmlns:p14="http://schemas.microsoft.com/office/powerpoint/2010/main" val="1031755393"/>
      </p:ext>
    </p:extLst>
  </p:cSld>
  <p:clrMapOvr>
    <a:masterClrMapping/>
  </p:clrMapOvr>
</p:sld>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ＭＳ Ｐゴシック"/>
        <a:cs typeface="Arial Unicode MS"/>
      </a:majorFont>
      <a:minorFont>
        <a:latin typeface="Arial"/>
        <a:ea typeface="ＭＳ Ｐゴシック"/>
        <a:cs typeface="Arial Unicode M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solidFill>
              <a:schemeClr val="bg1"/>
            </a:solidFill>
            <a:effectLst/>
            <a:latin typeface="Arial" charset="0"/>
            <a:ea typeface="ＭＳ Ｐゴシック" charset="0"/>
            <a:cs typeface="DejaVu Sans"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solidFill>
              <a:schemeClr val="bg1"/>
            </a:solidFill>
            <a:effectLst/>
            <a:latin typeface="Arial" charset="0"/>
            <a:ea typeface="ＭＳ Ｐゴシック" charset="0"/>
            <a:cs typeface="DejaVu Sans"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ＭＳ Ｐゴシック"/>
        <a:cs typeface="Arial Unicode MS"/>
      </a:majorFont>
      <a:minorFont>
        <a:latin typeface="Arial"/>
        <a:ea typeface="ＭＳ Ｐゴシック"/>
        <a:cs typeface="Arial Unicode M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solidFill>
              <a:schemeClr val="bg1"/>
            </a:solidFill>
            <a:effectLst/>
            <a:latin typeface="Arial" charset="0"/>
            <a:ea typeface="ＭＳ Ｐゴシック" charset="0"/>
            <a:cs typeface="DejaVu Sans"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solidFill>
              <a:schemeClr val="bg1"/>
            </a:solidFill>
            <a:effectLst/>
            <a:latin typeface="Arial" charset="0"/>
            <a:ea typeface="ＭＳ Ｐゴシック" charset="0"/>
            <a:cs typeface="DejaVu Sans"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33033</TotalTime>
  <Words>3232</Words>
  <Application>Microsoft Macintosh PowerPoint</Application>
  <PresentationFormat>Personalizado</PresentationFormat>
  <Paragraphs>678</Paragraphs>
  <Slides>18</Slides>
  <Notes>3</Notes>
  <HiddenSlides>0</HiddenSlides>
  <MMClips>0</MMClips>
  <ScaleCrop>false</ScaleCrop>
  <HeadingPairs>
    <vt:vector size="6" baseType="variant">
      <vt:variant>
        <vt:lpstr>Fuentes usadas</vt:lpstr>
      </vt:variant>
      <vt:variant>
        <vt:i4>11</vt:i4>
      </vt:variant>
      <vt:variant>
        <vt:lpstr>Tema</vt:lpstr>
      </vt:variant>
      <vt:variant>
        <vt:i4>2</vt:i4>
      </vt:variant>
      <vt:variant>
        <vt:lpstr>Títulos de diapositiva</vt:lpstr>
      </vt:variant>
      <vt:variant>
        <vt:i4>18</vt:i4>
      </vt:variant>
    </vt:vector>
  </HeadingPairs>
  <TitlesOfParts>
    <vt:vector size="31" baseType="lpstr">
      <vt:lpstr>Arial Unicode MS</vt:lpstr>
      <vt:lpstr>ＭＳ Ｐゴシック</vt:lpstr>
      <vt:lpstr>Abadi MT Condensed Extra Bold</vt:lpstr>
      <vt:lpstr>Arial</vt:lpstr>
      <vt:lpstr>Calibri</vt:lpstr>
      <vt:lpstr>Courier New</vt:lpstr>
      <vt:lpstr>DejaVu Sans</vt:lpstr>
      <vt:lpstr>Tahoma</vt:lpstr>
      <vt:lpstr>Times New Roman</vt:lpstr>
      <vt:lpstr>Verdana</vt:lpstr>
      <vt:lpstr>Wingdings</vt:lpstr>
      <vt:lpstr>Tema de Office</vt:lpstr>
      <vt:lpstr>1_Tema de Office</vt:lpstr>
      <vt:lpstr>Presentación de PowerPoint</vt:lpstr>
      <vt:lpstr>SEGUIMIENTO PLAN DE ACCION ANTERIOR </vt:lpstr>
      <vt:lpstr>REVISIÓN DE POLITICAS </vt:lpstr>
      <vt:lpstr>ANALISIS,  INVESTIGACIÓN E INDICADOR DE PERDIDAS DE ACCIDENTALIDAD </vt:lpstr>
      <vt:lpstr>Presentación de PowerPoint</vt:lpstr>
      <vt:lpstr>Presentación de PowerPoint</vt:lpstr>
      <vt:lpstr>PARTICIPACIÓN,  CONSULTA  Y RESULTADOS </vt:lpstr>
      <vt:lpstr>RESULTADOS DE AUDITORIAS </vt:lpstr>
      <vt:lpstr>  ESTADO DE LAS ACCIONES CORRECTIVAS Y PREVENTIVAS </vt:lpstr>
      <vt:lpstr>Presentación de PowerPoint</vt:lpstr>
      <vt:lpstr>GESTION DEL CAMBIO </vt:lpstr>
      <vt:lpstr>Presentación de PowerPoint</vt:lpstr>
      <vt:lpstr>Presentación de PowerPoint</vt:lpstr>
      <vt:lpstr>CUMPLIMIENTO DEL PLAN DE TRABAJO ANUAL</vt:lpstr>
      <vt:lpstr>RESULTADO DE INSPECCIONES </vt:lpstr>
      <vt:lpstr>RESULTADO DE REVISION GERENCIAL </vt:lpstr>
      <vt:lpstr>OBJETIVOS EN SSTA 2021 </vt:lpstr>
      <vt:lpstr>SEGUIMIENTO PLAN DE ACCION REVSION GERENCIAL  </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subject/>
  <dc:creator>Usuario</dc:creator>
  <cp:keywords/>
  <dc:description/>
  <cp:lastModifiedBy>Usuario de Microsoft Office</cp:lastModifiedBy>
  <cp:revision>364</cp:revision>
  <cp:lastPrinted>2019-03-27T22:03:49Z</cp:lastPrinted>
  <dcterms:created xsi:type="dcterms:W3CDTF">2016-02-04T09:28:00Z</dcterms:created>
  <dcterms:modified xsi:type="dcterms:W3CDTF">2021-04-17T17:32:26Z</dcterms:modified>
</cp:coreProperties>
</file>