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259" r:id="rId3"/>
    <p:sldId id="264" r:id="rId4"/>
    <p:sldId id="368" r:id="rId5"/>
    <p:sldId id="369" r:id="rId6"/>
    <p:sldId id="370" r:id="rId7"/>
    <p:sldId id="377" r:id="rId8"/>
    <p:sldId id="378" r:id="rId9"/>
    <p:sldId id="371" r:id="rId10"/>
    <p:sldId id="372" r:id="rId11"/>
    <p:sldId id="373" r:id="rId12"/>
    <p:sldId id="374" r:id="rId13"/>
    <p:sldId id="375" r:id="rId14"/>
    <p:sldId id="376" r:id="rId15"/>
    <p:sldId id="379" r:id="rId16"/>
    <p:sldId id="380" r:id="rId17"/>
    <p:sldId id="381" r:id="rId18"/>
    <p:sldId id="581" r:id="rId19"/>
    <p:sldId id="582" r:id="rId20"/>
    <p:sldId id="583" r:id="rId21"/>
    <p:sldId id="584" r:id="rId22"/>
    <p:sldId id="580" r:id="rId23"/>
    <p:sldId id="262" r:id="rId24"/>
    <p:sldId id="579" r:id="rId25"/>
    <p:sldId id="257" r:id="rId26"/>
    <p:sldId id="562" r:id="rId27"/>
    <p:sldId id="569" r:id="rId28"/>
    <p:sldId id="571" r:id="rId29"/>
    <p:sldId id="570" r:id="rId30"/>
    <p:sldId id="572" r:id="rId31"/>
    <p:sldId id="573" r:id="rId32"/>
    <p:sldId id="574" r:id="rId33"/>
    <p:sldId id="577" r:id="rId34"/>
    <p:sldId id="576" r:id="rId35"/>
    <p:sldId id="575" r:id="rId36"/>
    <p:sldId id="578" r:id="rId37"/>
    <p:sldId id="267" r:id="rId38"/>
  </p:sldIdLst>
  <p:sldSz cx="9144000" cy="6858000" type="screen4x3"/>
  <p:notesSz cx="6858000" cy="9144000"/>
  <p:defaultTextStyle>
    <a:defPPr>
      <a:defRPr lang="es-CO"/>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50"/>
  </p:normalViewPr>
  <p:slideViewPr>
    <p:cSldViewPr>
      <p:cViewPr varScale="1">
        <p:scale>
          <a:sx n="68" d="100"/>
          <a:sy n="68" d="100"/>
        </p:scale>
        <p:origin x="138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6BBBC35-CB44-4B27-BF9E-44AB9545B4C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s-ES_tradnl"/>
          </a:p>
        </p:txBody>
      </p:sp>
      <p:sp>
        <p:nvSpPr>
          <p:cNvPr id="3" name="Marcador de fecha 2">
            <a:extLst>
              <a:ext uri="{FF2B5EF4-FFF2-40B4-BE49-F238E27FC236}">
                <a16:creationId xmlns:a16="http://schemas.microsoft.com/office/drawing/2014/main" id="{1709CC33-015C-4AF7-9C93-72E35D7ACC48}"/>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9BB6FA2-6917-4C3E-AB13-C6AE241BDC1C}" type="datetimeFigureOut">
              <a:rPr lang="es-ES_tradnl"/>
              <a:pPr>
                <a:defRPr/>
              </a:pPr>
              <a:t>13/05/2022</a:t>
            </a:fld>
            <a:endParaRPr lang="es-ES_tradnl"/>
          </a:p>
        </p:txBody>
      </p:sp>
      <p:sp>
        <p:nvSpPr>
          <p:cNvPr id="4" name="Marcador de imagen de diapositiva 3">
            <a:extLst>
              <a:ext uri="{FF2B5EF4-FFF2-40B4-BE49-F238E27FC236}">
                <a16:creationId xmlns:a16="http://schemas.microsoft.com/office/drawing/2014/main" id="{DC745EB3-3FA1-4134-A192-EE9EFA261AD3}"/>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s-ES_tradnl" noProof="0"/>
          </a:p>
        </p:txBody>
      </p:sp>
      <p:sp>
        <p:nvSpPr>
          <p:cNvPr id="5" name="Marcador de notas 4">
            <a:extLst>
              <a:ext uri="{FF2B5EF4-FFF2-40B4-BE49-F238E27FC236}">
                <a16:creationId xmlns:a16="http://schemas.microsoft.com/office/drawing/2014/main" id="{0935821D-BA7F-4882-9C6A-56ED0B2C096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noProof="0"/>
              <a:t>Haga clic para modificar los estilos de texto del patrón</a:t>
            </a:r>
          </a:p>
          <a:p>
            <a:pPr lvl="1"/>
            <a:r>
              <a:rPr lang="es-ES_tradnl" noProof="0"/>
              <a:t>Segundo nivel</a:t>
            </a:r>
          </a:p>
          <a:p>
            <a:pPr lvl="2"/>
            <a:r>
              <a:rPr lang="es-ES_tradnl" noProof="0"/>
              <a:t>Tercer nivel</a:t>
            </a:r>
          </a:p>
          <a:p>
            <a:pPr lvl="3"/>
            <a:r>
              <a:rPr lang="es-ES_tradnl" noProof="0"/>
              <a:t>Cuarto nivel</a:t>
            </a:r>
          </a:p>
          <a:p>
            <a:pPr lvl="4"/>
            <a:r>
              <a:rPr lang="es-ES_tradnl" noProof="0"/>
              <a:t>Quinto nivel</a:t>
            </a:r>
          </a:p>
        </p:txBody>
      </p:sp>
      <p:sp>
        <p:nvSpPr>
          <p:cNvPr id="6" name="Marcador de pie de página 5">
            <a:extLst>
              <a:ext uri="{FF2B5EF4-FFF2-40B4-BE49-F238E27FC236}">
                <a16:creationId xmlns:a16="http://schemas.microsoft.com/office/drawing/2014/main" id="{B457D986-9A46-4602-AEB7-EE78F9FE631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s-ES_tradnl"/>
          </a:p>
        </p:txBody>
      </p:sp>
      <p:sp>
        <p:nvSpPr>
          <p:cNvPr id="7" name="Marcador de número de diapositiva 6">
            <a:extLst>
              <a:ext uri="{FF2B5EF4-FFF2-40B4-BE49-F238E27FC236}">
                <a16:creationId xmlns:a16="http://schemas.microsoft.com/office/drawing/2014/main" id="{3FBF228D-1611-40F8-AFFF-1D8F3987F229}"/>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B9CB14A6-6DF9-465D-A1D7-82DF8E68F0B6}" type="slidenum">
              <a:rPr lang="es-ES_tradnl" altLang="es-CO"/>
              <a:pPr>
                <a:defRPr/>
              </a:pPr>
              <a:t>‹Nº›</a:t>
            </a:fld>
            <a:endParaRPr lang="es-ES_tradnl" altLang="es-CO"/>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O"/>
          </a:p>
        </p:txBody>
      </p:sp>
      <p:sp>
        <p:nvSpPr>
          <p:cNvPr id="4" name="3 Marcador de fecha">
            <a:extLst>
              <a:ext uri="{FF2B5EF4-FFF2-40B4-BE49-F238E27FC236}">
                <a16:creationId xmlns:a16="http://schemas.microsoft.com/office/drawing/2014/main" id="{8E10E91A-D717-472F-A387-5A4677A8237A}"/>
              </a:ext>
            </a:extLst>
          </p:cNvPr>
          <p:cNvSpPr>
            <a:spLocks noGrp="1"/>
          </p:cNvSpPr>
          <p:nvPr>
            <p:ph type="dt" sz="half" idx="10"/>
          </p:nvPr>
        </p:nvSpPr>
        <p:spPr/>
        <p:txBody>
          <a:bodyPr/>
          <a:lstStyle>
            <a:lvl1pPr>
              <a:defRPr/>
            </a:lvl1pPr>
          </a:lstStyle>
          <a:p>
            <a:pPr>
              <a:defRPr/>
            </a:pPr>
            <a:fld id="{D3517F14-49F7-4E9A-B129-0552403B2847}"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63037CEB-6097-4B6E-81D8-E0326EF623F6}"/>
              </a:ext>
            </a:extLst>
          </p:cNvPr>
          <p:cNvSpPr>
            <a:spLocks noGrp="1"/>
          </p:cNvSpPr>
          <p:nvPr>
            <p:ph type="ftr" sz="quarter" idx="11"/>
          </p:nvPr>
        </p:nvSpPr>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2311C0CE-0DE7-41D2-B4BE-71EFBDDB810A}"/>
              </a:ext>
            </a:extLst>
          </p:cNvPr>
          <p:cNvSpPr>
            <a:spLocks noGrp="1"/>
          </p:cNvSpPr>
          <p:nvPr>
            <p:ph type="sldNum" sz="quarter" idx="12"/>
          </p:nvPr>
        </p:nvSpPr>
        <p:spPr/>
        <p:txBody>
          <a:bodyPr/>
          <a:lstStyle>
            <a:lvl1pPr>
              <a:defRPr/>
            </a:lvl1pPr>
          </a:lstStyle>
          <a:p>
            <a:pPr>
              <a:defRPr/>
            </a:pPr>
            <a:fld id="{2C26934B-DC72-4F88-827A-2540705F282D}" type="slidenum">
              <a:rPr lang="es-CO" altLang="es-CO"/>
              <a:pPr>
                <a:defRPr/>
              </a:pPr>
              <a:t>‹Nº›</a:t>
            </a:fld>
            <a:endParaRPr lang="es-CO" altLang="es-CO"/>
          </a:p>
        </p:txBody>
      </p:sp>
    </p:spTree>
    <p:extLst>
      <p:ext uri="{BB962C8B-B14F-4D97-AF65-F5344CB8AC3E}">
        <p14:creationId xmlns:p14="http://schemas.microsoft.com/office/powerpoint/2010/main" val="2440202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a:extLst>
              <a:ext uri="{FF2B5EF4-FFF2-40B4-BE49-F238E27FC236}">
                <a16:creationId xmlns:a16="http://schemas.microsoft.com/office/drawing/2014/main" id="{56158309-EFA5-41BE-AB45-A7C6D6014CC3}"/>
              </a:ext>
            </a:extLst>
          </p:cNvPr>
          <p:cNvSpPr>
            <a:spLocks noGrp="1"/>
          </p:cNvSpPr>
          <p:nvPr>
            <p:ph type="dt" sz="half" idx="10"/>
          </p:nvPr>
        </p:nvSpPr>
        <p:spPr/>
        <p:txBody>
          <a:bodyPr/>
          <a:lstStyle>
            <a:lvl1pPr>
              <a:defRPr/>
            </a:lvl1pPr>
          </a:lstStyle>
          <a:p>
            <a:pPr>
              <a:defRPr/>
            </a:pPr>
            <a:fld id="{039120F8-68C8-4BAF-BB5C-0741F9FD89A3}"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F642C186-5953-4DF2-A1C0-50F105D71A94}"/>
              </a:ext>
            </a:extLst>
          </p:cNvPr>
          <p:cNvSpPr>
            <a:spLocks noGrp="1"/>
          </p:cNvSpPr>
          <p:nvPr>
            <p:ph type="ftr" sz="quarter" idx="11"/>
          </p:nvPr>
        </p:nvSpPr>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FAC1CB1F-29F4-4BBE-9307-CFDEA1C31396}"/>
              </a:ext>
            </a:extLst>
          </p:cNvPr>
          <p:cNvSpPr>
            <a:spLocks noGrp="1"/>
          </p:cNvSpPr>
          <p:nvPr>
            <p:ph type="sldNum" sz="quarter" idx="12"/>
          </p:nvPr>
        </p:nvSpPr>
        <p:spPr/>
        <p:txBody>
          <a:bodyPr/>
          <a:lstStyle>
            <a:lvl1pPr>
              <a:defRPr/>
            </a:lvl1pPr>
          </a:lstStyle>
          <a:p>
            <a:pPr>
              <a:defRPr/>
            </a:pPr>
            <a:fld id="{A91400BB-E6C5-4534-8BD2-92E628E5EDB1}" type="slidenum">
              <a:rPr lang="es-CO" altLang="es-CO"/>
              <a:pPr>
                <a:defRPr/>
              </a:pPr>
              <a:t>‹Nº›</a:t>
            </a:fld>
            <a:endParaRPr lang="es-CO" altLang="es-CO"/>
          </a:p>
        </p:txBody>
      </p:sp>
    </p:spTree>
    <p:extLst>
      <p:ext uri="{BB962C8B-B14F-4D97-AF65-F5344CB8AC3E}">
        <p14:creationId xmlns:p14="http://schemas.microsoft.com/office/powerpoint/2010/main" val="3840552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783B64CF-9DBA-4AA9-8066-12EA447A0972}"/>
              </a:ext>
            </a:extLst>
          </p:cNvPr>
          <p:cNvSpPr>
            <a:spLocks noGrp="1"/>
          </p:cNvSpPr>
          <p:nvPr>
            <p:ph type="dt" sz="half" idx="10"/>
          </p:nvPr>
        </p:nvSpPr>
        <p:spPr/>
        <p:txBody>
          <a:bodyPr/>
          <a:lstStyle>
            <a:lvl1pPr>
              <a:defRPr/>
            </a:lvl1pPr>
          </a:lstStyle>
          <a:p>
            <a:pPr>
              <a:defRPr/>
            </a:pPr>
            <a:fld id="{C39B1E40-15F0-47CE-96B8-9483F43B8EA8}"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986F00DA-EF54-4B98-9C75-CD2A738F3828}"/>
              </a:ext>
            </a:extLst>
          </p:cNvPr>
          <p:cNvSpPr>
            <a:spLocks noGrp="1"/>
          </p:cNvSpPr>
          <p:nvPr>
            <p:ph type="ftr" sz="quarter" idx="11"/>
          </p:nvPr>
        </p:nvSpPr>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B12D7DCA-64CC-411B-998B-BFB70073CA44}"/>
              </a:ext>
            </a:extLst>
          </p:cNvPr>
          <p:cNvSpPr>
            <a:spLocks noGrp="1"/>
          </p:cNvSpPr>
          <p:nvPr>
            <p:ph type="sldNum" sz="quarter" idx="12"/>
          </p:nvPr>
        </p:nvSpPr>
        <p:spPr/>
        <p:txBody>
          <a:bodyPr/>
          <a:lstStyle>
            <a:lvl1pPr>
              <a:defRPr/>
            </a:lvl1pPr>
          </a:lstStyle>
          <a:p>
            <a:pPr>
              <a:defRPr/>
            </a:pPr>
            <a:fld id="{D8F9017E-4939-48FD-AC28-5381B79C1E55}" type="slidenum">
              <a:rPr lang="es-CO" altLang="es-CO"/>
              <a:pPr>
                <a:defRPr/>
              </a:pPr>
              <a:t>‹Nº›</a:t>
            </a:fld>
            <a:endParaRPr lang="es-CO" altLang="es-CO"/>
          </a:p>
        </p:txBody>
      </p:sp>
    </p:spTree>
    <p:extLst>
      <p:ext uri="{BB962C8B-B14F-4D97-AF65-F5344CB8AC3E}">
        <p14:creationId xmlns:p14="http://schemas.microsoft.com/office/powerpoint/2010/main" val="4069859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3 Marcador de fecha">
            <a:extLst>
              <a:ext uri="{FF2B5EF4-FFF2-40B4-BE49-F238E27FC236}">
                <a16:creationId xmlns:a16="http://schemas.microsoft.com/office/drawing/2014/main" id="{929F246D-1667-4F96-A1BC-D346469BE09D}"/>
              </a:ext>
            </a:extLst>
          </p:cNvPr>
          <p:cNvSpPr>
            <a:spLocks noGrp="1"/>
          </p:cNvSpPr>
          <p:nvPr>
            <p:ph type="dt" sz="half" idx="10"/>
          </p:nvPr>
        </p:nvSpPr>
        <p:spPr/>
        <p:txBody>
          <a:bodyPr/>
          <a:lstStyle>
            <a:lvl1pPr>
              <a:defRPr/>
            </a:lvl1pPr>
          </a:lstStyle>
          <a:p>
            <a:pPr>
              <a:defRPr/>
            </a:pPr>
            <a:fld id="{1AF13A65-A385-47B4-9ECB-AA9C37D0D8B8}" type="datetimeFigureOut">
              <a:rPr lang="es-CO"/>
              <a:pPr>
                <a:defRPr/>
              </a:pPr>
              <a:t>13/05/2022</a:t>
            </a:fld>
            <a:endParaRPr lang="es-CO"/>
          </a:p>
        </p:txBody>
      </p:sp>
      <p:sp>
        <p:nvSpPr>
          <p:cNvPr id="6" name="4 Marcador de pie de página">
            <a:extLst>
              <a:ext uri="{FF2B5EF4-FFF2-40B4-BE49-F238E27FC236}">
                <a16:creationId xmlns:a16="http://schemas.microsoft.com/office/drawing/2014/main" id="{EA4CDBD1-0792-4403-A6CF-DEFC9D5A308C}"/>
              </a:ext>
            </a:extLst>
          </p:cNvPr>
          <p:cNvSpPr>
            <a:spLocks noGrp="1"/>
          </p:cNvSpPr>
          <p:nvPr>
            <p:ph type="ftr" sz="quarter" idx="11"/>
          </p:nvPr>
        </p:nvSpPr>
        <p:spPr/>
        <p:txBody>
          <a:bodyPr/>
          <a:lstStyle>
            <a:lvl1pPr>
              <a:defRPr/>
            </a:lvl1pPr>
          </a:lstStyle>
          <a:p>
            <a:pPr>
              <a:defRPr/>
            </a:pPr>
            <a:endParaRPr lang="es-CO"/>
          </a:p>
        </p:txBody>
      </p:sp>
      <p:sp>
        <p:nvSpPr>
          <p:cNvPr id="7" name="5 Marcador de número de diapositiva">
            <a:extLst>
              <a:ext uri="{FF2B5EF4-FFF2-40B4-BE49-F238E27FC236}">
                <a16:creationId xmlns:a16="http://schemas.microsoft.com/office/drawing/2014/main" id="{B6DD5439-1664-473A-8B96-546ECF037267}"/>
              </a:ext>
            </a:extLst>
          </p:cNvPr>
          <p:cNvSpPr>
            <a:spLocks noGrp="1"/>
          </p:cNvSpPr>
          <p:nvPr>
            <p:ph type="sldNum" sz="quarter" idx="12"/>
          </p:nvPr>
        </p:nvSpPr>
        <p:spPr/>
        <p:txBody>
          <a:bodyPr/>
          <a:lstStyle>
            <a:lvl1pPr>
              <a:defRPr/>
            </a:lvl1pPr>
          </a:lstStyle>
          <a:p>
            <a:pPr>
              <a:defRPr/>
            </a:pPr>
            <a:fld id="{934AD5F2-A329-4A1D-8CFF-A6E07BE7A92A}" type="slidenum">
              <a:rPr lang="es-CO" altLang="es-CO"/>
              <a:pPr>
                <a:defRPr/>
              </a:pPr>
              <a:t>‹Nº›</a:t>
            </a:fld>
            <a:endParaRPr lang="es-CO" altLang="es-CO"/>
          </a:p>
        </p:txBody>
      </p:sp>
    </p:spTree>
    <p:extLst>
      <p:ext uri="{BB962C8B-B14F-4D97-AF65-F5344CB8AC3E}">
        <p14:creationId xmlns:p14="http://schemas.microsoft.com/office/powerpoint/2010/main" val="1751640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3 Marcador de fecha">
            <a:extLst>
              <a:ext uri="{FF2B5EF4-FFF2-40B4-BE49-F238E27FC236}">
                <a16:creationId xmlns:a16="http://schemas.microsoft.com/office/drawing/2014/main" id="{5ACB18AB-252B-44A7-8487-BD12B0BE8B01}"/>
              </a:ext>
            </a:extLst>
          </p:cNvPr>
          <p:cNvSpPr>
            <a:spLocks noGrp="1"/>
          </p:cNvSpPr>
          <p:nvPr>
            <p:ph type="dt" sz="half" idx="10"/>
          </p:nvPr>
        </p:nvSpPr>
        <p:spPr/>
        <p:txBody>
          <a:bodyPr/>
          <a:lstStyle>
            <a:lvl1pPr>
              <a:defRPr/>
            </a:lvl1pPr>
          </a:lstStyle>
          <a:p>
            <a:pPr>
              <a:defRPr/>
            </a:pPr>
            <a:fld id="{31578E00-1F36-4074-B2B8-5FA7EC90A26E}" type="datetimeFigureOut">
              <a:rPr lang="es-CO"/>
              <a:pPr>
                <a:defRPr/>
              </a:pPr>
              <a:t>13/05/2022</a:t>
            </a:fld>
            <a:endParaRPr lang="es-CO"/>
          </a:p>
        </p:txBody>
      </p:sp>
      <p:sp>
        <p:nvSpPr>
          <p:cNvPr id="8" name="4 Marcador de pie de página">
            <a:extLst>
              <a:ext uri="{FF2B5EF4-FFF2-40B4-BE49-F238E27FC236}">
                <a16:creationId xmlns:a16="http://schemas.microsoft.com/office/drawing/2014/main" id="{278E3E46-F42B-4C1D-86F5-209BCB381AF6}"/>
              </a:ext>
            </a:extLst>
          </p:cNvPr>
          <p:cNvSpPr>
            <a:spLocks noGrp="1"/>
          </p:cNvSpPr>
          <p:nvPr>
            <p:ph type="ftr" sz="quarter" idx="11"/>
          </p:nvPr>
        </p:nvSpPr>
        <p:spPr/>
        <p:txBody>
          <a:bodyPr/>
          <a:lstStyle>
            <a:lvl1pPr>
              <a:defRPr/>
            </a:lvl1pPr>
          </a:lstStyle>
          <a:p>
            <a:pPr>
              <a:defRPr/>
            </a:pPr>
            <a:endParaRPr lang="es-CO"/>
          </a:p>
        </p:txBody>
      </p:sp>
      <p:sp>
        <p:nvSpPr>
          <p:cNvPr id="9" name="5 Marcador de número de diapositiva">
            <a:extLst>
              <a:ext uri="{FF2B5EF4-FFF2-40B4-BE49-F238E27FC236}">
                <a16:creationId xmlns:a16="http://schemas.microsoft.com/office/drawing/2014/main" id="{CBEEC77A-E4D3-4548-9544-CAD324AE8790}"/>
              </a:ext>
            </a:extLst>
          </p:cNvPr>
          <p:cNvSpPr>
            <a:spLocks noGrp="1"/>
          </p:cNvSpPr>
          <p:nvPr>
            <p:ph type="sldNum" sz="quarter" idx="12"/>
          </p:nvPr>
        </p:nvSpPr>
        <p:spPr/>
        <p:txBody>
          <a:bodyPr/>
          <a:lstStyle>
            <a:lvl1pPr>
              <a:defRPr/>
            </a:lvl1pPr>
          </a:lstStyle>
          <a:p>
            <a:pPr>
              <a:defRPr/>
            </a:pPr>
            <a:fld id="{193F87F5-A407-4705-8F37-65FAB1E33FE3}" type="slidenum">
              <a:rPr lang="es-CO" altLang="es-CO"/>
              <a:pPr>
                <a:defRPr/>
              </a:pPr>
              <a:t>‹Nº›</a:t>
            </a:fld>
            <a:endParaRPr lang="es-CO" altLang="es-CO"/>
          </a:p>
        </p:txBody>
      </p:sp>
    </p:spTree>
    <p:extLst>
      <p:ext uri="{BB962C8B-B14F-4D97-AF65-F5344CB8AC3E}">
        <p14:creationId xmlns:p14="http://schemas.microsoft.com/office/powerpoint/2010/main" val="3403361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3 Marcador de fecha">
            <a:extLst>
              <a:ext uri="{FF2B5EF4-FFF2-40B4-BE49-F238E27FC236}">
                <a16:creationId xmlns:a16="http://schemas.microsoft.com/office/drawing/2014/main" id="{61751E76-544F-4119-8962-46D819EED30A}"/>
              </a:ext>
            </a:extLst>
          </p:cNvPr>
          <p:cNvSpPr>
            <a:spLocks noGrp="1"/>
          </p:cNvSpPr>
          <p:nvPr>
            <p:ph type="dt" sz="half" idx="10"/>
          </p:nvPr>
        </p:nvSpPr>
        <p:spPr/>
        <p:txBody>
          <a:bodyPr/>
          <a:lstStyle>
            <a:lvl1pPr>
              <a:defRPr/>
            </a:lvl1pPr>
          </a:lstStyle>
          <a:p>
            <a:pPr>
              <a:defRPr/>
            </a:pPr>
            <a:fld id="{672069D3-6BA4-4A0E-A92E-83C27B2988FD}" type="datetimeFigureOut">
              <a:rPr lang="es-CO"/>
              <a:pPr>
                <a:defRPr/>
              </a:pPr>
              <a:t>13/05/2022</a:t>
            </a:fld>
            <a:endParaRPr lang="es-CO"/>
          </a:p>
        </p:txBody>
      </p:sp>
      <p:sp>
        <p:nvSpPr>
          <p:cNvPr id="4" name="4 Marcador de pie de página">
            <a:extLst>
              <a:ext uri="{FF2B5EF4-FFF2-40B4-BE49-F238E27FC236}">
                <a16:creationId xmlns:a16="http://schemas.microsoft.com/office/drawing/2014/main" id="{54810195-31AA-44C2-AB5B-5310778D0727}"/>
              </a:ext>
            </a:extLst>
          </p:cNvPr>
          <p:cNvSpPr>
            <a:spLocks noGrp="1"/>
          </p:cNvSpPr>
          <p:nvPr>
            <p:ph type="ftr" sz="quarter" idx="11"/>
          </p:nvPr>
        </p:nvSpPr>
        <p:spPr/>
        <p:txBody>
          <a:bodyPr/>
          <a:lstStyle>
            <a:lvl1pPr>
              <a:defRPr/>
            </a:lvl1pPr>
          </a:lstStyle>
          <a:p>
            <a:pPr>
              <a:defRPr/>
            </a:pPr>
            <a:endParaRPr lang="es-CO"/>
          </a:p>
        </p:txBody>
      </p:sp>
      <p:sp>
        <p:nvSpPr>
          <p:cNvPr id="5" name="5 Marcador de número de diapositiva">
            <a:extLst>
              <a:ext uri="{FF2B5EF4-FFF2-40B4-BE49-F238E27FC236}">
                <a16:creationId xmlns:a16="http://schemas.microsoft.com/office/drawing/2014/main" id="{EE164A0C-9D23-4825-85A9-B02516D0AF7B}"/>
              </a:ext>
            </a:extLst>
          </p:cNvPr>
          <p:cNvSpPr>
            <a:spLocks noGrp="1"/>
          </p:cNvSpPr>
          <p:nvPr>
            <p:ph type="sldNum" sz="quarter" idx="12"/>
          </p:nvPr>
        </p:nvSpPr>
        <p:spPr/>
        <p:txBody>
          <a:bodyPr/>
          <a:lstStyle>
            <a:lvl1pPr>
              <a:defRPr/>
            </a:lvl1pPr>
          </a:lstStyle>
          <a:p>
            <a:pPr>
              <a:defRPr/>
            </a:pPr>
            <a:fld id="{7B1E6774-3BD4-4BF5-BE33-C36E06B3E011}" type="slidenum">
              <a:rPr lang="es-CO" altLang="es-CO"/>
              <a:pPr>
                <a:defRPr/>
              </a:pPr>
              <a:t>‹Nº›</a:t>
            </a:fld>
            <a:endParaRPr lang="es-CO" altLang="es-CO"/>
          </a:p>
        </p:txBody>
      </p:sp>
    </p:spTree>
    <p:extLst>
      <p:ext uri="{BB962C8B-B14F-4D97-AF65-F5344CB8AC3E}">
        <p14:creationId xmlns:p14="http://schemas.microsoft.com/office/powerpoint/2010/main" val="3918847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53E0A0CB-BD74-42A8-AC07-EC01D80F9EE8}"/>
              </a:ext>
            </a:extLst>
          </p:cNvPr>
          <p:cNvSpPr>
            <a:spLocks noGrp="1"/>
          </p:cNvSpPr>
          <p:nvPr>
            <p:ph type="dt" sz="half" idx="10"/>
          </p:nvPr>
        </p:nvSpPr>
        <p:spPr/>
        <p:txBody>
          <a:bodyPr/>
          <a:lstStyle>
            <a:lvl1pPr>
              <a:defRPr/>
            </a:lvl1pPr>
          </a:lstStyle>
          <a:p>
            <a:pPr>
              <a:defRPr/>
            </a:pPr>
            <a:fld id="{FD6696CB-D664-431B-BFAC-D6F0F9A9A364}" type="datetimeFigureOut">
              <a:rPr lang="es-CO"/>
              <a:pPr>
                <a:defRPr/>
              </a:pPr>
              <a:t>13/05/2022</a:t>
            </a:fld>
            <a:endParaRPr lang="es-CO"/>
          </a:p>
        </p:txBody>
      </p:sp>
      <p:sp>
        <p:nvSpPr>
          <p:cNvPr id="3" name="4 Marcador de pie de página">
            <a:extLst>
              <a:ext uri="{FF2B5EF4-FFF2-40B4-BE49-F238E27FC236}">
                <a16:creationId xmlns:a16="http://schemas.microsoft.com/office/drawing/2014/main" id="{A3175D4C-413E-492C-8F46-9D7C799EF7D7}"/>
              </a:ext>
            </a:extLst>
          </p:cNvPr>
          <p:cNvSpPr>
            <a:spLocks noGrp="1"/>
          </p:cNvSpPr>
          <p:nvPr>
            <p:ph type="ftr" sz="quarter" idx="11"/>
          </p:nvPr>
        </p:nvSpPr>
        <p:spPr/>
        <p:txBody>
          <a:bodyPr/>
          <a:lstStyle>
            <a:lvl1pPr>
              <a:defRPr/>
            </a:lvl1pPr>
          </a:lstStyle>
          <a:p>
            <a:pPr>
              <a:defRPr/>
            </a:pPr>
            <a:endParaRPr lang="es-CO"/>
          </a:p>
        </p:txBody>
      </p:sp>
      <p:sp>
        <p:nvSpPr>
          <p:cNvPr id="4" name="5 Marcador de número de diapositiva">
            <a:extLst>
              <a:ext uri="{FF2B5EF4-FFF2-40B4-BE49-F238E27FC236}">
                <a16:creationId xmlns:a16="http://schemas.microsoft.com/office/drawing/2014/main" id="{266AF23C-18FB-4159-AA80-4DBF81E10E17}"/>
              </a:ext>
            </a:extLst>
          </p:cNvPr>
          <p:cNvSpPr>
            <a:spLocks noGrp="1"/>
          </p:cNvSpPr>
          <p:nvPr>
            <p:ph type="sldNum" sz="quarter" idx="12"/>
          </p:nvPr>
        </p:nvSpPr>
        <p:spPr/>
        <p:txBody>
          <a:bodyPr/>
          <a:lstStyle>
            <a:lvl1pPr>
              <a:defRPr/>
            </a:lvl1pPr>
          </a:lstStyle>
          <a:p>
            <a:pPr>
              <a:defRPr/>
            </a:pPr>
            <a:fld id="{862D83C5-9FFC-445D-B8E9-95AA8629AD7D}" type="slidenum">
              <a:rPr lang="es-CO" altLang="es-CO"/>
              <a:pPr>
                <a:defRPr/>
              </a:pPr>
              <a:t>‹Nº›</a:t>
            </a:fld>
            <a:endParaRPr lang="es-CO" altLang="es-CO"/>
          </a:p>
        </p:txBody>
      </p:sp>
    </p:spTree>
    <p:extLst>
      <p:ext uri="{BB962C8B-B14F-4D97-AF65-F5344CB8AC3E}">
        <p14:creationId xmlns:p14="http://schemas.microsoft.com/office/powerpoint/2010/main" val="1688358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88BAC9D1-BF1C-42A1-B11C-F5865454F04E}"/>
              </a:ext>
            </a:extLst>
          </p:cNvPr>
          <p:cNvSpPr>
            <a:spLocks noGrp="1"/>
          </p:cNvSpPr>
          <p:nvPr>
            <p:ph type="dt" sz="half" idx="10"/>
          </p:nvPr>
        </p:nvSpPr>
        <p:spPr/>
        <p:txBody>
          <a:bodyPr/>
          <a:lstStyle>
            <a:lvl1pPr>
              <a:defRPr/>
            </a:lvl1pPr>
          </a:lstStyle>
          <a:p>
            <a:pPr>
              <a:defRPr/>
            </a:pPr>
            <a:fld id="{B0141585-BFEF-4244-8B6B-35DF9A83464D}" type="datetimeFigureOut">
              <a:rPr lang="es-CO"/>
              <a:pPr>
                <a:defRPr/>
              </a:pPr>
              <a:t>13/05/2022</a:t>
            </a:fld>
            <a:endParaRPr lang="es-CO"/>
          </a:p>
        </p:txBody>
      </p:sp>
      <p:sp>
        <p:nvSpPr>
          <p:cNvPr id="6" name="4 Marcador de pie de página">
            <a:extLst>
              <a:ext uri="{FF2B5EF4-FFF2-40B4-BE49-F238E27FC236}">
                <a16:creationId xmlns:a16="http://schemas.microsoft.com/office/drawing/2014/main" id="{86BF27A2-4FC5-4321-BD7A-826D5593172E}"/>
              </a:ext>
            </a:extLst>
          </p:cNvPr>
          <p:cNvSpPr>
            <a:spLocks noGrp="1"/>
          </p:cNvSpPr>
          <p:nvPr>
            <p:ph type="ftr" sz="quarter" idx="11"/>
          </p:nvPr>
        </p:nvSpPr>
        <p:spPr/>
        <p:txBody>
          <a:bodyPr/>
          <a:lstStyle>
            <a:lvl1pPr>
              <a:defRPr/>
            </a:lvl1pPr>
          </a:lstStyle>
          <a:p>
            <a:pPr>
              <a:defRPr/>
            </a:pPr>
            <a:endParaRPr lang="es-CO"/>
          </a:p>
        </p:txBody>
      </p:sp>
      <p:sp>
        <p:nvSpPr>
          <p:cNvPr id="7" name="5 Marcador de número de diapositiva">
            <a:extLst>
              <a:ext uri="{FF2B5EF4-FFF2-40B4-BE49-F238E27FC236}">
                <a16:creationId xmlns:a16="http://schemas.microsoft.com/office/drawing/2014/main" id="{09047276-2D1A-4DC0-8898-093A79332DE1}"/>
              </a:ext>
            </a:extLst>
          </p:cNvPr>
          <p:cNvSpPr>
            <a:spLocks noGrp="1"/>
          </p:cNvSpPr>
          <p:nvPr>
            <p:ph type="sldNum" sz="quarter" idx="12"/>
          </p:nvPr>
        </p:nvSpPr>
        <p:spPr/>
        <p:txBody>
          <a:bodyPr/>
          <a:lstStyle>
            <a:lvl1pPr>
              <a:defRPr/>
            </a:lvl1pPr>
          </a:lstStyle>
          <a:p>
            <a:pPr>
              <a:defRPr/>
            </a:pPr>
            <a:fld id="{9E6E267A-4CC1-4333-851C-09BAC6644CEE}" type="slidenum">
              <a:rPr lang="es-CO" altLang="es-CO"/>
              <a:pPr>
                <a:defRPr/>
              </a:pPr>
              <a:t>‹Nº›</a:t>
            </a:fld>
            <a:endParaRPr lang="es-CO" altLang="es-CO"/>
          </a:p>
        </p:txBody>
      </p:sp>
    </p:spTree>
    <p:extLst>
      <p:ext uri="{BB962C8B-B14F-4D97-AF65-F5344CB8AC3E}">
        <p14:creationId xmlns:p14="http://schemas.microsoft.com/office/powerpoint/2010/main" val="1562730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O"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CE25C2E6-9E97-4DF2-B408-B25D633F13B4}"/>
              </a:ext>
            </a:extLst>
          </p:cNvPr>
          <p:cNvSpPr>
            <a:spLocks noGrp="1"/>
          </p:cNvSpPr>
          <p:nvPr>
            <p:ph type="dt" sz="half" idx="10"/>
          </p:nvPr>
        </p:nvSpPr>
        <p:spPr/>
        <p:txBody>
          <a:bodyPr/>
          <a:lstStyle>
            <a:lvl1pPr>
              <a:defRPr/>
            </a:lvl1pPr>
          </a:lstStyle>
          <a:p>
            <a:pPr>
              <a:defRPr/>
            </a:pPr>
            <a:fld id="{1AAA8560-B170-4887-8E90-E50929EA2782}" type="datetimeFigureOut">
              <a:rPr lang="es-CO"/>
              <a:pPr>
                <a:defRPr/>
              </a:pPr>
              <a:t>13/05/2022</a:t>
            </a:fld>
            <a:endParaRPr lang="es-CO"/>
          </a:p>
        </p:txBody>
      </p:sp>
      <p:sp>
        <p:nvSpPr>
          <p:cNvPr id="6" name="4 Marcador de pie de página">
            <a:extLst>
              <a:ext uri="{FF2B5EF4-FFF2-40B4-BE49-F238E27FC236}">
                <a16:creationId xmlns:a16="http://schemas.microsoft.com/office/drawing/2014/main" id="{CAE6DBD4-1C1F-4AA2-A05B-B724DCBE8F58}"/>
              </a:ext>
            </a:extLst>
          </p:cNvPr>
          <p:cNvSpPr>
            <a:spLocks noGrp="1"/>
          </p:cNvSpPr>
          <p:nvPr>
            <p:ph type="ftr" sz="quarter" idx="11"/>
          </p:nvPr>
        </p:nvSpPr>
        <p:spPr/>
        <p:txBody>
          <a:bodyPr/>
          <a:lstStyle>
            <a:lvl1pPr>
              <a:defRPr/>
            </a:lvl1pPr>
          </a:lstStyle>
          <a:p>
            <a:pPr>
              <a:defRPr/>
            </a:pPr>
            <a:endParaRPr lang="es-CO"/>
          </a:p>
        </p:txBody>
      </p:sp>
      <p:sp>
        <p:nvSpPr>
          <p:cNvPr id="7" name="5 Marcador de número de diapositiva">
            <a:extLst>
              <a:ext uri="{FF2B5EF4-FFF2-40B4-BE49-F238E27FC236}">
                <a16:creationId xmlns:a16="http://schemas.microsoft.com/office/drawing/2014/main" id="{9C9A409F-1825-4531-B556-F64582D722A6}"/>
              </a:ext>
            </a:extLst>
          </p:cNvPr>
          <p:cNvSpPr>
            <a:spLocks noGrp="1"/>
          </p:cNvSpPr>
          <p:nvPr>
            <p:ph type="sldNum" sz="quarter" idx="12"/>
          </p:nvPr>
        </p:nvSpPr>
        <p:spPr/>
        <p:txBody>
          <a:bodyPr/>
          <a:lstStyle>
            <a:lvl1pPr>
              <a:defRPr/>
            </a:lvl1pPr>
          </a:lstStyle>
          <a:p>
            <a:pPr>
              <a:defRPr/>
            </a:pPr>
            <a:fld id="{0C3A3ADE-A717-4784-A3D2-3A65D4C3F6A7}" type="slidenum">
              <a:rPr lang="es-CO" altLang="es-CO"/>
              <a:pPr>
                <a:defRPr/>
              </a:pPr>
              <a:t>‹Nº›</a:t>
            </a:fld>
            <a:endParaRPr lang="es-CO" altLang="es-CO"/>
          </a:p>
        </p:txBody>
      </p:sp>
    </p:spTree>
    <p:extLst>
      <p:ext uri="{BB962C8B-B14F-4D97-AF65-F5344CB8AC3E}">
        <p14:creationId xmlns:p14="http://schemas.microsoft.com/office/powerpoint/2010/main" val="1239325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a:extLst>
              <a:ext uri="{FF2B5EF4-FFF2-40B4-BE49-F238E27FC236}">
                <a16:creationId xmlns:a16="http://schemas.microsoft.com/office/drawing/2014/main" id="{24E40BAA-AA55-44D4-9A59-A7F25EF17A4D}"/>
              </a:ext>
            </a:extLst>
          </p:cNvPr>
          <p:cNvSpPr>
            <a:spLocks noGrp="1"/>
          </p:cNvSpPr>
          <p:nvPr>
            <p:ph type="dt" sz="half" idx="10"/>
          </p:nvPr>
        </p:nvSpPr>
        <p:spPr/>
        <p:txBody>
          <a:bodyPr/>
          <a:lstStyle>
            <a:lvl1pPr>
              <a:defRPr/>
            </a:lvl1pPr>
          </a:lstStyle>
          <a:p>
            <a:pPr>
              <a:defRPr/>
            </a:pPr>
            <a:fld id="{32F02784-BBFB-418A-8BB1-569C4E87BA02}"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6DAF1249-D0CD-4ACE-86B9-1CB7E8EFB53D}"/>
              </a:ext>
            </a:extLst>
          </p:cNvPr>
          <p:cNvSpPr>
            <a:spLocks noGrp="1"/>
          </p:cNvSpPr>
          <p:nvPr>
            <p:ph type="ftr" sz="quarter" idx="11"/>
          </p:nvPr>
        </p:nvSpPr>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635D74C0-FEC9-4DFC-933A-011EDB33A03C}"/>
              </a:ext>
            </a:extLst>
          </p:cNvPr>
          <p:cNvSpPr>
            <a:spLocks noGrp="1"/>
          </p:cNvSpPr>
          <p:nvPr>
            <p:ph type="sldNum" sz="quarter" idx="12"/>
          </p:nvPr>
        </p:nvSpPr>
        <p:spPr/>
        <p:txBody>
          <a:bodyPr/>
          <a:lstStyle>
            <a:lvl1pPr>
              <a:defRPr/>
            </a:lvl1pPr>
          </a:lstStyle>
          <a:p>
            <a:pPr>
              <a:defRPr/>
            </a:pPr>
            <a:fld id="{2798E907-53D3-4132-8E76-BC1FD9A7B2FC}" type="slidenum">
              <a:rPr lang="es-CO" altLang="es-CO"/>
              <a:pPr>
                <a:defRPr/>
              </a:pPr>
              <a:t>‹Nº›</a:t>
            </a:fld>
            <a:endParaRPr lang="es-CO" altLang="es-CO"/>
          </a:p>
        </p:txBody>
      </p:sp>
    </p:spTree>
    <p:extLst>
      <p:ext uri="{BB962C8B-B14F-4D97-AF65-F5344CB8AC3E}">
        <p14:creationId xmlns:p14="http://schemas.microsoft.com/office/powerpoint/2010/main" val="841808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a:extLst>
              <a:ext uri="{FF2B5EF4-FFF2-40B4-BE49-F238E27FC236}">
                <a16:creationId xmlns:a16="http://schemas.microsoft.com/office/drawing/2014/main" id="{36699B1E-035D-40BB-95B9-8EB49AC5AAEE}"/>
              </a:ext>
            </a:extLst>
          </p:cNvPr>
          <p:cNvSpPr>
            <a:spLocks noGrp="1"/>
          </p:cNvSpPr>
          <p:nvPr>
            <p:ph type="dt" sz="half" idx="10"/>
          </p:nvPr>
        </p:nvSpPr>
        <p:spPr/>
        <p:txBody>
          <a:bodyPr/>
          <a:lstStyle>
            <a:lvl1pPr>
              <a:defRPr/>
            </a:lvl1pPr>
          </a:lstStyle>
          <a:p>
            <a:pPr>
              <a:defRPr/>
            </a:pPr>
            <a:fld id="{74C7CC24-DF5F-4D77-8FA3-13585A6A532D}"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0805388A-3CEA-4317-A0EB-419EE3553739}"/>
              </a:ext>
            </a:extLst>
          </p:cNvPr>
          <p:cNvSpPr>
            <a:spLocks noGrp="1"/>
          </p:cNvSpPr>
          <p:nvPr>
            <p:ph type="ftr" sz="quarter" idx="11"/>
          </p:nvPr>
        </p:nvSpPr>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16B4EF47-963F-43AC-A7BF-F297CD403F04}"/>
              </a:ext>
            </a:extLst>
          </p:cNvPr>
          <p:cNvSpPr>
            <a:spLocks noGrp="1"/>
          </p:cNvSpPr>
          <p:nvPr>
            <p:ph type="sldNum" sz="quarter" idx="12"/>
          </p:nvPr>
        </p:nvSpPr>
        <p:spPr/>
        <p:txBody>
          <a:bodyPr/>
          <a:lstStyle>
            <a:lvl1pPr>
              <a:defRPr/>
            </a:lvl1pPr>
          </a:lstStyle>
          <a:p>
            <a:pPr>
              <a:defRPr/>
            </a:pPr>
            <a:fld id="{F28F89E2-701F-4A3F-A3E2-4DF5EC336D8B}" type="slidenum">
              <a:rPr lang="es-CO" altLang="es-CO"/>
              <a:pPr>
                <a:defRPr/>
              </a:pPr>
              <a:t>‹Nº›</a:t>
            </a:fld>
            <a:endParaRPr lang="es-CO" altLang="es-CO"/>
          </a:p>
        </p:txBody>
      </p:sp>
    </p:spTree>
    <p:extLst>
      <p:ext uri="{BB962C8B-B14F-4D97-AF65-F5344CB8AC3E}">
        <p14:creationId xmlns:p14="http://schemas.microsoft.com/office/powerpoint/2010/main" val="36263302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O"/>
          </a:p>
        </p:txBody>
      </p:sp>
      <p:sp>
        <p:nvSpPr>
          <p:cNvPr id="4" name="3 Marcador de fecha">
            <a:extLst>
              <a:ext uri="{FF2B5EF4-FFF2-40B4-BE49-F238E27FC236}">
                <a16:creationId xmlns:a16="http://schemas.microsoft.com/office/drawing/2014/main" id="{EF3DFD61-8B6C-4F0D-AA2E-E9062DFA5C6C}"/>
              </a:ext>
            </a:extLst>
          </p:cNvPr>
          <p:cNvSpPr>
            <a:spLocks noGrp="1"/>
          </p:cNvSpPr>
          <p:nvPr>
            <p:ph type="dt" sz="half" idx="10"/>
          </p:nvPr>
        </p:nvSpPr>
        <p:spPr/>
        <p:txBody>
          <a:bodyPr/>
          <a:lstStyle>
            <a:lvl1pPr>
              <a:defRPr/>
            </a:lvl1pPr>
          </a:lstStyle>
          <a:p>
            <a:pPr>
              <a:defRPr/>
            </a:pPr>
            <a:fld id="{0D536208-C367-4626-AF47-9975B68F4EC9}"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C735E91B-735A-4DBB-ADD5-42AD88E610FD}"/>
              </a:ext>
            </a:extLst>
          </p:cNvPr>
          <p:cNvSpPr>
            <a:spLocks noGrp="1"/>
          </p:cNvSpPr>
          <p:nvPr>
            <p:ph type="ftr" sz="quarter" idx="11"/>
          </p:nvPr>
        </p:nvSpPr>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09C4929A-070D-4CB1-983D-326DD3487418}"/>
              </a:ext>
            </a:extLst>
          </p:cNvPr>
          <p:cNvSpPr>
            <a:spLocks noGrp="1"/>
          </p:cNvSpPr>
          <p:nvPr>
            <p:ph type="sldNum" sz="quarter" idx="12"/>
          </p:nvPr>
        </p:nvSpPr>
        <p:spPr/>
        <p:txBody>
          <a:bodyPr/>
          <a:lstStyle>
            <a:lvl1pPr>
              <a:defRPr/>
            </a:lvl1pPr>
          </a:lstStyle>
          <a:p>
            <a:pPr>
              <a:defRPr/>
            </a:pPr>
            <a:fld id="{A82A8444-158F-49AB-8D82-E0425BD10DA4}" type="slidenum">
              <a:rPr lang="es-CO" altLang="es-CO"/>
              <a:pPr>
                <a:defRPr/>
              </a:pPr>
              <a:t>‹Nº›</a:t>
            </a:fld>
            <a:endParaRPr lang="es-CO" altLang="es-CO"/>
          </a:p>
        </p:txBody>
      </p:sp>
    </p:spTree>
    <p:extLst>
      <p:ext uri="{BB962C8B-B14F-4D97-AF65-F5344CB8AC3E}">
        <p14:creationId xmlns:p14="http://schemas.microsoft.com/office/powerpoint/2010/main" val="19253161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a:extLst>
              <a:ext uri="{FF2B5EF4-FFF2-40B4-BE49-F238E27FC236}">
                <a16:creationId xmlns:a16="http://schemas.microsoft.com/office/drawing/2014/main" id="{0E7EB7B8-C86C-4707-8121-8D1817A877DF}"/>
              </a:ext>
            </a:extLst>
          </p:cNvPr>
          <p:cNvSpPr>
            <a:spLocks noGrp="1"/>
          </p:cNvSpPr>
          <p:nvPr>
            <p:ph type="dt" sz="half" idx="10"/>
          </p:nvPr>
        </p:nvSpPr>
        <p:spPr/>
        <p:txBody>
          <a:bodyPr/>
          <a:lstStyle>
            <a:lvl1pPr>
              <a:defRPr/>
            </a:lvl1pPr>
          </a:lstStyle>
          <a:p>
            <a:pPr>
              <a:defRPr/>
            </a:pPr>
            <a:fld id="{1BB74D00-5888-40B0-96AC-A89580CA4D73}"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5ED8C8B9-596E-44D9-A269-633FB69733FD}"/>
              </a:ext>
            </a:extLst>
          </p:cNvPr>
          <p:cNvSpPr>
            <a:spLocks noGrp="1"/>
          </p:cNvSpPr>
          <p:nvPr>
            <p:ph type="ftr" sz="quarter" idx="11"/>
          </p:nvPr>
        </p:nvSpPr>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358EFFD7-6A77-4A7B-9782-ACE3499A4078}"/>
              </a:ext>
            </a:extLst>
          </p:cNvPr>
          <p:cNvSpPr>
            <a:spLocks noGrp="1"/>
          </p:cNvSpPr>
          <p:nvPr>
            <p:ph type="sldNum" sz="quarter" idx="12"/>
          </p:nvPr>
        </p:nvSpPr>
        <p:spPr/>
        <p:txBody>
          <a:bodyPr/>
          <a:lstStyle>
            <a:lvl1pPr>
              <a:defRPr/>
            </a:lvl1pPr>
          </a:lstStyle>
          <a:p>
            <a:pPr>
              <a:defRPr/>
            </a:pPr>
            <a:fld id="{CF078279-3214-4CB9-A0D3-AB41D37B2952}" type="slidenum">
              <a:rPr lang="es-CO" altLang="es-CO"/>
              <a:pPr>
                <a:defRPr/>
              </a:pPr>
              <a:t>‹Nº›</a:t>
            </a:fld>
            <a:endParaRPr lang="es-CO" altLang="es-CO"/>
          </a:p>
        </p:txBody>
      </p:sp>
    </p:spTree>
    <p:extLst>
      <p:ext uri="{BB962C8B-B14F-4D97-AF65-F5344CB8AC3E}">
        <p14:creationId xmlns:p14="http://schemas.microsoft.com/office/powerpoint/2010/main" val="807549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70DFB0F4-697D-41B6-AC6F-362DCEB11543}"/>
              </a:ext>
            </a:extLst>
          </p:cNvPr>
          <p:cNvSpPr>
            <a:spLocks noGrp="1"/>
          </p:cNvSpPr>
          <p:nvPr>
            <p:ph type="dt" sz="half" idx="10"/>
          </p:nvPr>
        </p:nvSpPr>
        <p:spPr/>
        <p:txBody>
          <a:bodyPr/>
          <a:lstStyle>
            <a:lvl1pPr>
              <a:defRPr/>
            </a:lvl1pPr>
          </a:lstStyle>
          <a:p>
            <a:pPr>
              <a:defRPr/>
            </a:pPr>
            <a:fld id="{84A9D992-A883-42B2-8AE4-93D33254C513}"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908874F4-EF0C-477D-8D5A-B14819E6C0EC}"/>
              </a:ext>
            </a:extLst>
          </p:cNvPr>
          <p:cNvSpPr>
            <a:spLocks noGrp="1"/>
          </p:cNvSpPr>
          <p:nvPr>
            <p:ph type="ftr" sz="quarter" idx="11"/>
          </p:nvPr>
        </p:nvSpPr>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9A0F7C43-1F6D-4E8B-B35D-3D3E1A1ABD04}"/>
              </a:ext>
            </a:extLst>
          </p:cNvPr>
          <p:cNvSpPr>
            <a:spLocks noGrp="1"/>
          </p:cNvSpPr>
          <p:nvPr>
            <p:ph type="sldNum" sz="quarter" idx="12"/>
          </p:nvPr>
        </p:nvSpPr>
        <p:spPr/>
        <p:txBody>
          <a:bodyPr/>
          <a:lstStyle>
            <a:lvl1pPr>
              <a:defRPr/>
            </a:lvl1pPr>
          </a:lstStyle>
          <a:p>
            <a:pPr>
              <a:defRPr/>
            </a:pPr>
            <a:fld id="{D8C5ECA9-45B1-46A2-A051-07B4D73AAA71}" type="slidenum">
              <a:rPr lang="es-CO" altLang="es-CO"/>
              <a:pPr>
                <a:defRPr/>
              </a:pPr>
              <a:t>‹Nº›</a:t>
            </a:fld>
            <a:endParaRPr lang="es-CO" altLang="es-CO"/>
          </a:p>
        </p:txBody>
      </p:sp>
    </p:spTree>
    <p:extLst>
      <p:ext uri="{BB962C8B-B14F-4D97-AF65-F5344CB8AC3E}">
        <p14:creationId xmlns:p14="http://schemas.microsoft.com/office/powerpoint/2010/main" val="2861548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3 Marcador de fecha">
            <a:extLst>
              <a:ext uri="{FF2B5EF4-FFF2-40B4-BE49-F238E27FC236}">
                <a16:creationId xmlns:a16="http://schemas.microsoft.com/office/drawing/2014/main" id="{11E4F628-77D7-4ACC-B4B3-3A21EFEF282E}"/>
              </a:ext>
            </a:extLst>
          </p:cNvPr>
          <p:cNvSpPr>
            <a:spLocks noGrp="1"/>
          </p:cNvSpPr>
          <p:nvPr>
            <p:ph type="dt" sz="half" idx="10"/>
          </p:nvPr>
        </p:nvSpPr>
        <p:spPr/>
        <p:txBody>
          <a:bodyPr/>
          <a:lstStyle>
            <a:lvl1pPr>
              <a:defRPr/>
            </a:lvl1pPr>
          </a:lstStyle>
          <a:p>
            <a:pPr>
              <a:defRPr/>
            </a:pPr>
            <a:fld id="{DA36FF16-F68C-41FA-8B7A-885D5D358F3C}" type="datetimeFigureOut">
              <a:rPr lang="es-CO"/>
              <a:pPr>
                <a:defRPr/>
              </a:pPr>
              <a:t>13/05/2022</a:t>
            </a:fld>
            <a:endParaRPr lang="es-CO"/>
          </a:p>
        </p:txBody>
      </p:sp>
      <p:sp>
        <p:nvSpPr>
          <p:cNvPr id="6" name="4 Marcador de pie de página">
            <a:extLst>
              <a:ext uri="{FF2B5EF4-FFF2-40B4-BE49-F238E27FC236}">
                <a16:creationId xmlns:a16="http://schemas.microsoft.com/office/drawing/2014/main" id="{2EDD48D0-FFBA-4CDD-AA40-1F5079D82E22}"/>
              </a:ext>
            </a:extLst>
          </p:cNvPr>
          <p:cNvSpPr>
            <a:spLocks noGrp="1"/>
          </p:cNvSpPr>
          <p:nvPr>
            <p:ph type="ftr" sz="quarter" idx="11"/>
          </p:nvPr>
        </p:nvSpPr>
        <p:spPr/>
        <p:txBody>
          <a:bodyPr/>
          <a:lstStyle>
            <a:lvl1pPr>
              <a:defRPr/>
            </a:lvl1pPr>
          </a:lstStyle>
          <a:p>
            <a:pPr>
              <a:defRPr/>
            </a:pPr>
            <a:endParaRPr lang="es-CO"/>
          </a:p>
        </p:txBody>
      </p:sp>
      <p:sp>
        <p:nvSpPr>
          <p:cNvPr id="7" name="5 Marcador de número de diapositiva">
            <a:extLst>
              <a:ext uri="{FF2B5EF4-FFF2-40B4-BE49-F238E27FC236}">
                <a16:creationId xmlns:a16="http://schemas.microsoft.com/office/drawing/2014/main" id="{6558964C-F4CE-479D-8066-E2D231E57486}"/>
              </a:ext>
            </a:extLst>
          </p:cNvPr>
          <p:cNvSpPr>
            <a:spLocks noGrp="1"/>
          </p:cNvSpPr>
          <p:nvPr>
            <p:ph type="sldNum" sz="quarter" idx="12"/>
          </p:nvPr>
        </p:nvSpPr>
        <p:spPr/>
        <p:txBody>
          <a:bodyPr/>
          <a:lstStyle>
            <a:lvl1pPr>
              <a:defRPr/>
            </a:lvl1pPr>
          </a:lstStyle>
          <a:p>
            <a:pPr>
              <a:defRPr/>
            </a:pPr>
            <a:fld id="{3E57174E-E50F-43D7-871F-DD0E18425F4D}" type="slidenum">
              <a:rPr lang="es-CO" altLang="es-CO"/>
              <a:pPr>
                <a:defRPr/>
              </a:pPr>
              <a:t>‹Nº›</a:t>
            </a:fld>
            <a:endParaRPr lang="es-CO" altLang="es-CO"/>
          </a:p>
        </p:txBody>
      </p:sp>
    </p:spTree>
    <p:extLst>
      <p:ext uri="{BB962C8B-B14F-4D97-AF65-F5344CB8AC3E}">
        <p14:creationId xmlns:p14="http://schemas.microsoft.com/office/powerpoint/2010/main" val="6147141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3 Marcador de fecha">
            <a:extLst>
              <a:ext uri="{FF2B5EF4-FFF2-40B4-BE49-F238E27FC236}">
                <a16:creationId xmlns:a16="http://schemas.microsoft.com/office/drawing/2014/main" id="{BA1149C9-A20E-4053-818D-23C54111B278}"/>
              </a:ext>
            </a:extLst>
          </p:cNvPr>
          <p:cNvSpPr>
            <a:spLocks noGrp="1"/>
          </p:cNvSpPr>
          <p:nvPr>
            <p:ph type="dt" sz="half" idx="10"/>
          </p:nvPr>
        </p:nvSpPr>
        <p:spPr/>
        <p:txBody>
          <a:bodyPr/>
          <a:lstStyle>
            <a:lvl1pPr>
              <a:defRPr/>
            </a:lvl1pPr>
          </a:lstStyle>
          <a:p>
            <a:pPr>
              <a:defRPr/>
            </a:pPr>
            <a:fld id="{2F96CF4C-6ACD-4809-8ECF-1B107F7D22A1}" type="datetimeFigureOut">
              <a:rPr lang="es-CO"/>
              <a:pPr>
                <a:defRPr/>
              </a:pPr>
              <a:t>13/05/2022</a:t>
            </a:fld>
            <a:endParaRPr lang="es-CO"/>
          </a:p>
        </p:txBody>
      </p:sp>
      <p:sp>
        <p:nvSpPr>
          <p:cNvPr id="8" name="4 Marcador de pie de página">
            <a:extLst>
              <a:ext uri="{FF2B5EF4-FFF2-40B4-BE49-F238E27FC236}">
                <a16:creationId xmlns:a16="http://schemas.microsoft.com/office/drawing/2014/main" id="{F612911D-3A3F-441C-B111-FC56A6F30B0A}"/>
              </a:ext>
            </a:extLst>
          </p:cNvPr>
          <p:cNvSpPr>
            <a:spLocks noGrp="1"/>
          </p:cNvSpPr>
          <p:nvPr>
            <p:ph type="ftr" sz="quarter" idx="11"/>
          </p:nvPr>
        </p:nvSpPr>
        <p:spPr/>
        <p:txBody>
          <a:bodyPr/>
          <a:lstStyle>
            <a:lvl1pPr>
              <a:defRPr/>
            </a:lvl1pPr>
          </a:lstStyle>
          <a:p>
            <a:pPr>
              <a:defRPr/>
            </a:pPr>
            <a:endParaRPr lang="es-CO"/>
          </a:p>
        </p:txBody>
      </p:sp>
      <p:sp>
        <p:nvSpPr>
          <p:cNvPr id="9" name="5 Marcador de número de diapositiva">
            <a:extLst>
              <a:ext uri="{FF2B5EF4-FFF2-40B4-BE49-F238E27FC236}">
                <a16:creationId xmlns:a16="http://schemas.microsoft.com/office/drawing/2014/main" id="{80EC6DBB-895E-4CD2-97EB-DE065C0528E9}"/>
              </a:ext>
            </a:extLst>
          </p:cNvPr>
          <p:cNvSpPr>
            <a:spLocks noGrp="1"/>
          </p:cNvSpPr>
          <p:nvPr>
            <p:ph type="sldNum" sz="quarter" idx="12"/>
          </p:nvPr>
        </p:nvSpPr>
        <p:spPr/>
        <p:txBody>
          <a:bodyPr/>
          <a:lstStyle>
            <a:lvl1pPr>
              <a:defRPr/>
            </a:lvl1pPr>
          </a:lstStyle>
          <a:p>
            <a:pPr>
              <a:defRPr/>
            </a:pPr>
            <a:fld id="{9E81091D-B0F4-4110-8937-85827BA1D281}" type="slidenum">
              <a:rPr lang="es-CO" altLang="es-CO"/>
              <a:pPr>
                <a:defRPr/>
              </a:pPr>
              <a:t>‹Nº›</a:t>
            </a:fld>
            <a:endParaRPr lang="es-CO" altLang="es-CO"/>
          </a:p>
        </p:txBody>
      </p:sp>
    </p:spTree>
    <p:extLst>
      <p:ext uri="{BB962C8B-B14F-4D97-AF65-F5344CB8AC3E}">
        <p14:creationId xmlns:p14="http://schemas.microsoft.com/office/powerpoint/2010/main" val="6686580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3 Marcador de fecha">
            <a:extLst>
              <a:ext uri="{FF2B5EF4-FFF2-40B4-BE49-F238E27FC236}">
                <a16:creationId xmlns:a16="http://schemas.microsoft.com/office/drawing/2014/main" id="{EFD83B02-8415-4DFF-90F0-D7A08EF2885E}"/>
              </a:ext>
            </a:extLst>
          </p:cNvPr>
          <p:cNvSpPr>
            <a:spLocks noGrp="1"/>
          </p:cNvSpPr>
          <p:nvPr>
            <p:ph type="dt" sz="half" idx="10"/>
          </p:nvPr>
        </p:nvSpPr>
        <p:spPr/>
        <p:txBody>
          <a:bodyPr/>
          <a:lstStyle>
            <a:lvl1pPr>
              <a:defRPr/>
            </a:lvl1pPr>
          </a:lstStyle>
          <a:p>
            <a:pPr>
              <a:defRPr/>
            </a:pPr>
            <a:fld id="{E24FA25C-D465-45F1-84C2-A9D6F9F113D5}" type="datetimeFigureOut">
              <a:rPr lang="es-CO"/>
              <a:pPr>
                <a:defRPr/>
              </a:pPr>
              <a:t>13/05/2022</a:t>
            </a:fld>
            <a:endParaRPr lang="es-CO"/>
          </a:p>
        </p:txBody>
      </p:sp>
      <p:sp>
        <p:nvSpPr>
          <p:cNvPr id="4" name="4 Marcador de pie de página">
            <a:extLst>
              <a:ext uri="{FF2B5EF4-FFF2-40B4-BE49-F238E27FC236}">
                <a16:creationId xmlns:a16="http://schemas.microsoft.com/office/drawing/2014/main" id="{4F8323A6-B249-4417-8076-D019E7D479EE}"/>
              </a:ext>
            </a:extLst>
          </p:cNvPr>
          <p:cNvSpPr>
            <a:spLocks noGrp="1"/>
          </p:cNvSpPr>
          <p:nvPr>
            <p:ph type="ftr" sz="quarter" idx="11"/>
          </p:nvPr>
        </p:nvSpPr>
        <p:spPr/>
        <p:txBody>
          <a:bodyPr/>
          <a:lstStyle>
            <a:lvl1pPr>
              <a:defRPr/>
            </a:lvl1pPr>
          </a:lstStyle>
          <a:p>
            <a:pPr>
              <a:defRPr/>
            </a:pPr>
            <a:endParaRPr lang="es-CO"/>
          </a:p>
        </p:txBody>
      </p:sp>
      <p:sp>
        <p:nvSpPr>
          <p:cNvPr id="5" name="5 Marcador de número de diapositiva">
            <a:extLst>
              <a:ext uri="{FF2B5EF4-FFF2-40B4-BE49-F238E27FC236}">
                <a16:creationId xmlns:a16="http://schemas.microsoft.com/office/drawing/2014/main" id="{3DAD6257-16BD-47DC-9EF4-86C51827C7B5}"/>
              </a:ext>
            </a:extLst>
          </p:cNvPr>
          <p:cNvSpPr>
            <a:spLocks noGrp="1"/>
          </p:cNvSpPr>
          <p:nvPr>
            <p:ph type="sldNum" sz="quarter" idx="12"/>
          </p:nvPr>
        </p:nvSpPr>
        <p:spPr/>
        <p:txBody>
          <a:bodyPr/>
          <a:lstStyle>
            <a:lvl1pPr>
              <a:defRPr/>
            </a:lvl1pPr>
          </a:lstStyle>
          <a:p>
            <a:pPr>
              <a:defRPr/>
            </a:pPr>
            <a:fld id="{92A9F49E-3C22-4C71-A0EB-E6CF04E6ED42}" type="slidenum">
              <a:rPr lang="es-CO" altLang="es-CO"/>
              <a:pPr>
                <a:defRPr/>
              </a:pPr>
              <a:t>‹Nº›</a:t>
            </a:fld>
            <a:endParaRPr lang="es-CO" altLang="es-CO"/>
          </a:p>
        </p:txBody>
      </p:sp>
    </p:spTree>
    <p:extLst>
      <p:ext uri="{BB962C8B-B14F-4D97-AF65-F5344CB8AC3E}">
        <p14:creationId xmlns:p14="http://schemas.microsoft.com/office/powerpoint/2010/main" val="32507209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313507AB-993F-473D-B40D-8246F38C6BFF}"/>
              </a:ext>
            </a:extLst>
          </p:cNvPr>
          <p:cNvSpPr>
            <a:spLocks noGrp="1"/>
          </p:cNvSpPr>
          <p:nvPr>
            <p:ph type="dt" sz="half" idx="10"/>
          </p:nvPr>
        </p:nvSpPr>
        <p:spPr/>
        <p:txBody>
          <a:bodyPr/>
          <a:lstStyle>
            <a:lvl1pPr>
              <a:defRPr/>
            </a:lvl1pPr>
          </a:lstStyle>
          <a:p>
            <a:pPr>
              <a:defRPr/>
            </a:pPr>
            <a:fld id="{6D8D6A9F-9F47-4183-A3FD-72102AA6BC2F}" type="datetimeFigureOut">
              <a:rPr lang="es-CO"/>
              <a:pPr>
                <a:defRPr/>
              </a:pPr>
              <a:t>13/05/2022</a:t>
            </a:fld>
            <a:endParaRPr lang="es-CO"/>
          </a:p>
        </p:txBody>
      </p:sp>
      <p:sp>
        <p:nvSpPr>
          <p:cNvPr id="3" name="4 Marcador de pie de página">
            <a:extLst>
              <a:ext uri="{FF2B5EF4-FFF2-40B4-BE49-F238E27FC236}">
                <a16:creationId xmlns:a16="http://schemas.microsoft.com/office/drawing/2014/main" id="{A4281986-262B-4FF3-90EA-B02A9AB6A4D6}"/>
              </a:ext>
            </a:extLst>
          </p:cNvPr>
          <p:cNvSpPr>
            <a:spLocks noGrp="1"/>
          </p:cNvSpPr>
          <p:nvPr>
            <p:ph type="ftr" sz="quarter" idx="11"/>
          </p:nvPr>
        </p:nvSpPr>
        <p:spPr/>
        <p:txBody>
          <a:bodyPr/>
          <a:lstStyle>
            <a:lvl1pPr>
              <a:defRPr/>
            </a:lvl1pPr>
          </a:lstStyle>
          <a:p>
            <a:pPr>
              <a:defRPr/>
            </a:pPr>
            <a:endParaRPr lang="es-CO"/>
          </a:p>
        </p:txBody>
      </p:sp>
      <p:sp>
        <p:nvSpPr>
          <p:cNvPr id="4" name="5 Marcador de número de diapositiva">
            <a:extLst>
              <a:ext uri="{FF2B5EF4-FFF2-40B4-BE49-F238E27FC236}">
                <a16:creationId xmlns:a16="http://schemas.microsoft.com/office/drawing/2014/main" id="{55C78F28-C68E-48B4-8502-3E802C4E2C54}"/>
              </a:ext>
            </a:extLst>
          </p:cNvPr>
          <p:cNvSpPr>
            <a:spLocks noGrp="1"/>
          </p:cNvSpPr>
          <p:nvPr>
            <p:ph type="sldNum" sz="quarter" idx="12"/>
          </p:nvPr>
        </p:nvSpPr>
        <p:spPr/>
        <p:txBody>
          <a:bodyPr/>
          <a:lstStyle>
            <a:lvl1pPr>
              <a:defRPr/>
            </a:lvl1pPr>
          </a:lstStyle>
          <a:p>
            <a:pPr>
              <a:defRPr/>
            </a:pPr>
            <a:fld id="{DD86438C-E2C1-4B89-B211-EABC80A808EA}" type="slidenum">
              <a:rPr lang="es-CO" altLang="es-CO"/>
              <a:pPr>
                <a:defRPr/>
              </a:pPr>
              <a:t>‹Nº›</a:t>
            </a:fld>
            <a:endParaRPr lang="es-CO" altLang="es-CO"/>
          </a:p>
        </p:txBody>
      </p:sp>
    </p:spTree>
    <p:extLst>
      <p:ext uri="{BB962C8B-B14F-4D97-AF65-F5344CB8AC3E}">
        <p14:creationId xmlns:p14="http://schemas.microsoft.com/office/powerpoint/2010/main" val="9008225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2B61CB69-D3ED-43CC-964E-93C62E15F9A1}"/>
              </a:ext>
            </a:extLst>
          </p:cNvPr>
          <p:cNvSpPr>
            <a:spLocks noGrp="1"/>
          </p:cNvSpPr>
          <p:nvPr>
            <p:ph type="dt" sz="half" idx="10"/>
          </p:nvPr>
        </p:nvSpPr>
        <p:spPr/>
        <p:txBody>
          <a:bodyPr/>
          <a:lstStyle>
            <a:lvl1pPr>
              <a:defRPr/>
            </a:lvl1pPr>
          </a:lstStyle>
          <a:p>
            <a:pPr>
              <a:defRPr/>
            </a:pPr>
            <a:fld id="{C6A37B6E-B77C-4720-AE0D-474D04167ED8}" type="datetimeFigureOut">
              <a:rPr lang="es-CO"/>
              <a:pPr>
                <a:defRPr/>
              </a:pPr>
              <a:t>13/05/2022</a:t>
            </a:fld>
            <a:endParaRPr lang="es-CO"/>
          </a:p>
        </p:txBody>
      </p:sp>
      <p:sp>
        <p:nvSpPr>
          <p:cNvPr id="6" name="4 Marcador de pie de página">
            <a:extLst>
              <a:ext uri="{FF2B5EF4-FFF2-40B4-BE49-F238E27FC236}">
                <a16:creationId xmlns:a16="http://schemas.microsoft.com/office/drawing/2014/main" id="{2073A97F-1B16-44EC-B29F-A465E75D73E3}"/>
              </a:ext>
            </a:extLst>
          </p:cNvPr>
          <p:cNvSpPr>
            <a:spLocks noGrp="1"/>
          </p:cNvSpPr>
          <p:nvPr>
            <p:ph type="ftr" sz="quarter" idx="11"/>
          </p:nvPr>
        </p:nvSpPr>
        <p:spPr/>
        <p:txBody>
          <a:bodyPr/>
          <a:lstStyle>
            <a:lvl1pPr>
              <a:defRPr/>
            </a:lvl1pPr>
          </a:lstStyle>
          <a:p>
            <a:pPr>
              <a:defRPr/>
            </a:pPr>
            <a:endParaRPr lang="es-CO"/>
          </a:p>
        </p:txBody>
      </p:sp>
      <p:sp>
        <p:nvSpPr>
          <p:cNvPr id="7" name="5 Marcador de número de diapositiva">
            <a:extLst>
              <a:ext uri="{FF2B5EF4-FFF2-40B4-BE49-F238E27FC236}">
                <a16:creationId xmlns:a16="http://schemas.microsoft.com/office/drawing/2014/main" id="{C7B735EB-1286-49A5-86BF-2B117829677B}"/>
              </a:ext>
            </a:extLst>
          </p:cNvPr>
          <p:cNvSpPr>
            <a:spLocks noGrp="1"/>
          </p:cNvSpPr>
          <p:nvPr>
            <p:ph type="sldNum" sz="quarter" idx="12"/>
          </p:nvPr>
        </p:nvSpPr>
        <p:spPr/>
        <p:txBody>
          <a:bodyPr/>
          <a:lstStyle>
            <a:lvl1pPr>
              <a:defRPr/>
            </a:lvl1pPr>
          </a:lstStyle>
          <a:p>
            <a:pPr>
              <a:defRPr/>
            </a:pPr>
            <a:fld id="{932D2787-130F-415C-A455-A9F60AB91681}" type="slidenum">
              <a:rPr lang="es-CO" altLang="es-CO"/>
              <a:pPr>
                <a:defRPr/>
              </a:pPr>
              <a:t>‹Nº›</a:t>
            </a:fld>
            <a:endParaRPr lang="es-CO" altLang="es-CO"/>
          </a:p>
        </p:txBody>
      </p:sp>
    </p:spTree>
    <p:extLst>
      <p:ext uri="{BB962C8B-B14F-4D97-AF65-F5344CB8AC3E}">
        <p14:creationId xmlns:p14="http://schemas.microsoft.com/office/powerpoint/2010/main" val="18929713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O"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275B75E0-4A7B-4908-BD3E-8244DDD6A517}"/>
              </a:ext>
            </a:extLst>
          </p:cNvPr>
          <p:cNvSpPr>
            <a:spLocks noGrp="1"/>
          </p:cNvSpPr>
          <p:nvPr>
            <p:ph type="dt" sz="half" idx="10"/>
          </p:nvPr>
        </p:nvSpPr>
        <p:spPr/>
        <p:txBody>
          <a:bodyPr/>
          <a:lstStyle>
            <a:lvl1pPr>
              <a:defRPr/>
            </a:lvl1pPr>
          </a:lstStyle>
          <a:p>
            <a:pPr>
              <a:defRPr/>
            </a:pPr>
            <a:fld id="{5AC159B6-1471-4D64-A540-D4B70A4B4CB2}" type="datetimeFigureOut">
              <a:rPr lang="es-CO"/>
              <a:pPr>
                <a:defRPr/>
              </a:pPr>
              <a:t>13/05/2022</a:t>
            </a:fld>
            <a:endParaRPr lang="es-CO"/>
          </a:p>
        </p:txBody>
      </p:sp>
      <p:sp>
        <p:nvSpPr>
          <p:cNvPr id="6" name="4 Marcador de pie de página">
            <a:extLst>
              <a:ext uri="{FF2B5EF4-FFF2-40B4-BE49-F238E27FC236}">
                <a16:creationId xmlns:a16="http://schemas.microsoft.com/office/drawing/2014/main" id="{A2F6D256-D374-48F2-820D-5714BF4A6558}"/>
              </a:ext>
            </a:extLst>
          </p:cNvPr>
          <p:cNvSpPr>
            <a:spLocks noGrp="1"/>
          </p:cNvSpPr>
          <p:nvPr>
            <p:ph type="ftr" sz="quarter" idx="11"/>
          </p:nvPr>
        </p:nvSpPr>
        <p:spPr/>
        <p:txBody>
          <a:bodyPr/>
          <a:lstStyle>
            <a:lvl1pPr>
              <a:defRPr/>
            </a:lvl1pPr>
          </a:lstStyle>
          <a:p>
            <a:pPr>
              <a:defRPr/>
            </a:pPr>
            <a:endParaRPr lang="es-CO"/>
          </a:p>
        </p:txBody>
      </p:sp>
      <p:sp>
        <p:nvSpPr>
          <p:cNvPr id="7" name="5 Marcador de número de diapositiva">
            <a:extLst>
              <a:ext uri="{FF2B5EF4-FFF2-40B4-BE49-F238E27FC236}">
                <a16:creationId xmlns:a16="http://schemas.microsoft.com/office/drawing/2014/main" id="{7CFE6F01-1662-4CEB-BF5F-03B384C98B34}"/>
              </a:ext>
            </a:extLst>
          </p:cNvPr>
          <p:cNvSpPr>
            <a:spLocks noGrp="1"/>
          </p:cNvSpPr>
          <p:nvPr>
            <p:ph type="sldNum" sz="quarter" idx="12"/>
          </p:nvPr>
        </p:nvSpPr>
        <p:spPr/>
        <p:txBody>
          <a:bodyPr/>
          <a:lstStyle>
            <a:lvl1pPr>
              <a:defRPr/>
            </a:lvl1pPr>
          </a:lstStyle>
          <a:p>
            <a:pPr>
              <a:defRPr/>
            </a:pPr>
            <a:fld id="{5123194A-268C-4709-B8CC-6BE25BF4EC26}" type="slidenum">
              <a:rPr lang="es-CO" altLang="es-CO"/>
              <a:pPr>
                <a:defRPr/>
              </a:pPr>
              <a:t>‹Nº›</a:t>
            </a:fld>
            <a:endParaRPr lang="es-CO" altLang="es-CO"/>
          </a:p>
        </p:txBody>
      </p:sp>
    </p:spTree>
    <p:extLst>
      <p:ext uri="{BB962C8B-B14F-4D97-AF65-F5344CB8AC3E}">
        <p14:creationId xmlns:p14="http://schemas.microsoft.com/office/powerpoint/2010/main" val="5879603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a:extLst>
              <a:ext uri="{FF2B5EF4-FFF2-40B4-BE49-F238E27FC236}">
                <a16:creationId xmlns:a16="http://schemas.microsoft.com/office/drawing/2014/main" id="{A2286DED-1DE1-4272-B938-6C26688C15C2}"/>
              </a:ext>
            </a:extLst>
          </p:cNvPr>
          <p:cNvSpPr>
            <a:spLocks noGrp="1"/>
          </p:cNvSpPr>
          <p:nvPr>
            <p:ph type="dt" sz="half" idx="10"/>
          </p:nvPr>
        </p:nvSpPr>
        <p:spPr/>
        <p:txBody>
          <a:bodyPr/>
          <a:lstStyle>
            <a:lvl1pPr>
              <a:defRPr/>
            </a:lvl1pPr>
          </a:lstStyle>
          <a:p>
            <a:pPr>
              <a:defRPr/>
            </a:pPr>
            <a:fld id="{9E631F64-2B46-4663-9710-B211B240BF77}"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7B59A4AA-FF16-4BC7-950A-FA8465AEBCDB}"/>
              </a:ext>
            </a:extLst>
          </p:cNvPr>
          <p:cNvSpPr>
            <a:spLocks noGrp="1"/>
          </p:cNvSpPr>
          <p:nvPr>
            <p:ph type="ftr" sz="quarter" idx="11"/>
          </p:nvPr>
        </p:nvSpPr>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74F49308-7A47-489B-923D-1597609765C8}"/>
              </a:ext>
            </a:extLst>
          </p:cNvPr>
          <p:cNvSpPr>
            <a:spLocks noGrp="1"/>
          </p:cNvSpPr>
          <p:nvPr>
            <p:ph type="sldNum" sz="quarter" idx="12"/>
          </p:nvPr>
        </p:nvSpPr>
        <p:spPr/>
        <p:txBody>
          <a:bodyPr/>
          <a:lstStyle>
            <a:lvl1pPr>
              <a:defRPr/>
            </a:lvl1pPr>
          </a:lstStyle>
          <a:p>
            <a:pPr>
              <a:defRPr/>
            </a:pPr>
            <a:fld id="{8AD33135-C282-45BF-9460-87CF222CEC5A}" type="slidenum">
              <a:rPr lang="es-CO" altLang="es-CO"/>
              <a:pPr>
                <a:defRPr/>
              </a:pPr>
              <a:t>‹Nº›</a:t>
            </a:fld>
            <a:endParaRPr lang="es-CO" altLang="es-CO"/>
          </a:p>
        </p:txBody>
      </p:sp>
    </p:spTree>
    <p:extLst>
      <p:ext uri="{BB962C8B-B14F-4D97-AF65-F5344CB8AC3E}">
        <p14:creationId xmlns:p14="http://schemas.microsoft.com/office/powerpoint/2010/main" val="2264720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a:extLst>
              <a:ext uri="{FF2B5EF4-FFF2-40B4-BE49-F238E27FC236}">
                <a16:creationId xmlns:a16="http://schemas.microsoft.com/office/drawing/2014/main" id="{D6952B97-AAB4-48DD-AA25-B9B4711771B3}"/>
              </a:ext>
            </a:extLst>
          </p:cNvPr>
          <p:cNvSpPr>
            <a:spLocks noGrp="1"/>
          </p:cNvSpPr>
          <p:nvPr>
            <p:ph type="dt" sz="half" idx="10"/>
          </p:nvPr>
        </p:nvSpPr>
        <p:spPr/>
        <p:txBody>
          <a:bodyPr/>
          <a:lstStyle>
            <a:lvl1pPr>
              <a:defRPr/>
            </a:lvl1pPr>
          </a:lstStyle>
          <a:p>
            <a:pPr>
              <a:defRPr/>
            </a:pPr>
            <a:fld id="{AAD882D2-A018-416B-A22D-85A9C9F7DD23}"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E9D0A952-6575-496D-9345-62D82C3084EC}"/>
              </a:ext>
            </a:extLst>
          </p:cNvPr>
          <p:cNvSpPr>
            <a:spLocks noGrp="1"/>
          </p:cNvSpPr>
          <p:nvPr>
            <p:ph type="ftr" sz="quarter" idx="11"/>
          </p:nvPr>
        </p:nvSpPr>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E7196C6A-2143-4A4E-A195-32C84D72893C}"/>
              </a:ext>
            </a:extLst>
          </p:cNvPr>
          <p:cNvSpPr>
            <a:spLocks noGrp="1"/>
          </p:cNvSpPr>
          <p:nvPr>
            <p:ph type="sldNum" sz="quarter" idx="12"/>
          </p:nvPr>
        </p:nvSpPr>
        <p:spPr/>
        <p:txBody>
          <a:bodyPr/>
          <a:lstStyle>
            <a:lvl1pPr>
              <a:defRPr/>
            </a:lvl1pPr>
          </a:lstStyle>
          <a:p>
            <a:pPr>
              <a:defRPr/>
            </a:pPr>
            <a:fld id="{A3C53695-CD61-482F-B0F7-34F9986AD52F}" type="slidenum">
              <a:rPr lang="es-CO" altLang="es-CO"/>
              <a:pPr>
                <a:defRPr/>
              </a:pPr>
              <a:t>‹Nº›</a:t>
            </a:fld>
            <a:endParaRPr lang="es-CO" altLang="es-CO"/>
          </a:p>
        </p:txBody>
      </p:sp>
    </p:spTree>
    <p:extLst>
      <p:ext uri="{BB962C8B-B14F-4D97-AF65-F5344CB8AC3E}">
        <p14:creationId xmlns:p14="http://schemas.microsoft.com/office/powerpoint/2010/main" val="3343737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2FE50DDD-660D-4394-93C1-76CDE7EA622C}"/>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O"/>
              <a:t>Haga clic para modificar el estilo de título del patrón</a:t>
            </a:r>
            <a:endParaRPr lang="es-CO" altLang="es-CO"/>
          </a:p>
        </p:txBody>
      </p:sp>
      <p:sp>
        <p:nvSpPr>
          <p:cNvPr id="1027" name="2 Marcador de texto">
            <a:extLst>
              <a:ext uri="{FF2B5EF4-FFF2-40B4-BE49-F238E27FC236}">
                <a16:creationId xmlns:a16="http://schemas.microsoft.com/office/drawing/2014/main" id="{24B82556-F05A-47E7-97F6-7FBAB6421D93}"/>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O"/>
              <a:t>Haga clic para modificar el estilo de texto del patrón</a:t>
            </a:r>
          </a:p>
          <a:p>
            <a:pPr lvl="1"/>
            <a:r>
              <a:rPr lang="es-ES" altLang="es-CO"/>
              <a:t>Segundo nivel</a:t>
            </a:r>
          </a:p>
          <a:p>
            <a:pPr lvl="2"/>
            <a:r>
              <a:rPr lang="es-ES" altLang="es-CO"/>
              <a:t>Tercer nivel</a:t>
            </a:r>
          </a:p>
          <a:p>
            <a:pPr lvl="3"/>
            <a:r>
              <a:rPr lang="es-ES" altLang="es-CO"/>
              <a:t>Cuarto nivel</a:t>
            </a:r>
          </a:p>
          <a:p>
            <a:pPr lvl="4"/>
            <a:r>
              <a:rPr lang="es-ES" altLang="es-CO"/>
              <a:t>Quinto nivel</a:t>
            </a:r>
            <a:endParaRPr lang="es-CO" altLang="es-CO"/>
          </a:p>
        </p:txBody>
      </p:sp>
      <p:sp>
        <p:nvSpPr>
          <p:cNvPr id="4" name="3 Marcador de fecha">
            <a:extLst>
              <a:ext uri="{FF2B5EF4-FFF2-40B4-BE49-F238E27FC236}">
                <a16:creationId xmlns:a16="http://schemas.microsoft.com/office/drawing/2014/main" id="{8D2FC16B-BC85-403B-91B7-B4AF7F7F4AF2}"/>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3DA12FD1-129E-41F5-A560-9B5601E25D2C}"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965A17EF-6F7A-41EC-815F-948F6A81CCFD}"/>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CO"/>
          </a:p>
        </p:txBody>
      </p:sp>
      <p:sp>
        <p:nvSpPr>
          <p:cNvPr id="6" name="5 Marcador de número de diapositiva">
            <a:extLst>
              <a:ext uri="{FF2B5EF4-FFF2-40B4-BE49-F238E27FC236}">
                <a16:creationId xmlns:a16="http://schemas.microsoft.com/office/drawing/2014/main" id="{ADA9526F-BE16-4BE2-A522-9E186C623E4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3CC7D22D-29D4-45BA-A95D-91C8762E421E}" type="slidenum">
              <a:rPr lang="es-CO" altLang="es-CO"/>
              <a:pPr>
                <a:defRPr/>
              </a:pPr>
              <a:t>‹Nº›</a:t>
            </a:fld>
            <a:endParaRPr lang="es-CO" altLang="es-CO"/>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1 Marcador de título">
            <a:extLst>
              <a:ext uri="{FF2B5EF4-FFF2-40B4-BE49-F238E27FC236}">
                <a16:creationId xmlns:a16="http://schemas.microsoft.com/office/drawing/2014/main" id="{21C6C303-BC7A-44DE-9135-0018840DE60E}"/>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_tradnl"/>
              <a:t>Haga clic para modificar el estilo de título del patrón</a:t>
            </a:r>
            <a:endParaRPr lang="es-CO" altLang="es-ES_tradnl"/>
          </a:p>
        </p:txBody>
      </p:sp>
      <p:sp>
        <p:nvSpPr>
          <p:cNvPr id="2051" name="2 Marcador de texto">
            <a:extLst>
              <a:ext uri="{FF2B5EF4-FFF2-40B4-BE49-F238E27FC236}">
                <a16:creationId xmlns:a16="http://schemas.microsoft.com/office/drawing/2014/main" id="{21AF1AC3-AB78-41AE-89EA-5A84FC59952C}"/>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_tradnl"/>
              <a:t>Haga clic para modificar el estilo de texto del patrón</a:t>
            </a:r>
          </a:p>
          <a:p>
            <a:pPr lvl="1"/>
            <a:r>
              <a:rPr lang="es-ES" altLang="es-ES_tradnl"/>
              <a:t>Segundo nivel</a:t>
            </a:r>
          </a:p>
          <a:p>
            <a:pPr lvl="2"/>
            <a:r>
              <a:rPr lang="es-ES" altLang="es-ES_tradnl"/>
              <a:t>Tercer nivel</a:t>
            </a:r>
          </a:p>
          <a:p>
            <a:pPr lvl="3"/>
            <a:r>
              <a:rPr lang="es-ES" altLang="es-ES_tradnl"/>
              <a:t>Cuarto nivel</a:t>
            </a:r>
          </a:p>
          <a:p>
            <a:pPr lvl="4"/>
            <a:r>
              <a:rPr lang="es-ES" altLang="es-ES_tradnl"/>
              <a:t>Quinto nivel</a:t>
            </a:r>
            <a:endParaRPr lang="es-CO" altLang="es-ES_tradnl"/>
          </a:p>
        </p:txBody>
      </p:sp>
      <p:sp>
        <p:nvSpPr>
          <p:cNvPr id="4" name="3 Marcador de fecha">
            <a:extLst>
              <a:ext uri="{FF2B5EF4-FFF2-40B4-BE49-F238E27FC236}">
                <a16:creationId xmlns:a16="http://schemas.microsoft.com/office/drawing/2014/main" id="{4422ED7B-13CB-472A-ACA1-0F335BE08FAE}"/>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a:defRPr/>
            </a:pPr>
            <a:fld id="{ECBB9252-E0E0-46C8-AF3D-2ECAEFD9F5B3}" type="datetimeFigureOut">
              <a:rPr lang="es-CO"/>
              <a:pPr>
                <a:defRPr/>
              </a:pPr>
              <a:t>13/05/2022</a:t>
            </a:fld>
            <a:endParaRPr lang="es-CO"/>
          </a:p>
        </p:txBody>
      </p:sp>
      <p:sp>
        <p:nvSpPr>
          <p:cNvPr id="5" name="4 Marcador de pie de página">
            <a:extLst>
              <a:ext uri="{FF2B5EF4-FFF2-40B4-BE49-F238E27FC236}">
                <a16:creationId xmlns:a16="http://schemas.microsoft.com/office/drawing/2014/main" id="{79BDFC9D-2A80-4388-A330-6A3491CEA1A6}"/>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a:defRPr/>
            </a:pPr>
            <a:endParaRPr lang="es-CO"/>
          </a:p>
        </p:txBody>
      </p:sp>
      <p:sp>
        <p:nvSpPr>
          <p:cNvPr id="6" name="5 Marcador de número de diapositiva">
            <a:extLst>
              <a:ext uri="{FF2B5EF4-FFF2-40B4-BE49-F238E27FC236}">
                <a16:creationId xmlns:a16="http://schemas.microsoft.com/office/drawing/2014/main" id="{EB291ACE-22A6-411D-AED7-ECC4C901210E}"/>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808E4EB4-94B5-4554-8F17-AFCD314A5D7A}" type="slidenum">
              <a:rPr lang="es-CO" altLang="es-CO"/>
              <a:pPr>
                <a:defRPr/>
              </a:pPr>
              <a:t>‹Nº›</a:t>
            </a:fld>
            <a:endParaRPr lang="es-CO" altLang="es-CO"/>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Gill Sans MT" charset="0"/>
        </a:defRPr>
      </a:lvl2pPr>
      <a:lvl3pPr algn="ctr" rtl="0" eaLnBrk="0" fontAlgn="base" hangingPunct="0">
        <a:spcBef>
          <a:spcPct val="0"/>
        </a:spcBef>
        <a:spcAft>
          <a:spcPct val="0"/>
        </a:spcAft>
        <a:defRPr sz="4400">
          <a:solidFill>
            <a:schemeClr val="tx1"/>
          </a:solidFill>
          <a:latin typeface="Gill Sans MT" charset="0"/>
        </a:defRPr>
      </a:lvl3pPr>
      <a:lvl4pPr algn="ctr" rtl="0" eaLnBrk="0" fontAlgn="base" hangingPunct="0">
        <a:spcBef>
          <a:spcPct val="0"/>
        </a:spcBef>
        <a:spcAft>
          <a:spcPct val="0"/>
        </a:spcAft>
        <a:defRPr sz="4400">
          <a:solidFill>
            <a:schemeClr val="tx1"/>
          </a:solidFill>
          <a:latin typeface="Gill Sans MT" charset="0"/>
        </a:defRPr>
      </a:lvl4pPr>
      <a:lvl5pPr algn="ctr" rtl="0" eaLnBrk="0" fontAlgn="base" hangingPunct="0">
        <a:spcBef>
          <a:spcPct val="0"/>
        </a:spcBef>
        <a:spcAft>
          <a:spcPct val="0"/>
        </a:spcAft>
        <a:defRPr sz="4400">
          <a:solidFill>
            <a:schemeClr val="tx1"/>
          </a:solidFill>
          <a:latin typeface="Gill Sans MT" charset="0"/>
        </a:defRPr>
      </a:lvl5pPr>
      <a:lvl6pPr marL="457200" algn="ctr" rtl="0" fontAlgn="base">
        <a:spcBef>
          <a:spcPct val="0"/>
        </a:spcBef>
        <a:spcAft>
          <a:spcPct val="0"/>
        </a:spcAft>
        <a:defRPr sz="4400">
          <a:solidFill>
            <a:schemeClr val="tx1"/>
          </a:solidFill>
          <a:latin typeface="Gill Sans MT" charset="0"/>
        </a:defRPr>
      </a:lvl6pPr>
      <a:lvl7pPr marL="914400" algn="ctr" rtl="0" fontAlgn="base">
        <a:spcBef>
          <a:spcPct val="0"/>
        </a:spcBef>
        <a:spcAft>
          <a:spcPct val="0"/>
        </a:spcAft>
        <a:defRPr sz="4400">
          <a:solidFill>
            <a:schemeClr val="tx1"/>
          </a:solidFill>
          <a:latin typeface="Gill Sans MT" charset="0"/>
        </a:defRPr>
      </a:lvl7pPr>
      <a:lvl8pPr marL="1371600" algn="ctr" rtl="0" fontAlgn="base">
        <a:spcBef>
          <a:spcPct val="0"/>
        </a:spcBef>
        <a:spcAft>
          <a:spcPct val="0"/>
        </a:spcAft>
        <a:defRPr sz="4400">
          <a:solidFill>
            <a:schemeClr val="tx1"/>
          </a:solidFill>
          <a:latin typeface="Gill Sans MT" charset="0"/>
        </a:defRPr>
      </a:lvl8pPr>
      <a:lvl9pPr marL="1828800" algn="ctr" rtl="0" fontAlgn="base">
        <a:spcBef>
          <a:spcPct val="0"/>
        </a:spcBef>
        <a:spcAft>
          <a:spcPct val="0"/>
        </a:spcAft>
        <a:defRPr sz="4400">
          <a:solidFill>
            <a:schemeClr val="tx1"/>
          </a:solidFill>
          <a:latin typeface="Gill Sans MT"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3.xml"/><Relationship Id="rId4" Type="http://schemas.openxmlformats.org/officeDocument/2006/relationships/image" Target="../media/image35.jpg"/></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5622"/>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1 Título">
            <a:extLst>
              <a:ext uri="{FF2B5EF4-FFF2-40B4-BE49-F238E27FC236}">
                <a16:creationId xmlns:a16="http://schemas.microsoft.com/office/drawing/2014/main" id="{E6B2F87F-FC13-460E-90F4-C335BB7E1E35}"/>
              </a:ext>
            </a:extLst>
          </p:cNvPr>
          <p:cNvSpPr txBox="1">
            <a:spLocks/>
          </p:cNvSpPr>
          <p:nvPr/>
        </p:nvSpPr>
        <p:spPr bwMode="auto">
          <a:xfrm>
            <a:off x="1042988" y="3644900"/>
            <a:ext cx="763270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s-CO" altLang="es-CO" sz="3500" b="1" dirty="0">
                <a:solidFill>
                  <a:srgbClr val="FFFFFF"/>
                </a:solidFill>
                <a:latin typeface="Gill Sans MT" panose="020B0502020104020203" pitchFamily="34" charset="0"/>
              </a:rPr>
              <a:t>Prevención riesgo biológico</a:t>
            </a:r>
          </a:p>
          <a:p>
            <a:pPr algn="r" eaLnBrk="1" hangingPunct="1">
              <a:spcBef>
                <a:spcPct val="0"/>
              </a:spcBef>
              <a:buFontTx/>
              <a:buNone/>
            </a:pPr>
            <a:r>
              <a:rPr lang="es-ES" altLang="es-CO" sz="2500" dirty="0">
                <a:solidFill>
                  <a:srgbClr val="F9B036"/>
                </a:solidFill>
                <a:latin typeface="Gill Sans MT" panose="020B0502020104020203" pitchFamily="34" charset="0"/>
              </a:rPr>
              <a:t>Enfermedades endémicas</a:t>
            </a:r>
          </a:p>
          <a:p>
            <a:pPr algn="r" eaLnBrk="1" hangingPunct="1">
              <a:spcBef>
                <a:spcPct val="0"/>
              </a:spcBef>
              <a:buFontTx/>
              <a:buNone/>
            </a:pPr>
            <a:r>
              <a:rPr lang="es-ES" altLang="es-CO" sz="2500" dirty="0">
                <a:solidFill>
                  <a:srgbClr val="FFFFFF"/>
                </a:solidFill>
                <a:latin typeface="Gill Sans MT" panose="020B0502020104020203" pitchFamily="34" charset="0"/>
              </a:rPr>
              <a:t>Mayo de 2021</a:t>
            </a:r>
          </a:p>
          <a:p>
            <a:pPr algn="r" eaLnBrk="1" hangingPunct="1">
              <a:spcBef>
                <a:spcPct val="0"/>
              </a:spcBef>
              <a:buFontTx/>
              <a:buNone/>
            </a:pPr>
            <a:endParaRPr lang="es-CO" altLang="es-CO" sz="2400" dirty="0">
              <a:solidFill>
                <a:srgbClr val="F9B036"/>
              </a:solidFill>
              <a:latin typeface="Gill Sans MT" panose="020B0502020104020203" pitchFamily="34" charset="0"/>
            </a:endParaRPr>
          </a:p>
          <a:p>
            <a:pPr algn="r" eaLnBrk="1" hangingPunct="1">
              <a:spcBef>
                <a:spcPct val="0"/>
              </a:spcBef>
              <a:buFontTx/>
              <a:buNone/>
            </a:pPr>
            <a:endParaRPr lang="es-CO" altLang="es-CO" sz="3500" b="1" dirty="0">
              <a:solidFill>
                <a:srgbClr val="FFFFFF"/>
              </a:solidFill>
              <a:latin typeface="Gill Sans MT" panose="020B0502020104020203" pitchFamily="34" charset="0"/>
            </a:endParaRPr>
          </a:p>
          <a:p>
            <a:pPr algn="r" eaLnBrk="1" hangingPunct="1">
              <a:spcBef>
                <a:spcPct val="0"/>
              </a:spcBef>
              <a:buFontTx/>
              <a:buNone/>
            </a:pPr>
            <a:endParaRPr lang="es-CO" altLang="es-CO" sz="3500" b="1" dirty="0">
              <a:solidFill>
                <a:srgbClr val="FFFFFF"/>
              </a:solidFill>
              <a:latin typeface="Gill Sans MT" panose="020B0502020104020203" pitchFamily="34" charset="0"/>
            </a:endParaRPr>
          </a:p>
        </p:txBody>
      </p:sp>
    </p:spTree>
  </p:cSld>
  <p:clrMapOvr>
    <a:masterClrMapping/>
  </p:clrMapOvr>
  <p:transition spd="slow" advTm="1576"/>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a:extLst>
              <a:ext uri="{FF2B5EF4-FFF2-40B4-BE49-F238E27FC236}">
                <a16:creationId xmlns:a16="http://schemas.microsoft.com/office/drawing/2014/main" id="{A1526FA7-285C-4D4B-91F1-CC4867C39A65}"/>
              </a:ext>
            </a:extLst>
          </p:cNvPr>
          <p:cNvSpPr>
            <a:spLocks noGrp="1"/>
          </p:cNvSpPr>
          <p:nvPr>
            <p:ph idx="1"/>
          </p:nvPr>
        </p:nvSpPr>
        <p:spPr>
          <a:xfrm>
            <a:off x="624681" y="1441450"/>
            <a:ext cx="8059737" cy="1223962"/>
          </a:xfrm>
        </p:spPr>
        <p:txBody>
          <a:bodyPr>
            <a:normAutofit fontScale="85000" lnSpcReduction="20000"/>
          </a:bodyPr>
          <a:lstStyle/>
          <a:p>
            <a:pPr marL="0" indent="0" algn="just">
              <a:buFont typeface="Arial" panose="020B0604020202020204" pitchFamily="34" charset="0"/>
              <a:buNone/>
              <a:defRPr/>
            </a:pPr>
            <a:r>
              <a:rPr lang="es-MX" sz="2000" dirty="0">
                <a:solidFill>
                  <a:srgbClr val="1E1E1E"/>
                </a:solidFill>
                <a:latin typeface="Gill Sans MT" panose="020B0502020104020203" pitchFamily="34" charset="0"/>
              </a:rPr>
              <a:t>Las enfermedades de origen alimentario, incluidas las intoxicaciones e infecciones, son patologías producidas por la ingestión accidental, incidental o intencional de alimentos o agua, contaminados en cantidades suficientes con agentes químicos o microbiológicos, debido a la deficiencia en el proceso de elaboración, manipulación, conservación, transporte, distribución o comercialización de los alimentos y agua.</a:t>
            </a:r>
            <a:endParaRPr lang="es-CO" sz="2000" dirty="0">
              <a:solidFill>
                <a:srgbClr val="1E1E1E"/>
              </a:solidFill>
              <a:latin typeface="Gill Sans MT" panose="020B0502020104020203" pitchFamily="34" charset="0"/>
            </a:endParaRPr>
          </a:p>
        </p:txBody>
      </p:sp>
      <p:sp>
        <p:nvSpPr>
          <p:cNvPr id="5123" name="1 Título">
            <a:extLst>
              <a:ext uri="{FF2B5EF4-FFF2-40B4-BE49-F238E27FC236}">
                <a16:creationId xmlns:a16="http://schemas.microsoft.com/office/drawing/2014/main" id="{B9BDBB84-CCB8-420A-A8F9-C81F29332747}"/>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Enfermedades Transmitidas por alimentos</a:t>
            </a:r>
          </a:p>
        </p:txBody>
      </p:sp>
      <p:pic>
        <p:nvPicPr>
          <p:cNvPr id="5127" name="Picture 7" descr="ETA (Enfermedades transmitidas por alimentos) - Monografias.com">
            <a:extLst>
              <a:ext uri="{FF2B5EF4-FFF2-40B4-BE49-F238E27FC236}">
                <a16:creationId xmlns:a16="http://schemas.microsoft.com/office/drawing/2014/main" id="{70F14641-6C74-40D6-B222-6E5EE18131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672335"/>
            <a:ext cx="4320480" cy="32654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47011"/>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a:extLst>
              <a:ext uri="{FF2B5EF4-FFF2-40B4-BE49-F238E27FC236}">
                <a16:creationId xmlns:a16="http://schemas.microsoft.com/office/drawing/2014/main" id="{BE3D48B5-CF24-4C22-9E85-EEDB676491AA}"/>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Generalidades</a:t>
            </a:r>
          </a:p>
        </p:txBody>
      </p:sp>
      <p:sp>
        <p:nvSpPr>
          <p:cNvPr id="6148" name="2 Marcador de contenido">
            <a:extLst>
              <a:ext uri="{FF2B5EF4-FFF2-40B4-BE49-F238E27FC236}">
                <a16:creationId xmlns:a16="http://schemas.microsoft.com/office/drawing/2014/main" id="{68CF9B5B-94E4-46B3-8730-9AC51A6B4E58}"/>
              </a:ext>
            </a:extLst>
          </p:cNvPr>
          <p:cNvSpPr txBox="1">
            <a:spLocks/>
          </p:cNvSpPr>
          <p:nvPr/>
        </p:nvSpPr>
        <p:spPr bwMode="auto">
          <a:xfrm>
            <a:off x="647700" y="1196752"/>
            <a:ext cx="7848600" cy="4752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indent="0">
              <a:spcBef>
                <a:spcPct val="0"/>
              </a:spcBef>
              <a:buNone/>
              <a:defRPr/>
            </a:pPr>
            <a:r>
              <a:rPr lang="es-ES_tradnl" altLang="es-CO" sz="1800" b="1" dirty="0">
                <a:solidFill>
                  <a:srgbClr val="F9B036"/>
                </a:solidFill>
                <a:latin typeface="+mj-lt"/>
              </a:rPr>
              <a:t>Agentes</a:t>
            </a:r>
          </a:p>
          <a:p>
            <a:pPr algn="just" eaLnBrk="1" hangingPunct="1"/>
            <a:r>
              <a:rPr lang="es-ES_tradnl" altLang="es-CO" sz="1800" dirty="0">
                <a:latin typeface="Gill Sans MT" panose="020B0502020104020203" pitchFamily="34" charset="0"/>
              </a:rPr>
              <a:t>Bacterias, virus, hongos, parásitos o sus toxinas, contaminantes químicos como metales pesados y diversas sustancias orgánicas nocivas o químicas.</a:t>
            </a:r>
          </a:p>
          <a:p>
            <a:pPr algn="just" eaLnBrk="1" hangingPunct="1"/>
            <a:endParaRPr lang="es-ES_tradnl" altLang="es-CO" sz="1800" dirty="0">
              <a:latin typeface="Gill Sans MT" panose="020B0502020104020203" pitchFamily="34" charset="0"/>
            </a:endParaRPr>
          </a:p>
          <a:p>
            <a:pPr marL="0" indent="0">
              <a:spcBef>
                <a:spcPct val="0"/>
              </a:spcBef>
              <a:buNone/>
              <a:defRPr/>
            </a:pPr>
            <a:r>
              <a:rPr lang="es-ES_tradnl" altLang="es-CO" sz="1800" b="1" dirty="0">
                <a:solidFill>
                  <a:srgbClr val="F9B036"/>
                </a:solidFill>
                <a:latin typeface="+mj-lt"/>
              </a:rPr>
              <a:t>Modo de transmisión</a:t>
            </a:r>
          </a:p>
          <a:p>
            <a:pPr algn="just" eaLnBrk="1" hangingPunct="1"/>
            <a:r>
              <a:rPr lang="es-ES_tradnl" altLang="es-CO" sz="1800" dirty="0">
                <a:latin typeface="Gill Sans MT" panose="020B0502020104020203" pitchFamily="34" charset="0"/>
              </a:rPr>
              <a:t>A través de la ingesta de alimentos o aguas contaminados con microorganismos patógenos, toxinas o agentes químicos.</a:t>
            </a:r>
          </a:p>
          <a:p>
            <a:pPr algn="just" eaLnBrk="1" hangingPunct="1"/>
            <a:endParaRPr lang="es-ES_tradnl" altLang="es-CO" sz="1800" dirty="0">
              <a:latin typeface="Gill Sans MT" panose="020B0502020104020203" pitchFamily="34" charset="0"/>
            </a:endParaRPr>
          </a:p>
          <a:p>
            <a:pPr marL="0" indent="0">
              <a:spcBef>
                <a:spcPct val="0"/>
              </a:spcBef>
              <a:buNone/>
              <a:defRPr/>
            </a:pPr>
            <a:r>
              <a:rPr lang="es-ES_tradnl" altLang="es-CO" sz="1800" b="1" dirty="0">
                <a:solidFill>
                  <a:srgbClr val="F9B036"/>
                </a:solidFill>
                <a:latin typeface="+mj-lt"/>
              </a:rPr>
              <a:t>Reservorio</a:t>
            </a:r>
          </a:p>
          <a:p>
            <a:pPr algn="just" eaLnBrk="1" hangingPunct="1"/>
            <a:r>
              <a:rPr lang="es-ES_tradnl" altLang="es-CO" sz="1800" dirty="0">
                <a:latin typeface="Gill Sans MT" panose="020B0502020104020203" pitchFamily="34" charset="0"/>
              </a:rPr>
              <a:t>El principal son las personas manipuladoras de alimentos. Otros potenciales reservorios son los roedores, insectos, utensilios de cocina y el riego con aguas contaminadas o productos alimenticios de animales enfermos.</a:t>
            </a:r>
          </a:p>
          <a:p>
            <a:pPr algn="just" eaLnBrk="1" hangingPunct="1"/>
            <a:endParaRPr lang="es-ES_tradnl" altLang="es-CO" sz="1800" dirty="0">
              <a:latin typeface="Gill Sans MT" panose="020B0502020104020203" pitchFamily="34" charset="0"/>
            </a:endParaRPr>
          </a:p>
        </p:txBody>
      </p:sp>
      <p:pic>
        <p:nvPicPr>
          <p:cNvPr id="6151" name="Picture 7" descr="Seguridad Alimentaria en Enfermedades transmitidas por alimentos  contaminados - Blog IE">
            <a:extLst>
              <a:ext uri="{FF2B5EF4-FFF2-40B4-BE49-F238E27FC236}">
                <a16:creationId xmlns:a16="http://schemas.microsoft.com/office/drawing/2014/main" id="{446228A1-2D9B-42D7-87E3-627D7B5704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1350" y="4832573"/>
            <a:ext cx="2781300" cy="1657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45657"/>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a:extLst>
              <a:ext uri="{FF2B5EF4-FFF2-40B4-BE49-F238E27FC236}">
                <a16:creationId xmlns:a16="http://schemas.microsoft.com/office/drawing/2014/main" id="{97F67D40-0120-4D7D-9517-0CCE3A9936CF}"/>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Epidemiología</a:t>
            </a:r>
          </a:p>
        </p:txBody>
      </p:sp>
      <p:sp>
        <p:nvSpPr>
          <p:cNvPr id="5" name="CuadroTexto 4">
            <a:extLst>
              <a:ext uri="{FF2B5EF4-FFF2-40B4-BE49-F238E27FC236}">
                <a16:creationId xmlns:a16="http://schemas.microsoft.com/office/drawing/2014/main" id="{120B0C5D-B9F0-410A-B215-26C8CB02C4C2}"/>
              </a:ext>
            </a:extLst>
          </p:cNvPr>
          <p:cNvSpPr txBox="1"/>
          <p:nvPr/>
        </p:nvSpPr>
        <p:spPr>
          <a:xfrm>
            <a:off x="558839" y="1919789"/>
            <a:ext cx="5292588" cy="2554545"/>
          </a:xfrm>
          <a:prstGeom prst="rect">
            <a:avLst/>
          </a:prstGeom>
          <a:noFill/>
        </p:spPr>
        <p:txBody>
          <a:bodyPr wrap="square">
            <a:spAutoFit/>
          </a:bodyPr>
          <a:lstStyle/>
          <a:p>
            <a:pPr algn="just">
              <a:lnSpc>
                <a:spcPct val="80000"/>
              </a:lnSpc>
              <a:spcBef>
                <a:spcPct val="20000"/>
              </a:spcBef>
              <a:defRPr/>
            </a:pPr>
            <a:r>
              <a:rPr lang="es-MX" sz="2000" dirty="0">
                <a:latin typeface="+mj-lt"/>
              </a:rPr>
              <a:t>Los principales sitios identificados en donde se han presentado brotes de ETA son instituciones o lugares en los que se encuentran concentrados grupos de personas a los cuales se les suministra algún tipo de alimentación; generalmente, al indagar sobre el menú se encuentran implicados alimentos de alto riesgo (cárnicos, lácteos, productos con huevo), cuya manipulación y conservación son muy importantes para evitar que se deterioren y causen daño a la salud.</a:t>
            </a:r>
            <a:endParaRPr lang="es-CO" sz="2000" dirty="0">
              <a:latin typeface="+mj-lt"/>
            </a:endParaRPr>
          </a:p>
        </p:txBody>
      </p:sp>
      <p:pic>
        <p:nvPicPr>
          <p:cNvPr id="3" name="Imagen 2">
            <a:extLst>
              <a:ext uri="{FF2B5EF4-FFF2-40B4-BE49-F238E27FC236}">
                <a16:creationId xmlns:a16="http://schemas.microsoft.com/office/drawing/2014/main" id="{FD214F15-848D-4D48-AA17-F450BDE3B7EF}"/>
              </a:ext>
            </a:extLst>
          </p:cNvPr>
          <p:cNvPicPr>
            <a:picLocks noChangeAspect="1"/>
          </p:cNvPicPr>
          <p:nvPr/>
        </p:nvPicPr>
        <p:blipFill>
          <a:blip r:embed="rId2"/>
          <a:stretch>
            <a:fillRect/>
          </a:stretch>
        </p:blipFill>
        <p:spPr>
          <a:xfrm>
            <a:off x="6444208" y="1663536"/>
            <a:ext cx="1657692" cy="3421647"/>
          </a:xfrm>
          <a:prstGeom prst="rect">
            <a:avLst/>
          </a:prstGeom>
        </p:spPr>
      </p:pic>
    </p:spTree>
  </p:cSld>
  <p:clrMapOvr>
    <a:masterClrMapping/>
  </p:clrMapOvr>
  <p:transition spd="slow" advTm="160112"/>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3044" name="Rectangle 4">
            <a:extLst>
              <a:ext uri="{FF2B5EF4-FFF2-40B4-BE49-F238E27FC236}">
                <a16:creationId xmlns:a16="http://schemas.microsoft.com/office/drawing/2014/main" id="{86EE6CFD-F357-4877-8B06-09DDB864FC9E}"/>
              </a:ext>
            </a:extLst>
          </p:cNvPr>
          <p:cNvSpPr>
            <a:spLocks noGrp="1" noChangeArrowheads="1"/>
          </p:cNvSpPr>
          <p:nvPr>
            <p:ph type="body" idx="1"/>
          </p:nvPr>
        </p:nvSpPr>
        <p:spPr>
          <a:xfrm>
            <a:off x="581211" y="1484784"/>
            <a:ext cx="7981577" cy="3233738"/>
          </a:xfrm>
        </p:spPr>
        <p:txBody>
          <a:bodyPr>
            <a:normAutofit/>
          </a:bodyPr>
          <a:lstStyle/>
          <a:p>
            <a:pPr marL="342900" lvl="1" indent="-342900" algn="just">
              <a:buFont typeface="Arial" panose="020B0604020202020204" pitchFamily="34" charset="0"/>
              <a:buChar char="•"/>
              <a:defRPr/>
            </a:pPr>
            <a:r>
              <a:rPr lang="es-MX" altLang="es-CO" sz="2000" dirty="0">
                <a:latin typeface="+mj-lt"/>
              </a:rPr>
              <a:t>Depende del agente causal.</a:t>
            </a:r>
          </a:p>
          <a:p>
            <a:pPr marL="342900" lvl="1" indent="-342900" algn="just">
              <a:buFont typeface="Arial" panose="020B0604020202020204" pitchFamily="34" charset="0"/>
              <a:buChar char="•"/>
              <a:defRPr/>
            </a:pPr>
            <a:r>
              <a:rPr lang="es-MX" altLang="es-CO" sz="2000" dirty="0">
                <a:latin typeface="+mj-lt"/>
              </a:rPr>
              <a:t>La mayoría involucran trastornos gastrointestinales. </a:t>
            </a:r>
          </a:p>
          <a:p>
            <a:pPr marL="342900" lvl="1" indent="-342900" algn="just">
              <a:buFont typeface="Arial" panose="020B0604020202020204" pitchFamily="34" charset="0"/>
              <a:buChar char="•"/>
              <a:defRPr/>
            </a:pPr>
            <a:r>
              <a:rPr lang="es-MX" altLang="es-CO" sz="2000" dirty="0">
                <a:latin typeface="+mj-lt"/>
              </a:rPr>
              <a:t>En algunas enfermedades más específicas se presentan o	fiebre, fatiga, malestar general, deshidratación, desnutrición, dolor de cabeza, fallas renales y daños hepáticos. </a:t>
            </a:r>
          </a:p>
          <a:p>
            <a:pPr marL="342900" lvl="1" indent="-342900" algn="just">
              <a:buFont typeface="Arial" panose="020B0604020202020204" pitchFamily="34" charset="0"/>
              <a:buChar char="•"/>
              <a:defRPr/>
            </a:pPr>
            <a:r>
              <a:rPr lang="es-MX" altLang="es-CO" sz="2000" dirty="0">
                <a:latin typeface="+mj-lt"/>
              </a:rPr>
              <a:t>En las infecciones pueden aparecer inflamación de los tejidos.</a:t>
            </a:r>
          </a:p>
          <a:p>
            <a:pPr marL="342900" lvl="1" indent="-342900" algn="just">
              <a:buFont typeface="Arial" panose="020B0604020202020204" pitchFamily="34" charset="0"/>
              <a:buChar char="•"/>
              <a:defRPr/>
            </a:pPr>
            <a:r>
              <a:rPr lang="es-MX" altLang="es-CO" sz="2000" dirty="0">
                <a:latin typeface="+mj-lt"/>
              </a:rPr>
              <a:t>Si la enfermedad es grave y no es tratada adecuadamente, puede atentar contra la vida del paciente. </a:t>
            </a:r>
          </a:p>
          <a:p>
            <a:pPr marL="342900" lvl="1" indent="-342900" algn="just">
              <a:buFont typeface="Arial" panose="020B0604020202020204" pitchFamily="34" charset="0"/>
              <a:buChar char="•"/>
              <a:defRPr/>
            </a:pPr>
            <a:endParaRPr lang="es-ES_tradnl" altLang="es-CO" sz="2000" dirty="0">
              <a:latin typeface="+mj-lt"/>
            </a:endParaRPr>
          </a:p>
        </p:txBody>
      </p:sp>
      <p:sp>
        <p:nvSpPr>
          <p:cNvPr id="8196" name="1 Título">
            <a:extLst>
              <a:ext uri="{FF2B5EF4-FFF2-40B4-BE49-F238E27FC236}">
                <a16:creationId xmlns:a16="http://schemas.microsoft.com/office/drawing/2014/main" id="{6A437FED-E841-4F3C-9BC3-27B1408FF2C7}"/>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Cuadro Clínico</a:t>
            </a:r>
          </a:p>
        </p:txBody>
      </p:sp>
      <p:pic>
        <p:nvPicPr>
          <p:cNvPr id="5" name="irc_mi">
            <a:extLst>
              <a:ext uri="{FF2B5EF4-FFF2-40B4-BE49-F238E27FC236}">
                <a16:creationId xmlns:a16="http://schemas.microsoft.com/office/drawing/2014/main" id="{4581E984-81A0-46DE-A40A-379903C912E6}"/>
              </a:ext>
            </a:extLst>
          </p:cNvPr>
          <p:cNvPicPr>
            <a:picLocks noChangeAspect="1"/>
          </p:cNvPicPr>
          <p:nvPr/>
        </p:nvPicPr>
        <p:blipFill>
          <a:blip r:embed="rId2" cstate="print"/>
          <a:srcRect/>
          <a:stretch>
            <a:fillRect/>
          </a:stretch>
        </p:blipFill>
        <p:spPr bwMode="auto">
          <a:xfrm>
            <a:off x="3851920" y="4365104"/>
            <a:ext cx="1981248" cy="2218554"/>
          </a:xfrm>
          <a:prstGeom prst="rect">
            <a:avLst/>
          </a:prstGeom>
          <a:noFill/>
          <a:ln w="9525">
            <a:noFill/>
            <a:miter lim="800000"/>
            <a:headEnd/>
            <a:tailEnd/>
          </a:ln>
        </p:spPr>
      </p:pic>
    </p:spTree>
  </p:cSld>
  <p:clrMapOvr>
    <a:masterClrMapping/>
  </p:clrMapOvr>
  <p:transition spd="slow" advTm="98258"/>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a:extLst>
              <a:ext uri="{FF2B5EF4-FFF2-40B4-BE49-F238E27FC236}">
                <a16:creationId xmlns:a16="http://schemas.microsoft.com/office/drawing/2014/main" id="{8A565271-28A8-41C0-B9BB-9BA179FBED4C}"/>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Medidas Preventivas</a:t>
            </a:r>
          </a:p>
        </p:txBody>
      </p:sp>
      <p:sp>
        <p:nvSpPr>
          <p:cNvPr id="2" name="Marcador de contenido 1">
            <a:extLst>
              <a:ext uri="{FF2B5EF4-FFF2-40B4-BE49-F238E27FC236}">
                <a16:creationId xmlns:a16="http://schemas.microsoft.com/office/drawing/2014/main" id="{558A5FBD-3D87-4073-A6F5-C0241746F4C5}"/>
              </a:ext>
            </a:extLst>
          </p:cNvPr>
          <p:cNvSpPr>
            <a:spLocks noGrp="1"/>
          </p:cNvSpPr>
          <p:nvPr>
            <p:ph idx="1"/>
          </p:nvPr>
        </p:nvSpPr>
        <p:spPr>
          <a:xfrm>
            <a:off x="508616" y="1166019"/>
            <a:ext cx="7951816" cy="4525962"/>
          </a:xfrm>
        </p:spPr>
        <p:txBody>
          <a:bodyPr/>
          <a:lstStyle/>
          <a:p>
            <a:pPr marL="342900" lvl="1" indent="-342900" algn="just">
              <a:buFont typeface="Arial" panose="020B0604020202020204" pitchFamily="34" charset="0"/>
              <a:buChar char="•"/>
              <a:defRPr/>
            </a:pPr>
            <a:r>
              <a:rPr lang="es-MX" sz="2000" dirty="0">
                <a:latin typeface="+mj-lt"/>
              </a:rPr>
              <a:t>Lavado de manos con agua y jabón por lo menos por 20 segundos antes de tocar la comida, mientras la prepara, después de ir al baño y antes de comer.</a:t>
            </a:r>
          </a:p>
          <a:p>
            <a:pPr marL="342900" lvl="1" indent="-342900" algn="just">
              <a:buFont typeface="Arial" panose="020B0604020202020204" pitchFamily="34" charset="0"/>
              <a:buChar char="•"/>
              <a:defRPr/>
            </a:pPr>
            <a:r>
              <a:rPr lang="es-MX" sz="2000" dirty="0">
                <a:latin typeface="+mj-lt"/>
              </a:rPr>
              <a:t>Lave y desinfecte los alimentos antes de consumirlos: en 1 litro de agua agregar 3cc de hipoclorito de sodio o 5cc de vinagre blanco durante 10 minutos, al igual que los cubiertos.</a:t>
            </a:r>
          </a:p>
          <a:p>
            <a:pPr marL="342900" lvl="1" indent="-342900" algn="just">
              <a:buFont typeface="Arial" panose="020B0604020202020204" pitchFamily="34" charset="0"/>
              <a:buChar char="•"/>
              <a:defRPr/>
            </a:pPr>
            <a:r>
              <a:rPr lang="es-MX" sz="2000" dirty="0">
                <a:latin typeface="+mj-lt"/>
              </a:rPr>
              <a:t>Separar las comidas crudas de las cocidas.</a:t>
            </a:r>
          </a:p>
          <a:p>
            <a:pPr marL="342900" lvl="1" indent="-342900" algn="just">
              <a:buFont typeface="Arial" panose="020B0604020202020204" pitchFamily="34" charset="0"/>
              <a:buChar char="•"/>
              <a:defRPr/>
            </a:pPr>
            <a:r>
              <a:rPr lang="es-MX" sz="2000" dirty="0">
                <a:latin typeface="+mj-lt"/>
              </a:rPr>
              <a:t>Cocinar bien los alimentos y consumirlos en el menor tiempo posible.</a:t>
            </a:r>
          </a:p>
          <a:p>
            <a:pPr marL="342900" lvl="1" indent="-342900" algn="just">
              <a:buFont typeface="Arial" panose="020B0604020202020204" pitchFamily="34" charset="0"/>
              <a:buChar char="•"/>
              <a:defRPr/>
            </a:pPr>
            <a:r>
              <a:rPr lang="es-MX" sz="2000" dirty="0">
                <a:latin typeface="+mj-lt"/>
              </a:rPr>
              <a:t>Mantener alimentos tapados.</a:t>
            </a:r>
          </a:p>
          <a:p>
            <a:pPr marL="342900" lvl="1" indent="-342900" algn="just">
              <a:buFont typeface="Arial" panose="020B0604020202020204" pitchFamily="34" charset="0"/>
              <a:buChar char="•"/>
              <a:defRPr/>
            </a:pPr>
            <a:r>
              <a:rPr lang="es-MX" sz="2000" dirty="0">
                <a:latin typeface="+mj-lt"/>
              </a:rPr>
              <a:t>Verificar fecha de vencimiento de los alimentos y métodos de conservación.</a:t>
            </a:r>
          </a:p>
          <a:p>
            <a:pPr marL="342900" lvl="1" indent="-342900" algn="just">
              <a:buFont typeface="Arial" panose="020B0604020202020204" pitchFamily="34" charset="0"/>
              <a:buChar char="•"/>
              <a:defRPr/>
            </a:pPr>
            <a:r>
              <a:rPr lang="es-MX" sz="2000" dirty="0">
                <a:latin typeface="+mj-lt"/>
              </a:rPr>
              <a:t>Usar agua pura o hervida.</a:t>
            </a:r>
          </a:p>
          <a:p>
            <a:pPr marL="342900" lvl="1" indent="-342900" algn="just">
              <a:buFont typeface="Arial" panose="020B0604020202020204" pitchFamily="34" charset="0"/>
              <a:buChar char="•"/>
              <a:defRPr/>
            </a:pPr>
            <a:endParaRPr lang="es-CO" sz="2000" dirty="0">
              <a:latin typeface="+mj-lt"/>
            </a:endParaRPr>
          </a:p>
          <a:p>
            <a:pPr marL="0" indent="0">
              <a:buFont typeface="Arial" panose="020B0604020202020204" pitchFamily="34" charset="0"/>
              <a:buNone/>
              <a:defRPr/>
            </a:pPr>
            <a:endParaRPr lang="es-CO" sz="2000" dirty="0">
              <a:latin typeface="+mj-lt"/>
            </a:endParaRPr>
          </a:p>
        </p:txBody>
      </p:sp>
      <p:pic>
        <p:nvPicPr>
          <p:cNvPr id="5" name="Imagen 4">
            <a:extLst>
              <a:ext uri="{FF2B5EF4-FFF2-40B4-BE49-F238E27FC236}">
                <a16:creationId xmlns:a16="http://schemas.microsoft.com/office/drawing/2014/main" id="{698BAA8D-F423-420B-A4B6-CB538B7408F4}"/>
              </a:ext>
            </a:extLst>
          </p:cNvPr>
          <p:cNvPicPr>
            <a:picLocks noChangeAspect="1"/>
          </p:cNvPicPr>
          <p:nvPr/>
        </p:nvPicPr>
        <p:blipFill>
          <a:blip r:embed="rId2" cstate="print"/>
          <a:srcRect/>
          <a:stretch>
            <a:fillRect/>
          </a:stretch>
        </p:blipFill>
        <p:spPr bwMode="auto">
          <a:xfrm>
            <a:off x="826616" y="5528127"/>
            <a:ext cx="1127125" cy="805180"/>
          </a:xfrm>
          <a:prstGeom prst="rect">
            <a:avLst/>
          </a:prstGeom>
          <a:noFill/>
          <a:ln w="9525">
            <a:noFill/>
            <a:miter lim="800000"/>
            <a:headEnd/>
            <a:tailEnd/>
          </a:ln>
        </p:spPr>
      </p:pic>
      <p:pic>
        <p:nvPicPr>
          <p:cNvPr id="6" name="Imagen 5">
            <a:extLst>
              <a:ext uri="{FF2B5EF4-FFF2-40B4-BE49-F238E27FC236}">
                <a16:creationId xmlns:a16="http://schemas.microsoft.com/office/drawing/2014/main" id="{30D5BFCA-A9F3-4324-BD14-06CC9BD90404}"/>
              </a:ext>
            </a:extLst>
          </p:cNvPr>
          <p:cNvPicPr>
            <a:picLocks noChangeAspect="1"/>
          </p:cNvPicPr>
          <p:nvPr/>
        </p:nvPicPr>
        <p:blipFill>
          <a:blip r:embed="rId3" cstate="print"/>
          <a:srcRect/>
          <a:stretch>
            <a:fillRect/>
          </a:stretch>
        </p:blipFill>
        <p:spPr bwMode="auto">
          <a:xfrm>
            <a:off x="2555776" y="5453197"/>
            <a:ext cx="1127125" cy="955040"/>
          </a:xfrm>
          <a:prstGeom prst="rect">
            <a:avLst/>
          </a:prstGeom>
          <a:noFill/>
          <a:ln w="9525">
            <a:noFill/>
            <a:miter lim="800000"/>
            <a:headEnd/>
            <a:tailEnd/>
          </a:ln>
        </p:spPr>
      </p:pic>
      <p:pic>
        <p:nvPicPr>
          <p:cNvPr id="7" name="Imagen 6">
            <a:extLst>
              <a:ext uri="{FF2B5EF4-FFF2-40B4-BE49-F238E27FC236}">
                <a16:creationId xmlns:a16="http://schemas.microsoft.com/office/drawing/2014/main" id="{233AEE01-A66C-4812-8778-99CC3971DA64}"/>
              </a:ext>
            </a:extLst>
          </p:cNvPr>
          <p:cNvPicPr>
            <a:picLocks noChangeAspect="1"/>
          </p:cNvPicPr>
          <p:nvPr/>
        </p:nvPicPr>
        <p:blipFill>
          <a:blip r:embed="rId4" cstate="print"/>
          <a:srcRect/>
          <a:stretch>
            <a:fillRect/>
          </a:stretch>
        </p:blipFill>
        <p:spPr bwMode="auto">
          <a:xfrm>
            <a:off x="3958137" y="5453197"/>
            <a:ext cx="1127125" cy="955040"/>
          </a:xfrm>
          <a:prstGeom prst="rect">
            <a:avLst/>
          </a:prstGeom>
          <a:noFill/>
          <a:ln w="9525">
            <a:noFill/>
            <a:miter lim="800000"/>
            <a:headEnd/>
            <a:tailEnd/>
          </a:ln>
        </p:spPr>
      </p:pic>
      <p:pic>
        <p:nvPicPr>
          <p:cNvPr id="8" name="Imagen 7">
            <a:extLst>
              <a:ext uri="{FF2B5EF4-FFF2-40B4-BE49-F238E27FC236}">
                <a16:creationId xmlns:a16="http://schemas.microsoft.com/office/drawing/2014/main" id="{69133698-5077-4801-AF03-460E31CB25EB}"/>
              </a:ext>
            </a:extLst>
          </p:cNvPr>
          <p:cNvPicPr>
            <a:picLocks noChangeAspect="1"/>
          </p:cNvPicPr>
          <p:nvPr/>
        </p:nvPicPr>
        <p:blipFill>
          <a:blip r:embed="rId5" cstate="print"/>
          <a:srcRect/>
          <a:stretch>
            <a:fillRect/>
          </a:stretch>
        </p:blipFill>
        <p:spPr bwMode="auto">
          <a:xfrm>
            <a:off x="5429277" y="5528127"/>
            <a:ext cx="1127125" cy="955040"/>
          </a:xfrm>
          <a:prstGeom prst="rect">
            <a:avLst/>
          </a:prstGeom>
          <a:noFill/>
          <a:ln w="9525">
            <a:noFill/>
            <a:miter lim="800000"/>
            <a:headEnd/>
            <a:tailEnd/>
          </a:ln>
        </p:spPr>
      </p:pic>
      <p:pic>
        <p:nvPicPr>
          <p:cNvPr id="9" name="Imagen 8">
            <a:extLst>
              <a:ext uri="{FF2B5EF4-FFF2-40B4-BE49-F238E27FC236}">
                <a16:creationId xmlns:a16="http://schemas.microsoft.com/office/drawing/2014/main" id="{D848A2A7-25D7-48EE-AE56-E132DE9F4F44}"/>
              </a:ext>
            </a:extLst>
          </p:cNvPr>
          <p:cNvPicPr>
            <a:picLocks noChangeAspect="1"/>
          </p:cNvPicPr>
          <p:nvPr/>
        </p:nvPicPr>
        <p:blipFill>
          <a:blip r:embed="rId6" cstate="print"/>
          <a:srcRect/>
          <a:stretch>
            <a:fillRect/>
          </a:stretch>
        </p:blipFill>
        <p:spPr bwMode="auto">
          <a:xfrm>
            <a:off x="7006756" y="5095069"/>
            <a:ext cx="1127125" cy="955040"/>
          </a:xfrm>
          <a:prstGeom prst="rect">
            <a:avLst/>
          </a:prstGeom>
          <a:noFill/>
          <a:ln w="9525">
            <a:noFill/>
            <a:miter lim="800000"/>
            <a:headEnd/>
            <a:tailEnd/>
          </a:ln>
        </p:spPr>
      </p:pic>
    </p:spTree>
  </p:cSld>
  <p:clrMapOvr>
    <a:masterClrMapping/>
  </p:clrMapOvr>
  <p:transition spd="slow" advTm="212056"/>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a:extLst>
              <a:ext uri="{FF2B5EF4-FFF2-40B4-BE49-F238E27FC236}">
                <a16:creationId xmlns:a16="http://schemas.microsoft.com/office/drawing/2014/main" id="{A5DAC6F1-9091-4092-97D2-98FC173D9667}"/>
              </a:ext>
            </a:extLst>
          </p:cNvPr>
          <p:cNvSpPr txBox="1">
            <a:spLocks/>
          </p:cNvSpPr>
          <p:nvPr/>
        </p:nvSpPr>
        <p:spPr bwMode="auto">
          <a:xfrm>
            <a:off x="539750" y="188913"/>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Prevención de enfermedades respiratorias</a:t>
            </a:r>
          </a:p>
        </p:txBody>
      </p:sp>
      <p:sp>
        <p:nvSpPr>
          <p:cNvPr id="2" name="Rectángulo 1">
            <a:extLst>
              <a:ext uri="{FF2B5EF4-FFF2-40B4-BE49-F238E27FC236}">
                <a16:creationId xmlns:a16="http://schemas.microsoft.com/office/drawing/2014/main" id="{8BED7C20-8DF5-4753-9B7C-468E17721329}"/>
              </a:ext>
            </a:extLst>
          </p:cNvPr>
          <p:cNvSpPr/>
          <p:nvPr/>
        </p:nvSpPr>
        <p:spPr>
          <a:xfrm>
            <a:off x="539750" y="1268413"/>
            <a:ext cx="5328394" cy="1815882"/>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just">
              <a:lnSpc>
                <a:spcPct val="80000"/>
              </a:lnSpc>
              <a:spcBef>
                <a:spcPct val="20000"/>
              </a:spcBef>
              <a:defRPr/>
            </a:pPr>
            <a:r>
              <a:rPr lang="es-MX" sz="2000" dirty="0">
                <a:solidFill>
                  <a:schemeClr val="tx1"/>
                </a:solidFill>
                <a:latin typeface="+mj-lt"/>
              </a:rPr>
              <a:t>El sistema respiratorio tiene varias formas de defenderse de las sustancias y los agentes extraños, las condiciones ambientales, el contacto con personas enfermas, y las condiciones de vulnerabilidad o fortaleza de nuestro cuerpo pueden propiciar el surgimiento de enfermedades respiratorias.</a:t>
            </a:r>
            <a:endParaRPr lang="es-CO" sz="2000" dirty="0">
              <a:solidFill>
                <a:schemeClr val="tx1"/>
              </a:solidFill>
              <a:latin typeface="+mj-lt"/>
            </a:endParaRPr>
          </a:p>
        </p:txBody>
      </p:sp>
      <p:sp>
        <p:nvSpPr>
          <p:cNvPr id="13" name="Rectángulo 12">
            <a:extLst>
              <a:ext uri="{FF2B5EF4-FFF2-40B4-BE49-F238E27FC236}">
                <a16:creationId xmlns:a16="http://schemas.microsoft.com/office/drawing/2014/main" id="{73DBFFA0-175E-408E-A842-EE30908B7165}"/>
              </a:ext>
            </a:extLst>
          </p:cNvPr>
          <p:cNvSpPr/>
          <p:nvPr/>
        </p:nvSpPr>
        <p:spPr>
          <a:xfrm>
            <a:off x="565150" y="3333760"/>
            <a:ext cx="5302994" cy="2831544"/>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just">
              <a:spcBef>
                <a:spcPct val="20000"/>
              </a:spcBef>
              <a:defRPr/>
            </a:pPr>
            <a:r>
              <a:rPr lang="es-CO" b="1" dirty="0">
                <a:solidFill>
                  <a:srgbClr val="F9B036"/>
                </a:solidFill>
                <a:effectLst>
                  <a:outerShdw blurRad="38100" dist="38100" dir="2700000" algn="tl">
                    <a:srgbClr val="000000">
                      <a:alpha val="43137"/>
                    </a:srgbClr>
                  </a:outerShdw>
                </a:effectLst>
                <a:latin typeface="+mj-lt"/>
              </a:rPr>
              <a:t>Tipos de enfermedades </a:t>
            </a:r>
          </a:p>
          <a:p>
            <a:pPr algn="just">
              <a:defRPr/>
            </a:pPr>
            <a:endParaRPr lang="es-MX" sz="1400" dirty="0">
              <a:solidFill>
                <a:schemeClr val="tx1"/>
              </a:solidFill>
              <a:latin typeface="+mj-lt"/>
            </a:endParaRPr>
          </a:p>
          <a:p>
            <a:pPr marL="342900" lvl="1" indent="-342900" algn="just">
              <a:spcBef>
                <a:spcPct val="20000"/>
              </a:spcBef>
              <a:buFont typeface="Arial" panose="020B0604020202020204" pitchFamily="34" charset="0"/>
              <a:buChar char="•"/>
              <a:defRPr/>
            </a:pPr>
            <a:r>
              <a:rPr lang="es-MX" sz="2000" dirty="0">
                <a:solidFill>
                  <a:schemeClr val="tx1"/>
                </a:solidFill>
                <a:latin typeface="+mj-lt"/>
              </a:rPr>
              <a:t>Por microorganismos patógenos (bacterias o virus).</a:t>
            </a:r>
          </a:p>
          <a:p>
            <a:pPr marL="342900" lvl="1" indent="-342900" algn="just">
              <a:spcBef>
                <a:spcPct val="20000"/>
              </a:spcBef>
              <a:buFont typeface="Arial" panose="020B0604020202020204" pitchFamily="34" charset="0"/>
              <a:buChar char="•"/>
              <a:defRPr/>
            </a:pPr>
            <a:r>
              <a:rPr lang="es-MX" sz="2000" dirty="0">
                <a:solidFill>
                  <a:schemeClr val="tx1"/>
                </a:solidFill>
                <a:latin typeface="+mj-lt"/>
              </a:rPr>
              <a:t>Por sustancias extrañas que penetran en el cuerpo, como polvo o sustancias químicas.</a:t>
            </a:r>
          </a:p>
          <a:p>
            <a:pPr marL="342900" lvl="1" indent="-342900" algn="just">
              <a:spcBef>
                <a:spcPct val="20000"/>
              </a:spcBef>
              <a:buFont typeface="Arial" panose="020B0604020202020204" pitchFamily="34" charset="0"/>
              <a:buChar char="•"/>
              <a:defRPr/>
            </a:pPr>
            <a:r>
              <a:rPr lang="es-MX" sz="2000" dirty="0">
                <a:solidFill>
                  <a:schemeClr val="tx1"/>
                </a:solidFill>
                <a:latin typeface="+mj-lt"/>
              </a:rPr>
              <a:t>Por un mal funcionamiento del propio cuerpo (enfermedades hereditarias).</a:t>
            </a:r>
          </a:p>
          <a:p>
            <a:pPr marL="285750" indent="-285750">
              <a:buFont typeface="Arial" panose="020B0604020202020204" pitchFamily="34" charset="0"/>
              <a:buChar char="•"/>
              <a:defRPr/>
            </a:pPr>
            <a:endParaRPr lang="es-CO" sz="1400" dirty="0">
              <a:solidFill>
                <a:schemeClr val="tx1"/>
              </a:solidFill>
              <a:latin typeface="+mj-lt"/>
            </a:endParaRPr>
          </a:p>
        </p:txBody>
      </p:sp>
      <p:pic>
        <p:nvPicPr>
          <p:cNvPr id="7" name="Picture 5" descr="gipe_gif">
            <a:extLst>
              <a:ext uri="{FF2B5EF4-FFF2-40B4-BE49-F238E27FC236}">
                <a16:creationId xmlns:a16="http://schemas.microsoft.com/office/drawing/2014/main" id="{08FA8015-A2C0-42BD-BE7A-349C4938D240}"/>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12160" y="2301525"/>
            <a:ext cx="2411025" cy="2254949"/>
          </a:xfrm>
          <a:prstGeom prst="rect">
            <a:avLst/>
          </a:prstGeom>
          <a:noFill/>
          <a:ln>
            <a:noFill/>
          </a:ln>
        </p:spPr>
      </p:pic>
    </p:spTree>
  </p:cSld>
  <p:clrMapOvr>
    <a:masterClrMapping/>
  </p:clrMapOvr>
  <p:transition spd="slow" advTm="11375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5091" name="Rectangle 3">
            <a:extLst>
              <a:ext uri="{FF2B5EF4-FFF2-40B4-BE49-F238E27FC236}">
                <a16:creationId xmlns:a16="http://schemas.microsoft.com/office/drawing/2014/main" id="{F3B4C774-6C0C-48C0-9713-AF09E24DDD61}"/>
              </a:ext>
            </a:extLst>
          </p:cNvPr>
          <p:cNvSpPr>
            <a:spLocks noGrp="1" noChangeArrowheads="1"/>
          </p:cNvSpPr>
          <p:nvPr>
            <p:ph type="body" idx="1"/>
          </p:nvPr>
        </p:nvSpPr>
        <p:spPr>
          <a:xfrm>
            <a:off x="539750" y="1341438"/>
            <a:ext cx="8002588" cy="5327650"/>
          </a:xfrm>
        </p:spPr>
        <p:txBody>
          <a:bodyPr>
            <a:noAutofit/>
          </a:bodyPr>
          <a:lstStyle/>
          <a:p>
            <a:pPr marL="342900" lvl="1" indent="-342900" algn="just">
              <a:lnSpc>
                <a:spcPct val="105000"/>
              </a:lnSpc>
              <a:buFont typeface="Arial" panose="020B0604020202020204" pitchFamily="34" charset="0"/>
              <a:buChar char="•"/>
              <a:tabLst>
                <a:tab pos="3767138" algn="l"/>
              </a:tabLst>
              <a:defRPr/>
            </a:pPr>
            <a:r>
              <a:rPr lang="es-MX" altLang="es-CO" sz="2000" b="1" dirty="0">
                <a:solidFill>
                  <a:srgbClr val="F9B036"/>
                </a:solidFill>
                <a:effectLst>
                  <a:outerShdw blurRad="38100" dist="38100" dir="2700000" algn="tl">
                    <a:srgbClr val="000000">
                      <a:alpha val="43137"/>
                    </a:srgbClr>
                  </a:outerShdw>
                </a:effectLst>
                <a:latin typeface="+mj-lt"/>
              </a:rPr>
              <a:t>Contaminación atmosférica: </a:t>
            </a:r>
            <a:r>
              <a:rPr lang="es-MX" altLang="es-CO" sz="2000" dirty="0">
                <a:latin typeface="+mj-lt"/>
              </a:rPr>
              <a:t>los altos niveles de contaminantes atmosféricos emitidos principalmente por autos y fábricas han incrementado la incidencia de enfermedades respiratorias.</a:t>
            </a:r>
          </a:p>
          <a:p>
            <a:pPr marL="342900" lvl="1" indent="-342900" algn="just">
              <a:lnSpc>
                <a:spcPct val="105000"/>
              </a:lnSpc>
              <a:buFont typeface="Arial" panose="020B0604020202020204" pitchFamily="34" charset="0"/>
              <a:buChar char="•"/>
              <a:tabLst>
                <a:tab pos="3767138" algn="l"/>
              </a:tabLst>
              <a:defRPr/>
            </a:pPr>
            <a:r>
              <a:rPr lang="es-MX" altLang="es-CO" sz="2000" b="1" dirty="0">
                <a:solidFill>
                  <a:srgbClr val="F9B036"/>
                </a:solidFill>
                <a:effectLst>
                  <a:outerShdw blurRad="38100" dist="38100" dir="2700000" algn="tl">
                    <a:srgbClr val="000000">
                      <a:alpha val="43137"/>
                    </a:srgbClr>
                  </a:outerShdw>
                </a:effectLst>
                <a:latin typeface="+mj-lt"/>
              </a:rPr>
              <a:t>Contacto con personas enfermas: </a:t>
            </a:r>
            <a:r>
              <a:rPr lang="es-MX" altLang="es-CO" sz="2000" dirty="0">
                <a:latin typeface="+mj-lt"/>
              </a:rPr>
              <a:t>cuando alguien esté enfermo es recomendable que se cubra la boca, y si tose o estornuda, que no lo haga frente a otras personas porque libera gran cantidad de microrganismos patógenos que pueden contagiarlas.</a:t>
            </a:r>
          </a:p>
          <a:p>
            <a:pPr marL="342900" lvl="1" indent="-342900" algn="just">
              <a:lnSpc>
                <a:spcPct val="105000"/>
              </a:lnSpc>
              <a:buFont typeface="Arial" panose="020B0604020202020204" pitchFamily="34" charset="0"/>
              <a:buChar char="•"/>
              <a:tabLst>
                <a:tab pos="3767138" algn="l"/>
              </a:tabLst>
              <a:defRPr/>
            </a:pPr>
            <a:r>
              <a:rPr lang="es-MX" altLang="es-CO" sz="2000" b="1" dirty="0">
                <a:solidFill>
                  <a:srgbClr val="F9B036"/>
                </a:solidFill>
                <a:effectLst>
                  <a:outerShdw blurRad="38100" dist="38100" dir="2700000" algn="tl">
                    <a:srgbClr val="000000">
                      <a:alpha val="43137"/>
                    </a:srgbClr>
                  </a:outerShdw>
                </a:effectLst>
                <a:latin typeface="+mj-lt"/>
              </a:rPr>
              <a:t>Nutrición: </a:t>
            </a:r>
            <a:r>
              <a:rPr lang="es-MX" altLang="es-CO" sz="2000" dirty="0">
                <a:latin typeface="+mj-lt"/>
              </a:rPr>
              <a:t>una nutrición deficiente debilita nuestro sistema inmunológico y las mucosas del sistema respiratorio. Las frutas y las verduras que contienen vitaminas A y C, son una muy buena opción para fortalecer las mucosas respiratorias.</a:t>
            </a:r>
          </a:p>
          <a:p>
            <a:pPr marL="342900" lvl="1" indent="-342900" algn="just">
              <a:lnSpc>
                <a:spcPct val="105000"/>
              </a:lnSpc>
              <a:buFont typeface="Arial" panose="020B0604020202020204" pitchFamily="34" charset="0"/>
              <a:buChar char="•"/>
              <a:tabLst>
                <a:tab pos="3767138" algn="l"/>
              </a:tabLst>
              <a:defRPr/>
            </a:pPr>
            <a:r>
              <a:rPr lang="es-MX" altLang="es-CO" sz="2000" b="1" dirty="0">
                <a:solidFill>
                  <a:srgbClr val="F9B036"/>
                </a:solidFill>
                <a:effectLst>
                  <a:outerShdw blurRad="38100" dist="38100" dir="2700000" algn="tl">
                    <a:srgbClr val="000000">
                      <a:alpha val="43137"/>
                    </a:srgbClr>
                  </a:outerShdw>
                </a:effectLst>
                <a:latin typeface="+mj-lt"/>
              </a:rPr>
              <a:t>Cambios climáticos: </a:t>
            </a:r>
            <a:r>
              <a:rPr lang="es-MX" altLang="es-CO" sz="2000" dirty="0">
                <a:latin typeface="+mj-lt"/>
              </a:rPr>
              <a:t>los cambios repentinos en el clima debilitan el sistema inmunológico y los niños y los ancianos son los más vulnerables.</a:t>
            </a:r>
          </a:p>
        </p:txBody>
      </p:sp>
      <p:sp>
        <p:nvSpPr>
          <p:cNvPr id="11267" name="1 Título">
            <a:extLst>
              <a:ext uri="{FF2B5EF4-FFF2-40B4-BE49-F238E27FC236}">
                <a16:creationId xmlns:a16="http://schemas.microsoft.com/office/drawing/2014/main" id="{ED385ACC-9ED5-4B79-9D64-FC777CDB6592}"/>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Causas</a:t>
            </a:r>
          </a:p>
        </p:txBody>
      </p:sp>
    </p:spTree>
  </p:cSld>
  <p:clrMapOvr>
    <a:masterClrMapping/>
  </p:clrMapOvr>
  <p:transition spd="slow" advTm="76576"/>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5091" name="Rectangle 3">
            <a:extLst>
              <a:ext uri="{FF2B5EF4-FFF2-40B4-BE49-F238E27FC236}">
                <a16:creationId xmlns:a16="http://schemas.microsoft.com/office/drawing/2014/main" id="{197F07B7-D656-429C-A220-6C26660AC27D}"/>
              </a:ext>
            </a:extLst>
          </p:cNvPr>
          <p:cNvSpPr>
            <a:spLocks noGrp="1" noChangeArrowheads="1"/>
          </p:cNvSpPr>
          <p:nvPr>
            <p:ph type="body" idx="1"/>
          </p:nvPr>
        </p:nvSpPr>
        <p:spPr>
          <a:xfrm>
            <a:off x="755576" y="1304131"/>
            <a:ext cx="7704856" cy="2124869"/>
          </a:xfrm>
        </p:spPr>
        <p:txBody>
          <a:bodyPr>
            <a:noAutofit/>
          </a:bodyPr>
          <a:lstStyle/>
          <a:p>
            <a:pPr algn="just">
              <a:lnSpc>
                <a:spcPct val="105000"/>
              </a:lnSpc>
              <a:tabLst>
                <a:tab pos="3767138" algn="l"/>
              </a:tabLst>
              <a:defRPr/>
            </a:pPr>
            <a:r>
              <a:rPr lang="es-MX" altLang="es-CO" sz="2000" b="1" dirty="0">
                <a:solidFill>
                  <a:srgbClr val="F9B036"/>
                </a:solidFill>
                <a:effectLst>
                  <a:outerShdw blurRad="38100" dist="38100" dir="2700000" algn="tl">
                    <a:srgbClr val="000000">
                      <a:alpha val="43137"/>
                    </a:srgbClr>
                  </a:outerShdw>
                </a:effectLst>
                <a:latin typeface="+mj-lt"/>
              </a:rPr>
              <a:t>Infecciosas: </a:t>
            </a:r>
            <a:r>
              <a:rPr lang="es-MX" altLang="es-CO" sz="1800" dirty="0">
                <a:latin typeface="+mj-lt"/>
              </a:rPr>
              <a:t>Neumonía, gripa, amigdalitis, faringitis, laringitis producida por virus, bacterias, u hongos.</a:t>
            </a:r>
          </a:p>
          <a:p>
            <a:pPr algn="just">
              <a:lnSpc>
                <a:spcPct val="105000"/>
              </a:lnSpc>
              <a:tabLst>
                <a:tab pos="3767138" algn="l"/>
              </a:tabLst>
              <a:defRPr/>
            </a:pPr>
            <a:r>
              <a:rPr lang="es-MX" altLang="es-CO" sz="2000" b="1" dirty="0">
                <a:solidFill>
                  <a:srgbClr val="F9B036"/>
                </a:solidFill>
                <a:effectLst>
                  <a:outerShdw blurRad="38100" dist="38100" dir="2700000" algn="tl">
                    <a:srgbClr val="000000">
                      <a:alpha val="43137"/>
                    </a:srgbClr>
                  </a:outerShdw>
                </a:effectLst>
                <a:latin typeface="+mj-lt"/>
              </a:rPr>
              <a:t>Alérgicas: </a:t>
            </a:r>
            <a:r>
              <a:rPr lang="es-MX" altLang="es-CO" sz="1800" dirty="0">
                <a:latin typeface="+mj-lt"/>
              </a:rPr>
              <a:t>Asma, rinitis.</a:t>
            </a:r>
          </a:p>
          <a:p>
            <a:pPr algn="just">
              <a:lnSpc>
                <a:spcPct val="105000"/>
              </a:lnSpc>
              <a:tabLst>
                <a:tab pos="3767138" algn="l"/>
              </a:tabLst>
              <a:defRPr/>
            </a:pPr>
            <a:r>
              <a:rPr lang="es-MX" altLang="es-CO" sz="2000" b="1" dirty="0">
                <a:solidFill>
                  <a:srgbClr val="F9B036"/>
                </a:solidFill>
                <a:effectLst>
                  <a:outerShdw blurRad="38100" dist="38100" dir="2700000" algn="tl">
                    <a:srgbClr val="000000">
                      <a:alpha val="43137"/>
                    </a:srgbClr>
                  </a:outerShdw>
                </a:effectLst>
                <a:latin typeface="+mj-lt"/>
              </a:rPr>
              <a:t>Cáncer pulmonar: </a:t>
            </a:r>
            <a:r>
              <a:rPr lang="es-MX" altLang="es-CO" sz="1800" dirty="0">
                <a:latin typeface="+mj-lt"/>
              </a:rPr>
              <a:t>por tabaquismo, factores ambientales (exposición a plomo, asbesto, carbón).</a:t>
            </a:r>
          </a:p>
          <a:p>
            <a:pPr algn="just">
              <a:lnSpc>
                <a:spcPct val="105000"/>
              </a:lnSpc>
              <a:tabLst>
                <a:tab pos="3767138" algn="l"/>
              </a:tabLst>
              <a:defRPr/>
            </a:pPr>
            <a:r>
              <a:rPr lang="es-MX" altLang="es-CO" sz="2000" b="1" dirty="0">
                <a:solidFill>
                  <a:srgbClr val="F9B036"/>
                </a:solidFill>
                <a:effectLst>
                  <a:outerShdw blurRad="38100" dist="38100" dir="2700000" algn="tl">
                    <a:srgbClr val="000000">
                      <a:alpha val="43137"/>
                    </a:srgbClr>
                  </a:outerShdw>
                </a:effectLst>
                <a:latin typeface="+mj-lt"/>
              </a:rPr>
              <a:t>Congénitas: </a:t>
            </a:r>
            <a:r>
              <a:rPr lang="es-MX" altLang="es-CO" sz="1800" dirty="0">
                <a:latin typeface="+mj-lt"/>
              </a:rPr>
              <a:t>Fibrosis quística.</a:t>
            </a:r>
          </a:p>
          <a:p>
            <a:pPr algn="just">
              <a:lnSpc>
                <a:spcPct val="105000"/>
              </a:lnSpc>
              <a:tabLst>
                <a:tab pos="3767138" algn="l"/>
              </a:tabLst>
              <a:defRPr/>
            </a:pPr>
            <a:endParaRPr lang="es-MX" altLang="es-CO" sz="1800" b="1" dirty="0">
              <a:latin typeface="+mj-lt"/>
            </a:endParaRPr>
          </a:p>
        </p:txBody>
      </p:sp>
      <p:sp>
        <p:nvSpPr>
          <p:cNvPr id="12292" name="1 Título">
            <a:extLst>
              <a:ext uri="{FF2B5EF4-FFF2-40B4-BE49-F238E27FC236}">
                <a16:creationId xmlns:a16="http://schemas.microsoft.com/office/drawing/2014/main" id="{951E1219-AE5A-460D-9D3D-9033FB84175D}"/>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Principales enfermedades</a:t>
            </a:r>
          </a:p>
        </p:txBody>
      </p:sp>
      <p:pic>
        <p:nvPicPr>
          <p:cNvPr id="12294" name="Picture 6" descr="Servicio Respiratorio del INT edita manual médico actualizado - Instituto  Nacional del TORAX">
            <a:extLst>
              <a:ext uri="{FF2B5EF4-FFF2-40B4-BE49-F238E27FC236}">
                <a16:creationId xmlns:a16="http://schemas.microsoft.com/office/drawing/2014/main" id="{DA4C3B2C-FCB8-4C81-8D76-A21B4219DF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8343" y="3307885"/>
            <a:ext cx="3487314" cy="2520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4023"/>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5091" name="Rectangle 3">
            <a:extLst>
              <a:ext uri="{FF2B5EF4-FFF2-40B4-BE49-F238E27FC236}">
                <a16:creationId xmlns:a16="http://schemas.microsoft.com/office/drawing/2014/main" id="{146461F7-AA72-44A2-834C-F18FFA6DBD39}"/>
              </a:ext>
            </a:extLst>
          </p:cNvPr>
          <p:cNvSpPr>
            <a:spLocks noGrp="1" noChangeArrowheads="1"/>
          </p:cNvSpPr>
          <p:nvPr>
            <p:ph type="body" idx="1"/>
          </p:nvPr>
        </p:nvSpPr>
        <p:spPr>
          <a:xfrm>
            <a:off x="496888" y="1700213"/>
            <a:ext cx="7963544" cy="4249737"/>
          </a:xfrm>
        </p:spPr>
        <p:txBody>
          <a:bodyPr>
            <a:noAutofit/>
          </a:bodyPr>
          <a:lstStyle/>
          <a:p>
            <a:pPr algn="just">
              <a:lnSpc>
                <a:spcPct val="105000"/>
              </a:lnSpc>
              <a:tabLst>
                <a:tab pos="3767138" algn="l"/>
              </a:tabLst>
              <a:defRPr/>
            </a:pPr>
            <a:r>
              <a:rPr lang="es-MX" altLang="es-CO" sz="1800" dirty="0">
                <a:latin typeface="+mj-lt"/>
              </a:rPr>
              <a:t>Período inferior a 15 días.</a:t>
            </a:r>
          </a:p>
          <a:p>
            <a:pPr algn="just">
              <a:lnSpc>
                <a:spcPct val="105000"/>
              </a:lnSpc>
              <a:tabLst>
                <a:tab pos="3767138" algn="l"/>
              </a:tabLst>
              <a:defRPr/>
            </a:pPr>
            <a:r>
              <a:rPr lang="es-MX" altLang="es-CO" sz="1800" dirty="0">
                <a:latin typeface="+mj-lt"/>
              </a:rPr>
              <a:t>Presencia de uno o más síntomas o signos clínicos como, tos, mucosidad nasal, obstrucción nasal, dolor al deglutir, dolor de oído, disfonía, respiración ruidosa, dificultad respiratoria leve.</a:t>
            </a:r>
          </a:p>
          <a:p>
            <a:pPr algn="just">
              <a:lnSpc>
                <a:spcPct val="105000"/>
              </a:lnSpc>
              <a:tabLst>
                <a:tab pos="3767138" algn="l"/>
              </a:tabLst>
              <a:defRPr/>
            </a:pPr>
            <a:r>
              <a:rPr lang="es-MX" altLang="es-CO" sz="1800" dirty="0">
                <a:latin typeface="+mj-lt"/>
              </a:rPr>
              <a:t>Puede estar o no acompañada de fiebre.</a:t>
            </a:r>
          </a:p>
          <a:p>
            <a:pPr algn="just">
              <a:lnSpc>
                <a:spcPct val="105000"/>
              </a:lnSpc>
              <a:tabLst>
                <a:tab pos="3767138" algn="l"/>
              </a:tabLst>
              <a:defRPr/>
            </a:pPr>
            <a:r>
              <a:rPr lang="es-MX" altLang="es-CO" sz="1800" dirty="0">
                <a:latin typeface="+mj-lt"/>
              </a:rPr>
              <a:t>Si estos síntomas empeoran debe consultar al médico inmediatamente. </a:t>
            </a:r>
            <a:endParaRPr lang="es-ES_tradnl" altLang="es-CO" sz="1800" dirty="0">
              <a:latin typeface="+mj-lt"/>
            </a:endParaRPr>
          </a:p>
        </p:txBody>
      </p:sp>
      <p:sp>
        <p:nvSpPr>
          <p:cNvPr id="13315" name="1 Título">
            <a:extLst>
              <a:ext uri="{FF2B5EF4-FFF2-40B4-BE49-F238E27FC236}">
                <a16:creationId xmlns:a16="http://schemas.microsoft.com/office/drawing/2014/main" id="{586109AA-BB79-4CF2-AB8C-4C93F560DDD2}"/>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Síntomas generales</a:t>
            </a:r>
          </a:p>
        </p:txBody>
      </p:sp>
      <p:pic>
        <p:nvPicPr>
          <p:cNvPr id="5" name="Imagen 4">
            <a:extLst>
              <a:ext uri="{FF2B5EF4-FFF2-40B4-BE49-F238E27FC236}">
                <a16:creationId xmlns:a16="http://schemas.microsoft.com/office/drawing/2014/main" id="{E96E3D16-B9E4-4CF8-AB23-6062ADE643B6}"/>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2625550" y="3789040"/>
            <a:ext cx="3892899" cy="2297449"/>
          </a:xfrm>
          <a:prstGeom prst="rect">
            <a:avLst/>
          </a:prstGeom>
          <a:noFill/>
          <a:ln>
            <a:noFill/>
          </a:ln>
        </p:spPr>
      </p:pic>
    </p:spTree>
  </p:cSld>
  <p:clrMapOvr>
    <a:masterClrMapping/>
  </p:clrMapOvr>
  <p:transition spd="slow" advTm="62335"/>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5091" name="Rectangle 3">
            <a:extLst>
              <a:ext uri="{FF2B5EF4-FFF2-40B4-BE49-F238E27FC236}">
                <a16:creationId xmlns:a16="http://schemas.microsoft.com/office/drawing/2014/main" id="{D4F69F62-8FE4-4C80-BDE9-3B19F45782CB}"/>
              </a:ext>
            </a:extLst>
          </p:cNvPr>
          <p:cNvSpPr>
            <a:spLocks noGrp="1" noChangeArrowheads="1"/>
          </p:cNvSpPr>
          <p:nvPr>
            <p:ph type="body" idx="1"/>
          </p:nvPr>
        </p:nvSpPr>
        <p:spPr>
          <a:xfrm>
            <a:off x="554224" y="1304131"/>
            <a:ext cx="8035552" cy="4249737"/>
          </a:xfrm>
        </p:spPr>
        <p:txBody>
          <a:bodyPr>
            <a:noAutofit/>
          </a:bodyPr>
          <a:lstStyle/>
          <a:p>
            <a:pPr algn="just">
              <a:lnSpc>
                <a:spcPct val="105000"/>
              </a:lnSpc>
              <a:tabLst>
                <a:tab pos="3767138" algn="l"/>
              </a:tabLst>
              <a:defRPr/>
            </a:pPr>
            <a:r>
              <a:rPr lang="es-MX" altLang="es-CO" sz="1800" dirty="0">
                <a:latin typeface="+mj-lt"/>
              </a:rPr>
              <a:t>Lavarse las manos antes de comer y después de ir al baño.</a:t>
            </a:r>
          </a:p>
          <a:p>
            <a:pPr algn="just">
              <a:lnSpc>
                <a:spcPct val="105000"/>
              </a:lnSpc>
              <a:tabLst>
                <a:tab pos="3767138" algn="l"/>
              </a:tabLst>
              <a:defRPr/>
            </a:pPr>
            <a:r>
              <a:rPr lang="es-MX" altLang="es-CO" sz="1800" dirty="0">
                <a:latin typeface="+mj-lt"/>
              </a:rPr>
              <a:t>Cubrir la nariz y la boca al toser y estornudar.</a:t>
            </a:r>
          </a:p>
          <a:p>
            <a:pPr algn="just">
              <a:lnSpc>
                <a:spcPct val="105000"/>
              </a:lnSpc>
              <a:tabLst>
                <a:tab pos="3767138" algn="l"/>
              </a:tabLst>
              <a:defRPr/>
            </a:pPr>
            <a:r>
              <a:rPr lang="es-MX" altLang="es-CO" sz="1800" dirty="0">
                <a:latin typeface="+mj-lt"/>
              </a:rPr>
              <a:t>Evitar saludar de beso o de mano a personas enfermas.</a:t>
            </a:r>
          </a:p>
          <a:p>
            <a:pPr algn="just">
              <a:lnSpc>
                <a:spcPct val="105000"/>
              </a:lnSpc>
              <a:tabLst>
                <a:tab pos="3767138" algn="l"/>
              </a:tabLst>
              <a:defRPr/>
            </a:pPr>
            <a:r>
              <a:rPr lang="es-MX" altLang="es-CO" sz="1800" dirty="0">
                <a:latin typeface="+mj-lt"/>
              </a:rPr>
              <a:t>No exponerse a una infección bebiendo del mismo vaso de una persona infectada.</a:t>
            </a:r>
          </a:p>
          <a:p>
            <a:pPr algn="just">
              <a:lnSpc>
                <a:spcPct val="105000"/>
              </a:lnSpc>
              <a:tabLst>
                <a:tab pos="3767138" algn="l"/>
              </a:tabLst>
              <a:defRPr/>
            </a:pPr>
            <a:r>
              <a:rPr lang="es-MX" altLang="es-CO" sz="1800" dirty="0">
                <a:latin typeface="+mj-lt"/>
              </a:rPr>
              <a:t>Tomar muchos líquidos, para mantenerse hidratado, y evitar consumirlos demasiados fríos.</a:t>
            </a:r>
          </a:p>
          <a:p>
            <a:pPr algn="just">
              <a:lnSpc>
                <a:spcPct val="105000"/>
              </a:lnSpc>
              <a:tabLst>
                <a:tab pos="3767138" algn="l"/>
              </a:tabLst>
              <a:defRPr/>
            </a:pPr>
            <a:r>
              <a:rPr lang="es-MX" altLang="es-CO" sz="1800" dirty="0">
                <a:latin typeface="+mj-lt"/>
              </a:rPr>
              <a:t>Evitar respirar por la boca.</a:t>
            </a:r>
          </a:p>
          <a:p>
            <a:pPr algn="just">
              <a:lnSpc>
                <a:spcPct val="105000"/>
              </a:lnSpc>
              <a:tabLst>
                <a:tab pos="3767138" algn="l"/>
              </a:tabLst>
              <a:defRPr/>
            </a:pPr>
            <a:r>
              <a:rPr lang="es-MX" altLang="es-CO" sz="1800" dirty="0">
                <a:latin typeface="+mj-lt"/>
              </a:rPr>
              <a:t>Mantenerse abrigado en temporada de frío.</a:t>
            </a:r>
          </a:p>
          <a:p>
            <a:pPr algn="just">
              <a:lnSpc>
                <a:spcPct val="105000"/>
              </a:lnSpc>
              <a:tabLst>
                <a:tab pos="3767138" algn="l"/>
              </a:tabLst>
              <a:defRPr/>
            </a:pPr>
            <a:r>
              <a:rPr lang="es-MX" altLang="es-CO" sz="1800" dirty="0">
                <a:latin typeface="+mj-lt"/>
              </a:rPr>
              <a:t>Evitar cambios bruscos de temperatura.</a:t>
            </a:r>
          </a:p>
          <a:p>
            <a:pPr algn="just">
              <a:lnSpc>
                <a:spcPct val="105000"/>
              </a:lnSpc>
              <a:tabLst>
                <a:tab pos="3767138" algn="l"/>
              </a:tabLst>
              <a:defRPr/>
            </a:pPr>
            <a:r>
              <a:rPr lang="es-MX" altLang="es-CO" sz="1800" dirty="0">
                <a:latin typeface="+mj-lt"/>
              </a:rPr>
              <a:t>Evitar el tabaquismo y el estar en lugares cerrados donde hay personas que fuman.</a:t>
            </a:r>
          </a:p>
          <a:p>
            <a:pPr algn="just">
              <a:lnSpc>
                <a:spcPct val="105000"/>
              </a:lnSpc>
              <a:tabLst>
                <a:tab pos="3767138" algn="l"/>
              </a:tabLst>
              <a:defRPr/>
            </a:pPr>
            <a:endParaRPr lang="es-MX" altLang="es-CO" sz="1800" dirty="0">
              <a:latin typeface="+mj-lt"/>
            </a:endParaRPr>
          </a:p>
          <a:p>
            <a:pPr marL="0" indent="0" algn="ctr">
              <a:lnSpc>
                <a:spcPct val="105000"/>
              </a:lnSpc>
              <a:buNone/>
              <a:tabLst>
                <a:tab pos="3767138" algn="l"/>
              </a:tabLst>
              <a:defRPr/>
            </a:pPr>
            <a:r>
              <a:rPr lang="es-MX" altLang="es-CO" sz="1800" b="1" dirty="0">
                <a:solidFill>
                  <a:srgbClr val="C00000"/>
                </a:solidFill>
                <a:latin typeface="+mj-lt"/>
              </a:rPr>
              <a:t>¡Nunca automedicarse! ¡Frente a complicaciones consultar inmediatamente al médico!</a:t>
            </a:r>
          </a:p>
          <a:p>
            <a:pPr algn="just">
              <a:lnSpc>
                <a:spcPct val="105000"/>
              </a:lnSpc>
              <a:tabLst>
                <a:tab pos="3767138" algn="l"/>
              </a:tabLst>
              <a:defRPr/>
            </a:pPr>
            <a:endParaRPr lang="es-MX" altLang="es-CO" sz="1800" dirty="0">
              <a:latin typeface="+mj-lt"/>
            </a:endParaRPr>
          </a:p>
          <a:p>
            <a:pPr algn="just">
              <a:lnSpc>
                <a:spcPct val="105000"/>
              </a:lnSpc>
              <a:tabLst>
                <a:tab pos="3767138" algn="l"/>
              </a:tabLst>
              <a:defRPr/>
            </a:pPr>
            <a:endParaRPr lang="es-MX" altLang="es-CO" sz="1800" dirty="0">
              <a:latin typeface="+mj-lt"/>
            </a:endParaRPr>
          </a:p>
          <a:p>
            <a:pPr marL="0" indent="0" algn="just">
              <a:lnSpc>
                <a:spcPct val="105000"/>
              </a:lnSpc>
              <a:buFont typeface="Arial" panose="020B0604020202020204" pitchFamily="34" charset="0"/>
              <a:buNone/>
              <a:tabLst>
                <a:tab pos="3767138" algn="l"/>
              </a:tabLst>
              <a:defRPr/>
            </a:pPr>
            <a:endParaRPr lang="es-MX" altLang="es-CO" sz="1800" dirty="0">
              <a:latin typeface="+mj-lt"/>
            </a:endParaRPr>
          </a:p>
        </p:txBody>
      </p:sp>
      <p:sp>
        <p:nvSpPr>
          <p:cNvPr id="14339" name="1 Título">
            <a:extLst>
              <a:ext uri="{FF2B5EF4-FFF2-40B4-BE49-F238E27FC236}">
                <a16:creationId xmlns:a16="http://schemas.microsoft.com/office/drawing/2014/main" id="{BBEC49A3-66E6-468A-9E77-2B7A3ACA817C}"/>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a:solidFill>
                  <a:srgbClr val="0097AE"/>
                </a:solidFill>
                <a:latin typeface="Gill Sans MT" panose="020B0502020104020203" pitchFamily="34" charset="0"/>
              </a:rPr>
              <a:t>Medidas de prevención</a:t>
            </a:r>
          </a:p>
        </p:txBody>
      </p:sp>
    </p:spTree>
  </p:cSld>
  <p:clrMapOvr>
    <a:masterClrMapping/>
  </p:clrMapOvr>
  <p:transition spd="slow" advTm="65872"/>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7BCE3DB0-11B3-4FC4-B87B-2DD5B96FF69B}"/>
              </a:ext>
            </a:extLst>
          </p:cNvPr>
          <p:cNvSpPr txBox="1">
            <a:spLocks/>
          </p:cNvSpPr>
          <p:nvPr/>
        </p:nvSpPr>
        <p:spPr bwMode="auto">
          <a:xfrm>
            <a:off x="539750" y="188913"/>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Tratamiento</a:t>
            </a:r>
          </a:p>
        </p:txBody>
      </p:sp>
      <p:sp>
        <p:nvSpPr>
          <p:cNvPr id="2" name="Rectángulo 1">
            <a:extLst>
              <a:ext uri="{FF2B5EF4-FFF2-40B4-BE49-F238E27FC236}">
                <a16:creationId xmlns:a16="http://schemas.microsoft.com/office/drawing/2014/main" id="{CF82793F-6251-467E-A783-E0420C334188}"/>
              </a:ext>
            </a:extLst>
          </p:cNvPr>
          <p:cNvSpPr/>
          <p:nvPr/>
        </p:nvSpPr>
        <p:spPr>
          <a:xfrm>
            <a:off x="790538" y="4497533"/>
            <a:ext cx="7597886" cy="1581972"/>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De acuerdo al agente patógeno se enfocará el tratamiento</a:t>
            </a:r>
          </a:p>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Para el caso de la gripa, faringitis y laringitis (virus), solo se requiere manejo de los síntomas.</a:t>
            </a:r>
          </a:p>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Las demás enfermedades requieren manejo médico específico.</a:t>
            </a:r>
          </a:p>
          <a:p>
            <a:pPr marL="285750" indent="-285750">
              <a:buFont typeface="Arial" panose="020B0604020202020204" pitchFamily="34" charset="0"/>
              <a:buChar char="•"/>
              <a:defRPr/>
            </a:pPr>
            <a:endParaRPr lang="es-CO" sz="1400" dirty="0">
              <a:solidFill>
                <a:schemeClr val="tx1"/>
              </a:solidFill>
              <a:latin typeface="+mj-lt"/>
            </a:endParaRPr>
          </a:p>
        </p:txBody>
      </p:sp>
      <p:pic>
        <p:nvPicPr>
          <p:cNvPr id="3" name="Imagen 2">
            <a:extLst>
              <a:ext uri="{FF2B5EF4-FFF2-40B4-BE49-F238E27FC236}">
                <a16:creationId xmlns:a16="http://schemas.microsoft.com/office/drawing/2014/main" id="{21EA471B-9897-4219-AF0F-461D9788D05A}"/>
              </a:ext>
            </a:extLst>
          </p:cNvPr>
          <p:cNvPicPr>
            <a:picLocks noChangeAspect="1"/>
          </p:cNvPicPr>
          <p:nvPr/>
        </p:nvPicPr>
        <p:blipFill>
          <a:blip r:embed="rId2"/>
          <a:stretch>
            <a:fillRect/>
          </a:stretch>
        </p:blipFill>
        <p:spPr>
          <a:xfrm>
            <a:off x="1943708" y="1124744"/>
            <a:ext cx="5256584" cy="2943687"/>
          </a:xfrm>
          <a:prstGeom prst="rect">
            <a:avLst/>
          </a:prstGeom>
        </p:spPr>
      </p:pic>
    </p:spTree>
  </p:cSld>
  <p:clrMapOvr>
    <a:masterClrMapping/>
  </p:clrMapOvr>
  <p:transition spd="slow" advTm="206898"/>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7BCE3DB0-11B3-4FC4-B87B-2DD5B96FF69B}"/>
              </a:ext>
            </a:extLst>
          </p:cNvPr>
          <p:cNvSpPr txBox="1">
            <a:spLocks/>
          </p:cNvSpPr>
          <p:nvPr/>
        </p:nvSpPr>
        <p:spPr bwMode="auto">
          <a:xfrm>
            <a:off x="539750" y="188913"/>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a:solidFill>
                  <a:srgbClr val="0097AE"/>
                </a:solidFill>
                <a:latin typeface="Gill Sans MT" panose="020B0502020104020203" pitchFamily="34" charset="0"/>
              </a:rPr>
              <a:t>Dengue</a:t>
            </a:r>
            <a:endParaRPr lang="es-CO" altLang="es-CO" b="1" dirty="0">
              <a:solidFill>
                <a:srgbClr val="0097AE"/>
              </a:solidFill>
              <a:latin typeface="Gill Sans MT" panose="020B0502020104020203" pitchFamily="34" charset="0"/>
            </a:endParaRPr>
          </a:p>
        </p:txBody>
      </p:sp>
      <p:sp>
        <p:nvSpPr>
          <p:cNvPr id="2" name="Rectángulo 1">
            <a:extLst>
              <a:ext uri="{FF2B5EF4-FFF2-40B4-BE49-F238E27FC236}">
                <a16:creationId xmlns:a16="http://schemas.microsoft.com/office/drawing/2014/main" id="{CF82793F-6251-467E-A783-E0420C334188}"/>
              </a:ext>
            </a:extLst>
          </p:cNvPr>
          <p:cNvSpPr/>
          <p:nvPr/>
        </p:nvSpPr>
        <p:spPr>
          <a:xfrm>
            <a:off x="790538" y="1268760"/>
            <a:ext cx="7597886" cy="4310411"/>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just">
              <a:lnSpc>
                <a:spcPct val="105000"/>
              </a:lnSpc>
              <a:spcBef>
                <a:spcPct val="20000"/>
              </a:spcBef>
              <a:tabLst>
                <a:tab pos="3767138" algn="l"/>
              </a:tabLst>
              <a:defRPr/>
            </a:pPr>
            <a:r>
              <a:rPr lang="es-MX">
                <a:solidFill>
                  <a:schemeClr val="tx1"/>
                </a:solidFill>
                <a:latin typeface="+mj-lt"/>
              </a:rPr>
              <a:t>El dengue es una enfermedad causada por un virus el cual es transmitido por la picadura de un insecto denominado Aedes aegypti que se encuentra ampliamente distribuido en todo el territorio nacional, principalmente porque el 80% de municipios están por debajo de los 1800 msnm donde existen condiciones ambientales aptas para la aparición de este mosquito.</a:t>
            </a:r>
          </a:p>
          <a:p>
            <a:pPr algn="just">
              <a:lnSpc>
                <a:spcPct val="105000"/>
              </a:lnSpc>
              <a:spcBef>
                <a:spcPct val="20000"/>
              </a:spcBef>
              <a:tabLst>
                <a:tab pos="3767138" algn="l"/>
              </a:tabLst>
              <a:defRPr/>
            </a:pPr>
            <a:endParaRPr lang="es-MX">
              <a:solidFill>
                <a:schemeClr val="tx1"/>
              </a:solidFill>
              <a:latin typeface="+mj-lt"/>
            </a:endParaRPr>
          </a:p>
          <a:p>
            <a:pPr algn="just">
              <a:lnSpc>
                <a:spcPct val="105000"/>
              </a:lnSpc>
              <a:spcBef>
                <a:spcPct val="20000"/>
              </a:spcBef>
              <a:tabLst>
                <a:tab pos="3767138" algn="l"/>
              </a:tabLst>
              <a:defRPr/>
            </a:pPr>
            <a:r>
              <a:rPr lang="es-MX">
                <a:solidFill>
                  <a:schemeClr val="tx1"/>
                </a:solidFill>
                <a:latin typeface="+mj-lt"/>
              </a:rPr>
              <a:t>En los 8 a 12 días posteriores puede desarrollar síntomas como fiebre, escalofrío, dolor de huesos y debilidad, que en la mayoría de los casos desaparecen más o menos a los 8 días. </a:t>
            </a:r>
          </a:p>
          <a:p>
            <a:pPr algn="just">
              <a:lnSpc>
                <a:spcPct val="105000"/>
              </a:lnSpc>
              <a:spcBef>
                <a:spcPct val="20000"/>
              </a:spcBef>
              <a:tabLst>
                <a:tab pos="3767138" algn="l"/>
              </a:tabLst>
              <a:defRPr/>
            </a:pPr>
            <a:endParaRPr lang="es-MX">
              <a:solidFill>
                <a:schemeClr val="tx1"/>
              </a:solidFill>
              <a:latin typeface="+mj-lt"/>
            </a:endParaRPr>
          </a:p>
          <a:p>
            <a:pPr algn="just">
              <a:lnSpc>
                <a:spcPct val="105000"/>
              </a:lnSpc>
              <a:spcBef>
                <a:spcPct val="20000"/>
              </a:spcBef>
              <a:tabLst>
                <a:tab pos="3767138" algn="l"/>
              </a:tabLst>
              <a:defRPr/>
            </a:pPr>
            <a:r>
              <a:rPr lang="es-MX">
                <a:solidFill>
                  <a:schemeClr val="tx1"/>
                </a:solidFill>
                <a:latin typeface="+mj-lt"/>
              </a:rPr>
              <a:t>En algunos casos, esta forma, antes denominada dengue clásico, puede complicarse y provocar un dengue grave el cual, si no es cuidado apropiadamente, puede llevar a la muerte.</a:t>
            </a:r>
          </a:p>
          <a:p>
            <a:pPr marL="285750" indent="-285750">
              <a:buFont typeface="Arial" panose="020B0604020202020204" pitchFamily="34" charset="0"/>
              <a:buChar char="•"/>
              <a:defRPr/>
            </a:pPr>
            <a:endParaRPr lang="es-CO" sz="1400" dirty="0">
              <a:solidFill>
                <a:schemeClr val="tx1"/>
              </a:solidFill>
              <a:latin typeface="+mj-lt"/>
            </a:endParaRPr>
          </a:p>
        </p:txBody>
      </p:sp>
      <p:pic>
        <p:nvPicPr>
          <p:cNvPr id="5" name="Imagen 4">
            <a:extLst>
              <a:ext uri="{FF2B5EF4-FFF2-40B4-BE49-F238E27FC236}">
                <a16:creationId xmlns:a16="http://schemas.microsoft.com/office/drawing/2014/main" id="{0A69D9CF-CED4-3EB1-8A21-E4E6CBD700E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5157192"/>
            <a:ext cx="1224136" cy="1332778"/>
          </a:xfrm>
          <a:prstGeom prst="rect">
            <a:avLst/>
          </a:prstGeom>
          <a:noFill/>
        </p:spPr>
      </p:pic>
    </p:spTree>
    <p:extLst>
      <p:ext uri="{BB962C8B-B14F-4D97-AF65-F5344CB8AC3E}">
        <p14:creationId xmlns:p14="http://schemas.microsoft.com/office/powerpoint/2010/main" val="1028409076"/>
      </p:ext>
    </p:extLst>
  </p:cSld>
  <p:clrMapOvr>
    <a:masterClrMapping/>
  </p:clrMapOvr>
  <p:transition spd="slow" advTm="206898"/>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7BCE3DB0-11B3-4FC4-B87B-2DD5B96FF69B}"/>
              </a:ext>
            </a:extLst>
          </p:cNvPr>
          <p:cNvSpPr txBox="1">
            <a:spLocks/>
          </p:cNvSpPr>
          <p:nvPr/>
        </p:nvSpPr>
        <p:spPr bwMode="auto">
          <a:xfrm>
            <a:off x="539750" y="188913"/>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Síntomas</a:t>
            </a:r>
          </a:p>
        </p:txBody>
      </p:sp>
      <p:sp>
        <p:nvSpPr>
          <p:cNvPr id="2" name="Rectángulo 1">
            <a:extLst>
              <a:ext uri="{FF2B5EF4-FFF2-40B4-BE49-F238E27FC236}">
                <a16:creationId xmlns:a16="http://schemas.microsoft.com/office/drawing/2014/main" id="{CF82793F-6251-467E-A783-E0420C334188}"/>
              </a:ext>
            </a:extLst>
          </p:cNvPr>
          <p:cNvSpPr/>
          <p:nvPr/>
        </p:nvSpPr>
        <p:spPr>
          <a:xfrm>
            <a:off x="611560" y="1268760"/>
            <a:ext cx="5040560" cy="4545860"/>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Fiebre, dolor de cabeza, debilidad, dolor muscular, malestar general, dolor detrás de los ojos, y ha estado o vive en municipios de tierra caliente a menos de 1800 msnm.</a:t>
            </a:r>
          </a:p>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Siga las indicaciones del médico, evite la deshidratación, mantenga quietud y </a:t>
            </a:r>
            <a:r>
              <a:rPr lang="es-MX" b="1" dirty="0">
                <a:solidFill>
                  <a:srgbClr val="C00000"/>
                </a:solidFill>
                <a:latin typeface="+mj-lt"/>
              </a:rPr>
              <a:t>NO SE AUTOMEDIQUE.</a:t>
            </a:r>
          </a:p>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No consuma ácido acetilsalicílico (aspirina), diclofenaco, ibuprofeno, etc.</a:t>
            </a:r>
          </a:p>
          <a:p>
            <a:pPr marL="342900" indent="-342900" algn="just">
              <a:lnSpc>
                <a:spcPct val="105000"/>
              </a:lnSpc>
              <a:spcBef>
                <a:spcPct val="20000"/>
              </a:spcBef>
              <a:buFont typeface="Arial" panose="020B0604020202020204" pitchFamily="34" charset="0"/>
              <a:buChar char="•"/>
              <a:tabLst>
                <a:tab pos="3767138" algn="l"/>
              </a:tabLst>
              <a:defRPr/>
            </a:pPr>
            <a:r>
              <a:rPr lang="es-MX" b="1" dirty="0">
                <a:solidFill>
                  <a:srgbClr val="FFC000"/>
                </a:solidFill>
                <a:effectLst>
                  <a:outerShdw blurRad="38100" dist="38100" dir="2700000" algn="tl">
                    <a:srgbClr val="000000">
                      <a:alpha val="43137"/>
                    </a:srgbClr>
                  </a:outerShdw>
                </a:effectLst>
                <a:latin typeface="+mj-lt"/>
              </a:rPr>
              <a:t>Signos de alarma: </a:t>
            </a:r>
            <a:r>
              <a:rPr lang="es-MX" dirty="0">
                <a:solidFill>
                  <a:schemeClr val="tx1"/>
                </a:solidFill>
                <a:latin typeface="+mj-lt"/>
              </a:rPr>
              <a:t>si además de lo anterior, presenta dolor abdominal, sangrados, diarrea, vómito persistente, somnolencia o cada día se siente peor, consulte de inmediato a un servicio de salud.</a:t>
            </a:r>
          </a:p>
          <a:p>
            <a:pPr marL="285750" indent="-285750">
              <a:buFont typeface="Arial" panose="020B0604020202020204" pitchFamily="34" charset="0"/>
              <a:buChar char="•"/>
              <a:defRPr/>
            </a:pPr>
            <a:endParaRPr lang="es-CO" sz="1400" dirty="0">
              <a:solidFill>
                <a:schemeClr val="tx1"/>
              </a:solidFill>
              <a:latin typeface="+mj-lt"/>
            </a:endParaRPr>
          </a:p>
        </p:txBody>
      </p:sp>
      <p:pic>
        <p:nvPicPr>
          <p:cNvPr id="4" name="Imagen 3" descr="Diagrama&#10;&#10;Descripción generada automáticamente">
            <a:extLst>
              <a:ext uri="{FF2B5EF4-FFF2-40B4-BE49-F238E27FC236}">
                <a16:creationId xmlns:a16="http://schemas.microsoft.com/office/drawing/2014/main" id="{4B0FF42B-60AE-7DA3-C65F-3582A17A2C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09585" y="1514222"/>
            <a:ext cx="3110887" cy="3786986"/>
          </a:xfrm>
          <a:prstGeom prst="rect">
            <a:avLst/>
          </a:prstGeom>
        </p:spPr>
      </p:pic>
    </p:spTree>
    <p:extLst>
      <p:ext uri="{BB962C8B-B14F-4D97-AF65-F5344CB8AC3E}">
        <p14:creationId xmlns:p14="http://schemas.microsoft.com/office/powerpoint/2010/main" val="3536192617"/>
      </p:ext>
    </p:extLst>
  </p:cSld>
  <p:clrMapOvr>
    <a:masterClrMapping/>
  </p:clrMapOvr>
  <p:transition spd="slow" advTm="206898"/>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7BCE3DB0-11B3-4FC4-B87B-2DD5B96FF69B}"/>
              </a:ext>
            </a:extLst>
          </p:cNvPr>
          <p:cNvSpPr txBox="1">
            <a:spLocks/>
          </p:cNvSpPr>
          <p:nvPr/>
        </p:nvSpPr>
        <p:spPr bwMode="auto">
          <a:xfrm>
            <a:off x="539750" y="188913"/>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Medidas de prevención</a:t>
            </a:r>
          </a:p>
        </p:txBody>
      </p:sp>
      <p:sp>
        <p:nvSpPr>
          <p:cNvPr id="2" name="Rectángulo 1">
            <a:extLst>
              <a:ext uri="{FF2B5EF4-FFF2-40B4-BE49-F238E27FC236}">
                <a16:creationId xmlns:a16="http://schemas.microsoft.com/office/drawing/2014/main" id="{CF82793F-6251-467E-A783-E0420C334188}"/>
              </a:ext>
            </a:extLst>
          </p:cNvPr>
          <p:cNvSpPr/>
          <p:nvPr/>
        </p:nvSpPr>
        <p:spPr>
          <a:xfrm>
            <a:off x="611560" y="1268760"/>
            <a:ext cx="7920880" cy="3839513"/>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Disminuir la reproducción de los mosquitos eliminando los lugares donde ponen sus huevos, principalmente los envases artificiales que acumulan agua.</a:t>
            </a:r>
          </a:p>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Cambiar frecuentemente el agua de los bebederos de animales y floreros, para evitar los criaderos de larvas, conocidas en algunas regiones como gusarapos.</a:t>
            </a:r>
          </a:p>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Lavar las paredes internas de las albercas y tanques con abundante agua, jabón, hipoclorito y un cepillo de cerdas duras de 5 a 10 minutos al menos cada 8 días.</a:t>
            </a:r>
          </a:p>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Tapar los recipientes con agua.</a:t>
            </a:r>
          </a:p>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Eliminar la basura acumulada.</a:t>
            </a:r>
          </a:p>
          <a:p>
            <a:pPr marL="342900" indent="-342900" algn="just">
              <a:lnSpc>
                <a:spcPct val="105000"/>
              </a:lnSpc>
              <a:spcBef>
                <a:spcPct val="20000"/>
              </a:spcBef>
              <a:buFont typeface="Arial" panose="020B0604020202020204" pitchFamily="34" charset="0"/>
              <a:buChar char="•"/>
              <a:tabLst>
                <a:tab pos="3767138" algn="l"/>
              </a:tabLst>
              <a:defRPr/>
            </a:pPr>
            <a:r>
              <a:rPr lang="es-MX" dirty="0">
                <a:solidFill>
                  <a:schemeClr val="tx1"/>
                </a:solidFill>
                <a:latin typeface="+mj-lt"/>
              </a:rPr>
              <a:t>Protegerse de las picaduras colocando tela metálica o anjeo en puertas y ventanas.</a:t>
            </a:r>
          </a:p>
          <a:p>
            <a:pPr marL="342900" indent="-342900" algn="just">
              <a:lnSpc>
                <a:spcPct val="105000"/>
              </a:lnSpc>
              <a:spcBef>
                <a:spcPct val="20000"/>
              </a:spcBef>
              <a:buFont typeface="Arial" panose="020B0604020202020204" pitchFamily="34" charset="0"/>
              <a:buChar char="•"/>
              <a:tabLst>
                <a:tab pos="3767138" algn="l"/>
              </a:tabLst>
              <a:defRPr/>
            </a:pPr>
            <a:endParaRPr lang="es-MX" dirty="0">
              <a:solidFill>
                <a:schemeClr val="tx1"/>
              </a:solidFill>
              <a:latin typeface="+mj-lt"/>
            </a:endParaRPr>
          </a:p>
          <a:p>
            <a:pPr marL="285750" indent="-285750">
              <a:buFont typeface="Arial" panose="020B0604020202020204" pitchFamily="34" charset="0"/>
              <a:buChar char="•"/>
              <a:defRPr/>
            </a:pPr>
            <a:endParaRPr lang="es-CO" sz="1400" dirty="0">
              <a:solidFill>
                <a:schemeClr val="tx1"/>
              </a:solidFill>
              <a:latin typeface="+mj-lt"/>
            </a:endParaRPr>
          </a:p>
        </p:txBody>
      </p:sp>
      <p:pic>
        <p:nvPicPr>
          <p:cNvPr id="5" name="Imagen 4">
            <a:extLst>
              <a:ext uri="{FF2B5EF4-FFF2-40B4-BE49-F238E27FC236}">
                <a16:creationId xmlns:a16="http://schemas.microsoft.com/office/drawing/2014/main" id="{164D9CF8-B645-1E74-E783-AD76BE28EC9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21918" y="4335750"/>
            <a:ext cx="923925" cy="1024255"/>
          </a:xfrm>
          <a:prstGeom prst="rect">
            <a:avLst/>
          </a:prstGeom>
          <a:ln w="6350">
            <a:solidFill>
              <a:schemeClr val="bg1">
                <a:lumMod val="65000"/>
              </a:schemeClr>
            </a:solidFill>
          </a:ln>
          <a:effectLst>
            <a:outerShdw blurRad="292100" dist="139700" dir="2700000" algn="tl" rotWithShape="0">
              <a:srgbClr val="333333">
                <a:alpha val="65000"/>
              </a:srgbClr>
            </a:outerShdw>
          </a:effectLst>
        </p:spPr>
      </p:pic>
      <p:pic>
        <p:nvPicPr>
          <p:cNvPr id="6" name="Imagen 5">
            <a:extLst>
              <a:ext uri="{FF2B5EF4-FFF2-40B4-BE49-F238E27FC236}">
                <a16:creationId xmlns:a16="http://schemas.microsoft.com/office/drawing/2014/main" id="{D979E85B-C20C-D314-AA0D-62E517A30EE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98243" y="4345275"/>
            <a:ext cx="1215390" cy="990600"/>
          </a:xfrm>
          <a:prstGeom prst="rect">
            <a:avLst/>
          </a:prstGeom>
          <a:ln>
            <a:solidFill>
              <a:schemeClr val="bg1">
                <a:lumMod val="65000"/>
              </a:schemeClr>
            </a:solidFill>
          </a:ln>
          <a:effectLst>
            <a:outerShdw blurRad="292100" dist="139700" dir="2700000" algn="tl" rotWithShape="0">
              <a:srgbClr val="333333">
                <a:alpha val="65000"/>
              </a:srgbClr>
            </a:outerShdw>
          </a:effectLst>
        </p:spPr>
      </p:pic>
      <p:pic>
        <p:nvPicPr>
          <p:cNvPr id="7" name="Imagen 6">
            <a:extLst>
              <a:ext uri="{FF2B5EF4-FFF2-40B4-BE49-F238E27FC236}">
                <a16:creationId xmlns:a16="http://schemas.microsoft.com/office/drawing/2014/main" id="{3161C823-5650-1E7D-F3FC-560673219E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10788" y="4329400"/>
            <a:ext cx="1151890" cy="1186180"/>
          </a:xfrm>
          <a:prstGeom prst="rect">
            <a:avLst/>
          </a:prstGeom>
          <a:ln>
            <a:solidFill>
              <a:schemeClr val="bg1">
                <a:lumMod val="65000"/>
              </a:schemeClr>
            </a:solidFill>
          </a:ln>
          <a:effectLst>
            <a:outerShdw blurRad="292100" dist="139700" dir="2700000" algn="tl" rotWithShape="0">
              <a:srgbClr val="333333">
                <a:alpha val="65000"/>
              </a:srgbClr>
            </a:outerShdw>
          </a:effectLst>
        </p:spPr>
      </p:pic>
      <p:pic>
        <p:nvPicPr>
          <p:cNvPr id="8" name="Imagen 7">
            <a:extLst>
              <a:ext uri="{FF2B5EF4-FFF2-40B4-BE49-F238E27FC236}">
                <a16:creationId xmlns:a16="http://schemas.microsoft.com/office/drawing/2014/main" id="{A6CE4DC7-45EC-A30B-7B2B-981E8431627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283968" y="5589240"/>
            <a:ext cx="1083945" cy="1075055"/>
          </a:xfrm>
          <a:prstGeom prst="rect">
            <a:avLst/>
          </a:prstGeom>
          <a:ln>
            <a:solidFill>
              <a:schemeClr val="bg1">
                <a:lumMod val="65000"/>
              </a:schemeClr>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49943171"/>
      </p:ext>
    </p:extLst>
  </p:cSld>
  <p:clrMapOvr>
    <a:masterClrMapping/>
  </p:clrMapOvr>
  <p:transition spd="slow" advTm="206898"/>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7BCE3DB0-11B3-4FC4-B87B-2DD5B96FF69B}"/>
              </a:ext>
            </a:extLst>
          </p:cNvPr>
          <p:cNvSpPr txBox="1">
            <a:spLocks/>
          </p:cNvSpPr>
          <p:nvPr/>
        </p:nvSpPr>
        <p:spPr bwMode="auto">
          <a:xfrm>
            <a:off x="539750" y="188913"/>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MX" altLang="es-CO" b="1" dirty="0">
                <a:solidFill>
                  <a:srgbClr val="0097AE"/>
                </a:solidFill>
                <a:latin typeface="Gill Sans MT" panose="020B0502020104020203" pitchFamily="34" charset="0"/>
              </a:rPr>
              <a:t>Agresiones por animales transmisores de rabia</a:t>
            </a:r>
            <a:endParaRPr lang="es-CO" altLang="es-CO" b="1" dirty="0">
              <a:solidFill>
                <a:srgbClr val="0097AE"/>
              </a:solidFill>
              <a:latin typeface="Gill Sans MT" panose="020B0502020104020203" pitchFamily="34" charset="0"/>
            </a:endParaRPr>
          </a:p>
        </p:txBody>
      </p:sp>
      <p:sp>
        <p:nvSpPr>
          <p:cNvPr id="2" name="Rectángulo 1">
            <a:extLst>
              <a:ext uri="{FF2B5EF4-FFF2-40B4-BE49-F238E27FC236}">
                <a16:creationId xmlns:a16="http://schemas.microsoft.com/office/drawing/2014/main" id="{CF82793F-6251-467E-A783-E0420C334188}"/>
              </a:ext>
            </a:extLst>
          </p:cNvPr>
          <p:cNvSpPr/>
          <p:nvPr/>
        </p:nvSpPr>
        <p:spPr>
          <a:xfrm>
            <a:off x="611560" y="1268760"/>
            <a:ext cx="7920880" cy="2842317"/>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62861" lvl="4" algn="just" defTabSz="457140">
              <a:lnSpc>
                <a:spcPct val="110000"/>
              </a:lnSpc>
              <a:spcBef>
                <a:spcPct val="20000"/>
              </a:spcBef>
              <a:buClr>
                <a:schemeClr val="bg2"/>
              </a:buClr>
              <a:buSzPct val="150000"/>
              <a:tabLst>
                <a:tab pos="3767138" algn="l"/>
              </a:tabLst>
              <a:defRPr/>
            </a:pPr>
            <a:r>
              <a:rPr lang="es-MX" dirty="0">
                <a:solidFill>
                  <a:srgbClr val="1E1E1E"/>
                </a:solidFill>
                <a:latin typeface="+mj-lt"/>
              </a:rPr>
              <a:t>Es una zoonosis (enfermedad transmitida al ser humano por los animales) causada por el virus de la rabia, familia </a:t>
            </a:r>
            <a:r>
              <a:rPr lang="es-MX" dirty="0" err="1">
                <a:solidFill>
                  <a:srgbClr val="1E1E1E"/>
                </a:solidFill>
                <a:latin typeface="+mj-lt"/>
              </a:rPr>
              <a:t>Rhabdoviridae</a:t>
            </a:r>
            <a:r>
              <a:rPr lang="es-MX" dirty="0">
                <a:solidFill>
                  <a:srgbClr val="1E1E1E"/>
                </a:solidFill>
                <a:latin typeface="+mj-lt"/>
              </a:rPr>
              <a:t>, género </a:t>
            </a:r>
            <a:r>
              <a:rPr lang="es-MX" dirty="0" err="1">
                <a:solidFill>
                  <a:srgbClr val="1E1E1E"/>
                </a:solidFill>
                <a:latin typeface="+mj-lt"/>
              </a:rPr>
              <a:t>Lyssavirus</a:t>
            </a:r>
            <a:r>
              <a:rPr lang="es-MX" dirty="0">
                <a:solidFill>
                  <a:srgbClr val="1E1E1E"/>
                </a:solidFill>
                <a:latin typeface="+mj-lt"/>
              </a:rPr>
              <a:t>, que afecta a animales domésticos y salvajes, y se propaga a las personas a través del contacto con la saliva infectada a través de mordeduras o arañazos.  Una vez que aparecen los síntomas, la enfermedad es casi siempre mortal.</a:t>
            </a:r>
          </a:p>
          <a:p>
            <a:pPr marL="0" marR="62861" lvl="4" algn="just" defTabSz="457140">
              <a:lnSpc>
                <a:spcPct val="110000"/>
              </a:lnSpc>
              <a:spcBef>
                <a:spcPct val="20000"/>
              </a:spcBef>
              <a:buClr>
                <a:schemeClr val="bg2"/>
              </a:buClr>
              <a:buSzPct val="150000"/>
              <a:tabLst>
                <a:tab pos="3767138" algn="l"/>
              </a:tabLst>
              <a:defRPr/>
            </a:pPr>
            <a:r>
              <a:rPr lang="es-MX" dirty="0">
                <a:solidFill>
                  <a:srgbClr val="1E1E1E"/>
                </a:solidFill>
                <a:latin typeface="+mj-lt"/>
              </a:rPr>
              <a:t>Se caracteriza por una irritación en los sistemas nerviosos centrales, seguida de parálisis y muerte.</a:t>
            </a:r>
          </a:p>
          <a:p>
            <a:pPr marL="342900" indent="-342900" algn="just">
              <a:lnSpc>
                <a:spcPct val="105000"/>
              </a:lnSpc>
              <a:spcBef>
                <a:spcPct val="20000"/>
              </a:spcBef>
              <a:buFont typeface="Arial" panose="020B0604020202020204" pitchFamily="34" charset="0"/>
              <a:buChar char="•"/>
              <a:tabLst>
                <a:tab pos="3767138" algn="l"/>
              </a:tabLst>
              <a:defRPr/>
            </a:pPr>
            <a:endParaRPr lang="es-MX" dirty="0">
              <a:solidFill>
                <a:schemeClr val="tx1"/>
              </a:solidFill>
              <a:latin typeface="+mj-lt"/>
            </a:endParaRPr>
          </a:p>
          <a:p>
            <a:pPr marL="285750" indent="-285750">
              <a:buFont typeface="Arial" panose="020B0604020202020204" pitchFamily="34" charset="0"/>
              <a:buChar char="•"/>
              <a:defRPr/>
            </a:pPr>
            <a:endParaRPr lang="es-CO" sz="1400" dirty="0">
              <a:solidFill>
                <a:schemeClr val="tx1"/>
              </a:solidFill>
              <a:latin typeface="+mj-lt"/>
            </a:endParaRPr>
          </a:p>
        </p:txBody>
      </p:sp>
      <p:pic>
        <p:nvPicPr>
          <p:cNvPr id="4" name="Imagen 3" descr="Diagrama&#10;&#10;Descripción generada automáticamente">
            <a:extLst>
              <a:ext uri="{FF2B5EF4-FFF2-40B4-BE49-F238E27FC236}">
                <a16:creationId xmlns:a16="http://schemas.microsoft.com/office/drawing/2014/main" id="{8F185480-61B5-92F3-D1A8-53BD5CDD687A}"/>
              </a:ext>
            </a:extLst>
          </p:cNvPr>
          <p:cNvPicPr>
            <a:picLocks noChangeAspect="1"/>
          </p:cNvPicPr>
          <p:nvPr/>
        </p:nvPicPr>
        <p:blipFill rotWithShape="1">
          <a:blip r:embed="rId2">
            <a:extLst>
              <a:ext uri="{28A0092B-C50C-407E-A947-70E740481C1C}">
                <a14:useLocalDpi xmlns:a14="http://schemas.microsoft.com/office/drawing/2010/main" val="0"/>
              </a:ext>
            </a:extLst>
          </a:blip>
          <a:srcRect t="14310"/>
          <a:stretch/>
        </p:blipFill>
        <p:spPr>
          <a:xfrm>
            <a:off x="2987824" y="3573016"/>
            <a:ext cx="3429000" cy="2852626"/>
          </a:xfrm>
          <a:prstGeom prst="rect">
            <a:avLst/>
          </a:prstGeom>
        </p:spPr>
      </p:pic>
    </p:spTree>
    <p:extLst>
      <p:ext uri="{BB962C8B-B14F-4D97-AF65-F5344CB8AC3E}">
        <p14:creationId xmlns:p14="http://schemas.microsoft.com/office/powerpoint/2010/main" val="3353266882"/>
      </p:ext>
    </p:extLst>
  </p:cSld>
  <p:clrMapOvr>
    <a:masterClrMapping/>
  </p:clrMapOvr>
  <p:transition spd="slow" advTm="206898"/>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7BCE3DB0-11B3-4FC4-B87B-2DD5B96FF69B}"/>
              </a:ext>
            </a:extLst>
          </p:cNvPr>
          <p:cNvSpPr txBox="1">
            <a:spLocks/>
          </p:cNvSpPr>
          <p:nvPr/>
        </p:nvSpPr>
        <p:spPr bwMode="auto">
          <a:xfrm>
            <a:off x="539750" y="188913"/>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MX" altLang="es-CO" b="1" dirty="0">
                <a:solidFill>
                  <a:srgbClr val="0097AE"/>
                </a:solidFill>
                <a:latin typeface="Gill Sans MT" panose="020B0502020104020203" pitchFamily="34" charset="0"/>
              </a:rPr>
              <a:t>Síntomas</a:t>
            </a:r>
            <a:endParaRPr lang="es-CO" altLang="es-CO" b="1" dirty="0">
              <a:solidFill>
                <a:srgbClr val="0097AE"/>
              </a:solidFill>
              <a:latin typeface="Gill Sans MT" panose="020B0502020104020203" pitchFamily="34" charset="0"/>
            </a:endParaRPr>
          </a:p>
        </p:txBody>
      </p:sp>
      <p:sp>
        <p:nvSpPr>
          <p:cNvPr id="2" name="Rectángulo 1">
            <a:extLst>
              <a:ext uri="{FF2B5EF4-FFF2-40B4-BE49-F238E27FC236}">
                <a16:creationId xmlns:a16="http://schemas.microsoft.com/office/drawing/2014/main" id="{CF82793F-6251-467E-A783-E0420C334188}"/>
              </a:ext>
            </a:extLst>
          </p:cNvPr>
          <p:cNvSpPr/>
          <p:nvPr/>
        </p:nvSpPr>
        <p:spPr>
          <a:xfrm>
            <a:off x="611560" y="1268760"/>
            <a:ext cx="7920880" cy="3841886"/>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Fiebre de 38°C, cefalea y depresión nerviosa. Posteriormente la temperatura llega a los 40-42°C.</a:t>
            </a: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Inquietud y agresividad.</a:t>
            </a: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Espasmos dolorosos en la laringe con dificultad para a respirar y tragar que se extienden al tronco y las extremidades en forma intermitente y acompañados por temblores generalizados, taquicardia y detención de la respiración. Cualquier tipo de excitación puede provocarlos (luminosa, sonora, aérea, etc.). </a:t>
            </a: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Hidrofobia (espasmos violentos cuando ve o bebe agua). </a:t>
            </a: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Ataques de terror y depresión nerviosa: agresividad, accesos de furia, alucinaciones visuales y auditivas, babeo y delirio. </a:t>
            </a: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Parálisis fláccida del rostro, de la lengua, de los músculos de la deglución, de los oculares, y de las extremidades. </a:t>
            </a:r>
          </a:p>
        </p:txBody>
      </p:sp>
      <p:sp>
        <p:nvSpPr>
          <p:cNvPr id="5" name="Elipse 4">
            <a:extLst>
              <a:ext uri="{FF2B5EF4-FFF2-40B4-BE49-F238E27FC236}">
                <a16:creationId xmlns:a16="http://schemas.microsoft.com/office/drawing/2014/main" id="{64F624E1-8E51-35CE-F2F2-5BB870068490}"/>
              </a:ext>
            </a:extLst>
          </p:cNvPr>
          <p:cNvSpPr/>
          <p:nvPr/>
        </p:nvSpPr>
        <p:spPr>
          <a:xfrm>
            <a:off x="6012160" y="6199313"/>
            <a:ext cx="360040" cy="35976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7" name="Imagen 6" descr="Aplicación&#10;&#10;Descripción generada automáticamente">
            <a:extLst>
              <a:ext uri="{FF2B5EF4-FFF2-40B4-BE49-F238E27FC236}">
                <a16:creationId xmlns:a16="http://schemas.microsoft.com/office/drawing/2014/main" id="{375D9AE7-8C27-D187-3A23-57129D25C5A7}"/>
              </a:ext>
            </a:extLst>
          </p:cNvPr>
          <p:cNvPicPr>
            <a:picLocks noChangeAspect="1"/>
          </p:cNvPicPr>
          <p:nvPr/>
        </p:nvPicPr>
        <p:blipFill rotWithShape="1">
          <a:blip r:embed="rId2">
            <a:extLst>
              <a:ext uri="{28A0092B-C50C-407E-A947-70E740481C1C}">
                <a14:useLocalDpi xmlns:a14="http://schemas.microsoft.com/office/drawing/2010/main" val="0"/>
              </a:ext>
            </a:extLst>
          </a:blip>
          <a:srcRect l="8265" t="19876" r="8601" b="9413"/>
          <a:stretch/>
        </p:blipFill>
        <p:spPr>
          <a:xfrm>
            <a:off x="4139952" y="4923658"/>
            <a:ext cx="2772088" cy="1569450"/>
          </a:xfrm>
          <a:prstGeom prst="rect">
            <a:avLst/>
          </a:prstGeom>
        </p:spPr>
      </p:pic>
    </p:spTree>
    <p:extLst>
      <p:ext uri="{BB962C8B-B14F-4D97-AF65-F5344CB8AC3E}">
        <p14:creationId xmlns:p14="http://schemas.microsoft.com/office/powerpoint/2010/main" val="464550705"/>
      </p:ext>
    </p:extLst>
  </p:cSld>
  <p:clrMapOvr>
    <a:masterClrMapping/>
  </p:clrMapOvr>
  <p:transition spd="slow" advTm="206898"/>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7BCE3DB0-11B3-4FC4-B87B-2DD5B96FF69B}"/>
              </a:ext>
            </a:extLst>
          </p:cNvPr>
          <p:cNvSpPr txBox="1">
            <a:spLocks/>
          </p:cNvSpPr>
          <p:nvPr/>
        </p:nvSpPr>
        <p:spPr bwMode="auto">
          <a:xfrm>
            <a:off x="539750" y="188913"/>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MX" altLang="es-CO" b="1" dirty="0">
                <a:solidFill>
                  <a:srgbClr val="0097AE"/>
                </a:solidFill>
                <a:latin typeface="Gill Sans MT" panose="020B0502020104020203" pitchFamily="34" charset="0"/>
              </a:rPr>
              <a:t>Medidas preventivas</a:t>
            </a:r>
            <a:endParaRPr lang="es-CO" altLang="es-CO" b="1" dirty="0">
              <a:solidFill>
                <a:srgbClr val="0097AE"/>
              </a:solidFill>
              <a:latin typeface="Gill Sans MT" panose="020B0502020104020203" pitchFamily="34" charset="0"/>
            </a:endParaRPr>
          </a:p>
        </p:txBody>
      </p:sp>
      <p:sp>
        <p:nvSpPr>
          <p:cNvPr id="2" name="Rectángulo 1">
            <a:extLst>
              <a:ext uri="{FF2B5EF4-FFF2-40B4-BE49-F238E27FC236}">
                <a16:creationId xmlns:a16="http://schemas.microsoft.com/office/drawing/2014/main" id="{CF82793F-6251-467E-A783-E0420C334188}"/>
              </a:ext>
            </a:extLst>
          </p:cNvPr>
          <p:cNvSpPr/>
          <p:nvPr/>
        </p:nvSpPr>
        <p:spPr>
          <a:xfrm>
            <a:off x="611560" y="1268760"/>
            <a:ext cx="7920880" cy="2509918"/>
          </a:xfrm>
          <a:prstGeom prst="rect">
            <a:avLst/>
          </a:prstGeom>
          <a:no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Eliminación de la rabia canina mediante la vacunación de los perros.</a:t>
            </a: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Inmunización preventiva de las personas que tienen ocupaciones de alto riesgo, como trabajadores de laboratorio que manipulan virus y personas que estén en contacto directo, por razones profesionales con murciélagos, animales carnívoros y otros mamíferos de zonas afectadas por la rabia.</a:t>
            </a: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Sensibilización sobre la enfermedad en zonas endémicas.</a:t>
            </a: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endParaRPr lang="es-MX" dirty="0">
              <a:solidFill>
                <a:schemeClr val="tx1"/>
              </a:solidFill>
              <a:latin typeface="+mj-lt"/>
            </a:endParaRPr>
          </a:p>
          <a:p>
            <a:pPr marL="285750" indent="-285750">
              <a:buFont typeface="Arial" panose="020B0604020202020204" pitchFamily="34" charset="0"/>
              <a:buChar char="•"/>
              <a:defRPr/>
            </a:pPr>
            <a:endParaRPr lang="es-CO" sz="1400" dirty="0">
              <a:solidFill>
                <a:schemeClr val="tx1"/>
              </a:solidFill>
              <a:latin typeface="+mj-lt"/>
            </a:endParaRPr>
          </a:p>
        </p:txBody>
      </p:sp>
      <p:pic>
        <p:nvPicPr>
          <p:cNvPr id="1026" name="Picture 2" descr="La rabia | Familia y Salud">
            <a:extLst>
              <a:ext uri="{FF2B5EF4-FFF2-40B4-BE49-F238E27FC236}">
                <a16:creationId xmlns:a16="http://schemas.microsoft.com/office/drawing/2014/main" id="{4528D776-D87A-40FE-FDEA-488CF96701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1986" y="3187497"/>
            <a:ext cx="2802181" cy="3049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0815610"/>
      </p:ext>
    </p:extLst>
  </p:cSld>
  <p:clrMapOvr>
    <a:masterClrMapping/>
  </p:clrMapOvr>
  <p:transition spd="slow" advTm="206898"/>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7BCE3DB0-11B3-4FC4-B87B-2DD5B96FF69B}"/>
              </a:ext>
            </a:extLst>
          </p:cNvPr>
          <p:cNvSpPr txBox="1">
            <a:spLocks/>
          </p:cNvSpPr>
          <p:nvPr/>
        </p:nvSpPr>
        <p:spPr bwMode="auto">
          <a:xfrm>
            <a:off x="539750" y="188913"/>
            <a:ext cx="82296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MX" altLang="es-CO" b="1" dirty="0">
                <a:solidFill>
                  <a:srgbClr val="0097AE"/>
                </a:solidFill>
                <a:latin typeface="Gill Sans MT" panose="020B0502020104020203" pitchFamily="34" charset="0"/>
              </a:rPr>
              <a:t>Tratamiento</a:t>
            </a:r>
            <a:endParaRPr lang="es-CO" altLang="es-CO" b="1" dirty="0">
              <a:solidFill>
                <a:srgbClr val="0097AE"/>
              </a:solidFill>
              <a:latin typeface="Gill Sans MT" panose="020B0502020104020203" pitchFamily="34" charset="0"/>
            </a:endParaRPr>
          </a:p>
        </p:txBody>
      </p:sp>
      <p:sp>
        <p:nvSpPr>
          <p:cNvPr id="2" name="Rectángulo 1">
            <a:extLst>
              <a:ext uri="{FF2B5EF4-FFF2-40B4-BE49-F238E27FC236}">
                <a16:creationId xmlns:a16="http://schemas.microsoft.com/office/drawing/2014/main" id="{CF82793F-6251-467E-A783-E0420C334188}"/>
              </a:ext>
            </a:extLst>
          </p:cNvPr>
          <p:cNvSpPr/>
          <p:nvPr/>
        </p:nvSpPr>
        <p:spPr>
          <a:xfrm>
            <a:off x="611560" y="1268760"/>
            <a:ext cx="7920880" cy="3257815"/>
          </a:xfrm>
          <a:prstGeom prst="rect">
            <a:avLst/>
          </a:prstGeom>
          <a:noFill/>
          <a:ln>
            <a:solidFill>
              <a:schemeClr val="bg1"/>
            </a:solidFill>
          </a:ln>
        </p:spPr>
        <p:style>
          <a:lnRef idx="0">
            <a:scrgbClr r="0" g="0" b="0"/>
          </a:lnRef>
          <a:fillRef idx="0">
            <a:scrgbClr r="0" g="0" b="0"/>
          </a:fillRef>
          <a:effectRef idx="0">
            <a:scrgbClr r="0" g="0" b="0"/>
          </a:effectRef>
          <a:fontRef idx="minor">
            <a:schemeClr val="lt1"/>
          </a:fontRef>
        </p:style>
        <p:txBody>
          <a:bodyPr wrap="square">
            <a:spAutoFit/>
          </a:bodyPr>
          <a:lstStyle/>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Lavado inmediato y concienzudo de la herida durante un mínimo de 15 minutos con agua y jabón, povidona yodada. </a:t>
            </a: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r>
              <a:rPr lang="es-MX" dirty="0">
                <a:solidFill>
                  <a:schemeClr val="tx1"/>
                </a:solidFill>
                <a:latin typeface="+mj-lt"/>
              </a:rPr>
              <a:t>Inmunización con la vacuna antirrábica a personas que hayan estado en contacto con un animal que pueda tener rabia. Se requiere cinco inyecciones.</a:t>
            </a: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endParaRPr lang="es-MX" dirty="0">
              <a:solidFill>
                <a:schemeClr val="tx1"/>
              </a:solidFill>
              <a:latin typeface="+mj-lt"/>
            </a:endParaRP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endParaRPr lang="es-MX" dirty="0">
              <a:solidFill>
                <a:schemeClr val="tx1"/>
              </a:solidFill>
              <a:latin typeface="+mj-lt"/>
            </a:endParaRP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endParaRPr lang="es-MX" dirty="0">
              <a:solidFill>
                <a:schemeClr val="tx1"/>
              </a:solidFill>
              <a:latin typeface="+mj-lt"/>
            </a:endParaRP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endParaRPr lang="es-MX" dirty="0">
              <a:solidFill>
                <a:schemeClr val="tx1"/>
              </a:solidFill>
              <a:latin typeface="+mj-lt"/>
            </a:endParaRPr>
          </a:p>
          <a:p>
            <a:pPr marL="342900" marR="62861" lvl="4" indent="-342900" algn="just" defTabSz="457140">
              <a:lnSpc>
                <a:spcPct val="105000"/>
              </a:lnSpc>
              <a:spcBef>
                <a:spcPct val="20000"/>
              </a:spcBef>
              <a:buClr>
                <a:schemeClr val="tx1"/>
              </a:buClr>
              <a:buSzPct val="100000"/>
              <a:buFont typeface="Arial" panose="020B0604020202020204" pitchFamily="34" charset="0"/>
              <a:buChar char="•"/>
              <a:tabLst>
                <a:tab pos="3767138" algn="l"/>
              </a:tabLst>
              <a:defRPr/>
            </a:pPr>
            <a:endParaRPr lang="es-MX" dirty="0">
              <a:solidFill>
                <a:schemeClr val="tx1"/>
              </a:solidFill>
              <a:latin typeface="+mj-lt"/>
            </a:endParaRPr>
          </a:p>
          <a:p>
            <a:pPr marL="285750" indent="-285750">
              <a:buFont typeface="Arial" panose="020B0604020202020204" pitchFamily="34" charset="0"/>
              <a:buChar char="•"/>
              <a:defRPr/>
            </a:pPr>
            <a:endParaRPr lang="es-CO" sz="1400" dirty="0">
              <a:solidFill>
                <a:schemeClr val="tx1"/>
              </a:solidFill>
              <a:latin typeface="+mj-lt"/>
            </a:endParaRPr>
          </a:p>
        </p:txBody>
      </p:sp>
      <p:pic>
        <p:nvPicPr>
          <p:cNvPr id="3" name="Imagen 2" descr="Imagen que contiene Escala de tiempo&#10;&#10;Descripción generada automáticamente">
            <a:extLst>
              <a:ext uri="{FF2B5EF4-FFF2-40B4-BE49-F238E27FC236}">
                <a16:creationId xmlns:a16="http://schemas.microsoft.com/office/drawing/2014/main" id="{92ED6DD9-6388-B634-38C2-67844731042F}"/>
              </a:ext>
            </a:extLst>
          </p:cNvPr>
          <p:cNvPicPr>
            <a:picLocks noChangeAspect="1"/>
          </p:cNvPicPr>
          <p:nvPr/>
        </p:nvPicPr>
        <p:blipFill rotWithShape="1">
          <a:blip r:embed="rId2">
            <a:extLst>
              <a:ext uri="{28A0092B-C50C-407E-A947-70E740481C1C}">
                <a14:useLocalDpi xmlns:a14="http://schemas.microsoft.com/office/drawing/2010/main" val="0"/>
              </a:ext>
            </a:extLst>
          </a:blip>
          <a:srcRect r="28135"/>
          <a:stretch/>
        </p:blipFill>
        <p:spPr>
          <a:xfrm>
            <a:off x="1907705" y="2636912"/>
            <a:ext cx="5112567" cy="3802039"/>
          </a:xfrm>
          <a:prstGeom prst="snipRoundRect">
            <a:avLst>
              <a:gd name="adj1" fmla="val 16667"/>
              <a:gd name="adj2" fmla="val 50000"/>
            </a:avLst>
          </a:prstGeom>
        </p:spPr>
      </p:pic>
      <p:sp>
        <p:nvSpPr>
          <p:cNvPr id="5" name="Rectángulo: esquinas redondeadas 4">
            <a:extLst>
              <a:ext uri="{FF2B5EF4-FFF2-40B4-BE49-F238E27FC236}">
                <a16:creationId xmlns:a16="http://schemas.microsoft.com/office/drawing/2014/main" id="{2AB757FD-ADFE-1E9C-E0BC-B144081CC9D9}"/>
              </a:ext>
            </a:extLst>
          </p:cNvPr>
          <p:cNvSpPr/>
          <p:nvPr/>
        </p:nvSpPr>
        <p:spPr>
          <a:xfrm>
            <a:off x="2051720" y="2708920"/>
            <a:ext cx="2592288" cy="100811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Elipse 5">
            <a:extLst>
              <a:ext uri="{FF2B5EF4-FFF2-40B4-BE49-F238E27FC236}">
                <a16:creationId xmlns:a16="http://schemas.microsoft.com/office/drawing/2014/main" id="{87032ED4-7AA0-03FA-C328-B6FECF374315}"/>
              </a:ext>
            </a:extLst>
          </p:cNvPr>
          <p:cNvSpPr/>
          <p:nvPr/>
        </p:nvSpPr>
        <p:spPr>
          <a:xfrm rot="11609218">
            <a:off x="5198855" y="2914447"/>
            <a:ext cx="1767083" cy="126199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rgbClr val="FFC000"/>
              </a:solidFill>
            </a:endParaRPr>
          </a:p>
        </p:txBody>
      </p:sp>
    </p:spTree>
    <p:extLst>
      <p:ext uri="{BB962C8B-B14F-4D97-AF65-F5344CB8AC3E}">
        <p14:creationId xmlns:p14="http://schemas.microsoft.com/office/powerpoint/2010/main" val="2722492756"/>
      </p:ext>
    </p:extLst>
  </p:cSld>
  <p:clrMapOvr>
    <a:masterClrMapping/>
  </p:clrMapOvr>
  <p:transition spd="slow" advTm="206898"/>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646937" y="1155975"/>
            <a:ext cx="7957511" cy="4406270"/>
          </a:xfrm>
          <a:prstGeom prst="rect">
            <a:avLst/>
          </a:prstGeom>
          <a:ln w="9525">
            <a:noFill/>
          </a:ln>
        </p:spPr>
        <p:txBody>
          <a:bodyPr vert="horz" wrap="square" lIns="0" tIns="22859" rIns="0" bIns="0" rtlCol="0">
            <a:spAutoFit/>
          </a:bodyPr>
          <a:lstStyle/>
          <a:p>
            <a:pPr marL="0" marR="62861" lvl="4" algn="just" defTabSz="457140">
              <a:lnSpc>
                <a:spcPct val="110000"/>
              </a:lnSpc>
              <a:spcBef>
                <a:spcPct val="20000"/>
              </a:spcBef>
              <a:buClr>
                <a:schemeClr val="bg2"/>
              </a:buClr>
              <a:buSzPct val="150000"/>
              <a:defRPr/>
            </a:pPr>
            <a:r>
              <a:rPr lang="es-CO" dirty="0">
                <a:solidFill>
                  <a:srgbClr val="1E1E1E"/>
                </a:solidFill>
                <a:latin typeface="+mj-lt"/>
              </a:rPr>
              <a:t>Con frecuencia oyes hablar de la importancia de la salud física, mental, y espiritual, pero sentir confianza sobre tu sexualidad también es importante. Lograr salud sexual permite:</a:t>
            </a:r>
          </a:p>
          <a:p>
            <a:pPr marL="0" marR="62861" lvl="4" algn="just" defTabSz="457140">
              <a:lnSpc>
                <a:spcPct val="110000"/>
              </a:lnSpc>
              <a:spcBef>
                <a:spcPct val="20000"/>
              </a:spcBef>
              <a:buClr>
                <a:schemeClr val="bg2"/>
              </a:buClr>
              <a:buSzPct val="150000"/>
              <a:defRPr/>
            </a:pPr>
            <a:endParaRPr lang="es-CO" dirty="0">
              <a:solidFill>
                <a:srgbClr val="1E1E1E"/>
              </a:solidFill>
              <a:latin typeface="+mj-lt"/>
            </a:endParaRP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es-CO" dirty="0">
                <a:latin typeface="+mj-lt"/>
              </a:rPr>
              <a:t>Relaciones saludables</a:t>
            </a: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es-CO" dirty="0">
                <a:latin typeface="+mj-lt"/>
              </a:rPr>
              <a:t>Planificación del embarazo</a:t>
            </a: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es-CO" dirty="0">
                <a:latin typeface="+mj-lt"/>
              </a:rPr>
              <a:t>Prevención de enfermedades</a:t>
            </a:r>
          </a:p>
          <a:p>
            <a:pPr marL="0" marR="62861" lvl="4" algn="just" defTabSz="457140">
              <a:lnSpc>
                <a:spcPct val="110000"/>
              </a:lnSpc>
              <a:spcBef>
                <a:spcPct val="20000"/>
              </a:spcBef>
              <a:buClr>
                <a:schemeClr val="bg2"/>
              </a:buClr>
              <a:buSzPct val="150000"/>
              <a:defRPr/>
            </a:pPr>
            <a:endParaRPr lang="es-CO" dirty="0">
              <a:solidFill>
                <a:srgbClr val="1E1E1E"/>
              </a:solidFill>
              <a:latin typeface="+mj-lt"/>
            </a:endParaRPr>
          </a:p>
          <a:p>
            <a:pPr marL="0" marR="62861" lvl="4" algn="just" defTabSz="457140">
              <a:lnSpc>
                <a:spcPct val="110000"/>
              </a:lnSpc>
              <a:spcBef>
                <a:spcPct val="20000"/>
              </a:spcBef>
              <a:buClr>
                <a:schemeClr val="bg2"/>
              </a:buClr>
              <a:buSzPct val="150000"/>
              <a:defRPr/>
            </a:pPr>
            <a:r>
              <a:rPr lang="es-CO" dirty="0">
                <a:solidFill>
                  <a:srgbClr val="1E1E1E"/>
                </a:solidFill>
                <a:latin typeface="+mj-lt"/>
              </a:rPr>
              <a:t>Es esencial estar bien informado sobre todos los aspectos de la salud sexual y qué se necesita para tener una vida sexual satisfactoria. De la misma manera, es importante estar consciente de los factores que pueden complicar la salud sexual. No permitas que la vergüenza te impida hablar sobre tus preocupaciones o hacer preguntas a tu médico u otros proveedores de atención médica.</a:t>
            </a:r>
          </a:p>
        </p:txBody>
      </p:sp>
      <p:sp>
        <p:nvSpPr>
          <p:cNvPr id="7" name="1 Título">
            <a:extLst>
              <a:ext uri="{FF2B5EF4-FFF2-40B4-BE49-F238E27FC236}">
                <a16:creationId xmlns:a16="http://schemas.microsoft.com/office/drawing/2014/main" id="{45AD545C-9A1F-4AAF-843C-57ACF17B4ED0}"/>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Salud sexual y reproductiva</a:t>
            </a:r>
          </a:p>
        </p:txBody>
      </p:sp>
      <p:pic>
        <p:nvPicPr>
          <p:cNvPr id="1026" name="Picture 2" descr="Salud sexual y reproductiva en tiempos de pandemia – Santo Tomás en Línea">
            <a:extLst>
              <a:ext uri="{FF2B5EF4-FFF2-40B4-BE49-F238E27FC236}">
                <a16:creationId xmlns:a16="http://schemas.microsoft.com/office/drawing/2014/main" id="{B551DA09-D2AB-4E37-B589-1798074708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060848"/>
            <a:ext cx="2705100" cy="1695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312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646937" y="1155975"/>
            <a:ext cx="7957511" cy="4406270"/>
          </a:xfrm>
          <a:prstGeom prst="rect">
            <a:avLst/>
          </a:prstGeom>
          <a:ln w="9525">
            <a:noFill/>
          </a:ln>
        </p:spPr>
        <p:txBody>
          <a:bodyPr vert="horz" wrap="square" lIns="0" tIns="22859" rIns="0" bIns="0" rtlCol="0">
            <a:spAutoFit/>
          </a:bodyPr>
          <a:lstStyle/>
          <a:p>
            <a:pPr marL="0" marR="62861" lvl="4" algn="just" defTabSz="457140">
              <a:lnSpc>
                <a:spcPct val="110000"/>
              </a:lnSpc>
              <a:spcBef>
                <a:spcPct val="20000"/>
              </a:spcBef>
              <a:buClr>
                <a:schemeClr val="bg2"/>
              </a:buClr>
              <a:buSzPct val="150000"/>
              <a:defRPr/>
            </a:pPr>
            <a:r>
              <a:rPr lang="es-CO" dirty="0">
                <a:solidFill>
                  <a:srgbClr val="1E1E1E"/>
                </a:solidFill>
                <a:latin typeface="+mj-lt"/>
              </a:rPr>
              <a:t>La sexualidad es una parte importante del ser humano. El amor, el afecto y la intimidad sexual representan un papel importante en las relaciones saludables. También contribuyen con su sentido del bienestar. Pero algunos trastornos pueden afectar la capacidad de los hombres y de las mujeres de tener relaciones sexuales o disfrutarlas.</a:t>
            </a:r>
          </a:p>
          <a:p>
            <a:pPr marL="0" marR="62861" lvl="4" algn="just" defTabSz="457140">
              <a:lnSpc>
                <a:spcPct val="110000"/>
              </a:lnSpc>
              <a:spcBef>
                <a:spcPct val="20000"/>
              </a:spcBef>
              <a:buClr>
                <a:schemeClr val="bg2"/>
              </a:buClr>
              <a:buSzPct val="150000"/>
              <a:defRPr/>
            </a:pPr>
            <a:endParaRPr lang="es-CO" dirty="0">
              <a:solidFill>
                <a:srgbClr val="1E1E1E"/>
              </a:solidFill>
              <a:latin typeface="+mj-lt"/>
            </a:endParaRPr>
          </a:p>
          <a:p>
            <a:pPr marL="0" marR="62861" lvl="4" algn="just" defTabSz="457140">
              <a:lnSpc>
                <a:spcPct val="110000"/>
              </a:lnSpc>
              <a:spcBef>
                <a:spcPct val="20000"/>
              </a:spcBef>
              <a:buClr>
                <a:schemeClr val="bg2"/>
              </a:buClr>
              <a:buSzPct val="150000"/>
              <a:defRPr/>
            </a:pPr>
            <a:r>
              <a:rPr lang="es-CO" b="1" dirty="0">
                <a:solidFill>
                  <a:srgbClr val="FFC000"/>
                </a:solidFill>
                <a:effectLst>
                  <a:outerShdw blurRad="38100" dist="38100" dir="2700000" algn="tl">
                    <a:srgbClr val="000000">
                      <a:alpha val="43137"/>
                    </a:srgbClr>
                  </a:outerShdw>
                </a:effectLst>
                <a:latin typeface="Gill Sans MT" panose="020B0502020104020203" pitchFamily="34" charset="0"/>
              </a:rPr>
              <a:t>Los factores que puede afectar la salud sexual incluyen:</a:t>
            </a:r>
          </a:p>
          <a:p>
            <a:pPr marL="0" marR="62861" lvl="4" algn="just" defTabSz="457140">
              <a:lnSpc>
                <a:spcPct val="110000"/>
              </a:lnSpc>
              <a:spcBef>
                <a:spcPct val="20000"/>
              </a:spcBef>
              <a:buClr>
                <a:schemeClr val="bg2"/>
              </a:buClr>
              <a:buSzPct val="150000"/>
              <a:defRPr/>
            </a:pPr>
            <a:endParaRPr lang="es-CO" dirty="0">
              <a:solidFill>
                <a:srgbClr val="1E1E1E"/>
              </a:solidFill>
              <a:latin typeface="+mj-lt"/>
            </a:endParaRP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es-CO" dirty="0">
                <a:latin typeface="+mj-lt"/>
              </a:rPr>
              <a:t>Temor a un embarazo no deseado</a:t>
            </a: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es-CO" dirty="0">
                <a:latin typeface="+mj-lt"/>
              </a:rPr>
              <a:t>Preocupaciones sobre la infertilidad</a:t>
            </a: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es-CO" dirty="0">
                <a:latin typeface="+mj-lt"/>
              </a:rPr>
              <a:t>Enfermedades de transmisión sexual</a:t>
            </a: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es-CO" dirty="0">
                <a:latin typeface="+mj-lt"/>
              </a:rPr>
              <a:t>Enfermedades crónicas como cáncer o enfermedades del corazón</a:t>
            </a: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es-CO" dirty="0">
                <a:latin typeface="+mj-lt"/>
              </a:rPr>
              <a:t>Medicamentos que afectan el deseo sexual </a:t>
            </a:r>
            <a:r>
              <a:rPr lang="es-CO" dirty="0">
                <a:solidFill>
                  <a:srgbClr val="1E1E1E"/>
                </a:solidFill>
                <a:latin typeface="+mj-lt"/>
              </a:rPr>
              <a:t>o el rendimiento</a:t>
            </a:r>
          </a:p>
        </p:txBody>
      </p:sp>
      <p:sp>
        <p:nvSpPr>
          <p:cNvPr id="7" name="1 Título">
            <a:extLst>
              <a:ext uri="{FF2B5EF4-FFF2-40B4-BE49-F238E27FC236}">
                <a16:creationId xmlns:a16="http://schemas.microsoft.com/office/drawing/2014/main" id="{45AD545C-9A1F-4AAF-843C-57ACF17B4ED0}"/>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Salud sexual y reproductiva</a:t>
            </a:r>
          </a:p>
        </p:txBody>
      </p:sp>
      <p:pic>
        <p:nvPicPr>
          <p:cNvPr id="2050" name="Picture 2" descr="Día Europeo de la Salud Sexual y Reproductiva – AGAMFEC">
            <a:extLst>
              <a:ext uri="{FF2B5EF4-FFF2-40B4-BE49-F238E27FC236}">
                <a16:creationId xmlns:a16="http://schemas.microsoft.com/office/drawing/2014/main" id="{C46EC95C-4275-4533-9152-2DBEAD6E0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4620" y="3434139"/>
            <a:ext cx="2404730" cy="13088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646937" y="1155975"/>
            <a:ext cx="7957511" cy="3879972"/>
          </a:xfrm>
          <a:prstGeom prst="rect">
            <a:avLst/>
          </a:prstGeom>
          <a:ln w="9525">
            <a:noFill/>
          </a:ln>
        </p:spPr>
        <p:txBody>
          <a:bodyPr vert="horz" wrap="square" lIns="0" tIns="22859" rIns="0" bIns="0" rtlCol="0">
            <a:spAutoFit/>
          </a:bodyPr>
          <a:lstStyle/>
          <a:p>
            <a:pPr marL="0" marR="62861" lvl="4" algn="just" defTabSz="457140">
              <a:lnSpc>
                <a:spcPct val="110000"/>
              </a:lnSpc>
              <a:spcBef>
                <a:spcPct val="20000"/>
              </a:spcBef>
              <a:buClr>
                <a:schemeClr val="bg2"/>
              </a:buClr>
              <a:buSzPct val="150000"/>
              <a:defRPr/>
            </a:pPr>
            <a:r>
              <a:rPr lang="es-CO" dirty="0">
                <a:solidFill>
                  <a:srgbClr val="1E1E1E"/>
                </a:solidFill>
                <a:latin typeface="+mj-lt"/>
              </a:rPr>
              <a:t>Es el conjunto de enfermedades producidas por bacterias, hongos, virus y parásitos cuya transmisión se produce por relaciones sexuales (vaginal, anal y oral).</a:t>
            </a:r>
          </a:p>
          <a:p>
            <a:pPr marL="0" marR="62861" lvl="4" algn="just" defTabSz="457140">
              <a:lnSpc>
                <a:spcPct val="110000"/>
              </a:lnSpc>
              <a:spcBef>
                <a:spcPct val="20000"/>
              </a:spcBef>
              <a:buClr>
                <a:schemeClr val="bg2"/>
              </a:buClr>
              <a:buSzPct val="150000"/>
              <a:defRPr/>
            </a:pPr>
            <a:endParaRPr lang="es-CO" dirty="0">
              <a:solidFill>
                <a:srgbClr val="1E1E1E"/>
              </a:solidFill>
              <a:latin typeface="+mj-lt"/>
            </a:endParaRPr>
          </a:p>
          <a:p>
            <a:pPr marL="0" marR="62861" lvl="4" algn="just" defTabSz="457140">
              <a:lnSpc>
                <a:spcPct val="110000"/>
              </a:lnSpc>
              <a:spcBef>
                <a:spcPct val="20000"/>
              </a:spcBef>
              <a:buClr>
                <a:schemeClr val="bg2"/>
              </a:buClr>
              <a:buSzPct val="150000"/>
              <a:defRPr/>
            </a:pPr>
            <a:r>
              <a:rPr lang="es-CO" dirty="0">
                <a:solidFill>
                  <a:srgbClr val="1E1E1E"/>
                </a:solidFill>
                <a:latin typeface="+mj-lt"/>
              </a:rPr>
              <a:t>Son muy comunes, y muchas personas que las tienen no presentan síntomas. Sin tratamiento, las ETS pueden causar serios problemas de salud. La buena noticia es que hacerse la prueba no es complicado y que la mayoría de estas enfermedades son fáciles de tratar.</a:t>
            </a:r>
          </a:p>
          <a:p>
            <a:pPr marL="0" marR="62861" lvl="4" algn="just" defTabSz="457140">
              <a:lnSpc>
                <a:spcPct val="110000"/>
              </a:lnSpc>
              <a:spcBef>
                <a:spcPct val="20000"/>
              </a:spcBef>
              <a:buClr>
                <a:schemeClr val="bg2"/>
              </a:buClr>
              <a:buSzPct val="150000"/>
              <a:defRPr/>
            </a:pPr>
            <a:endParaRPr lang="es-CO" dirty="0">
              <a:solidFill>
                <a:srgbClr val="1E1E1E"/>
              </a:solidFill>
              <a:latin typeface="+mj-lt"/>
            </a:endParaRPr>
          </a:p>
          <a:p>
            <a:pPr marL="0" marR="62861" lvl="4" algn="just" defTabSz="457140">
              <a:lnSpc>
                <a:spcPct val="110000"/>
              </a:lnSpc>
              <a:spcBef>
                <a:spcPct val="20000"/>
              </a:spcBef>
              <a:buClr>
                <a:schemeClr val="bg2"/>
              </a:buClr>
              <a:buSzPct val="150000"/>
              <a:defRPr/>
            </a:pPr>
            <a:r>
              <a:rPr lang="es-CO" dirty="0">
                <a:solidFill>
                  <a:srgbClr val="1E1E1E"/>
                </a:solidFill>
                <a:latin typeface="+mj-lt"/>
              </a:rPr>
              <a:t>La mayoría de las ETS afectan tanto a hombres como a mujeres, pero en muchos casos los problemas de salud que provocan pueden ser más graves en las mujeres. Si una mujer embarazada padece de ETS, puede causarle graves problemas de salud al bebé.</a:t>
            </a:r>
          </a:p>
        </p:txBody>
      </p:sp>
      <p:pic>
        <p:nvPicPr>
          <p:cNvPr id="5" name="Picture 4">
            <a:extLst>
              <a:ext uri="{FF2B5EF4-FFF2-40B4-BE49-F238E27FC236}">
                <a16:creationId xmlns:a16="http://schemas.microsoft.com/office/drawing/2014/main" id="{D83F5374-A2F4-40C1-9618-33DA8CA67E65}"/>
              </a:ext>
            </a:extLst>
          </p:cNvPr>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4139952" y="4948229"/>
            <a:ext cx="1761582" cy="1507592"/>
          </a:xfrm>
          <a:prstGeom prst="rect">
            <a:avLst/>
          </a:prstGeom>
          <a:noFill/>
          <a:ln>
            <a:noFill/>
          </a:ln>
          <a:effectLst/>
        </p:spPr>
      </p:pic>
      <p:sp>
        <p:nvSpPr>
          <p:cNvPr id="7" name="1 Título">
            <a:extLst>
              <a:ext uri="{FF2B5EF4-FFF2-40B4-BE49-F238E27FC236}">
                <a16:creationId xmlns:a16="http://schemas.microsoft.com/office/drawing/2014/main" id="{45AD545C-9A1F-4AAF-843C-57ACF17B4ED0}"/>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¿Qué son las ETS? </a:t>
            </a:r>
          </a:p>
        </p:txBody>
      </p:sp>
    </p:spTree>
    <p:extLst>
      <p:ext uri="{BB962C8B-B14F-4D97-AF65-F5344CB8AC3E}">
        <p14:creationId xmlns:p14="http://schemas.microsoft.com/office/powerpoint/2010/main" val="23045525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a:extLst>
              <a:ext uri="{FF2B5EF4-FFF2-40B4-BE49-F238E27FC236}">
                <a16:creationId xmlns:a16="http://schemas.microsoft.com/office/drawing/2014/main" id="{F16A12CA-2D3C-4D03-BDCF-413BE8D75F5B}"/>
              </a:ext>
            </a:extLst>
          </p:cNvPr>
          <p:cNvSpPr>
            <a:spLocks noGrp="1" noChangeArrowheads="1"/>
          </p:cNvSpPr>
          <p:nvPr>
            <p:ph type="body" idx="1"/>
          </p:nvPr>
        </p:nvSpPr>
        <p:spPr>
          <a:xfrm>
            <a:off x="599027" y="1412776"/>
            <a:ext cx="8170323" cy="3086011"/>
          </a:xfrm>
        </p:spPr>
        <p:txBody>
          <a:bodyPr/>
          <a:lstStyle/>
          <a:p>
            <a:pPr marL="342900" marR="62861" lvl="4" indent="-342900" eaLnBrk="1" hangingPunct="1">
              <a:lnSpc>
                <a:spcPct val="110000"/>
              </a:lnSpc>
              <a:buSzPct val="100000"/>
              <a:buFont typeface="Arial" panose="020B0604020202020204" pitchFamily="34" charset="0"/>
              <a:buChar char="•"/>
              <a:defRPr/>
            </a:pPr>
            <a:r>
              <a:rPr lang="es-CO" altLang="es-CO" dirty="0">
                <a:latin typeface="+mj-lt"/>
              </a:rPr>
              <a:t>Corta duración de las relaciones de pareja.</a:t>
            </a:r>
          </a:p>
          <a:p>
            <a:pPr marL="342900" marR="62861" lvl="4" indent="-342900" eaLnBrk="1" hangingPunct="1">
              <a:lnSpc>
                <a:spcPct val="110000"/>
              </a:lnSpc>
              <a:buSzPct val="100000"/>
              <a:buFont typeface="Arial" panose="020B0604020202020204" pitchFamily="34" charset="0"/>
              <a:buChar char="•"/>
              <a:defRPr/>
            </a:pPr>
            <a:r>
              <a:rPr lang="es-CO" altLang="es-CO" dirty="0">
                <a:latin typeface="+mj-lt"/>
              </a:rPr>
              <a:t>Prácticas sexuales: Prostitución, Bisexualidad, Promiscuidad.</a:t>
            </a:r>
          </a:p>
          <a:p>
            <a:pPr marL="342900" marR="62861" lvl="4" indent="-342900" eaLnBrk="1" hangingPunct="1">
              <a:lnSpc>
                <a:spcPct val="110000"/>
              </a:lnSpc>
              <a:buSzPct val="100000"/>
              <a:buFont typeface="Arial" panose="020B0604020202020204" pitchFamily="34" charset="0"/>
              <a:buChar char="•"/>
              <a:defRPr/>
            </a:pPr>
            <a:r>
              <a:rPr lang="es-CO" altLang="es-CO" dirty="0">
                <a:latin typeface="+mj-lt"/>
              </a:rPr>
              <a:t>Relaciones sexuales sin protección. (No uso de Condón)</a:t>
            </a:r>
          </a:p>
          <a:p>
            <a:pPr marL="342900" marR="62861" lvl="4" indent="-342900" eaLnBrk="1" hangingPunct="1">
              <a:lnSpc>
                <a:spcPct val="110000"/>
              </a:lnSpc>
              <a:buSzPct val="100000"/>
              <a:buFont typeface="Arial" panose="020B0604020202020204" pitchFamily="34" charset="0"/>
              <a:buChar char="•"/>
              <a:defRPr/>
            </a:pPr>
            <a:r>
              <a:rPr lang="es-CO" altLang="es-CO" dirty="0">
                <a:latin typeface="+mj-lt"/>
              </a:rPr>
              <a:t>Almacenamiento y uso incorrecto del Condón, (hace que baje la calidad y efectividad del producto).</a:t>
            </a:r>
          </a:p>
          <a:p>
            <a:pPr marL="342900" marR="62861" lvl="4" indent="-342900" eaLnBrk="1" hangingPunct="1">
              <a:lnSpc>
                <a:spcPct val="110000"/>
              </a:lnSpc>
              <a:buSzPct val="100000"/>
              <a:buFont typeface="Arial" panose="020B0604020202020204" pitchFamily="34" charset="0"/>
              <a:buChar char="•"/>
              <a:defRPr/>
            </a:pPr>
            <a:r>
              <a:rPr lang="es-CO" altLang="es-CO" dirty="0">
                <a:latin typeface="+mj-lt"/>
              </a:rPr>
              <a:t>Falta de información.</a:t>
            </a:r>
          </a:p>
          <a:p>
            <a:pPr marL="342900" marR="62861" lvl="4" indent="-342900" eaLnBrk="1" hangingPunct="1">
              <a:lnSpc>
                <a:spcPct val="110000"/>
              </a:lnSpc>
              <a:buSzPct val="100000"/>
              <a:buFont typeface="Arial" panose="020B0604020202020204" pitchFamily="34" charset="0"/>
              <a:buChar char="•"/>
              <a:defRPr/>
            </a:pPr>
            <a:r>
              <a:rPr lang="es-CO" altLang="es-CO" dirty="0">
                <a:latin typeface="+mj-lt"/>
              </a:rPr>
              <a:t>Algunas ETS, No generan síntomas.</a:t>
            </a:r>
          </a:p>
          <a:p>
            <a:pPr marL="342900" marR="62861" lvl="4" indent="-342900" eaLnBrk="1" hangingPunct="1">
              <a:lnSpc>
                <a:spcPct val="110000"/>
              </a:lnSpc>
              <a:buSzPct val="100000"/>
              <a:buFont typeface="Arial" panose="020B0604020202020204" pitchFamily="34" charset="0"/>
              <a:buChar char="•"/>
              <a:defRPr/>
            </a:pPr>
            <a:r>
              <a:rPr lang="es-CO" altLang="es-CO" dirty="0">
                <a:latin typeface="+mj-lt"/>
              </a:rPr>
              <a:t>La automedicación y tratamientos inadecuados.</a:t>
            </a:r>
          </a:p>
        </p:txBody>
      </p:sp>
      <p:sp>
        <p:nvSpPr>
          <p:cNvPr id="5" name="1 Título">
            <a:extLst>
              <a:ext uri="{FF2B5EF4-FFF2-40B4-BE49-F238E27FC236}">
                <a16:creationId xmlns:a16="http://schemas.microsoft.com/office/drawing/2014/main" id="{04F476C6-AC7E-4774-BE5E-53488554E75E}"/>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Factores de riesgo</a:t>
            </a:r>
          </a:p>
        </p:txBody>
      </p:sp>
      <p:pic>
        <p:nvPicPr>
          <p:cNvPr id="6" name="Imagen 5">
            <a:extLst>
              <a:ext uri="{FF2B5EF4-FFF2-40B4-BE49-F238E27FC236}">
                <a16:creationId xmlns:a16="http://schemas.microsoft.com/office/drawing/2014/main" id="{E48DEFFD-53DE-4974-967F-107CE495F4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1840" y="4817016"/>
            <a:ext cx="2667000" cy="17145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971600" y="1844824"/>
            <a:ext cx="4098933" cy="2338716"/>
          </a:xfrm>
          <a:prstGeom prst="rect">
            <a:avLst/>
          </a:prstGeom>
          <a:ln w="9525">
            <a:noFill/>
          </a:ln>
        </p:spPr>
        <p:txBody>
          <a:bodyPr vert="horz" wrap="square" lIns="0" tIns="22859" rIns="0" bIns="0" rtlCol="0">
            <a:spAutoFit/>
          </a:bodyPr>
          <a:lstStyle/>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pt-BR" sz="2000" dirty="0" err="1">
                <a:latin typeface="+mj-lt"/>
              </a:rPr>
              <a:t>Clamidia</a:t>
            </a:r>
            <a:endParaRPr lang="pt-BR" sz="2000" dirty="0">
              <a:latin typeface="+mj-lt"/>
            </a:endParaRP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pt-BR" sz="2000" dirty="0">
                <a:latin typeface="+mj-lt"/>
              </a:rPr>
              <a:t>Blenorragia o </a:t>
            </a:r>
            <a:r>
              <a:rPr lang="pt-BR" sz="2000" dirty="0" err="1">
                <a:latin typeface="+mj-lt"/>
              </a:rPr>
              <a:t>Gonorrea</a:t>
            </a:r>
            <a:endParaRPr lang="pt-BR" sz="2000" dirty="0">
              <a:latin typeface="+mj-lt"/>
            </a:endParaRP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pt-BR" sz="2000" dirty="0">
                <a:latin typeface="+mj-lt"/>
              </a:rPr>
              <a:t>Sífilis</a:t>
            </a: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pt-BR" sz="2000" dirty="0">
                <a:latin typeface="+mj-lt"/>
              </a:rPr>
              <a:t>Sida</a:t>
            </a: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pt-BR" sz="2000" dirty="0">
                <a:latin typeface="+mj-lt"/>
              </a:rPr>
              <a:t>Herpes genital</a:t>
            </a:r>
          </a:p>
          <a:p>
            <a:pPr marL="342900" marR="62861" lvl="4" indent="-342900" defTabSz="457140" eaLnBrk="1" hangingPunct="1">
              <a:lnSpc>
                <a:spcPct val="110000"/>
              </a:lnSpc>
              <a:spcBef>
                <a:spcPct val="20000"/>
              </a:spcBef>
              <a:buSzPct val="100000"/>
              <a:buFont typeface="Arial" panose="020B0604020202020204" pitchFamily="34" charset="0"/>
              <a:buChar char="•"/>
              <a:defRPr/>
            </a:pPr>
            <a:r>
              <a:rPr lang="pt-BR" sz="2000" dirty="0">
                <a:latin typeface="+mj-lt"/>
              </a:rPr>
              <a:t>Verruga genital - condilomas</a:t>
            </a:r>
          </a:p>
        </p:txBody>
      </p:sp>
      <p:pic>
        <p:nvPicPr>
          <p:cNvPr id="2" name="Imagen 1">
            <a:extLst>
              <a:ext uri="{FF2B5EF4-FFF2-40B4-BE49-F238E27FC236}">
                <a16:creationId xmlns:a16="http://schemas.microsoft.com/office/drawing/2014/main" id="{878FC714-ACF8-4325-8A1C-8E49413DA836}"/>
              </a:ext>
            </a:extLst>
          </p:cNvPr>
          <p:cNvPicPr>
            <a:picLocks noChangeAspect="1"/>
          </p:cNvPicPr>
          <p:nvPr/>
        </p:nvPicPr>
        <p:blipFill>
          <a:blip r:embed="rId2"/>
          <a:stretch>
            <a:fillRect/>
          </a:stretch>
        </p:blipFill>
        <p:spPr>
          <a:xfrm>
            <a:off x="5429027" y="2172027"/>
            <a:ext cx="2913891" cy="2913891"/>
          </a:xfrm>
          <a:prstGeom prst="rect">
            <a:avLst/>
          </a:prstGeom>
        </p:spPr>
      </p:pic>
      <p:sp>
        <p:nvSpPr>
          <p:cNvPr id="5" name="1 Título">
            <a:extLst>
              <a:ext uri="{FF2B5EF4-FFF2-40B4-BE49-F238E27FC236}">
                <a16:creationId xmlns:a16="http://schemas.microsoft.com/office/drawing/2014/main" id="{6084A551-5C5F-48E1-BA1B-8653F5300185}"/>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E.T.S. más frecuentes </a:t>
            </a:r>
          </a:p>
        </p:txBody>
      </p:sp>
    </p:spTree>
    <p:extLst>
      <p:ext uri="{BB962C8B-B14F-4D97-AF65-F5344CB8AC3E}">
        <p14:creationId xmlns:p14="http://schemas.microsoft.com/office/powerpoint/2010/main" val="175644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11F87193-E69D-4193-8F4D-3ED2578F1BE9}"/>
              </a:ext>
            </a:extLst>
          </p:cNvPr>
          <p:cNvSpPr txBox="1">
            <a:spLocks noChangeArrowheads="1"/>
          </p:cNvSpPr>
          <p:nvPr/>
        </p:nvSpPr>
        <p:spPr bwMode="auto">
          <a:xfrm>
            <a:off x="628335" y="1269771"/>
            <a:ext cx="7887329" cy="4060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Maiandra GD" panose="020E0502030308020204" pitchFamily="34" charset="0"/>
              </a:defRPr>
            </a:lvl1pPr>
            <a:lvl2pPr marL="742950" indent="-285750">
              <a:defRPr sz="2400">
                <a:solidFill>
                  <a:schemeClr val="tx1"/>
                </a:solidFill>
                <a:latin typeface="Maiandra GD" panose="020E0502030308020204" pitchFamily="34" charset="0"/>
              </a:defRPr>
            </a:lvl2pPr>
            <a:lvl3pPr marL="1143000" indent="-228600">
              <a:defRPr sz="2400">
                <a:solidFill>
                  <a:schemeClr val="tx1"/>
                </a:solidFill>
                <a:latin typeface="Maiandra GD" panose="020E0502030308020204" pitchFamily="34" charset="0"/>
              </a:defRPr>
            </a:lvl3pPr>
            <a:lvl4pPr marL="1600200" indent="-228600">
              <a:defRPr sz="2400">
                <a:solidFill>
                  <a:schemeClr val="tx1"/>
                </a:solidFill>
                <a:latin typeface="Maiandra GD" panose="020E0502030308020204" pitchFamily="34" charset="0"/>
              </a:defRPr>
            </a:lvl4pPr>
            <a:lvl5pPr marL="2057400" indent="-228600">
              <a:defRPr sz="2400">
                <a:solidFill>
                  <a:schemeClr val="tx1"/>
                </a:solidFill>
                <a:latin typeface="Maiandra GD" panose="020E0502030308020204" pitchFamily="34" charset="0"/>
              </a:defRPr>
            </a:lvl5pPr>
            <a:lvl6pPr marL="2514600" indent="-228600" eaLnBrk="0" fontAlgn="base" hangingPunct="0">
              <a:spcBef>
                <a:spcPct val="0"/>
              </a:spcBef>
              <a:spcAft>
                <a:spcPct val="0"/>
              </a:spcAft>
              <a:defRPr sz="2400">
                <a:solidFill>
                  <a:schemeClr val="tx1"/>
                </a:solidFill>
                <a:latin typeface="Maiandra GD" panose="020E0502030308020204" pitchFamily="34" charset="0"/>
              </a:defRPr>
            </a:lvl6pPr>
            <a:lvl7pPr marL="2971800" indent="-228600" eaLnBrk="0" fontAlgn="base" hangingPunct="0">
              <a:spcBef>
                <a:spcPct val="0"/>
              </a:spcBef>
              <a:spcAft>
                <a:spcPct val="0"/>
              </a:spcAft>
              <a:defRPr sz="2400">
                <a:solidFill>
                  <a:schemeClr val="tx1"/>
                </a:solidFill>
                <a:latin typeface="Maiandra GD" panose="020E0502030308020204" pitchFamily="34" charset="0"/>
              </a:defRPr>
            </a:lvl7pPr>
            <a:lvl8pPr marL="3429000" indent="-228600" eaLnBrk="0" fontAlgn="base" hangingPunct="0">
              <a:spcBef>
                <a:spcPct val="0"/>
              </a:spcBef>
              <a:spcAft>
                <a:spcPct val="0"/>
              </a:spcAft>
              <a:defRPr sz="2400">
                <a:solidFill>
                  <a:schemeClr val="tx1"/>
                </a:solidFill>
                <a:latin typeface="Maiandra GD" panose="020E0502030308020204" pitchFamily="34" charset="0"/>
              </a:defRPr>
            </a:lvl8pPr>
            <a:lvl9pPr marL="3886200" indent="-228600" eaLnBrk="0" fontAlgn="base" hangingPunct="0">
              <a:spcBef>
                <a:spcPct val="0"/>
              </a:spcBef>
              <a:spcAft>
                <a:spcPct val="0"/>
              </a:spcAft>
              <a:defRPr sz="2400">
                <a:solidFill>
                  <a:schemeClr val="tx1"/>
                </a:solidFill>
                <a:latin typeface="Maiandra GD" panose="020E0502030308020204" pitchFamily="34" charset="0"/>
              </a:defRPr>
            </a:lvl9pPr>
          </a:lstStyle>
          <a:p>
            <a:pPr marL="0" marR="62861" lvl="4" algn="just" defTabSz="457140">
              <a:lnSpc>
                <a:spcPct val="110000"/>
              </a:lnSpc>
              <a:spcBef>
                <a:spcPct val="20000"/>
              </a:spcBef>
              <a:buClr>
                <a:schemeClr val="bg2"/>
              </a:buClr>
              <a:buSzPct val="150000"/>
              <a:defRPr/>
            </a:pPr>
            <a:r>
              <a:rPr lang="es-CO" altLang="es-CO" sz="1800" dirty="0">
                <a:solidFill>
                  <a:srgbClr val="1E1E1E"/>
                </a:solidFill>
                <a:latin typeface="Gill Sans MT" panose="020B0502020104020203" pitchFamily="34" charset="0"/>
              </a:rPr>
              <a:t>También llamada Gonocócica o gonorrea, la produce la bacteria </a:t>
            </a:r>
            <a:r>
              <a:rPr lang="es-CO" altLang="es-CO" sz="1800" dirty="0" err="1">
                <a:solidFill>
                  <a:srgbClr val="1E1E1E"/>
                </a:solidFill>
                <a:latin typeface="Gill Sans MT" panose="020B0502020104020203" pitchFamily="34" charset="0"/>
              </a:rPr>
              <a:t>Neisseria</a:t>
            </a:r>
            <a:r>
              <a:rPr lang="es-CO" altLang="es-CO" sz="1800" dirty="0">
                <a:solidFill>
                  <a:srgbClr val="1E1E1E"/>
                </a:solidFill>
                <a:latin typeface="Gill Sans MT" panose="020B0502020104020203" pitchFamily="34" charset="0"/>
              </a:rPr>
              <a:t> </a:t>
            </a:r>
            <a:r>
              <a:rPr lang="es-CO" altLang="es-CO" sz="1800" dirty="0" err="1">
                <a:solidFill>
                  <a:srgbClr val="1E1E1E"/>
                </a:solidFill>
                <a:latin typeface="Gill Sans MT" panose="020B0502020104020203" pitchFamily="34" charset="0"/>
              </a:rPr>
              <a:t>gonorrhoeae</a:t>
            </a:r>
            <a:r>
              <a:rPr lang="es-CO" altLang="es-CO" sz="1800" dirty="0">
                <a:solidFill>
                  <a:srgbClr val="1E1E1E"/>
                </a:solidFill>
                <a:latin typeface="Gill Sans MT" panose="020B0502020104020203" pitchFamily="34" charset="0"/>
              </a:rPr>
              <a:t>.</a:t>
            </a:r>
          </a:p>
          <a:p>
            <a:pPr marL="0" marR="62861" lvl="4" algn="just" defTabSz="457140">
              <a:lnSpc>
                <a:spcPct val="110000"/>
              </a:lnSpc>
              <a:spcBef>
                <a:spcPct val="20000"/>
              </a:spcBef>
              <a:buClr>
                <a:schemeClr val="bg2"/>
              </a:buClr>
              <a:buSzPct val="150000"/>
              <a:defRPr/>
            </a:pPr>
            <a:r>
              <a:rPr lang="es-CO" altLang="es-CO" sz="1800" dirty="0">
                <a:solidFill>
                  <a:srgbClr val="1E1E1E"/>
                </a:solidFill>
                <a:latin typeface="Gill Sans MT" panose="020B0502020104020203" pitchFamily="34" charset="0"/>
              </a:rPr>
              <a:t>Es más común en los adultos jóvenes. Puede contraerse a través del sexo vaginal, oral o anal con una pareja infectada. Una mujer embarazada puede transmitírsela a su bebé durante el parto.</a:t>
            </a:r>
          </a:p>
          <a:p>
            <a:pPr marL="0" marR="62861" lvl="4" algn="just" defTabSz="457140">
              <a:lnSpc>
                <a:spcPct val="110000"/>
              </a:lnSpc>
              <a:spcBef>
                <a:spcPct val="20000"/>
              </a:spcBef>
              <a:buClr>
                <a:schemeClr val="bg2"/>
              </a:buClr>
              <a:buSzPct val="150000"/>
              <a:defRPr/>
            </a:pPr>
            <a:r>
              <a:rPr lang="es-CO" altLang="es-CO" sz="1800" dirty="0">
                <a:solidFill>
                  <a:srgbClr val="1E1E1E"/>
                </a:solidFill>
                <a:latin typeface="Gill Sans MT" panose="020B0502020104020203" pitchFamily="34" charset="0"/>
              </a:rPr>
              <a:t>Algunas veces, la gonorrea no provoca síntomas. De no tratarse, puede causar problemas en la próstata y testículos. </a:t>
            </a:r>
          </a:p>
          <a:p>
            <a:pPr marL="0" marR="62861" lvl="4" defTabSz="457140">
              <a:lnSpc>
                <a:spcPct val="110000"/>
              </a:lnSpc>
              <a:buClr>
                <a:schemeClr val="bg2"/>
              </a:buClr>
              <a:buSzPct val="150000"/>
              <a:defRPr/>
            </a:pPr>
            <a:r>
              <a:rPr lang="es-CO" altLang="es-CO" sz="1800" b="1" dirty="0">
                <a:solidFill>
                  <a:srgbClr val="F9B036"/>
                </a:solidFill>
                <a:effectLst>
                  <a:outerShdw blurRad="38100" dist="38100" dir="2700000" algn="tl">
                    <a:srgbClr val="000000">
                      <a:alpha val="43137"/>
                    </a:srgbClr>
                  </a:outerShdw>
                </a:effectLst>
                <a:latin typeface="+mj-lt"/>
              </a:rPr>
              <a:t>Síntomas:</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altLang="es-CO" sz="1800" dirty="0">
                <a:latin typeface="+mj-lt"/>
              </a:rPr>
              <a:t>Dolor en la parte inferior del abdomen.</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altLang="es-CO" sz="1800" dirty="0">
                <a:latin typeface="+mj-lt"/>
              </a:rPr>
              <a:t>Secreción de color blanco, amarillo o verde del pene.</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altLang="es-CO" sz="1800" dirty="0">
                <a:latin typeface="+mj-lt"/>
              </a:rPr>
              <a:t>Ardor o dolor para la micción.</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altLang="es-CO" sz="1800" dirty="0">
                <a:latin typeface="+mj-lt"/>
              </a:rPr>
              <a:t>Mal olor de las secreciones o en la relación sexual.</a:t>
            </a:r>
            <a:endParaRPr lang="es-ES_tradnl" altLang="es-CO" sz="1800" dirty="0">
              <a:latin typeface="+mj-lt"/>
            </a:endParaRPr>
          </a:p>
        </p:txBody>
      </p:sp>
      <p:pic>
        <p:nvPicPr>
          <p:cNvPr id="25602" name="Picture 2" descr="Gonorrea">
            <a:extLst>
              <a:ext uri="{FF2B5EF4-FFF2-40B4-BE49-F238E27FC236}">
                <a16:creationId xmlns:a16="http://schemas.microsoft.com/office/drawing/2014/main" id="{8E89C805-6ED4-417E-9603-D5F458B1D3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6171" y="4077072"/>
            <a:ext cx="2459493" cy="1645690"/>
          </a:xfrm>
          <a:prstGeom prst="rect">
            <a:avLst/>
          </a:prstGeom>
          <a:noFill/>
          <a:extLst>
            <a:ext uri="{909E8E84-426E-40DD-AFC4-6F175D3DCCD1}">
              <a14:hiddenFill xmlns:a14="http://schemas.microsoft.com/office/drawing/2010/main">
                <a:solidFill>
                  <a:srgbClr val="FFFFFF"/>
                </a:solidFill>
              </a14:hiddenFill>
            </a:ext>
          </a:extLst>
        </p:spPr>
      </p:pic>
      <p:sp>
        <p:nvSpPr>
          <p:cNvPr id="5" name="1 Título">
            <a:extLst>
              <a:ext uri="{FF2B5EF4-FFF2-40B4-BE49-F238E27FC236}">
                <a16:creationId xmlns:a16="http://schemas.microsoft.com/office/drawing/2014/main" id="{2ED6901A-E4C7-4DDE-87B5-2006CB1D460C}"/>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Blenorragia</a:t>
            </a:r>
          </a:p>
        </p:txBody>
      </p:sp>
    </p:spTree>
    <p:extLst>
      <p:ext uri="{BB962C8B-B14F-4D97-AF65-F5344CB8AC3E}">
        <p14:creationId xmlns:p14="http://schemas.microsoft.com/office/powerpoint/2010/main" val="2921427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11F87193-E69D-4193-8F4D-3ED2578F1BE9}"/>
              </a:ext>
            </a:extLst>
          </p:cNvPr>
          <p:cNvSpPr txBox="1">
            <a:spLocks noChangeArrowheads="1"/>
          </p:cNvSpPr>
          <p:nvPr/>
        </p:nvSpPr>
        <p:spPr bwMode="auto">
          <a:xfrm>
            <a:off x="628335" y="1117613"/>
            <a:ext cx="7887329" cy="3762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Maiandra GD" panose="020E0502030308020204" pitchFamily="34" charset="0"/>
              </a:defRPr>
            </a:lvl1pPr>
            <a:lvl2pPr marL="742950" indent="-285750">
              <a:defRPr sz="2400">
                <a:solidFill>
                  <a:schemeClr val="tx1"/>
                </a:solidFill>
                <a:latin typeface="Maiandra GD" panose="020E0502030308020204" pitchFamily="34" charset="0"/>
              </a:defRPr>
            </a:lvl2pPr>
            <a:lvl3pPr marL="1143000" indent="-228600">
              <a:defRPr sz="2400">
                <a:solidFill>
                  <a:schemeClr val="tx1"/>
                </a:solidFill>
                <a:latin typeface="Maiandra GD" panose="020E0502030308020204" pitchFamily="34" charset="0"/>
              </a:defRPr>
            </a:lvl3pPr>
            <a:lvl4pPr marL="1600200" indent="-228600">
              <a:defRPr sz="2400">
                <a:solidFill>
                  <a:schemeClr val="tx1"/>
                </a:solidFill>
                <a:latin typeface="Maiandra GD" panose="020E0502030308020204" pitchFamily="34" charset="0"/>
              </a:defRPr>
            </a:lvl4pPr>
            <a:lvl5pPr marL="2057400" indent="-228600">
              <a:defRPr sz="2400">
                <a:solidFill>
                  <a:schemeClr val="tx1"/>
                </a:solidFill>
                <a:latin typeface="Maiandra GD" panose="020E0502030308020204" pitchFamily="34" charset="0"/>
              </a:defRPr>
            </a:lvl5pPr>
            <a:lvl6pPr marL="2514600" indent="-228600" eaLnBrk="0" fontAlgn="base" hangingPunct="0">
              <a:spcBef>
                <a:spcPct val="0"/>
              </a:spcBef>
              <a:spcAft>
                <a:spcPct val="0"/>
              </a:spcAft>
              <a:defRPr sz="2400">
                <a:solidFill>
                  <a:schemeClr val="tx1"/>
                </a:solidFill>
                <a:latin typeface="Maiandra GD" panose="020E0502030308020204" pitchFamily="34" charset="0"/>
              </a:defRPr>
            </a:lvl6pPr>
            <a:lvl7pPr marL="2971800" indent="-228600" eaLnBrk="0" fontAlgn="base" hangingPunct="0">
              <a:spcBef>
                <a:spcPct val="0"/>
              </a:spcBef>
              <a:spcAft>
                <a:spcPct val="0"/>
              </a:spcAft>
              <a:defRPr sz="2400">
                <a:solidFill>
                  <a:schemeClr val="tx1"/>
                </a:solidFill>
                <a:latin typeface="Maiandra GD" panose="020E0502030308020204" pitchFamily="34" charset="0"/>
              </a:defRPr>
            </a:lvl7pPr>
            <a:lvl8pPr marL="3429000" indent="-228600" eaLnBrk="0" fontAlgn="base" hangingPunct="0">
              <a:spcBef>
                <a:spcPct val="0"/>
              </a:spcBef>
              <a:spcAft>
                <a:spcPct val="0"/>
              </a:spcAft>
              <a:defRPr sz="2400">
                <a:solidFill>
                  <a:schemeClr val="tx1"/>
                </a:solidFill>
                <a:latin typeface="Maiandra GD" panose="020E0502030308020204" pitchFamily="34" charset="0"/>
              </a:defRPr>
            </a:lvl8pPr>
            <a:lvl9pPr marL="3886200" indent="-228600" eaLnBrk="0" fontAlgn="base" hangingPunct="0">
              <a:spcBef>
                <a:spcPct val="0"/>
              </a:spcBef>
              <a:spcAft>
                <a:spcPct val="0"/>
              </a:spcAft>
              <a:defRPr sz="2400">
                <a:solidFill>
                  <a:schemeClr val="tx1"/>
                </a:solidFill>
                <a:latin typeface="Maiandra GD" panose="020E0502030308020204" pitchFamily="34" charset="0"/>
              </a:defRPr>
            </a:lvl9pPr>
          </a:lstStyle>
          <a:p>
            <a:pPr marL="0" marR="62861" lvl="4" algn="just" defTabSz="457140">
              <a:lnSpc>
                <a:spcPct val="110000"/>
              </a:lnSpc>
              <a:spcBef>
                <a:spcPct val="20000"/>
              </a:spcBef>
              <a:buClr>
                <a:schemeClr val="bg2"/>
              </a:buClr>
              <a:buSzPct val="150000"/>
              <a:defRPr/>
            </a:pPr>
            <a:r>
              <a:rPr lang="es-CO" altLang="es-CO" sz="1800" dirty="0">
                <a:solidFill>
                  <a:srgbClr val="1E1E1E"/>
                </a:solidFill>
                <a:latin typeface="Gill Sans MT" panose="020B0502020104020203" pitchFamily="34" charset="0"/>
              </a:rPr>
              <a:t>Causada por la bacteria Treponema </a:t>
            </a:r>
            <a:r>
              <a:rPr lang="es-CO" altLang="es-CO" sz="1800" dirty="0" err="1">
                <a:solidFill>
                  <a:srgbClr val="1E1E1E"/>
                </a:solidFill>
                <a:latin typeface="Gill Sans MT" panose="020B0502020104020203" pitchFamily="34" charset="0"/>
              </a:rPr>
              <a:t>pallidum</a:t>
            </a:r>
            <a:r>
              <a:rPr lang="es-CO" altLang="es-CO" sz="1800" dirty="0">
                <a:solidFill>
                  <a:srgbClr val="1E1E1E"/>
                </a:solidFill>
                <a:latin typeface="Gill Sans MT" panose="020B0502020104020203" pitchFamily="34" charset="0"/>
              </a:rPr>
              <a:t>. Puede causar complicaciones a largo plazo o la muerte si no se trata de manera adecuada. La enfermedad evoluciona por etapas.</a:t>
            </a:r>
          </a:p>
          <a:p>
            <a:pPr marL="0" marR="62861" lvl="4" algn="just" defTabSz="457140">
              <a:lnSpc>
                <a:spcPct val="110000"/>
              </a:lnSpc>
              <a:spcBef>
                <a:spcPct val="20000"/>
              </a:spcBef>
              <a:buClr>
                <a:schemeClr val="bg2"/>
              </a:buClr>
              <a:buSzPct val="150000"/>
              <a:defRPr/>
            </a:pPr>
            <a:endParaRPr lang="es-CO" altLang="es-CO" sz="1800" dirty="0">
              <a:solidFill>
                <a:srgbClr val="1E1E1E"/>
              </a:solidFill>
              <a:latin typeface="Gill Sans MT" panose="020B0502020104020203" pitchFamily="34" charset="0"/>
            </a:endParaRPr>
          </a:p>
          <a:p>
            <a:pPr marL="0" marR="62861" lvl="4" algn="just" defTabSz="457140">
              <a:lnSpc>
                <a:spcPct val="110000"/>
              </a:lnSpc>
              <a:spcBef>
                <a:spcPct val="20000"/>
              </a:spcBef>
              <a:buClr>
                <a:schemeClr val="bg2"/>
              </a:buClr>
              <a:buSzPct val="150000"/>
              <a:defRPr/>
            </a:pPr>
            <a:r>
              <a:rPr lang="es-CO" altLang="es-CO" sz="1800" b="1" dirty="0">
                <a:solidFill>
                  <a:srgbClr val="FFC000"/>
                </a:solidFill>
                <a:effectLst>
                  <a:outerShdw blurRad="38100" dist="38100" dir="2700000" algn="tl">
                    <a:srgbClr val="000000">
                      <a:alpha val="43137"/>
                    </a:srgbClr>
                  </a:outerShdw>
                </a:effectLst>
                <a:latin typeface="Gill Sans MT" panose="020B0502020104020203" pitchFamily="34" charset="0"/>
              </a:rPr>
              <a:t>Primera Etapa: </a:t>
            </a:r>
            <a:r>
              <a:rPr lang="es-CO" altLang="es-CO" sz="1800" dirty="0">
                <a:solidFill>
                  <a:srgbClr val="1E1E1E"/>
                </a:solidFill>
                <a:latin typeface="Gill Sans MT" panose="020B0502020104020203" pitchFamily="34" charset="0"/>
              </a:rPr>
              <a:t>1-12 semanas después del contacto. Ulceración en genitales, boca y ano (chancro).</a:t>
            </a:r>
          </a:p>
          <a:p>
            <a:pPr marL="0" marR="62861" lvl="4" algn="just" defTabSz="457140">
              <a:lnSpc>
                <a:spcPct val="110000"/>
              </a:lnSpc>
              <a:spcBef>
                <a:spcPct val="20000"/>
              </a:spcBef>
              <a:buClr>
                <a:schemeClr val="bg2"/>
              </a:buClr>
              <a:buSzPct val="150000"/>
              <a:defRPr/>
            </a:pPr>
            <a:r>
              <a:rPr lang="es-CO" altLang="es-CO" sz="1800" b="1" dirty="0">
                <a:solidFill>
                  <a:srgbClr val="FFC000"/>
                </a:solidFill>
                <a:effectLst>
                  <a:outerShdw blurRad="38100" dist="38100" dir="2700000" algn="tl">
                    <a:srgbClr val="000000">
                      <a:alpha val="43137"/>
                    </a:srgbClr>
                  </a:outerShdw>
                </a:effectLst>
                <a:latin typeface="Gill Sans MT" panose="020B0502020104020203" pitchFamily="34" charset="0"/>
              </a:rPr>
              <a:t>Segunda Etapa: </a:t>
            </a:r>
            <a:r>
              <a:rPr lang="es-CO" altLang="es-CO" sz="1800" dirty="0">
                <a:solidFill>
                  <a:srgbClr val="1E1E1E"/>
                </a:solidFill>
                <a:latin typeface="Gill Sans MT" panose="020B0502020104020203" pitchFamily="34" charset="0"/>
              </a:rPr>
              <a:t>hasta 6 meses. Manchas en pecho espaldas y extremidades.</a:t>
            </a:r>
          </a:p>
          <a:p>
            <a:pPr marL="0" marR="62861" lvl="4" algn="just" defTabSz="457140">
              <a:lnSpc>
                <a:spcPct val="110000"/>
              </a:lnSpc>
              <a:spcBef>
                <a:spcPct val="20000"/>
              </a:spcBef>
              <a:buClr>
                <a:schemeClr val="bg2"/>
              </a:buClr>
              <a:buSzPct val="150000"/>
              <a:defRPr/>
            </a:pPr>
            <a:r>
              <a:rPr lang="es-CO" altLang="es-CO" sz="1800" b="1" dirty="0">
                <a:solidFill>
                  <a:srgbClr val="FFC000"/>
                </a:solidFill>
                <a:effectLst>
                  <a:outerShdw blurRad="38100" dist="38100" dir="2700000" algn="tl">
                    <a:srgbClr val="000000">
                      <a:alpha val="43137"/>
                    </a:srgbClr>
                  </a:outerShdw>
                </a:effectLst>
                <a:latin typeface="Gill Sans MT" panose="020B0502020104020203" pitchFamily="34" charset="0"/>
              </a:rPr>
              <a:t>Tercera Etapa: </a:t>
            </a:r>
            <a:r>
              <a:rPr lang="es-CO" altLang="es-CO" sz="1800" dirty="0">
                <a:solidFill>
                  <a:srgbClr val="1E1E1E"/>
                </a:solidFill>
                <a:latin typeface="Gill Sans MT" panose="020B0502020104020203" pitchFamily="34" charset="0"/>
              </a:rPr>
              <a:t>hasta 3 años o más. Lesiones a nivel de corazón, vasos, medula y cerebro.</a:t>
            </a:r>
          </a:p>
          <a:p>
            <a:pPr marL="0" marR="62861" lvl="4" algn="just" defTabSz="457140">
              <a:lnSpc>
                <a:spcPct val="110000"/>
              </a:lnSpc>
              <a:spcBef>
                <a:spcPct val="20000"/>
              </a:spcBef>
              <a:buClr>
                <a:schemeClr val="bg2"/>
              </a:buClr>
              <a:buSzPct val="150000"/>
              <a:defRPr/>
            </a:pPr>
            <a:endParaRPr lang="es-CO" altLang="es-CO" sz="1800" dirty="0">
              <a:solidFill>
                <a:srgbClr val="1E1E1E"/>
              </a:solidFill>
              <a:latin typeface="Gill Sans MT" panose="020B0502020104020203" pitchFamily="34" charset="0"/>
            </a:endParaRPr>
          </a:p>
          <a:p>
            <a:pPr>
              <a:spcBef>
                <a:spcPct val="50000"/>
              </a:spcBef>
            </a:pPr>
            <a:endParaRPr lang="es-CO" altLang="es-CO" sz="1500" b="1" dirty="0">
              <a:solidFill>
                <a:srgbClr val="C00000"/>
              </a:solidFill>
              <a:latin typeface="Gill Sans MT" panose="020B0502020104020203" pitchFamily="34" charset="0"/>
            </a:endParaRPr>
          </a:p>
        </p:txBody>
      </p:sp>
      <p:pic>
        <p:nvPicPr>
          <p:cNvPr id="26626" name="Picture 2" descr="Sífilis: la vieja enfermedad que reapareció con todo porque se usa menos el  preservativo">
            <a:extLst>
              <a:ext uri="{FF2B5EF4-FFF2-40B4-BE49-F238E27FC236}">
                <a16:creationId xmlns:a16="http://schemas.microsoft.com/office/drawing/2014/main" id="{1D0B9BA3-8FE7-410F-8D19-913B142F5F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4653136"/>
            <a:ext cx="1928310" cy="1285540"/>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Sífilis - ScienceDirect">
            <a:extLst>
              <a:ext uri="{FF2B5EF4-FFF2-40B4-BE49-F238E27FC236}">
                <a16:creationId xmlns:a16="http://schemas.microsoft.com/office/drawing/2014/main" id="{4A18A7E5-6FF4-4158-9F16-3CB73BD8D6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8142" y="4662477"/>
            <a:ext cx="1421236" cy="1285540"/>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a:extLst>
              <a:ext uri="{FF2B5EF4-FFF2-40B4-BE49-F238E27FC236}">
                <a16:creationId xmlns:a16="http://schemas.microsoft.com/office/drawing/2014/main" id="{579607EB-4125-45D6-A49A-E04A02C7DF7D}"/>
              </a:ext>
            </a:extLst>
          </p:cNvPr>
          <p:cNvPicPr>
            <a:picLocks noChangeAspect="1"/>
          </p:cNvPicPr>
          <p:nvPr/>
        </p:nvPicPr>
        <p:blipFill rotWithShape="1">
          <a:blip r:embed="rId4">
            <a:extLst>
              <a:ext uri="{28A0092B-C50C-407E-A947-70E740481C1C}">
                <a14:useLocalDpi xmlns:a14="http://schemas.microsoft.com/office/drawing/2010/main" val="0"/>
              </a:ext>
            </a:extLst>
          </a:blip>
          <a:srcRect b="3890"/>
          <a:stretch/>
        </p:blipFill>
        <p:spPr>
          <a:xfrm>
            <a:off x="6103600" y="4664441"/>
            <a:ext cx="1928310" cy="1288348"/>
          </a:xfrm>
          <a:prstGeom prst="rect">
            <a:avLst/>
          </a:prstGeom>
        </p:spPr>
      </p:pic>
      <p:sp>
        <p:nvSpPr>
          <p:cNvPr id="7" name="1 Título">
            <a:extLst>
              <a:ext uri="{FF2B5EF4-FFF2-40B4-BE49-F238E27FC236}">
                <a16:creationId xmlns:a16="http://schemas.microsoft.com/office/drawing/2014/main" id="{067F33DD-2B4C-4B91-9133-A8783BDCDF9F}"/>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Sífilis</a:t>
            </a:r>
          </a:p>
        </p:txBody>
      </p:sp>
    </p:spTree>
    <p:extLst>
      <p:ext uri="{BB962C8B-B14F-4D97-AF65-F5344CB8AC3E}">
        <p14:creationId xmlns:p14="http://schemas.microsoft.com/office/powerpoint/2010/main" val="238334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576787" y="1186017"/>
            <a:ext cx="8027661" cy="3686073"/>
          </a:xfrm>
          <a:prstGeom prst="rect">
            <a:avLst/>
          </a:prstGeom>
          <a:ln w="9525">
            <a:noFill/>
          </a:ln>
        </p:spPr>
        <p:txBody>
          <a:bodyPr vert="horz" wrap="square" lIns="0" tIns="22859" rIns="0" bIns="0" rtlCol="0">
            <a:spAutoFit/>
          </a:bodyPr>
          <a:lstStyle/>
          <a:p>
            <a:pPr marL="0" marR="62861" lvl="4" indent="-228600" algn="just" defTabSz="457140">
              <a:lnSpc>
                <a:spcPct val="110000"/>
              </a:lnSpc>
              <a:spcBef>
                <a:spcPct val="20000"/>
              </a:spcBef>
              <a:buClr>
                <a:schemeClr val="bg2"/>
              </a:buClr>
              <a:buSzPct val="150000"/>
              <a:defRPr/>
            </a:pPr>
            <a:r>
              <a:rPr lang="es-CO" dirty="0">
                <a:solidFill>
                  <a:srgbClr val="1E1E1E"/>
                </a:solidFill>
                <a:latin typeface="Gill Sans MT" panose="020B0502020104020203" pitchFamily="34" charset="0"/>
              </a:rPr>
              <a:t>Es uno de los problemas de salud más grave en todo el mundo. Se transmite tanto sexual, como vertical (mamá a bebé), y a través de hemoderivados. Destruye las defensas y es propenso a todo tipo de enfermedades oportunistas: gripe, diarrea, tuberculosis. Los síntomas pueden tardar años en aparecer. Mientras tanto son portadores.</a:t>
            </a:r>
          </a:p>
          <a:p>
            <a:pPr marL="0" marR="62861" lvl="4" indent="-228600" algn="just" defTabSz="457140">
              <a:lnSpc>
                <a:spcPct val="110000"/>
              </a:lnSpc>
              <a:spcBef>
                <a:spcPct val="20000"/>
              </a:spcBef>
              <a:buClr>
                <a:schemeClr val="bg2"/>
              </a:buClr>
              <a:buSzPct val="150000"/>
              <a:buFont typeface="Arial" panose="020B0604020202020204" pitchFamily="34" charset="0"/>
              <a:buChar char="•"/>
              <a:defRPr/>
            </a:pPr>
            <a:endParaRPr lang="es-CO" dirty="0">
              <a:solidFill>
                <a:srgbClr val="1E1E1E"/>
              </a:solidFill>
              <a:latin typeface="Gill Sans MT" panose="020B0502020104020203" pitchFamily="34" charset="0"/>
            </a:endParaRPr>
          </a:p>
          <a:p>
            <a:pPr marL="0" marR="62861" lvl="4" indent="-228600" algn="just" defTabSz="457140">
              <a:lnSpc>
                <a:spcPct val="110000"/>
              </a:lnSpc>
              <a:spcBef>
                <a:spcPct val="20000"/>
              </a:spcBef>
              <a:buClr>
                <a:schemeClr val="bg2"/>
              </a:buClr>
              <a:buSzPct val="150000"/>
              <a:defRPr/>
            </a:pPr>
            <a:r>
              <a:rPr lang="es-CO" b="1" dirty="0">
                <a:solidFill>
                  <a:srgbClr val="FFC000"/>
                </a:solidFill>
                <a:effectLst>
                  <a:outerShdw blurRad="38100" dist="38100" dir="2700000" algn="tl">
                    <a:srgbClr val="000000">
                      <a:alpha val="43137"/>
                    </a:srgbClr>
                  </a:outerShdw>
                </a:effectLst>
                <a:latin typeface="Gill Sans MT" panose="020B0502020104020203" pitchFamily="34" charset="0"/>
              </a:rPr>
              <a:t>Síntomas:</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Cansancio, fatiga, diarrea.</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Inflamación de ganglios.</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Pérdida importante de peso, sin causa aparente.</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Propensión a adquirir infecciones con frecuencia y raras.</a:t>
            </a:r>
          </a:p>
        </p:txBody>
      </p:sp>
      <p:pic>
        <p:nvPicPr>
          <p:cNvPr id="5" name="Imagen 4">
            <a:extLst>
              <a:ext uri="{FF2B5EF4-FFF2-40B4-BE49-F238E27FC236}">
                <a16:creationId xmlns:a16="http://schemas.microsoft.com/office/drawing/2014/main" id="{B4F38EDA-2DE6-4F05-8F3E-8785FD8016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0846" y="3328552"/>
            <a:ext cx="2348504" cy="2343431"/>
          </a:xfrm>
          <a:prstGeom prst="rect">
            <a:avLst/>
          </a:prstGeom>
        </p:spPr>
      </p:pic>
      <p:sp>
        <p:nvSpPr>
          <p:cNvPr id="7" name="1 Título">
            <a:extLst>
              <a:ext uri="{FF2B5EF4-FFF2-40B4-BE49-F238E27FC236}">
                <a16:creationId xmlns:a16="http://schemas.microsoft.com/office/drawing/2014/main" id="{6012C49F-232E-4B5B-8D30-91EADB6331A9}"/>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VIH – SIDA </a:t>
            </a:r>
          </a:p>
        </p:txBody>
      </p:sp>
    </p:spTree>
    <p:extLst>
      <p:ext uri="{BB962C8B-B14F-4D97-AF65-F5344CB8AC3E}">
        <p14:creationId xmlns:p14="http://schemas.microsoft.com/office/powerpoint/2010/main" val="32203333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683568" y="1885465"/>
            <a:ext cx="4077763" cy="3132075"/>
          </a:xfrm>
          <a:prstGeom prst="rect">
            <a:avLst/>
          </a:prstGeom>
          <a:ln w="9525">
            <a:noFill/>
          </a:ln>
        </p:spPr>
        <p:txBody>
          <a:bodyPr vert="horz" wrap="square" lIns="0" tIns="22859" rIns="0" bIns="0" rtlCol="0">
            <a:spAutoFit/>
          </a:bodyPr>
          <a:lstStyle/>
          <a:p>
            <a:pPr marL="0" marR="62861" lvl="4" indent="-228600" algn="just" defTabSz="457140">
              <a:lnSpc>
                <a:spcPct val="110000"/>
              </a:lnSpc>
              <a:spcBef>
                <a:spcPct val="20000"/>
              </a:spcBef>
              <a:buClr>
                <a:schemeClr val="bg2"/>
              </a:buClr>
              <a:buSzPct val="150000"/>
              <a:defRPr/>
            </a:pPr>
            <a:r>
              <a:rPr lang="es-CO" b="1" dirty="0">
                <a:solidFill>
                  <a:srgbClr val="FFC000"/>
                </a:solidFill>
                <a:effectLst>
                  <a:outerShdw blurRad="38100" dist="38100" dir="2700000" algn="tl">
                    <a:srgbClr val="000000">
                      <a:alpha val="43137"/>
                    </a:srgbClr>
                  </a:outerShdw>
                </a:effectLst>
                <a:latin typeface="Gill Sans MT" panose="020B0502020104020203" pitchFamily="34" charset="0"/>
              </a:rPr>
              <a:t>Diagnostico:</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Examen médico.</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Análisis de secreciones.</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Paraclínicos. Análisis hematológico.</a:t>
            </a:r>
          </a:p>
          <a:p>
            <a:pPr marL="0" marR="62861" lvl="4" indent="-228600" algn="just" defTabSz="457140">
              <a:lnSpc>
                <a:spcPct val="110000"/>
              </a:lnSpc>
              <a:spcBef>
                <a:spcPct val="20000"/>
              </a:spcBef>
              <a:buClr>
                <a:schemeClr val="bg2"/>
              </a:buClr>
              <a:buSzPct val="150000"/>
              <a:defRPr/>
            </a:pPr>
            <a:endParaRPr lang="es-CO" dirty="0">
              <a:solidFill>
                <a:srgbClr val="1E1E1E"/>
              </a:solidFill>
              <a:latin typeface="Gill Sans MT" panose="020B0502020104020203" pitchFamily="34" charset="0"/>
            </a:endParaRPr>
          </a:p>
          <a:p>
            <a:pPr marL="0" marR="62861" lvl="4" indent="-228600" algn="just" defTabSz="457140">
              <a:lnSpc>
                <a:spcPct val="110000"/>
              </a:lnSpc>
              <a:spcBef>
                <a:spcPct val="20000"/>
              </a:spcBef>
              <a:buClr>
                <a:schemeClr val="bg2"/>
              </a:buClr>
              <a:buSzPct val="150000"/>
              <a:defRPr/>
            </a:pPr>
            <a:r>
              <a:rPr lang="es-CO" b="1" dirty="0">
                <a:solidFill>
                  <a:srgbClr val="FFC000"/>
                </a:solidFill>
                <a:effectLst>
                  <a:outerShdw blurRad="38100" dist="38100" dir="2700000" algn="tl">
                    <a:srgbClr val="000000">
                      <a:alpha val="43137"/>
                    </a:srgbClr>
                  </a:outerShdw>
                </a:effectLst>
                <a:latin typeface="Gill Sans MT" panose="020B0502020104020203" pitchFamily="34" charset="0"/>
              </a:rPr>
              <a:t>Tratamiento:</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Medicamentos </a:t>
            </a:r>
            <a:r>
              <a:rPr lang="es-CO" dirty="0" err="1">
                <a:latin typeface="+mj-lt"/>
              </a:rPr>
              <a:t>antiretrovirales</a:t>
            </a:r>
            <a:r>
              <a:rPr lang="es-CO" dirty="0">
                <a:latin typeface="+mj-lt"/>
              </a:rPr>
              <a:t> indicados</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Seguimiento médico permanente.</a:t>
            </a:r>
          </a:p>
        </p:txBody>
      </p:sp>
      <p:pic>
        <p:nvPicPr>
          <p:cNvPr id="7" name="Imagen 6">
            <a:extLst>
              <a:ext uri="{FF2B5EF4-FFF2-40B4-BE49-F238E27FC236}">
                <a16:creationId xmlns:a16="http://schemas.microsoft.com/office/drawing/2014/main" id="{99840FE7-73D0-4FC1-9FFA-6FE1FDF17F8B}"/>
              </a:ext>
            </a:extLst>
          </p:cNvPr>
          <p:cNvPicPr/>
          <p:nvPr/>
        </p:nvPicPr>
        <p:blipFill>
          <a:blip r:embed="rId2"/>
          <a:stretch>
            <a:fillRect/>
          </a:stretch>
        </p:blipFill>
        <p:spPr>
          <a:xfrm>
            <a:off x="4572000" y="1878636"/>
            <a:ext cx="4249170" cy="2739406"/>
          </a:xfrm>
          <a:prstGeom prst="rect">
            <a:avLst/>
          </a:prstGeom>
        </p:spPr>
      </p:pic>
      <p:sp>
        <p:nvSpPr>
          <p:cNvPr id="5" name="1 Título">
            <a:extLst>
              <a:ext uri="{FF2B5EF4-FFF2-40B4-BE49-F238E27FC236}">
                <a16:creationId xmlns:a16="http://schemas.microsoft.com/office/drawing/2014/main" id="{5AB18752-3DC2-48AB-A6F6-E0D41389CA67}"/>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VIH – SIDA </a:t>
            </a:r>
          </a:p>
        </p:txBody>
      </p:sp>
    </p:spTree>
    <p:extLst>
      <p:ext uri="{BB962C8B-B14F-4D97-AF65-F5344CB8AC3E}">
        <p14:creationId xmlns:p14="http://schemas.microsoft.com/office/powerpoint/2010/main" val="20953734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613824" y="1229479"/>
            <a:ext cx="7918616" cy="4073871"/>
          </a:xfrm>
          <a:prstGeom prst="rect">
            <a:avLst/>
          </a:prstGeom>
          <a:ln w="9525">
            <a:noFill/>
          </a:ln>
        </p:spPr>
        <p:txBody>
          <a:bodyPr vert="horz" wrap="square" lIns="0" tIns="22859" rIns="0" bIns="0" rtlCol="0">
            <a:spAutoFit/>
          </a:bodyPr>
          <a:lstStyle/>
          <a:p>
            <a:pPr marL="0" marR="62861" lvl="4" indent="-228600" algn="just" defTabSz="457140">
              <a:lnSpc>
                <a:spcPct val="110000"/>
              </a:lnSpc>
              <a:spcBef>
                <a:spcPct val="20000"/>
              </a:spcBef>
              <a:buClr>
                <a:schemeClr val="bg2"/>
              </a:buClr>
              <a:buSzPct val="150000"/>
              <a:defRPr/>
            </a:pPr>
            <a:r>
              <a:rPr lang="es-CO" dirty="0">
                <a:solidFill>
                  <a:srgbClr val="1E1E1E"/>
                </a:solidFill>
                <a:latin typeface="Gill Sans MT" panose="020B0502020104020203" pitchFamily="34" charset="0"/>
              </a:rPr>
              <a:t>Las verrugas genitales son la infección de transmisión sexual más frecuente. Son proliferaciones benignas en su mayoría debidas a la infección por el Virus del Papiloma Humano (VPH), pero requieren hacer diagnóstico diferencial con otras ITS como los condilomas planos sifilíticos o </a:t>
            </a:r>
            <a:r>
              <a:rPr lang="es-CO" dirty="0" err="1">
                <a:solidFill>
                  <a:srgbClr val="1E1E1E"/>
                </a:solidFill>
                <a:latin typeface="Gill Sans MT" panose="020B0502020104020203" pitchFamily="34" charset="0"/>
              </a:rPr>
              <a:t>molluscum</a:t>
            </a:r>
            <a:r>
              <a:rPr lang="es-CO" dirty="0">
                <a:solidFill>
                  <a:srgbClr val="1E1E1E"/>
                </a:solidFill>
                <a:latin typeface="Gill Sans MT" panose="020B0502020104020203" pitchFamily="34" charset="0"/>
              </a:rPr>
              <a:t> </a:t>
            </a:r>
            <a:r>
              <a:rPr lang="es-CO" dirty="0" err="1">
                <a:solidFill>
                  <a:srgbClr val="1E1E1E"/>
                </a:solidFill>
                <a:latin typeface="Gill Sans MT" panose="020B0502020104020203" pitchFamily="34" charset="0"/>
              </a:rPr>
              <a:t>contagiosum</a:t>
            </a:r>
            <a:r>
              <a:rPr lang="es-CO" dirty="0">
                <a:solidFill>
                  <a:srgbClr val="1E1E1E"/>
                </a:solidFill>
                <a:latin typeface="Gill Sans MT" panose="020B0502020104020203" pitchFamily="34" charset="0"/>
              </a:rPr>
              <a:t>. La vía de transmisión fundamental es la sexual, por contacto directo.</a:t>
            </a:r>
          </a:p>
          <a:p>
            <a:pPr marL="0" marR="62861" lvl="4" indent="-228600" algn="just" defTabSz="457140">
              <a:lnSpc>
                <a:spcPct val="110000"/>
              </a:lnSpc>
              <a:spcBef>
                <a:spcPct val="20000"/>
              </a:spcBef>
              <a:buClr>
                <a:schemeClr val="bg2"/>
              </a:buClr>
              <a:buSzPct val="150000"/>
              <a:defRPr/>
            </a:pPr>
            <a:endParaRPr lang="es-CO" dirty="0">
              <a:solidFill>
                <a:srgbClr val="1E1E1E"/>
              </a:solidFill>
              <a:latin typeface="Gill Sans MT" panose="020B0502020104020203" pitchFamily="34" charset="0"/>
            </a:endParaRPr>
          </a:p>
          <a:p>
            <a:pPr marL="0" marR="62861" lvl="4" indent="-228600" algn="just" defTabSz="457140">
              <a:lnSpc>
                <a:spcPct val="110000"/>
              </a:lnSpc>
              <a:spcBef>
                <a:spcPct val="20000"/>
              </a:spcBef>
              <a:buClr>
                <a:schemeClr val="bg2"/>
              </a:buClr>
              <a:buSzPct val="150000"/>
              <a:defRPr/>
            </a:pPr>
            <a:r>
              <a:rPr lang="es-CO" dirty="0">
                <a:solidFill>
                  <a:srgbClr val="1E1E1E"/>
                </a:solidFill>
                <a:latin typeface="Gill Sans MT" panose="020B0502020104020203" pitchFamily="34" charset="0"/>
              </a:rPr>
              <a:t>Aunque la mayoría de las infecciones son subclínicas o latentes (el paciente no tiene lesiones visibles y por lo tanto no sabe que está infectado y que puede infectar). El periodo de incubación varía mucho, lo habitual es de 3 a 6 meses, aunque puede ir de pocas semanas a más de un año, por lo que saber desde cuando está infectado el paciente o quién lo ha infectado es muy difícil.  Se estima que un 75% de la población sexualmente activa ha tenido o tendrá infección por el VPH, un 15% presenta infección activa y solo un 1% condilomas.</a:t>
            </a:r>
          </a:p>
        </p:txBody>
      </p:sp>
      <p:pic>
        <p:nvPicPr>
          <p:cNvPr id="2" name="Imagen 1">
            <a:extLst>
              <a:ext uri="{FF2B5EF4-FFF2-40B4-BE49-F238E27FC236}">
                <a16:creationId xmlns:a16="http://schemas.microsoft.com/office/drawing/2014/main" id="{15EB03BD-3116-48C8-BE69-0C2F6C5EC4B5}"/>
              </a:ext>
            </a:extLst>
          </p:cNvPr>
          <p:cNvPicPr>
            <a:picLocks noChangeAspect="1"/>
          </p:cNvPicPr>
          <p:nvPr/>
        </p:nvPicPr>
        <p:blipFill>
          <a:blip r:embed="rId2"/>
          <a:stretch>
            <a:fillRect/>
          </a:stretch>
        </p:blipFill>
        <p:spPr>
          <a:xfrm>
            <a:off x="4586672" y="5157192"/>
            <a:ext cx="2361592" cy="1543471"/>
          </a:xfrm>
          <a:prstGeom prst="rect">
            <a:avLst/>
          </a:prstGeom>
        </p:spPr>
      </p:pic>
      <p:sp>
        <p:nvSpPr>
          <p:cNvPr id="5" name="1 Título">
            <a:extLst>
              <a:ext uri="{FF2B5EF4-FFF2-40B4-BE49-F238E27FC236}">
                <a16:creationId xmlns:a16="http://schemas.microsoft.com/office/drawing/2014/main" id="{656FD6B6-CF5A-4A54-949B-F8A7B4087A89}"/>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Condilomas – verrugas genitales</a:t>
            </a:r>
          </a:p>
        </p:txBody>
      </p:sp>
    </p:spTree>
    <p:extLst>
      <p:ext uri="{BB962C8B-B14F-4D97-AF65-F5344CB8AC3E}">
        <p14:creationId xmlns:p14="http://schemas.microsoft.com/office/powerpoint/2010/main" val="108107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473068" y="1268760"/>
            <a:ext cx="8155526" cy="3990771"/>
          </a:xfrm>
          <a:prstGeom prst="rect">
            <a:avLst/>
          </a:prstGeom>
          <a:ln w="9525">
            <a:noFill/>
          </a:ln>
        </p:spPr>
        <p:txBody>
          <a:bodyPr vert="horz" wrap="square" lIns="0" tIns="22859" rIns="0" bIns="0" rtlCol="0">
            <a:spAutoFit/>
          </a:bodyPr>
          <a:lstStyle/>
          <a:p>
            <a:pPr marL="0" marR="62861" lvl="4" indent="-228600" algn="just" defTabSz="457140">
              <a:lnSpc>
                <a:spcPct val="110000"/>
              </a:lnSpc>
              <a:spcBef>
                <a:spcPct val="20000"/>
              </a:spcBef>
              <a:buClr>
                <a:schemeClr val="bg2"/>
              </a:buClr>
              <a:buSzPct val="150000"/>
              <a:defRPr/>
            </a:pPr>
            <a:r>
              <a:rPr lang="es-CO" b="1" dirty="0">
                <a:solidFill>
                  <a:srgbClr val="FFC000"/>
                </a:solidFill>
                <a:effectLst>
                  <a:outerShdw blurRad="38100" dist="38100" dir="2700000" algn="tl">
                    <a:srgbClr val="000000">
                      <a:alpha val="43137"/>
                    </a:srgbClr>
                  </a:outerShdw>
                </a:effectLst>
                <a:latin typeface="Gill Sans MT" panose="020B0502020104020203" pitchFamily="34" charset="0"/>
              </a:rPr>
              <a:t>Diagnóstico</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El diagnóstico suele ser clínico.</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err="1">
                <a:latin typeface="+mj-lt"/>
              </a:rPr>
              <a:t>Genitoscopia</a:t>
            </a:r>
            <a:r>
              <a:rPr lang="es-CO" dirty="0">
                <a:latin typeface="+mj-lt"/>
              </a:rPr>
              <a:t> o por biopsia. </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Las pruebas específicas para determinar el VPH (PCR) por lo general no están indicadas en el abordaje de las verrugas genitales.</a:t>
            </a:r>
          </a:p>
          <a:p>
            <a:pPr marL="0" marR="62861" lvl="4" indent="-228600" algn="just" defTabSz="457140">
              <a:lnSpc>
                <a:spcPct val="110000"/>
              </a:lnSpc>
              <a:spcBef>
                <a:spcPct val="20000"/>
              </a:spcBef>
              <a:buClr>
                <a:schemeClr val="bg2"/>
              </a:buClr>
              <a:buSzPct val="150000"/>
              <a:defRPr/>
            </a:pPr>
            <a:endParaRPr lang="es-CO" dirty="0">
              <a:solidFill>
                <a:srgbClr val="1E1E1E"/>
              </a:solidFill>
              <a:latin typeface="Gill Sans MT" panose="020B0502020104020203" pitchFamily="34" charset="0"/>
            </a:endParaRPr>
          </a:p>
          <a:p>
            <a:pPr marL="0" marR="62861" lvl="4" indent="-228600" algn="just" defTabSz="457140">
              <a:lnSpc>
                <a:spcPct val="110000"/>
              </a:lnSpc>
              <a:spcBef>
                <a:spcPct val="20000"/>
              </a:spcBef>
              <a:buClr>
                <a:schemeClr val="bg2"/>
              </a:buClr>
              <a:buSzPct val="150000"/>
              <a:defRPr/>
            </a:pPr>
            <a:r>
              <a:rPr lang="es-CO" b="1" dirty="0">
                <a:solidFill>
                  <a:srgbClr val="FFC000"/>
                </a:solidFill>
                <a:effectLst>
                  <a:outerShdw blurRad="38100" dist="38100" dir="2700000" algn="tl">
                    <a:srgbClr val="000000">
                      <a:alpha val="43137"/>
                    </a:srgbClr>
                  </a:outerShdw>
                </a:effectLst>
                <a:latin typeface="Gill Sans MT" panose="020B0502020104020203" pitchFamily="34" charset="0"/>
              </a:rPr>
              <a:t>Tratamiento</a:t>
            </a:r>
          </a:p>
          <a:p>
            <a:pPr marL="0" marR="62861" lvl="4" indent="-228600" algn="just" defTabSz="457140">
              <a:lnSpc>
                <a:spcPct val="110000"/>
              </a:lnSpc>
              <a:spcBef>
                <a:spcPct val="20000"/>
              </a:spcBef>
              <a:buClr>
                <a:schemeClr val="bg2"/>
              </a:buClr>
              <a:buSzPct val="150000"/>
              <a:defRPr/>
            </a:pPr>
            <a:r>
              <a:rPr lang="es-CO" dirty="0">
                <a:solidFill>
                  <a:srgbClr val="1E1E1E"/>
                </a:solidFill>
                <a:latin typeface="Gill Sans MT" panose="020B0502020104020203" pitchFamily="34" charset="0"/>
              </a:rPr>
              <a:t>El objetivo del tratamiento es eliminar las verrugas, no el virus y por lo tanto las recidivas (nuevos brotes de verrugas) tras el tratamiento inicial son frecuentes. Existen muchos tratamientos diferentes para las verrugas genitales sin que ninguno de ellos haya demostrado ser superior a los otros: cirugía, crioterapia, pomadas, líquidos, láser, etc.</a:t>
            </a:r>
          </a:p>
        </p:txBody>
      </p:sp>
      <p:pic>
        <p:nvPicPr>
          <p:cNvPr id="27650" name="Picture 2" descr="Condiloma (acuminado o plano): que es, cómo identificarlo y tratamiento -  Tua Saúde">
            <a:extLst>
              <a:ext uri="{FF2B5EF4-FFF2-40B4-BE49-F238E27FC236}">
                <a16:creationId xmlns:a16="http://schemas.microsoft.com/office/drawing/2014/main" id="{7C0AFCCB-52E4-47BB-8018-7FEFF17F8F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5065032"/>
            <a:ext cx="2448272" cy="1632182"/>
          </a:xfrm>
          <a:prstGeom prst="rect">
            <a:avLst/>
          </a:prstGeom>
          <a:noFill/>
          <a:extLst>
            <a:ext uri="{909E8E84-426E-40DD-AFC4-6F175D3DCCD1}">
              <a14:hiddenFill xmlns:a14="http://schemas.microsoft.com/office/drawing/2010/main">
                <a:solidFill>
                  <a:srgbClr val="FFFFFF"/>
                </a:solidFill>
              </a14:hiddenFill>
            </a:ext>
          </a:extLst>
        </p:spPr>
      </p:pic>
      <p:sp>
        <p:nvSpPr>
          <p:cNvPr id="5" name="1 Título">
            <a:extLst>
              <a:ext uri="{FF2B5EF4-FFF2-40B4-BE49-F238E27FC236}">
                <a16:creationId xmlns:a16="http://schemas.microsoft.com/office/drawing/2014/main" id="{8C92DE7E-95BF-4C35-9063-40FFA91C9FF1}"/>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Condilomas – verrugas genitales</a:t>
            </a:r>
          </a:p>
        </p:txBody>
      </p:sp>
    </p:spTree>
    <p:extLst>
      <p:ext uri="{BB962C8B-B14F-4D97-AF65-F5344CB8AC3E}">
        <p14:creationId xmlns:p14="http://schemas.microsoft.com/office/powerpoint/2010/main" val="23905054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644471" y="1268760"/>
            <a:ext cx="5127365" cy="4718983"/>
          </a:xfrm>
          <a:prstGeom prst="rect">
            <a:avLst/>
          </a:prstGeom>
          <a:ln w="9525">
            <a:noFill/>
          </a:ln>
        </p:spPr>
        <p:txBody>
          <a:bodyPr vert="horz" wrap="square" lIns="0" tIns="22859" rIns="0" bIns="0" rtlCol="0">
            <a:spAutoFit/>
          </a:bodyPr>
          <a:lstStyle/>
          <a:p>
            <a:pPr marL="0" marR="62861" lvl="4" indent="-228600" algn="just" defTabSz="457140">
              <a:lnSpc>
                <a:spcPct val="110000"/>
              </a:lnSpc>
              <a:spcBef>
                <a:spcPct val="20000"/>
              </a:spcBef>
              <a:buClr>
                <a:schemeClr val="bg2"/>
              </a:buClr>
              <a:buSzPct val="150000"/>
              <a:defRPr/>
            </a:pPr>
            <a:r>
              <a:rPr lang="es-CO" b="1" dirty="0">
                <a:solidFill>
                  <a:srgbClr val="FFC000"/>
                </a:solidFill>
                <a:effectLst>
                  <a:outerShdw blurRad="38100" dist="38100" dir="2700000" algn="tl">
                    <a:srgbClr val="000000">
                      <a:alpha val="43137"/>
                    </a:srgbClr>
                  </a:outerShdw>
                </a:effectLst>
                <a:latin typeface="Gill Sans MT" panose="020B0502020104020203" pitchFamily="34" charset="0"/>
              </a:rPr>
              <a:t>¿Cómo se puede prevenir?</a:t>
            </a:r>
          </a:p>
          <a:p>
            <a:pPr marL="0" marR="62861" lvl="4" indent="-228600" algn="just" defTabSz="457140">
              <a:lnSpc>
                <a:spcPct val="110000"/>
              </a:lnSpc>
              <a:spcBef>
                <a:spcPct val="20000"/>
              </a:spcBef>
              <a:buClr>
                <a:schemeClr val="bg2"/>
              </a:buClr>
              <a:buSzPct val="150000"/>
              <a:defRPr/>
            </a:pPr>
            <a:r>
              <a:rPr lang="es-CO" dirty="0">
                <a:solidFill>
                  <a:srgbClr val="1E1E1E"/>
                </a:solidFill>
                <a:latin typeface="Gill Sans MT" panose="020B0502020104020203" pitchFamily="34" charset="0"/>
              </a:rPr>
              <a:t>Al ser una infección que se transmite por el contacto sexual (no es necesaria la penetración) el preservativo protege, pero no es ni mucho menos 100% efectivo, ya sea porque no cubre todas las superficies o por el contacto genital que hay previo a la colocación del preservativo (durante el juego amoroso).</a:t>
            </a:r>
          </a:p>
          <a:p>
            <a:pPr marL="0" marR="62861" lvl="4" indent="-228600" algn="just" defTabSz="457140">
              <a:lnSpc>
                <a:spcPct val="110000"/>
              </a:lnSpc>
              <a:spcBef>
                <a:spcPct val="20000"/>
              </a:spcBef>
              <a:buClr>
                <a:schemeClr val="bg2"/>
              </a:buClr>
              <a:buSzPct val="150000"/>
              <a:defRPr/>
            </a:pPr>
            <a:endParaRPr lang="es-CO" dirty="0">
              <a:solidFill>
                <a:srgbClr val="1E1E1E"/>
              </a:solidFill>
              <a:latin typeface="Gill Sans MT" panose="020B0502020104020203" pitchFamily="34" charset="0"/>
            </a:endParaRPr>
          </a:p>
          <a:p>
            <a:pPr marL="0" marR="62861" lvl="4" indent="-228600" algn="just" defTabSz="457140">
              <a:lnSpc>
                <a:spcPct val="110000"/>
              </a:lnSpc>
              <a:spcBef>
                <a:spcPct val="20000"/>
              </a:spcBef>
              <a:buClr>
                <a:schemeClr val="bg2"/>
              </a:buClr>
              <a:buSzPct val="150000"/>
              <a:defRPr/>
            </a:pPr>
            <a:r>
              <a:rPr lang="es-CO" dirty="0">
                <a:solidFill>
                  <a:srgbClr val="1E1E1E"/>
                </a:solidFill>
                <a:latin typeface="Gill Sans MT" panose="020B0502020104020203" pitchFamily="34" charset="0"/>
              </a:rPr>
              <a:t>Otra forma de prevenir la infección es la vacunación contra el virus del papiloma humano (vacuna </a:t>
            </a:r>
            <a:r>
              <a:rPr lang="es-CO" dirty="0" err="1">
                <a:solidFill>
                  <a:srgbClr val="1E1E1E"/>
                </a:solidFill>
                <a:latin typeface="Gill Sans MT" panose="020B0502020104020203" pitchFamily="34" charset="0"/>
              </a:rPr>
              <a:t>cuatrivalente</a:t>
            </a:r>
            <a:r>
              <a:rPr lang="es-CO" dirty="0">
                <a:solidFill>
                  <a:srgbClr val="1E1E1E"/>
                </a:solidFill>
                <a:latin typeface="Gill Sans MT" panose="020B0502020104020203" pitchFamily="34" charset="0"/>
              </a:rPr>
              <a:t>). que ya está establecida en nuestro medio para las niñas de más de 12 años (sobre todo antes de iniciar la actividad sexual) y que también se puede colocar en niños.</a:t>
            </a:r>
          </a:p>
          <a:p>
            <a:pPr marL="0" marR="62861" lvl="4" algn="just" defTabSz="457140">
              <a:lnSpc>
                <a:spcPct val="150000"/>
              </a:lnSpc>
              <a:buClr>
                <a:schemeClr val="bg2"/>
              </a:buClr>
              <a:buSzPct val="150000"/>
              <a:defRPr/>
            </a:pPr>
            <a:endParaRPr lang="es-CO" sz="1275" dirty="0"/>
          </a:p>
        </p:txBody>
      </p:sp>
      <p:pic>
        <p:nvPicPr>
          <p:cNvPr id="5" name="Imagen 4" descr="Resultado de imagen para condiloma">
            <a:extLst>
              <a:ext uri="{FF2B5EF4-FFF2-40B4-BE49-F238E27FC236}">
                <a16:creationId xmlns:a16="http://schemas.microsoft.com/office/drawing/2014/main" id="{5EF73876-1C0E-4410-8369-6297A236D1D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017048" y="2660261"/>
            <a:ext cx="2727691" cy="1935979"/>
          </a:xfrm>
          <a:prstGeom prst="rect">
            <a:avLst/>
          </a:prstGeom>
          <a:noFill/>
          <a:ln>
            <a:noFill/>
          </a:ln>
        </p:spPr>
      </p:pic>
      <p:sp>
        <p:nvSpPr>
          <p:cNvPr id="7" name="1 Título">
            <a:extLst>
              <a:ext uri="{FF2B5EF4-FFF2-40B4-BE49-F238E27FC236}">
                <a16:creationId xmlns:a16="http://schemas.microsoft.com/office/drawing/2014/main" id="{CBA0B342-3F46-4004-A576-5622F7B03B2D}"/>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Condilomas – verrugas genitales</a:t>
            </a:r>
          </a:p>
        </p:txBody>
      </p:sp>
    </p:spTree>
    <p:extLst>
      <p:ext uri="{BB962C8B-B14F-4D97-AF65-F5344CB8AC3E}">
        <p14:creationId xmlns:p14="http://schemas.microsoft.com/office/powerpoint/2010/main" val="7086992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683569" y="1510973"/>
            <a:ext cx="7776864" cy="611385"/>
          </a:xfrm>
          <a:prstGeom prst="rect">
            <a:avLst/>
          </a:prstGeom>
          <a:ln w="9525">
            <a:noFill/>
          </a:ln>
        </p:spPr>
        <p:txBody>
          <a:bodyPr vert="horz" wrap="square" lIns="0" tIns="22859" rIns="0" bIns="0" rtlCol="0">
            <a:spAutoFit/>
          </a:bodyPr>
          <a:lstStyle/>
          <a:p>
            <a:pPr marL="0" marR="62861" lvl="4" indent="-228600" algn="just" defTabSz="457140">
              <a:lnSpc>
                <a:spcPct val="110000"/>
              </a:lnSpc>
              <a:spcBef>
                <a:spcPct val="20000"/>
              </a:spcBef>
              <a:buClr>
                <a:schemeClr val="bg2"/>
              </a:buClr>
              <a:buSzPct val="150000"/>
              <a:defRPr/>
            </a:pPr>
            <a:r>
              <a:rPr lang="es-CO" dirty="0">
                <a:solidFill>
                  <a:srgbClr val="1E1E1E"/>
                </a:solidFill>
                <a:latin typeface="Gill Sans MT" panose="020B0502020104020203" pitchFamily="34" charset="0"/>
              </a:rPr>
              <a:t>Existen más de 20 tipos de ETS, que incluyen: Clamidia (Bacteria), herpes genital (virus), Gonorrea (bacteria), VIH/SIDA (virus), tricomona (parásito).</a:t>
            </a:r>
          </a:p>
        </p:txBody>
      </p:sp>
      <p:pic>
        <p:nvPicPr>
          <p:cNvPr id="3" name="Imagen 2">
            <a:extLst>
              <a:ext uri="{FF2B5EF4-FFF2-40B4-BE49-F238E27FC236}">
                <a16:creationId xmlns:a16="http://schemas.microsoft.com/office/drawing/2014/main" id="{4960258F-7777-427A-AED6-AA918AFB7658}"/>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1619672" y="2348880"/>
            <a:ext cx="5337063" cy="3456384"/>
          </a:xfrm>
          <a:prstGeom prst="rect">
            <a:avLst/>
          </a:prstGeom>
        </p:spPr>
      </p:pic>
      <p:sp>
        <p:nvSpPr>
          <p:cNvPr id="5" name="1 Título">
            <a:extLst>
              <a:ext uri="{FF2B5EF4-FFF2-40B4-BE49-F238E27FC236}">
                <a16:creationId xmlns:a16="http://schemas.microsoft.com/office/drawing/2014/main" id="{304ADD1A-7220-4528-A0E8-F549334F0647}"/>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Otras ETS</a:t>
            </a:r>
          </a:p>
        </p:txBody>
      </p:sp>
    </p:spTree>
    <p:extLst>
      <p:ext uri="{BB962C8B-B14F-4D97-AF65-F5344CB8AC3E}">
        <p14:creationId xmlns:p14="http://schemas.microsoft.com/office/powerpoint/2010/main" val="27349178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691057" y="1130115"/>
            <a:ext cx="7769375" cy="4940582"/>
          </a:xfrm>
          <a:prstGeom prst="rect">
            <a:avLst/>
          </a:prstGeom>
          <a:ln w="9525">
            <a:noFill/>
          </a:ln>
        </p:spPr>
        <p:txBody>
          <a:bodyPr vert="horz" wrap="square" lIns="0" tIns="22859" rIns="0" bIns="0" rtlCol="0">
            <a:spAutoFit/>
          </a:bodyPr>
          <a:lstStyle/>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Abstenerse del contacto sexual o tener una relación estable, mutuamente monógama, con una pareja a quien se la han hecho pruebas y se sabe que no está infectada. Tratar de conocer a nuestra pareja, pasado sexual, estado físico.</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Evitar el contacto con secreciones (sangre, semen y demás fluidos corporales) de otra persona.</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Uso de condón de látex, idealmente con espermicida.</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Evaluación anual para hombres y mujeres, pruebas diagnósticas de rutina y anticuerpos.</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Ante cualquier duda consulte a su médico.</a:t>
            </a:r>
          </a:p>
          <a:p>
            <a:pPr marL="342900" marR="62861" lvl="4" indent="-342900" defTabSz="457140" eaLnBrk="1" hangingPunct="1">
              <a:lnSpc>
                <a:spcPct val="110000"/>
              </a:lnSpc>
              <a:spcBef>
                <a:spcPct val="20000"/>
              </a:spcBef>
              <a:buClr>
                <a:schemeClr val="tx1"/>
              </a:buClr>
              <a:buSzPct val="100000"/>
              <a:buFont typeface="Arial" panose="020B0604020202020204" pitchFamily="34" charset="0"/>
              <a:buChar char="•"/>
              <a:defRPr/>
            </a:pPr>
            <a:r>
              <a:rPr lang="es-CO" dirty="0">
                <a:latin typeface="+mj-lt"/>
              </a:rPr>
              <a:t>¡No se auto medique!!!</a:t>
            </a:r>
          </a:p>
          <a:p>
            <a:pPr marL="0" marR="62861" lvl="4" indent="-228600" algn="just" defTabSz="457140">
              <a:lnSpc>
                <a:spcPct val="110000"/>
              </a:lnSpc>
              <a:spcBef>
                <a:spcPct val="20000"/>
              </a:spcBef>
              <a:buClr>
                <a:schemeClr val="bg2"/>
              </a:buClr>
              <a:buSzPct val="150000"/>
              <a:defRPr/>
            </a:pPr>
            <a:endParaRPr lang="es-CO" dirty="0">
              <a:solidFill>
                <a:srgbClr val="1E1E1E"/>
              </a:solidFill>
              <a:latin typeface="Gill Sans MT" panose="020B0502020104020203" pitchFamily="34" charset="0"/>
            </a:endParaRPr>
          </a:p>
          <a:p>
            <a:pPr marL="0" marR="62861" lvl="4" indent="-228600" algn="just" defTabSz="457140">
              <a:lnSpc>
                <a:spcPct val="110000"/>
              </a:lnSpc>
              <a:spcBef>
                <a:spcPct val="20000"/>
              </a:spcBef>
              <a:buClr>
                <a:schemeClr val="bg2"/>
              </a:buClr>
              <a:buSzPct val="150000"/>
              <a:defRPr/>
            </a:pPr>
            <a:r>
              <a:rPr lang="es-CO" dirty="0">
                <a:solidFill>
                  <a:srgbClr val="1E1E1E"/>
                </a:solidFill>
                <a:latin typeface="Gill Sans MT" panose="020B0502020104020203" pitchFamily="34" charset="0"/>
              </a:rPr>
              <a:t>Los antibióticos pueden tratar las ETS causadas por bacterias o parásitos. No hay cura para ETS causada por un virus, pero los medicamentos pueden ayudar con los síntomas y mantener la enfermedad bajo control.</a:t>
            </a:r>
          </a:p>
          <a:p>
            <a:pPr marL="0" marR="62861" lvl="4" algn="just" defTabSz="457140">
              <a:lnSpc>
                <a:spcPct val="150000"/>
              </a:lnSpc>
              <a:buClr>
                <a:schemeClr val="bg2"/>
              </a:buClr>
              <a:buSzPct val="150000"/>
              <a:defRPr/>
            </a:pPr>
            <a:endParaRPr lang="es-CO" sz="1275" dirty="0"/>
          </a:p>
        </p:txBody>
      </p:sp>
      <p:pic>
        <p:nvPicPr>
          <p:cNvPr id="3" name="Imagen 2">
            <a:extLst>
              <a:ext uri="{FF2B5EF4-FFF2-40B4-BE49-F238E27FC236}">
                <a16:creationId xmlns:a16="http://schemas.microsoft.com/office/drawing/2014/main" id="{A7CF066E-7622-4C8A-BDFC-1A0743FC5699}"/>
              </a:ext>
            </a:extLst>
          </p:cNvPr>
          <p:cNvPicPr>
            <a:picLocks noChangeAspect="1"/>
          </p:cNvPicPr>
          <p:nvPr/>
        </p:nvPicPr>
        <p:blipFill rotWithShape="1">
          <a:blip r:embed="rId2" cstate="screen">
            <a:extLst>
              <a:ext uri="{28A0092B-C50C-407E-A947-70E740481C1C}">
                <a14:useLocalDpi xmlns:a14="http://schemas.microsoft.com/office/drawing/2010/main" val="0"/>
              </a:ext>
            </a:extLst>
          </a:blip>
          <a:srcRect l="10341" r="10377"/>
          <a:stretch/>
        </p:blipFill>
        <p:spPr>
          <a:xfrm>
            <a:off x="6084168" y="3600406"/>
            <a:ext cx="2136639" cy="1052730"/>
          </a:xfrm>
          <a:prstGeom prst="rect">
            <a:avLst/>
          </a:prstGeom>
        </p:spPr>
      </p:pic>
      <p:sp>
        <p:nvSpPr>
          <p:cNvPr id="5" name="1 Título">
            <a:extLst>
              <a:ext uri="{FF2B5EF4-FFF2-40B4-BE49-F238E27FC236}">
                <a16:creationId xmlns:a16="http://schemas.microsoft.com/office/drawing/2014/main" id="{99B3B111-CEEB-4487-B8D9-12FC3C521173}"/>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Prevención ETS</a:t>
            </a:r>
          </a:p>
        </p:txBody>
      </p:sp>
    </p:spTree>
    <p:extLst>
      <p:ext uri="{BB962C8B-B14F-4D97-AF65-F5344CB8AC3E}">
        <p14:creationId xmlns:p14="http://schemas.microsoft.com/office/powerpoint/2010/main" val="26512147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23B51808-4246-4CEB-9678-FB1B8617848D}"/>
              </a:ext>
            </a:extLst>
          </p:cNvPr>
          <p:cNvPicPr>
            <a:picLocks noChangeAspect="1"/>
          </p:cNvPicPr>
          <p:nvPr/>
        </p:nvPicPr>
        <p:blipFill>
          <a:blip r:embed="rId2"/>
          <a:stretch>
            <a:fillRect/>
          </a:stretch>
        </p:blipFill>
        <p:spPr>
          <a:xfrm>
            <a:off x="2467528" y="1068584"/>
            <a:ext cx="4208943" cy="5352548"/>
          </a:xfrm>
          <a:prstGeom prst="rect">
            <a:avLst/>
          </a:prstGeom>
        </p:spPr>
      </p:pic>
      <p:sp>
        <p:nvSpPr>
          <p:cNvPr id="4" name="1 Título">
            <a:extLst>
              <a:ext uri="{FF2B5EF4-FFF2-40B4-BE49-F238E27FC236}">
                <a16:creationId xmlns:a16="http://schemas.microsoft.com/office/drawing/2014/main" id="{957A08DD-F68E-47FB-876E-ED212B964E2F}"/>
              </a:ext>
            </a:extLst>
          </p:cNvPr>
          <p:cNvSpPr txBox="1">
            <a:spLocks/>
          </p:cNvSpPr>
          <p:nvPr/>
        </p:nvSpPr>
        <p:spPr bwMode="auto">
          <a:xfrm>
            <a:off x="539750" y="188913"/>
            <a:ext cx="82296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O" altLang="es-CO" b="1" dirty="0">
                <a:solidFill>
                  <a:srgbClr val="0097AE"/>
                </a:solidFill>
                <a:latin typeface="Gill Sans MT" panose="020B0502020104020203" pitchFamily="34" charset="0"/>
              </a:rPr>
              <a:t>Prevención ETS</a:t>
            </a:r>
          </a:p>
        </p:txBody>
      </p:sp>
    </p:spTree>
    <p:extLst>
      <p:ext uri="{BB962C8B-B14F-4D97-AF65-F5344CB8AC3E}">
        <p14:creationId xmlns:p14="http://schemas.microsoft.com/office/powerpoint/2010/main" val="19065918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386" name="1 Título">
            <a:extLst>
              <a:ext uri="{FF2B5EF4-FFF2-40B4-BE49-F238E27FC236}">
                <a16:creationId xmlns:a16="http://schemas.microsoft.com/office/drawing/2014/main" id="{ECC242CE-9E5E-418E-A039-B3E070FE5241}"/>
              </a:ext>
            </a:extLst>
          </p:cNvPr>
          <p:cNvSpPr txBox="1">
            <a:spLocks noChangeArrowheads="1"/>
          </p:cNvSpPr>
          <p:nvPr/>
        </p:nvSpPr>
        <p:spPr bwMode="auto">
          <a:xfrm>
            <a:off x="755650" y="4292600"/>
            <a:ext cx="763270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s-CO" altLang="es-CO" sz="3500" b="1">
                <a:solidFill>
                  <a:srgbClr val="FFFFFF"/>
                </a:solidFill>
                <a:latin typeface="Gill Sans MT" panose="020B0502020104020203" pitchFamily="34" charset="0"/>
              </a:rPr>
              <a:t>Gracias.</a:t>
            </a:r>
          </a:p>
          <a:p>
            <a:pPr algn="r" eaLnBrk="1" hangingPunct="1">
              <a:spcBef>
                <a:spcPct val="0"/>
              </a:spcBef>
              <a:buFontTx/>
              <a:buNone/>
            </a:pPr>
            <a:endParaRPr lang="es-CO" altLang="es-CO" sz="3500" b="1">
              <a:solidFill>
                <a:srgbClr val="FFFFFF"/>
              </a:solidFill>
              <a:latin typeface="Gill Sans MT" panose="020B0502020104020203" pitchFamily="34" charset="0"/>
            </a:endParaRPr>
          </a:p>
          <a:p>
            <a:pPr algn="r" eaLnBrk="1" hangingPunct="1">
              <a:spcBef>
                <a:spcPct val="0"/>
              </a:spcBef>
              <a:buFontTx/>
              <a:buNone/>
            </a:pPr>
            <a:endParaRPr lang="es-CO" altLang="es-CO" sz="3500" b="1">
              <a:solidFill>
                <a:srgbClr val="FFFFFF"/>
              </a:solidFill>
              <a:latin typeface="Gill Sans MT" panose="020B0502020104020203" pitchFamily="34" charset="0"/>
            </a:endParaRPr>
          </a:p>
        </p:txBody>
      </p:sp>
    </p:spTree>
  </p:cSld>
  <p:clrMapOvr>
    <a:masterClrMapping/>
  </p:clrMapOvr>
  <p:transition spd="slow" advTm="13505"/>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1">
      <a:majorFont>
        <a:latin typeface="Gill Sans M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891</TotalTime>
  <Words>2916</Words>
  <Application>Microsoft Office PowerPoint</Application>
  <PresentationFormat>Presentación en pantalla (4:3)</PresentationFormat>
  <Paragraphs>210</Paragraphs>
  <Slides>36</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36</vt:i4>
      </vt:variant>
    </vt:vector>
  </HeadingPairs>
  <TitlesOfParts>
    <vt:vector size="41" baseType="lpstr">
      <vt:lpstr>Arial</vt:lpstr>
      <vt:lpstr>Calibri</vt:lpstr>
      <vt:lpstr>Gill Sans MT</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Colmena Riesgos Profesionales ARP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Yamile Medina</dc:creator>
  <cp:lastModifiedBy>Yamile Medina</cp:lastModifiedBy>
  <cp:revision>76</cp:revision>
  <dcterms:created xsi:type="dcterms:W3CDTF">2015-04-28T22:03:02Z</dcterms:created>
  <dcterms:modified xsi:type="dcterms:W3CDTF">2022-05-13T22:26:49Z</dcterms:modified>
</cp:coreProperties>
</file>