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8" r:id="rId3"/>
    <p:sldId id="259" r:id="rId4"/>
    <p:sldId id="260" r:id="rId5"/>
    <p:sldId id="261" r:id="rId6"/>
    <p:sldId id="262" r:id="rId7"/>
    <p:sldId id="263" r:id="rId8"/>
    <p:sldId id="300" r:id="rId9"/>
    <p:sldId id="301" r:id="rId10"/>
    <p:sldId id="264" r:id="rId11"/>
    <p:sldId id="297" r:id="rId12"/>
    <p:sldId id="298" r:id="rId13"/>
    <p:sldId id="299" r:id="rId14"/>
    <p:sldId id="265" r:id="rId15"/>
    <p:sldId id="266" r:id="rId16"/>
    <p:sldId id="267" r:id="rId17"/>
    <p:sldId id="268" r:id="rId18"/>
    <p:sldId id="269" r:id="rId19"/>
    <p:sldId id="270" r:id="rId20"/>
    <p:sldId id="271" r:id="rId21"/>
    <p:sldId id="272" r:id="rId22"/>
    <p:sldId id="289" r:id="rId23"/>
    <p:sldId id="290" r:id="rId24"/>
    <p:sldId id="291" r:id="rId25"/>
    <p:sldId id="292" r:id="rId26"/>
    <p:sldId id="293" r:id="rId27"/>
    <p:sldId id="294" r:id="rId28"/>
    <p:sldId id="295" r:id="rId29"/>
    <p:sldId id="296" r:id="rId30"/>
    <p:sldId id="273" r:id="rId31"/>
    <p:sldId id="274"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23" autoAdjust="0"/>
    <p:restoredTop sz="94660"/>
  </p:normalViewPr>
  <p:slideViewPr>
    <p:cSldViewPr snapToGrid="0">
      <p:cViewPr varScale="1">
        <p:scale>
          <a:sx n="79" d="100"/>
          <a:sy n="79" d="100"/>
        </p:scale>
        <p:origin x="232" y="16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Marcador de fecha 3"/>
          <p:cNvSpPr>
            <a:spLocks noGrp="1"/>
          </p:cNvSpPr>
          <p:nvPr>
            <p:ph type="dt" sz="half" idx="10"/>
          </p:nvPr>
        </p:nvSpPr>
        <p:spPr/>
        <p:txBody>
          <a:bodyPr/>
          <a:lstStyle/>
          <a:p>
            <a:fld id="{2C85E363-87F4-4E25-BFFD-0F3C1B9EEDFD}" type="datetimeFigureOut">
              <a:rPr lang="en-US" smtClean="0"/>
              <a:t>4/12/20</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3370389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2C85E363-87F4-4E25-BFFD-0F3C1B9EEDFD}" type="datetimeFigureOut">
              <a:rPr lang="en-US" smtClean="0"/>
              <a:t>4/12/20</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23363811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2C85E363-87F4-4E25-BFFD-0F3C1B9EEDFD}" type="datetimeFigureOut">
              <a:rPr lang="en-US" smtClean="0"/>
              <a:t>4/12/20</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3256701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2C85E363-87F4-4E25-BFFD-0F3C1B9EEDFD}" type="datetimeFigureOut">
              <a:rPr lang="en-US" smtClean="0"/>
              <a:t>4/12/20</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3186468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2C85E363-87F4-4E25-BFFD-0F3C1B9EEDFD}" type="datetimeFigureOut">
              <a:rPr lang="en-US" smtClean="0"/>
              <a:t>4/12/20</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4071867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fecha 2"/>
          <p:cNvSpPr>
            <a:spLocks noGrp="1"/>
          </p:cNvSpPr>
          <p:nvPr>
            <p:ph type="dt" sz="half" idx="10"/>
          </p:nvPr>
        </p:nvSpPr>
        <p:spPr/>
        <p:txBody>
          <a:bodyPr/>
          <a:lstStyle/>
          <a:p>
            <a:fld id="{2C85E363-87F4-4E25-BFFD-0F3C1B9EEDFD}" type="datetimeFigureOut">
              <a:rPr lang="en-US" smtClean="0"/>
              <a:t>4/12/20</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40780546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C85E363-87F4-4E25-BFFD-0F3C1B9EEDFD}" type="datetimeFigureOut">
              <a:rPr lang="en-US" smtClean="0"/>
              <a:t>4/12/20</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2090612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C85E363-87F4-4E25-BFFD-0F3C1B9EEDFD}" type="datetimeFigureOut">
              <a:rPr lang="en-US" smtClean="0"/>
              <a:t>4/12/20</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3502674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C85E363-87F4-4E25-BFFD-0F3C1B9EEDFD}" type="datetimeFigureOut">
              <a:rPr lang="en-US" smtClean="0"/>
              <a:t>4/12/20</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2719870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2C85E363-87F4-4E25-BFFD-0F3C1B9EEDFD}" type="datetimeFigureOut">
              <a:rPr lang="en-US" smtClean="0"/>
              <a:t>4/12/20</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676597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2C85E363-87F4-4E25-BFFD-0F3C1B9EEDFD}" type="datetimeFigureOut">
              <a:rPr lang="en-US" smtClean="0"/>
              <a:t>4/12/20</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2220880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85E363-87F4-4E25-BFFD-0F3C1B9EEDFD}" type="datetimeFigureOut">
              <a:rPr lang="en-US" smtClean="0"/>
              <a:t>4/12/20</a:t>
            </a:fld>
            <a:endParaRPr lang="en-U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D76970-79B1-45BD-85FD-8032DEB85CA4}" type="slidenum">
              <a:rPr lang="en-US" smtClean="0"/>
              <a:t>‹Nº›</a:t>
            </a:fld>
            <a:endParaRPr lang="en-US"/>
          </a:p>
        </p:txBody>
      </p:sp>
    </p:spTree>
    <p:extLst>
      <p:ext uri="{BB962C8B-B14F-4D97-AF65-F5344CB8AC3E}">
        <p14:creationId xmlns:p14="http://schemas.microsoft.com/office/powerpoint/2010/main" val="16994929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26.jp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3.jpg"/><Relationship Id="rId4" Type="http://schemas.openxmlformats.org/officeDocument/2006/relationships/image" Target="../media/image42.jpg"/></Relationships>
</file>

<file path=ppt/slides/_rels/slide19.xml.rels><?xml version="1.0" encoding="UTF-8" standalone="yes"?>
<Relationships xmlns="http://schemas.openxmlformats.org/package/2006/relationships"><Relationship Id="rId3" Type="http://schemas.openxmlformats.org/officeDocument/2006/relationships/image" Target="../media/image46.emf"/><Relationship Id="rId2" Type="http://schemas.openxmlformats.org/officeDocument/2006/relationships/image" Target="../media/image45.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7.xml"/><Relationship Id="rId5" Type="http://schemas.openxmlformats.org/officeDocument/2006/relationships/image" Target="../media/image65.png"/><Relationship Id="rId4" Type="http://schemas.openxmlformats.org/officeDocument/2006/relationships/image" Target="../media/image64.png"/></Relationships>
</file>

<file path=ppt/slides/_rels/slide3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31.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2"/>
          <p:cNvSpPr/>
          <p:nvPr/>
        </p:nvSpPr>
        <p:spPr>
          <a:xfrm rot="-5400000">
            <a:off x="6054408" y="1057593"/>
            <a:ext cx="76524" cy="10813739"/>
          </a:xfrm>
          <a:prstGeom prst="rect">
            <a:avLst/>
          </a:prstGeom>
          <a:solidFill>
            <a:srgbClr val="000000"/>
          </a:solidFill>
        </p:spPr>
      </p:sp>
      <p:sp>
        <p:nvSpPr>
          <p:cNvPr id="9" name="TextBox 4"/>
          <p:cNvSpPr txBox="1"/>
          <p:nvPr/>
        </p:nvSpPr>
        <p:spPr>
          <a:xfrm>
            <a:off x="8940800" y="5806890"/>
            <a:ext cx="2558739" cy="436017"/>
          </a:xfrm>
          <a:prstGeom prst="rect">
            <a:avLst/>
          </a:prstGeom>
        </p:spPr>
        <p:txBody>
          <a:bodyPr wrap="square" lIns="0" tIns="0" rIns="0" bIns="0" rtlCol="0" anchor="t">
            <a:spAutoFit/>
          </a:bodyPr>
          <a:lstStyle/>
          <a:p>
            <a:pPr algn="r">
              <a:lnSpc>
                <a:spcPts val="3360"/>
              </a:lnSpc>
            </a:pPr>
            <a:r>
              <a:rPr lang="es-CO" sz="2000" dirty="0">
                <a:solidFill>
                  <a:schemeClr val="bg1"/>
                </a:solidFill>
                <a:latin typeface="Franklin Gothic Book" panose="020B0503020102020204" pitchFamily="34" charset="0"/>
              </a:rPr>
              <a:t>2020 El Año del Hacer</a:t>
            </a:r>
          </a:p>
        </p:txBody>
      </p:sp>
      <p:sp>
        <p:nvSpPr>
          <p:cNvPr id="2" name="CuadroTexto 1">
            <a:extLst>
              <a:ext uri="{FF2B5EF4-FFF2-40B4-BE49-F238E27FC236}">
                <a16:creationId xmlns:a16="http://schemas.microsoft.com/office/drawing/2014/main" id="{92DBA45F-F18C-2E45-AC01-5F255F33AC17}"/>
              </a:ext>
            </a:extLst>
          </p:cNvPr>
          <p:cNvSpPr txBox="1"/>
          <p:nvPr/>
        </p:nvSpPr>
        <p:spPr>
          <a:xfrm>
            <a:off x="2499360" y="670560"/>
            <a:ext cx="6059424" cy="707886"/>
          </a:xfrm>
          <a:prstGeom prst="rect">
            <a:avLst/>
          </a:prstGeom>
          <a:noFill/>
        </p:spPr>
        <p:txBody>
          <a:bodyPr wrap="square" rtlCol="0">
            <a:spAutoFit/>
          </a:bodyPr>
          <a:lstStyle/>
          <a:p>
            <a:r>
              <a:rPr lang="es-CO" sz="4000" b="1" dirty="0">
                <a:solidFill>
                  <a:srgbClr val="FF0000"/>
                </a:solidFill>
                <a:latin typeface="Arial" panose="020B0604020202020204" pitchFamily="34" charset="0"/>
                <a:cs typeface="Arial" panose="020B0604020202020204" pitchFamily="34" charset="0"/>
              </a:rPr>
              <a:t>PELIGRO  MECÁNICO</a:t>
            </a:r>
          </a:p>
        </p:txBody>
      </p:sp>
      <p:sp>
        <p:nvSpPr>
          <p:cNvPr id="3" name="CuadroTexto 2">
            <a:extLst>
              <a:ext uri="{FF2B5EF4-FFF2-40B4-BE49-F238E27FC236}">
                <a16:creationId xmlns:a16="http://schemas.microsoft.com/office/drawing/2014/main" id="{AE76BE95-6CF6-BF41-AB17-A34789185BE4}"/>
              </a:ext>
            </a:extLst>
          </p:cNvPr>
          <p:cNvSpPr txBox="1"/>
          <p:nvPr/>
        </p:nvSpPr>
        <p:spPr>
          <a:xfrm>
            <a:off x="2130270" y="1670304"/>
            <a:ext cx="7924800" cy="2862322"/>
          </a:xfrm>
          <a:prstGeom prst="rect">
            <a:avLst/>
          </a:prstGeom>
          <a:noFill/>
        </p:spPr>
        <p:txBody>
          <a:bodyPr wrap="square" rtlCol="0">
            <a:spAutoFit/>
          </a:bodyPr>
          <a:lstStyle/>
          <a:p>
            <a:pPr marL="285750" indent="-285750">
              <a:buFont typeface="Wingdings" pitchFamily="2" charset="2"/>
              <a:buChar char="v"/>
            </a:pPr>
            <a:r>
              <a:rPr lang="es-CO" dirty="0">
                <a:latin typeface="Arial" panose="020B0604020202020204" pitchFamily="34" charset="0"/>
                <a:cs typeface="Arial" panose="020B0604020202020204" pitchFamily="34" charset="0"/>
              </a:rPr>
              <a:t>LEGISLACIÓN</a:t>
            </a:r>
          </a:p>
          <a:p>
            <a:pPr marL="285750" indent="-285750">
              <a:buFont typeface="Wingdings" pitchFamily="2" charset="2"/>
              <a:buChar char="v"/>
            </a:pPr>
            <a:r>
              <a:rPr lang="es-CO" dirty="0">
                <a:latin typeface="Arial" panose="020B0604020202020204" pitchFamily="34" charset="0"/>
                <a:cs typeface="Arial" panose="020B0604020202020204" pitchFamily="34" charset="0"/>
              </a:rPr>
              <a:t>DEFINICIÓN DE PELIGRO Y REISGO MECÁNICO</a:t>
            </a:r>
          </a:p>
          <a:p>
            <a:pPr marL="285750" indent="-285750">
              <a:buFont typeface="Wingdings" pitchFamily="2" charset="2"/>
              <a:buChar char="v"/>
            </a:pPr>
            <a:r>
              <a:rPr lang="es-CO" dirty="0">
                <a:latin typeface="Arial" panose="020B0604020202020204" pitchFamily="34" charset="0"/>
                <a:cs typeface="Arial" panose="020B0604020202020204" pitchFamily="34" charset="0"/>
              </a:rPr>
              <a:t>FORMAS ELEMENTALES  DEL RIESGO</a:t>
            </a:r>
          </a:p>
          <a:p>
            <a:pPr marL="285750" indent="-285750">
              <a:buFont typeface="Wingdings" pitchFamily="2" charset="2"/>
              <a:buChar char="v"/>
            </a:pPr>
            <a:r>
              <a:rPr lang="es-CO" dirty="0">
                <a:latin typeface="Arial" panose="020B0604020202020204" pitchFamily="34" charset="0"/>
                <a:cs typeface="Arial" panose="020B0604020202020204" pitchFamily="34" charset="0"/>
              </a:rPr>
              <a:t> FUENTES GENERADORAS </a:t>
            </a:r>
          </a:p>
          <a:p>
            <a:pPr marL="285750" indent="-285750">
              <a:buFont typeface="Wingdings" pitchFamily="2" charset="2"/>
              <a:buChar char="v"/>
            </a:pPr>
            <a:r>
              <a:rPr lang="es-CO" dirty="0">
                <a:latin typeface="Arial" panose="020B0604020202020204" pitchFamily="34" charset="0"/>
                <a:cs typeface="Arial" panose="020B0604020202020204" pitchFamily="34" charset="0"/>
              </a:rPr>
              <a:t>MEDIDAS DE CONTROL A TOMAR</a:t>
            </a:r>
          </a:p>
          <a:p>
            <a:pPr marL="285750" indent="-285750">
              <a:buFont typeface="Wingdings" pitchFamily="2" charset="2"/>
              <a:buChar char="v"/>
            </a:pPr>
            <a:r>
              <a:rPr lang="es-CO" dirty="0">
                <a:latin typeface="Arial" panose="020B0604020202020204" pitchFamily="34" charset="0"/>
                <a:cs typeface="Arial" panose="020B0604020202020204" pitchFamily="34" charset="0"/>
              </a:rPr>
              <a:t>QUE ES UNA MAQUINA  Y  UNA HERRAMIENTA </a:t>
            </a:r>
          </a:p>
          <a:p>
            <a:pPr marL="285750" indent="-285750">
              <a:buFont typeface="Wingdings" pitchFamily="2" charset="2"/>
              <a:buChar char="v"/>
            </a:pPr>
            <a:r>
              <a:rPr lang="es-ES" altLang="es-CO" dirty="0">
                <a:latin typeface="Arial" panose="020B0604020202020204" pitchFamily="34" charset="0"/>
                <a:cs typeface="Arial" panose="020B0604020202020204" pitchFamily="34" charset="0"/>
              </a:rPr>
              <a:t>MANOS PARA TODA LA VIDA</a:t>
            </a:r>
            <a:endParaRPr lang="es-CO" dirty="0">
              <a:latin typeface="Arial" panose="020B0604020202020204" pitchFamily="34" charset="0"/>
              <a:cs typeface="Arial" panose="020B0604020202020204" pitchFamily="34" charset="0"/>
            </a:endParaRPr>
          </a:p>
          <a:p>
            <a:pPr marL="285750" indent="-285750">
              <a:buFont typeface="Wingdings" pitchFamily="2" charset="2"/>
              <a:buChar char="v"/>
            </a:pPr>
            <a:endParaRPr lang="es-CO" dirty="0">
              <a:latin typeface="Arial" panose="020B0604020202020204" pitchFamily="34" charset="0"/>
              <a:cs typeface="Arial" panose="020B0604020202020204" pitchFamily="34" charset="0"/>
            </a:endParaRPr>
          </a:p>
          <a:p>
            <a:pPr marL="285750" indent="-285750">
              <a:buFont typeface="Wingdings" pitchFamily="2" charset="2"/>
              <a:buChar char="v"/>
            </a:pPr>
            <a:endParaRPr lang="es-CO" dirty="0"/>
          </a:p>
          <a:p>
            <a:pPr marL="285750" indent="-285750">
              <a:buFont typeface="Wingdings" pitchFamily="2" charset="2"/>
              <a:buChar char="v"/>
            </a:pPr>
            <a:endParaRPr lang="es-CO" dirty="0"/>
          </a:p>
        </p:txBody>
      </p:sp>
      <p:pic>
        <p:nvPicPr>
          <p:cNvPr id="5" name="Imagen 4">
            <a:extLst>
              <a:ext uri="{FF2B5EF4-FFF2-40B4-BE49-F238E27FC236}">
                <a16:creationId xmlns:a16="http://schemas.microsoft.com/office/drawing/2014/main" id="{3EC06A2F-FFF9-7D46-8E8C-B8F14493D0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76845" y="294204"/>
            <a:ext cx="2672373" cy="2625386"/>
          </a:xfrm>
          <a:prstGeom prst="rect">
            <a:avLst/>
          </a:prstGeom>
        </p:spPr>
      </p:pic>
      <p:pic>
        <p:nvPicPr>
          <p:cNvPr id="7" name="Imagen 6">
            <a:extLst>
              <a:ext uri="{FF2B5EF4-FFF2-40B4-BE49-F238E27FC236}">
                <a16:creationId xmlns:a16="http://schemas.microsoft.com/office/drawing/2014/main" id="{1D7E9558-D333-7B4B-B1D7-ABA992FE08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00" y="4251036"/>
            <a:ext cx="2422925" cy="1773862"/>
          </a:xfrm>
          <a:prstGeom prst="rect">
            <a:avLst/>
          </a:prstGeom>
        </p:spPr>
      </p:pic>
      <p:pic>
        <p:nvPicPr>
          <p:cNvPr id="6" name="Imagen 5">
            <a:extLst>
              <a:ext uri="{FF2B5EF4-FFF2-40B4-BE49-F238E27FC236}">
                <a16:creationId xmlns:a16="http://schemas.microsoft.com/office/drawing/2014/main" id="{03E0E0BC-7AB9-EA45-910D-2E8811A3C2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77642" y="3858042"/>
            <a:ext cx="2833882" cy="2151772"/>
          </a:xfrm>
          <a:prstGeom prst="rect">
            <a:avLst/>
          </a:prstGeom>
          <a:ln>
            <a:noFill/>
          </a:ln>
          <a:effectLst>
            <a:softEdge rad="112500"/>
          </a:effectLst>
        </p:spPr>
      </p:pic>
    </p:spTree>
    <p:extLst>
      <p:ext uri="{BB962C8B-B14F-4D97-AF65-F5344CB8AC3E}">
        <p14:creationId xmlns:p14="http://schemas.microsoft.com/office/powerpoint/2010/main" val="483293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2987D459-1BB7-CD49-B03B-187ED1147E73}"/>
              </a:ext>
            </a:extLst>
          </p:cNvPr>
          <p:cNvSpPr/>
          <p:nvPr/>
        </p:nvSpPr>
        <p:spPr>
          <a:xfrm>
            <a:off x="5367954" y="12192"/>
            <a:ext cx="3687228" cy="707886"/>
          </a:xfrm>
          <a:prstGeom prst="rect">
            <a:avLst/>
          </a:prstGeom>
        </p:spPr>
        <p:txBody>
          <a:bodyPr wrap="none">
            <a:spAutoFit/>
          </a:bodyPr>
          <a:lstStyle/>
          <a:p>
            <a:r>
              <a:rPr lang="es-CO" sz="4000" b="1" dirty="0">
                <a:solidFill>
                  <a:srgbClr val="FF0000"/>
                </a:solidFill>
                <a:latin typeface="Arial" panose="020B0604020202020204" pitchFamily="34" charset="0"/>
                <a:cs typeface="Arial" panose="020B0604020202020204" pitchFamily="34" charset="0"/>
              </a:rPr>
              <a:t>LEGISLACIÓN</a:t>
            </a:r>
          </a:p>
        </p:txBody>
      </p:sp>
      <p:sp>
        <p:nvSpPr>
          <p:cNvPr id="3" name="CuadroTexto 2">
            <a:extLst>
              <a:ext uri="{FF2B5EF4-FFF2-40B4-BE49-F238E27FC236}">
                <a16:creationId xmlns:a16="http://schemas.microsoft.com/office/drawing/2014/main" id="{908211CE-7D38-F64A-AB81-8770B237123D}"/>
              </a:ext>
            </a:extLst>
          </p:cNvPr>
          <p:cNvSpPr txBox="1"/>
          <p:nvPr/>
        </p:nvSpPr>
        <p:spPr>
          <a:xfrm>
            <a:off x="2414016" y="603251"/>
            <a:ext cx="9595104" cy="2308324"/>
          </a:xfrm>
          <a:prstGeom prst="rect">
            <a:avLst/>
          </a:prstGeom>
          <a:noFill/>
        </p:spPr>
        <p:txBody>
          <a:bodyPr wrap="square" rtlCol="0">
            <a:spAutoFit/>
          </a:bodyPr>
          <a:lstStyle/>
          <a:p>
            <a:r>
              <a:rPr lang="es-CO" dirty="0"/>
              <a:t>RESOLUCIÓN 2400 DEL 1979</a:t>
            </a:r>
          </a:p>
          <a:p>
            <a:endParaRPr lang="es-CO" dirty="0"/>
          </a:p>
          <a:p>
            <a:pPr marL="285750" indent="-285750">
              <a:buFont typeface="Wingdings" pitchFamily="2" charset="2"/>
              <a:buChar char="ü"/>
            </a:pPr>
            <a:r>
              <a:rPr lang="es-CO" dirty="0"/>
              <a:t>TituloIII,Art 176 y 177: uso de los equipos de protección personal para realizar los trabajos especificos….</a:t>
            </a:r>
          </a:p>
          <a:p>
            <a:pPr marL="285750" indent="-285750">
              <a:buFont typeface="Wingdings" pitchFamily="2" charset="2"/>
              <a:buChar char="ü"/>
            </a:pPr>
            <a:r>
              <a:rPr lang="es-CO" dirty="0"/>
              <a:t>Titulo V, Art 202 -204: Hojas de vida de los equipos. Art 548- 561: Trabajos de soldadura y corte lejos de polvos y materiales combustibles…</a:t>
            </a:r>
          </a:p>
          <a:p>
            <a:pPr marL="285750" indent="-285750">
              <a:buFont typeface="Wingdings" pitchFamily="2" charset="2"/>
              <a:buChar char="ü"/>
            </a:pPr>
            <a:r>
              <a:rPr lang="es-CO" dirty="0"/>
              <a:t>Titulo VIII, Art 266 -295:Mantenimiento general y limpieza de equipos….</a:t>
            </a:r>
          </a:p>
          <a:p>
            <a:pPr marL="285750" indent="-285750">
              <a:buFont typeface="Wingdings" pitchFamily="2" charset="2"/>
              <a:buChar char="ü"/>
            </a:pPr>
            <a:r>
              <a:rPr lang="es-CO" dirty="0"/>
              <a:t>Titulo IX, Art 355 -370: Herramientas de calidad y utilizacion debida….</a:t>
            </a:r>
          </a:p>
        </p:txBody>
      </p:sp>
      <p:sp>
        <p:nvSpPr>
          <p:cNvPr id="4" name="CuadroTexto 3">
            <a:extLst>
              <a:ext uri="{FF2B5EF4-FFF2-40B4-BE49-F238E27FC236}">
                <a16:creationId xmlns:a16="http://schemas.microsoft.com/office/drawing/2014/main" id="{67FF62A3-F480-0247-B889-A996A98B4B5C}"/>
              </a:ext>
            </a:extLst>
          </p:cNvPr>
          <p:cNvSpPr txBox="1"/>
          <p:nvPr/>
        </p:nvSpPr>
        <p:spPr>
          <a:xfrm>
            <a:off x="2414016" y="2794747"/>
            <a:ext cx="8570976" cy="1200329"/>
          </a:xfrm>
          <a:prstGeom prst="rect">
            <a:avLst/>
          </a:prstGeom>
          <a:noFill/>
        </p:spPr>
        <p:txBody>
          <a:bodyPr wrap="square" rtlCol="0">
            <a:spAutoFit/>
          </a:bodyPr>
          <a:lstStyle/>
          <a:p>
            <a:r>
              <a:rPr lang="es-CO" dirty="0"/>
              <a:t>NFPA 70</a:t>
            </a:r>
          </a:p>
          <a:p>
            <a:endParaRPr lang="es-CO" dirty="0"/>
          </a:p>
          <a:p>
            <a:pPr marL="285750" indent="-285750">
              <a:buFont typeface="Wingdings" pitchFamily="2" charset="2"/>
              <a:buChar char="ü"/>
            </a:pPr>
            <a:r>
              <a:rPr lang="es-CO" dirty="0"/>
              <a:t>El código eléctrico Nacional (NEC) o NFPA 70, es un estándar de los estados unidos para la instalación  segura  de cableado y equipos eléctricos.</a:t>
            </a:r>
          </a:p>
        </p:txBody>
      </p:sp>
      <p:sp>
        <p:nvSpPr>
          <p:cNvPr id="5" name="CuadroTexto 4">
            <a:extLst>
              <a:ext uri="{FF2B5EF4-FFF2-40B4-BE49-F238E27FC236}">
                <a16:creationId xmlns:a16="http://schemas.microsoft.com/office/drawing/2014/main" id="{6C08A659-7651-D345-9259-5994B068C767}"/>
              </a:ext>
            </a:extLst>
          </p:cNvPr>
          <p:cNvSpPr txBox="1"/>
          <p:nvPr/>
        </p:nvSpPr>
        <p:spPr>
          <a:xfrm>
            <a:off x="2414016" y="3978984"/>
            <a:ext cx="9034272" cy="3139321"/>
          </a:xfrm>
          <a:prstGeom prst="rect">
            <a:avLst/>
          </a:prstGeom>
          <a:noFill/>
        </p:spPr>
        <p:txBody>
          <a:bodyPr wrap="square" rtlCol="0">
            <a:spAutoFit/>
          </a:bodyPr>
          <a:lstStyle/>
          <a:p>
            <a:r>
              <a:rPr lang="es-CO" dirty="0"/>
              <a:t>GTC 045</a:t>
            </a:r>
          </a:p>
          <a:p>
            <a:endParaRPr lang="es-CO" dirty="0"/>
          </a:p>
          <a:p>
            <a:pPr marL="285750" indent="-285750">
              <a:buFont typeface="Wingdings" pitchFamily="2" charset="2"/>
              <a:buChar char="ü"/>
            </a:pPr>
            <a:r>
              <a:rPr lang="es-CO" dirty="0"/>
              <a:t>Identificar los peligros relacionados con cada actividad laboral.</a:t>
            </a:r>
          </a:p>
          <a:p>
            <a:pPr marL="285750" indent="-285750">
              <a:buFont typeface="Wingdings" pitchFamily="2" charset="2"/>
              <a:buChar char="ü"/>
            </a:pPr>
            <a:r>
              <a:rPr lang="es-CO" dirty="0"/>
              <a:t>Identificar  los controles  de riesgo.</a:t>
            </a:r>
          </a:p>
          <a:p>
            <a:pPr marL="285750" indent="-285750">
              <a:buFont typeface="Wingdings" pitchFamily="2" charset="2"/>
              <a:buChar char="ü"/>
            </a:pPr>
            <a:r>
              <a:rPr lang="es-CO" dirty="0"/>
              <a:t>Evaluar los  riesgos asociados a cada peligro.</a:t>
            </a:r>
          </a:p>
          <a:p>
            <a:pPr marL="285750" indent="-285750">
              <a:buFont typeface="Wingdings" pitchFamily="2" charset="2"/>
              <a:buChar char="ü"/>
            </a:pPr>
            <a:r>
              <a:rPr lang="es-CO" dirty="0"/>
              <a:t>Definir  los criterios de riesgos.</a:t>
            </a:r>
          </a:p>
          <a:p>
            <a:pPr marL="285750" indent="-285750">
              <a:buFont typeface="Wingdings" pitchFamily="2" charset="2"/>
              <a:buChar char="ü"/>
            </a:pPr>
            <a:r>
              <a:rPr lang="es-CO" dirty="0"/>
              <a:t>Elaborar plan de acción  para el control del riesgo.</a:t>
            </a:r>
          </a:p>
          <a:p>
            <a:pPr marL="285750" indent="-285750">
              <a:buFont typeface="Wingdings" pitchFamily="2" charset="2"/>
              <a:buChar char="ü"/>
            </a:pPr>
            <a:r>
              <a:rPr lang="es-CO" dirty="0"/>
              <a:t>Revisar  el plan de acción propuesto.</a:t>
            </a:r>
          </a:p>
          <a:p>
            <a:pPr marL="285750" indent="-285750">
              <a:buFont typeface="Wingdings" pitchFamily="2" charset="2"/>
              <a:buChar char="ü"/>
            </a:pPr>
            <a:r>
              <a:rPr lang="es-CO" dirty="0"/>
              <a:t> Asegurar que los controles implementados sean efectivos</a:t>
            </a:r>
          </a:p>
          <a:p>
            <a:pPr marL="285750" indent="-285750">
              <a:buFont typeface="Wingdings" pitchFamily="2" charset="2"/>
              <a:buChar char="ü"/>
            </a:pPr>
            <a:endParaRPr lang="es-CO" dirty="0"/>
          </a:p>
          <a:p>
            <a:pPr marL="285750" indent="-285750">
              <a:buFont typeface="Wingdings" pitchFamily="2" charset="2"/>
              <a:buChar char="ü"/>
            </a:pPr>
            <a:endParaRPr lang="es-CO" dirty="0"/>
          </a:p>
        </p:txBody>
      </p:sp>
    </p:spTree>
    <p:extLst>
      <p:ext uri="{BB962C8B-B14F-4D97-AF65-F5344CB8AC3E}">
        <p14:creationId xmlns:p14="http://schemas.microsoft.com/office/powerpoint/2010/main" val="82567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4F97893-AFB6-FD4F-BF4D-0332174BB589}"/>
              </a:ext>
            </a:extLst>
          </p:cNvPr>
          <p:cNvSpPr txBox="1"/>
          <p:nvPr/>
        </p:nvSpPr>
        <p:spPr>
          <a:xfrm>
            <a:off x="7607808" y="207264"/>
            <a:ext cx="4584192" cy="1754326"/>
          </a:xfrm>
          <a:prstGeom prst="rect">
            <a:avLst/>
          </a:prstGeom>
          <a:noFill/>
        </p:spPr>
        <p:txBody>
          <a:bodyPr wrap="square" rtlCol="0">
            <a:spAutoFit/>
          </a:bodyPr>
          <a:lstStyle/>
          <a:p>
            <a:r>
              <a:rPr lang="es-CO" dirty="0">
                <a:latin typeface="Arial" panose="020B0604020202020204" pitchFamily="34" charset="0"/>
                <a:cs typeface="Arial" panose="020B0604020202020204" pitchFamily="34" charset="0"/>
              </a:rPr>
              <a:t>Se denomina </a:t>
            </a:r>
            <a:r>
              <a:rPr lang="es-CO" b="1" u="sng" dirty="0">
                <a:latin typeface="Arial" panose="020B0604020202020204" pitchFamily="34" charset="0"/>
                <a:cs typeface="Arial" panose="020B0604020202020204" pitchFamily="34" charset="0"/>
              </a:rPr>
              <a:t>peligro mecánico </a:t>
            </a:r>
            <a:r>
              <a:rPr lang="es-CO" dirty="0">
                <a:latin typeface="Arial" panose="020B0604020202020204" pitchFamily="34" charset="0"/>
                <a:cs typeface="Arial" panose="020B0604020202020204" pitchFamily="34" charset="0"/>
              </a:rPr>
              <a:t>el conjunto de factores   físicos  que dar lugar a una lesión  por la acción  mecánica  de elementos  de maquinas, herramientas, piezas a  trabajar o materiales proyectados, sólidos o fluidos </a:t>
            </a:r>
          </a:p>
        </p:txBody>
      </p:sp>
      <p:sp>
        <p:nvSpPr>
          <p:cNvPr id="3" name="CuadroTexto 2">
            <a:extLst>
              <a:ext uri="{FF2B5EF4-FFF2-40B4-BE49-F238E27FC236}">
                <a16:creationId xmlns:a16="http://schemas.microsoft.com/office/drawing/2014/main" id="{D5B3C72E-512E-CE4C-BF5E-4EF0AB38F2BD}"/>
              </a:ext>
            </a:extLst>
          </p:cNvPr>
          <p:cNvSpPr txBox="1"/>
          <p:nvPr/>
        </p:nvSpPr>
        <p:spPr>
          <a:xfrm>
            <a:off x="146304" y="4675086"/>
            <a:ext cx="7912608" cy="1754326"/>
          </a:xfrm>
          <a:prstGeom prst="rect">
            <a:avLst/>
          </a:prstGeom>
          <a:noFill/>
        </p:spPr>
        <p:txBody>
          <a:bodyPr wrap="square" rtlCol="0">
            <a:spAutoFit/>
          </a:bodyPr>
          <a:lstStyle/>
          <a:p>
            <a:r>
              <a:rPr lang="es-CO" dirty="0">
                <a:latin typeface="Arial" panose="020B0604020202020204" pitchFamily="34" charset="0"/>
                <a:cs typeface="Arial" panose="020B0604020202020204" pitchFamily="34" charset="0"/>
              </a:rPr>
              <a:t>El</a:t>
            </a:r>
            <a:r>
              <a:rPr lang="es-CO" b="1" dirty="0">
                <a:latin typeface="Arial" panose="020B0604020202020204" pitchFamily="34" charset="0"/>
                <a:cs typeface="Arial" panose="020B0604020202020204" pitchFamily="34" charset="0"/>
              </a:rPr>
              <a:t> </a:t>
            </a:r>
            <a:r>
              <a:rPr lang="es-CO" b="1" u="sng" dirty="0">
                <a:latin typeface="Arial" panose="020B0604020202020204" pitchFamily="34" charset="0"/>
                <a:cs typeface="Arial" panose="020B0604020202020204" pitchFamily="34" charset="0"/>
              </a:rPr>
              <a:t>riesgo mecánico :</a:t>
            </a:r>
            <a:r>
              <a:rPr lang="es-CO" dirty="0">
                <a:latin typeface="Arial" panose="020B0604020202020204" pitchFamily="34" charset="0"/>
                <a:cs typeface="Arial" panose="020B0604020202020204" pitchFamily="34" charset="0"/>
              </a:rPr>
              <a:t> los que se puedan producir en toda operación  que implique  manipulación  de herramientas manuales motorizadas o no.</a:t>
            </a:r>
          </a:p>
          <a:p>
            <a:r>
              <a:rPr lang="es-CO" dirty="0">
                <a:latin typeface="Arial" panose="020B0604020202020204" pitchFamily="34" charset="0"/>
                <a:cs typeface="Arial" panose="020B0604020202020204" pitchFamily="34" charset="0"/>
              </a:rPr>
              <a:t>El uso de maquinaria como:Lijadora, taladro, esmeril, pulidora, prensa de mesa, taladro de árbol, trozadora, cortadora, entre otros, manipulacón  de vehículos, utilización de dispositivios  de elevación  comos los elevadores en el taller de mecánica, ascensores de carga en pintura y almacén. </a:t>
            </a:r>
          </a:p>
        </p:txBody>
      </p:sp>
      <p:pic>
        <p:nvPicPr>
          <p:cNvPr id="5" name="Imagen 4">
            <a:extLst>
              <a:ext uri="{FF2B5EF4-FFF2-40B4-BE49-F238E27FC236}">
                <a16:creationId xmlns:a16="http://schemas.microsoft.com/office/drawing/2014/main" id="{B1F6425B-D72A-924F-B655-F6BBB507A8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78958" y="2544064"/>
            <a:ext cx="3423666" cy="1781074"/>
          </a:xfrm>
          <a:prstGeom prst="rect">
            <a:avLst/>
          </a:prstGeom>
          <a:ln>
            <a:noFill/>
          </a:ln>
          <a:effectLst>
            <a:softEdge rad="112500"/>
          </a:effectLst>
        </p:spPr>
      </p:pic>
      <p:pic>
        <p:nvPicPr>
          <p:cNvPr id="7" name="Imagen 6">
            <a:extLst>
              <a:ext uri="{FF2B5EF4-FFF2-40B4-BE49-F238E27FC236}">
                <a16:creationId xmlns:a16="http://schemas.microsoft.com/office/drawing/2014/main" id="{A5DB422B-F292-DB43-AD6D-51B96F6AB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690" y="2840215"/>
            <a:ext cx="2594864" cy="1599045"/>
          </a:xfrm>
          <a:prstGeom prst="rect">
            <a:avLst/>
          </a:prstGeom>
          <a:ln>
            <a:noFill/>
          </a:ln>
          <a:effectLst>
            <a:softEdge rad="112500"/>
          </a:effectLst>
        </p:spPr>
      </p:pic>
      <p:pic>
        <p:nvPicPr>
          <p:cNvPr id="9" name="Imagen 8">
            <a:extLst>
              <a:ext uri="{FF2B5EF4-FFF2-40B4-BE49-F238E27FC236}">
                <a16:creationId xmlns:a16="http://schemas.microsoft.com/office/drawing/2014/main" id="{FCAD2B2C-9431-264B-B36D-EA2276ABEC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5120" y="89351"/>
            <a:ext cx="3669792" cy="2336800"/>
          </a:xfrm>
          <a:prstGeom prst="rect">
            <a:avLst/>
          </a:prstGeom>
          <a:ln>
            <a:noFill/>
          </a:ln>
          <a:effectLst>
            <a:softEdge rad="112500"/>
          </a:effectLst>
        </p:spPr>
      </p:pic>
    </p:spTree>
    <p:extLst>
      <p:ext uri="{BB962C8B-B14F-4D97-AF65-F5344CB8AC3E}">
        <p14:creationId xmlns:p14="http://schemas.microsoft.com/office/powerpoint/2010/main" val="42275433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a 4">
            <a:extLst>
              <a:ext uri="{FF2B5EF4-FFF2-40B4-BE49-F238E27FC236}">
                <a16:creationId xmlns:a16="http://schemas.microsoft.com/office/drawing/2014/main" id="{64313A8F-687D-E94D-A03E-F38A548686D7}"/>
              </a:ext>
            </a:extLst>
          </p:cNvPr>
          <p:cNvGraphicFramePr>
            <a:graphicFrameLocks noGrp="1"/>
          </p:cNvGraphicFramePr>
          <p:nvPr>
            <p:extLst>
              <p:ext uri="{D42A27DB-BD31-4B8C-83A1-F6EECF244321}">
                <p14:modId xmlns:p14="http://schemas.microsoft.com/office/powerpoint/2010/main" val="223972552"/>
              </p:ext>
            </p:extLst>
          </p:nvPr>
        </p:nvGraphicFramePr>
        <p:xfrm>
          <a:off x="2367643" y="0"/>
          <a:ext cx="9824357" cy="6941018"/>
        </p:xfrm>
        <a:graphic>
          <a:graphicData uri="http://schemas.openxmlformats.org/drawingml/2006/table">
            <a:tbl>
              <a:tblPr firstRow="1" bandRow="1">
                <a:tableStyleId>{5C22544A-7EE6-4342-B048-85BDC9FD1C3A}</a:tableStyleId>
              </a:tblPr>
              <a:tblGrid>
                <a:gridCol w="9824357">
                  <a:extLst>
                    <a:ext uri="{9D8B030D-6E8A-4147-A177-3AD203B41FA5}">
                      <a16:colId xmlns:a16="http://schemas.microsoft.com/office/drawing/2014/main" val="1771758606"/>
                    </a:ext>
                  </a:extLst>
                </a:gridCol>
              </a:tblGrid>
              <a:tr h="6316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3600" b="1" dirty="0">
                          <a:solidFill>
                            <a:srgbClr val="FF0000"/>
                          </a:solidFill>
                          <a:latin typeface="Arial" panose="020B0604020202020204" pitchFamily="34" charset="0"/>
                          <a:cs typeface="Arial" panose="020B0604020202020204" pitchFamily="34" charset="0"/>
                        </a:rPr>
                        <a:t>FORMAS ELEMENTALES DEL RIESGO</a:t>
                      </a:r>
                    </a:p>
                  </a:txBody>
                  <a:tcPr/>
                </a:tc>
                <a:extLst>
                  <a:ext uri="{0D108BD9-81ED-4DB2-BD59-A6C34878D82A}">
                    <a16:rowId xmlns:a16="http://schemas.microsoft.com/office/drawing/2014/main" val="1605221013"/>
                  </a:ext>
                </a:extLst>
              </a:tr>
              <a:tr h="902368">
                <a:tc>
                  <a:txBody>
                    <a:bodyPr/>
                    <a:lstStyle/>
                    <a:p>
                      <a:r>
                        <a:rPr lang="es-CO" b="1" dirty="0"/>
                        <a:t>CIZALLAMIENTO:</a:t>
                      </a:r>
                      <a:r>
                        <a:rPr lang="es-CO" b="0" dirty="0"/>
                        <a:t> </a:t>
                      </a:r>
                      <a:r>
                        <a:rPr lang="es-CO" sz="1800" b="0" dirty="0">
                          <a:solidFill>
                            <a:srgbClr val="000000"/>
                          </a:solidFill>
                          <a:latin typeface="Arial" panose="020B0604020202020204" pitchFamily="34" charset="0"/>
                        </a:rPr>
                        <a:t>S</a:t>
                      </a:r>
                      <a:r>
                        <a:rPr lang="es-CO" altLang="es-CO" sz="1800" b="0" dirty="0">
                          <a:solidFill>
                            <a:srgbClr val="000000"/>
                          </a:solidFill>
                          <a:latin typeface="Arial" panose="020B0604020202020204" pitchFamily="34" charset="0"/>
                        </a:rPr>
                        <a:t>e </a:t>
                      </a:r>
                      <a:r>
                        <a:rPr lang="es-CO" altLang="es-CO" sz="1800" dirty="0">
                          <a:solidFill>
                            <a:srgbClr val="000000"/>
                          </a:solidFill>
                          <a:latin typeface="Arial" panose="020B0604020202020204" pitchFamily="34" charset="0"/>
                        </a:rPr>
                        <a:t>encuentra localizado en los puntos donde se mueven los filos de dos objetos lo suficientemente juntos el uno de otro, como para cortar material relativamente blando. </a:t>
                      </a:r>
                      <a:endParaRPr lang="es-CO" b="1" dirty="0"/>
                    </a:p>
                  </a:txBody>
                  <a:tcPr/>
                </a:tc>
                <a:extLst>
                  <a:ext uri="{0D108BD9-81ED-4DB2-BD59-A6C34878D82A}">
                    <a16:rowId xmlns:a16="http://schemas.microsoft.com/office/drawing/2014/main" val="775686677"/>
                  </a:ext>
                </a:extLst>
              </a:tr>
              <a:tr h="631658">
                <a:tc>
                  <a:txBody>
                    <a:bodyPr/>
                    <a:lstStyle/>
                    <a:p>
                      <a:r>
                        <a:rPr lang="es-CO" b="1" dirty="0"/>
                        <a:t>CORTE: </a:t>
                      </a:r>
                      <a:r>
                        <a:rPr lang="es-CO" sz="1800" b="0" i="0" kern="1200" dirty="0">
                          <a:solidFill>
                            <a:schemeClr val="dk1"/>
                          </a:solidFill>
                          <a:effectLst/>
                          <a:latin typeface="+mn-lt"/>
                          <a:ea typeface="+mn-ea"/>
                          <a:cs typeface="+mn-cs"/>
                        </a:rPr>
                        <a:t>Generado por partes o piezas fundamentalmente por su forma (aristas cortantes, partes agudas, cuchillas o partes filosas.</a:t>
                      </a:r>
                      <a:endParaRPr lang="es-CO" b="1" dirty="0"/>
                    </a:p>
                  </a:txBody>
                  <a:tcPr/>
                </a:tc>
                <a:extLst>
                  <a:ext uri="{0D108BD9-81ED-4DB2-BD59-A6C34878D82A}">
                    <a16:rowId xmlns:a16="http://schemas.microsoft.com/office/drawing/2014/main" val="985999382"/>
                  </a:ext>
                </a:extLst>
              </a:tr>
              <a:tr h="631658">
                <a:tc>
                  <a:txBody>
                    <a:bodyPr/>
                    <a:lstStyle/>
                    <a:p>
                      <a:r>
                        <a:rPr lang="es-CO" b="1" dirty="0"/>
                        <a:t>ENGANCHE: </a:t>
                      </a:r>
                      <a:r>
                        <a:rPr lang="es-CO" sz="1800" b="0" i="0" kern="1200" dirty="0">
                          <a:solidFill>
                            <a:schemeClr val="dk1"/>
                          </a:solidFill>
                          <a:effectLst/>
                          <a:latin typeface="+mn-lt"/>
                          <a:ea typeface="+mn-ea"/>
                          <a:cs typeface="+mn-cs"/>
                        </a:rPr>
                        <a:t>Atrapamientos de alaguna parte  del cuerpo o ropa de trabajo por partes de las piezas en movimiento. </a:t>
                      </a:r>
                      <a:endParaRPr lang="es-CO" b="1" dirty="0"/>
                    </a:p>
                  </a:txBody>
                  <a:tcPr/>
                </a:tc>
                <a:extLst>
                  <a:ext uri="{0D108BD9-81ED-4DB2-BD59-A6C34878D82A}">
                    <a16:rowId xmlns:a16="http://schemas.microsoft.com/office/drawing/2014/main" val="3903125926"/>
                  </a:ext>
                </a:extLst>
              </a:tr>
              <a:tr h="631658">
                <a:tc>
                  <a:txBody>
                    <a:bodyPr/>
                    <a:lstStyle/>
                    <a:p>
                      <a:r>
                        <a:rPr lang="es-CO" b="1" dirty="0"/>
                        <a:t>ATRAPAMIENTO O ARRASTRE: </a:t>
                      </a:r>
                      <a:r>
                        <a:rPr lang="es-CO" sz="1800" b="0" dirty="0">
                          <a:solidFill>
                            <a:srgbClr val="000000"/>
                          </a:solidFill>
                          <a:latin typeface="Arial" panose="020B0604020202020204" pitchFamily="34" charset="0"/>
                        </a:rPr>
                        <a:t>F</a:t>
                      </a:r>
                      <a:r>
                        <a:rPr lang="es-CO" altLang="es-CO" sz="1800" dirty="0">
                          <a:solidFill>
                            <a:srgbClr val="000000"/>
                          </a:solidFill>
                          <a:latin typeface="Arial" panose="020B0604020202020204" pitchFamily="34" charset="0"/>
                        </a:rPr>
                        <a:t>ormado por dos objetos que se mueven juntos, las partes del cuerpo que más riesgo corren de ser atrapadas son las manos y el cabello.</a:t>
                      </a:r>
                      <a:endParaRPr lang="es-CO" b="1" dirty="0"/>
                    </a:p>
                  </a:txBody>
                  <a:tcPr/>
                </a:tc>
                <a:extLst>
                  <a:ext uri="{0D108BD9-81ED-4DB2-BD59-A6C34878D82A}">
                    <a16:rowId xmlns:a16="http://schemas.microsoft.com/office/drawing/2014/main" val="1155577650"/>
                  </a:ext>
                </a:extLst>
              </a:tr>
              <a:tr h="631658">
                <a:tc>
                  <a:txBody>
                    <a:bodyPr/>
                    <a:lstStyle/>
                    <a:p>
                      <a:r>
                        <a:rPr lang="es-CO" b="1" dirty="0"/>
                        <a:t>IMPACTO: </a:t>
                      </a:r>
                      <a:r>
                        <a:rPr lang="es-CO" sz="1800" b="0" i="0" kern="1200" dirty="0">
                          <a:solidFill>
                            <a:schemeClr val="dk1"/>
                          </a:solidFill>
                          <a:effectLst/>
                          <a:latin typeface="+mn-lt"/>
                          <a:ea typeface="+mn-ea"/>
                          <a:cs typeface="+mn-cs"/>
                        </a:rPr>
                        <a:t>Generado por partes o piezas que producen machucones o golpe contra  la misma maquina.</a:t>
                      </a:r>
                      <a:endParaRPr lang="es-CO" b="1" dirty="0"/>
                    </a:p>
                  </a:txBody>
                  <a:tcPr/>
                </a:tc>
                <a:extLst>
                  <a:ext uri="{0D108BD9-81ED-4DB2-BD59-A6C34878D82A}">
                    <a16:rowId xmlns:a16="http://schemas.microsoft.com/office/drawing/2014/main" val="3805328054"/>
                  </a:ext>
                </a:extLst>
              </a:tr>
              <a:tr h="631658">
                <a:tc>
                  <a:txBody>
                    <a:bodyPr/>
                    <a:lstStyle/>
                    <a:p>
                      <a:r>
                        <a:rPr lang="es-CO" b="1" dirty="0"/>
                        <a:t>PERFORACIÓN O PUNZAMIENTO: </a:t>
                      </a:r>
                      <a:r>
                        <a:rPr lang="es-CO" b="0" dirty="0"/>
                        <a:t>Debida</a:t>
                      </a:r>
                      <a:r>
                        <a:rPr lang="es-CO" dirty="0"/>
                        <a:t>s a la utilización de herramientas manuales tales como destornillador, punzones, etc.</a:t>
                      </a:r>
                      <a:endParaRPr lang="es-CO" b="1" dirty="0"/>
                    </a:p>
                  </a:txBody>
                  <a:tcPr/>
                </a:tc>
                <a:extLst>
                  <a:ext uri="{0D108BD9-81ED-4DB2-BD59-A6C34878D82A}">
                    <a16:rowId xmlns:a16="http://schemas.microsoft.com/office/drawing/2014/main" val="2187155474"/>
                  </a:ext>
                </a:extLst>
              </a:tr>
              <a:tr h="631658">
                <a:tc>
                  <a:txBody>
                    <a:bodyPr/>
                    <a:lstStyle/>
                    <a:p>
                      <a:r>
                        <a:rPr lang="es-CO" b="1" dirty="0"/>
                        <a:t>FRICCIÓN O ABRASIÓN: </a:t>
                      </a:r>
                      <a:r>
                        <a:rPr lang="es-CO" b="0" dirty="0">
                          <a:latin typeface="Arial" panose="020B0604020202020204" pitchFamily="34" charset="0"/>
                          <a:cs typeface="Arial" panose="020B0604020202020204" pitchFamily="34" charset="0"/>
                        </a:rPr>
                        <a:t>P</a:t>
                      </a:r>
                      <a:r>
                        <a:rPr lang="es-CO" dirty="0">
                          <a:latin typeface="Arial" panose="020B0604020202020204" pitchFamily="34" charset="0"/>
                          <a:cs typeface="Arial" panose="020B0604020202020204" pitchFamily="34" charset="0"/>
                        </a:rPr>
                        <a:t>roducidas por el roce de las partes móviles de un equipo puede existir partes afectadas del cuerpo.</a:t>
                      </a:r>
                      <a:endParaRPr lang="es-CO" b="1"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684181113"/>
                  </a:ext>
                </a:extLst>
              </a:tr>
              <a:tr h="902368">
                <a:tc>
                  <a:txBody>
                    <a:bodyPr/>
                    <a:lstStyle/>
                    <a:p>
                      <a:r>
                        <a:rPr lang="es-CO" b="1" dirty="0"/>
                        <a:t>PROYECCIÓN DE SOLIDOS O LÍQUIDOS:</a:t>
                      </a:r>
                      <a:r>
                        <a:rPr lang="es-CO" altLang="es-CO" sz="1800" dirty="0">
                          <a:solidFill>
                            <a:srgbClr val="000000"/>
                          </a:solidFill>
                          <a:latin typeface="Arial" panose="020B0604020202020204" pitchFamily="34" charset="0"/>
                        </a:rPr>
                        <a:t>Muchas máquinas en funcionamiento normal expulsan partículas solidas y/o liquidas capaces de producir quemaduras, daños en ojos partes de cuerpo en especial la cara. </a:t>
                      </a:r>
                    </a:p>
                  </a:txBody>
                  <a:tcPr/>
                </a:tc>
                <a:extLst>
                  <a:ext uri="{0D108BD9-81ED-4DB2-BD59-A6C34878D82A}">
                    <a16:rowId xmlns:a16="http://schemas.microsoft.com/office/drawing/2014/main" val="419845302"/>
                  </a:ext>
                </a:extLst>
              </a:tr>
              <a:tr h="631658">
                <a:tc>
                  <a:txBody>
                    <a:bodyPr/>
                    <a:lstStyle/>
                    <a:p>
                      <a:r>
                        <a:rPr lang="es-CO" b="1" dirty="0">
                          <a:solidFill>
                            <a:schemeClr val="tx1"/>
                          </a:solidFill>
                        </a:rPr>
                        <a:t>APLASTAMIENTO: </a:t>
                      </a:r>
                      <a:r>
                        <a:rPr lang="es-CO" altLang="es-CO" sz="1800" b="0" dirty="0">
                          <a:solidFill>
                            <a:srgbClr val="000000"/>
                          </a:solidFill>
                          <a:latin typeface="Arial" panose="020B0604020202020204" pitchFamily="34" charset="0"/>
                        </a:rPr>
                        <a:t>se presentan principalmente cuando dos objetos se mueven uno sobre otro, o cuando uno se mueve y el otro está estático.</a:t>
                      </a:r>
                      <a:endParaRPr lang="es-CO" altLang="es-CO" sz="1800" dirty="0">
                        <a:solidFill>
                          <a:srgbClr val="000000"/>
                        </a:solidFill>
                        <a:latin typeface="Arial" panose="020B0604020202020204" pitchFamily="34" charset="0"/>
                      </a:endParaRPr>
                    </a:p>
                  </a:txBody>
                  <a:tcPr/>
                </a:tc>
                <a:extLst>
                  <a:ext uri="{0D108BD9-81ED-4DB2-BD59-A6C34878D82A}">
                    <a16:rowId xmlns:a16="http://schemas.microsoft.com/office/drawing/2014/main" val="2059969286"/>
                  </a:ext>
                </a:extLst>
              </a:tr>
            </a:tbl>
          </a:graphicData>
        </a:graphic>
      </p:graphicFrame>
    </p:spTree>
    <p:extLst>
      <p:ext uri="{BB962C8B-B14F-4D97-AF65-F5344CB8AC3E}">
        <p14:creationId xmlns:p14="http://schemas.microsoft.com/office/powerpoint/2010/main" val="13020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C93F0E80-65E3-2340-A567-6E449A8C3B3C}"/>
              </a:ext>
            </a:extLst>
          </p:cNvPr>
          <p:cNvSpPr/>
          <p:nvPr/>
        </p:nvSpPr>
        <p:spPr>
          <a:xfrm>
            <a:off x="3186680" y="293870"/>
            <a:ext cx="6904454" cy="707886"/>
          </a:xfrm>
          <a:prstGeom prst="rect">
            <a:avLst/>
          </a:prstGeom>
        </p:spPr>
        <p:txBody>
          <a:bodyPr wrap="none">
            <a:spAutoFit/>
          </a:bodyPr>
          <a:lstStyle/>
          <a:p>
            <a:r>
              <a:rPr lang="es-CO" sz="4000" b="1" dirty="0">
                <a:solidFill>
                  <a:srgbClr val="FF0000"/>
                </a:solidFill>
                <a:latin typeface="Arial" panose="020B0604020202020204" pitchFamily="34" charset="0"/>
                <a:cs typeface="Arial" panose="020B0604020202020204" pitchFamily="34" charset="0"/>
              </a:rPr>
              <a:t>FUENTES GENERADORAS </a:t>
            </a:r>
            <a:endParaRPr lang="es-CO" sz="4000" dirty="0"/>
          </a:p>
        </p:txBody>
      </p:sp>
      <p:sp>
        <p:nvSpPr>
          <p:cNvPr id="3" name="CuadroTexto 2">
            <a:extLst>
              <a:ext uri="{FF2B5EF4-FFF2-40B4-BE49-F238E27FC236}">
                <a16:creationId xmlns:a16="http://schemas.microsoft.com/office/drawing/2014/main" id="{99468EFF-112B-EB46-A57F-6DEED821F38E}"/>
              </a:ext>
            </a:extLst>
          </p:cNvPr>
          <p:cNvSpPr txBox="1"/>
          <p:nvPr/>
        </p:nvSpPr>
        <p:spPr>
          <a:xfrm>
            <a:off x="2054714" y="1133856"/>
            <a:ext cx="7479429" cy="5447645"/>
          </a:xfrm>
          <a:prstGeom prst="rect">
            <a:avLst/>
          </a:prstGeom>
          <a:noFill/>
        </p:spPr>
        <p:txBody>
          <a:bodyPr wrap="square" rtlCol="0">
            <a:spAutoFit/>
          </a:bodyPr>
          <a:lstStyle/>
          <a:p>
            <a:pPr marL="285750" indent="-285750">
              <a:buFont typeface="Wingdings" pitchFamily="2" charset="2"/>
              <a:buChar char="ü"/>
            </a:pPr>
            <a:r>
              <a:rPr lang="es-CO" dirty="0">
                <a:latin typeface="Arial" panose="020B0604020202020204" pitchFamily="34" charset="0"/>
                <a:cs typeface="Arial" panose="020B0604020202020204" pitchFamily="34" charset="0"/>
              </a:rPr>
              <a:t>Herramientas manuales  inadecuadas, defectuosas,mal usadas o en mal mantenimiento.</a:t>
            </a:r>
          </a:p>
          <a:p>
            <a:pPr marL="285750" indent="-285750">
              <a:buFont typeface="Wingdings" pitchFamily="2" charset="2"/>
              <a:buChar char="ü"/>
            </a:pPr>
            <a:r>
              <a:rPr lang="es-CO" dirty="0">
                <a:latin typeface="Arial" panose="020B0604020202020204" pitchFamily="34" charset="0"/>
                <a:cs typeface="Arial" panose="020B0604020202020204" pitchFamily="34" charset="0"/>
              </a:rPr>
              <a:t>Herramientas eléctricas inadecuadas, mal aisladas, sin mantenimiento o defectuosas.</a:t>
            </a:r>
          </a:p>
          <a:p>
            <a:pPr marL="285750" indent="-285750">
              <a:buFont typeface="Wingdings" pitchFamily="2" charset="2"/>
              <a:buChar char="ü"/>
            </a:pPr>
            <a:r>
              <a:rPr lang="es-CO" dirty="0">
                <a:latin typeface="Arial" panose="020B0604020202020204" pitchFamily="34" charset="0"/>
                <a:cs typeface="Arial" panose="020B0604020202020204" pitchFamily="34" charset="0"/>
              </a:rPr>
              <a:t>Herramientas mecanizadas sin resguardos, desacalibradas, sin aislamiento, desalineadas.</a:t>
            </a:r>
          </a:p>
          <a:p>
            <a:pPr marL="285750" indent="-285750">
              <a:buFont typeface="Wingdings" pitchFamily="2" charset="2"/>
              <a:buChar char="ü"/>
            </a:pPr>
            <a:r>
              <a:rPr lang="es-CO" dirty="0">
                <a:latin typeface="Arial" panose="020B0604020202020204" pitchFamily="34" charset="0"/>
                <a:cs typeface="Arial" panose="020B0604020202020204" pitchFamily="34" charset="0"/>
              </a:rPr>
              <a:t>Maquinaria, herramientas o equipos sin resguardo ni protección en sus puntos de operación.</a:t>
            </a:r>
          </a:p>
          <a:p>
            <a:pPr marL="285750" indent="-285750">
              <a:buFont typeface="Wingdings" pitchFamily="2" charset="2"/>
              <a:buChar char="ü"/>
            </a:pPr>
            <a:r>
              <a:rPr lang="es-CO" dirty="0">
                <a:latin typeface="Arial" panose="020B0604020202020204" pitchFamily="34" charset="0"/>
                <a:cs typeface="Arial" panose="020B0604020202020204" pitchFamily="34" charset="0"/>
              </a:rPr>
              <a:t>Anclajes  defectuosos o insuficientes.</a:t>
            </a:r>
          </a:p>
          <a:p>
            <a:pPr marL="285750" indent="-285750">
              <a:buFont typeface="Wingdings" pitchFamily="2" charset="2"/>
              <a:buChar char="ü"/>
            </a:pPr>
            <a:r>
              <a:rPr lang="es-CO" dirty="0">
                <a:latin typeface="Arial" panose="020B0604020202020204" pitchFamily="34" charset="0"/>
                <a:cs typeface="Arial" panose="020B0604020202020204" pitchFamily="34" charset="0"/>
              </a:rPr>
              <a:t>Uso  de maquinas, herramientas o equipos para los cuales no fueron diseñados.</a:t>
            </a:r>
          </a:p>
          <a:p>
            <a:endParaRPr lang="es-CO" b="1" dirty="0">
              <a:solidFill>
                <a:srgbClr val="FF0000"/>
              </a:solidFill>
              <a:latin typeface="Arial" panose="020B0604020202020204" pitchFamily="34" charset="0"/>
              <a:cs typeface="Arial" panose="020B0604020202020204" pitchFamily="34" charset="0"/>
            </a:endParaRPr>
          </a:p>
          <a:p>
            <a:r>
              <a:rPr lang="es-CO" sz="2400" b="1" dirty="0">
                <a:solidFill>
                  <a:srgbClr val="FF0000"/>
                </a:solidFill>
                <a:latin typeface="Arial" panose="020B0604020202020204" pitchFamily="34" charset="0"/>
                <a:cs typeface="Arial" panose="020B0604020202020204" pitchFamily="34" charset="0"/>
              </a:rPr>
              <a:t>¿DONDE ESTA EL RIESGO?</a:t>
            </a:r>
          </a:p>
          <a:p>
            <a:endParaRPr lang="es-CO" dirty="0">
              <a:latin typeface="Arial" panose="020B0604020202020204" pitchFamily="34" charset="0"/>
              <a:cs typeface="Arial" panose="020B0604020202020204" pitchFamily="34" charset="0"/>
            </a:endParaRPr>
          </a:p>
          <a:p>
            <a:pPr marL="285750" indent="-285750">
              <a:buFont typeface="Wingdings" pitchFamily="2" charset="2"/>
              <a:buChar char="q"/>
            </a:pPr>
            <a:r>
              <a:rPr lang="es-CO" dirty="0">
                <a:latin typeface="Arial" panose="020B0604020202020204" pitchFamily="34" charset="0"/>
                <a:cs typeface="Arial" panose="020B0604020202020204" pitchFamily="34" charset="0"/>
              </a:rPr>
              <a:t>En las partes moviles de las máquinas</a:t>
            </a:r>
          </a:p>
          <a:p>
            <a:pPr marL="285750" indent="-285750">
              <a:buFont typeface="Wingdings" pitchFamily="2" charset="2"/>
              <a:buChar char="q"/>
            </a:pPr>
            <a:r>
              <a:rPr lang="es-CO" dirty="0">
                <a:latin typeface="Arial" panose="020B0604020202020204" pitchFamily="34" charset="0"/>
                <a:cs typeface="Arial" panose="020B0604020202020204" pitchFamily="34" charset="0"/>
              </a:rPr>
              <a:t>En los materiales utilizados.</a:t>
            </a:r>
          </a:p>
          <a:p>
            <a:pPr marL="285750" indent="-285750">
              <a:buFont typeface="Wingdings" pitchFamily="2" charset="2"/>
              <a:buChar char="q"/>
            </a:pPr>
            <a:r>
              <a:rPr lang="es-CO" dirty="0">
                <a:latin typeface="Arial" panose="020B0604020202020204" pitchFamily="34" charset="0"/>
                <a:cs typeface="Arial" panose="020B0604020202020204" pitchFamily="34" charset="0"/>
              </a:rPr>
              <a:t>En la proyección</a:t>
            </a:r>
          </a:p>
          <a:p>
            <a:pPr marL="285750" indent="-285750">
              <a:buFont typeface="Wingdings" pitchFamily="2" charset="2"/>
              <a:buChar char="ü"/>
            </a:pPr>
            <a:endParaRPr lang="es-CO" dirty="0">
              <a:latin typeface="Arial" panose="020B0604020202020204" pitchFamily="34" charset="0"/>
              <a:cs typeface="Arial" panose="020B0604020202020204" pitchFamily="34" charset="0"/>
            </a:endParaRPr>
          </a:p>
          <a:p>
            <a:pPr marL="285750" indent="-285750">
              <a:buFont typeface="Wingdings" pitchFamily="2" charset="2"/>
              <a:buChar char="ü"/>
            </a:pPr>
            <a:endParaRPr lang="es-CO" dirty="0">
              <a:latin typeface="Arial" panose="020B0604020202020204" pitchFamily="34" charset="0"/>
              <a:cs typeface="Arial" panose="020B0604020202020204" pitchFamily="34" charset="0"/>
            </a:endParaRPr>
          </a:p>
        </p:txBody>
      </p:sp>
      <p:pic>
        <p:nvPicPr>
          <p:cNvPr id="4" name="Imagen 3">
            <a:extLst>
              <a:ext uri="{FF2B5EF4-FFF2-40B4-BE49-F238E27FC236}">
                <a16:creationId xmlns:a16="http://schemas.microsoft.com/office/drawing/2014/main" id="{6DFD8F59-77F7-2A43-AC9B-53BCEC0D39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928" y="3621024"/>
            <a:ext cx="1971786" cy="1487424"/>
          </a:xfrm>
          <a:prstGeom prst="rect">
            <a:avLst/>
          </a:prstGeom>
        </p:spPr>
      </p:pic>
      <p:pic>
        <p:nvPicPr>
          <p:cNvPr id="5" name="Imagen 4">
            <a:extLst>
              <a:ext uri="{FF2B5EF4-FFF2-40B4-BE49-F238E27FC236}">
                <a16:creationId xmlns:a16="http://schemas.microsoft.com/office/drawing/2014/main" id="{2BA23D76-97F8-084B-B50B-ABD928005E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3484" y="4102608"/>
            <a:ext cx="1982147" cy="1304544"/>
          </a:xfrm>
          <a:prstGeom prst="rect">
            <a:avLst/>
          </a:prstGeom>
        </p:spPr>
      </p:pic>
      <p:pic>
        <p:nvPicPr>
          <p:cNvPr id="6" name="Imagen 5">
            <a:extLst>
              <a:ext uri="{FF2B5EF4-FFF2-40B4-BE49-F238E27FC236}">
                <a16:creationId xmlns:a16="http://schemas.microsoft.com/office/drawing/2014/main" id="{2C7150FD-ACA8-F942-A15F-D1FB028644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52641" y="1548384"/>
            <a:ext cx="2476985" cy="1182624"/>
          </a:xfrm>
          <a:prstGeom prst="rect">
            <a:avLst/>
          </a:prstGeom>
        </p:spPr>
      </p:pic>
    </p:spTree>
    <p:extLst>
      <p:ext uri="{BB962C8B-B14F-4D97-AF65-F5344CB8AC3E}">
        <p14:creationId xmlns:p14="http://schemas.microsoft.com/office/powerpoint/2010/main" val="27248288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0">
            <a:extLst>
              <a:ext uri="{FF2B5EF4-FFF2-40B4-BE49-F238E27FC236}">
                <a16:creationId xmlns:a16="http://schemas.microsoft.com/office/drawing/2014/main" id="{0931A47E-2562-0C47-9CAD-5FBE31C6EECF}"/>
              </a:ext>
            </a:extLst>
          </p:cNvPr>
          <p:cNvSpPr/>
          <p:nvPr/>
        </p:nvSpPr>
        <p:spPr>
          <a:xfrm>
            <a:off x="3122390" y="0"/>
            <a:ext cx="8559779" cy="707886"/>
          </a:xfrm>
          <a:prstGeom prst="rect">
            <a:avLst/>
          </a:prstGeom>
        </p:spPr>
        <p:txBody>
          <a:bodyPr wrap="none">
            <a:spAutoFit/>
          </a:bodyPr>
          <a:lstStyle/>
          <a:p>
            <a:r>
              <a:rPr lang="es-CO" sz="4000" b="1" dirty="0">
                <a:solidFill>
                  <a:srgbClr val="FF0000"/>
                </a:solidFill>
                <a:latin typeface="Arial" panose="020B0604020202020204" pitchFamily="34" charset="0"/>
                <a:cs typeface="Arial" panose="020B0604020202020204" pitchFamily="34" charset="0"/>
              </a:rPr>
              <a:t>MEDIDAS DE CONTROL A TOMAR</a:t>
            </a:r>
          </a:p>
        </p:txBody>
      </p:sp>
      <p:sp>
        <p:nvSpPr>
          <p:cNvPr id="12" name="CuadroTexto 11">
            <a:extLst>
              <a:ext uri="{FF2B5EF4-FFF2-40B4-BE49-F238E27FC236}">
                <a16:creationId xmlns:a16="http://schemas.microsoft.com/office/drawing/2014/main" id="{316C47BE-7945-1C4B-A182-7A3738EF41B5}"/>
              </a:ext>
            </a:extLst>
          </p:cNvPr>
          <p:cNvSpPr txBox="1"/>
          <p:nvPr/>
        </p:nvSpPr>
        <p:spPr>
          <a:xfrm>
            <a:off x="2196793" y="817614"/>
            <a:ext cx="9995207" cy="6432530"/>
          </a:xfrm>
          <a:prstGeom prst="rect">
            <a:avLst/>
          </a:prstGeom>
          <a:noFill/>
        </p:spPr>
        <p:txBody>
          <a:bodyPr wrap="square" rtlCol="0">
            <a:spAutoFit/>
          </a:bodyPr>
          <a:lstStyle/>
          <a:p>
            <a:pPr marL="285750" indent="-285750">
              <a:buFont typeface="Wingdings" pitchFamily="2" charset="2"/>
              <a:buChar char="ü"/>
            </a:pPr>
            <a:r>
              <a:rPr lang="es-CO" sz="1700" dirty="0"/>
              <a:t>Utilizar candados para el bloqueo de las máquinas y señalizar  los trabajos  de mantenimiento NO OPERAR MAQUINA EN MANTENIMIENTO.</a:t>
            </a:r>
          </a:p>
          <a:p>
            <a:pPr marL="285750" indent="-285750">
              <a:buFont typeface="Wingdings" pitchFamily="2" charset="2"/>
              <a:buChar char="ü"/>
            </a:pPr>
            <a:r>
              <a:rPr lang="es-CO" altLang="es-CO" sz="1700"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Antes  de arrancar  una máquina, asegúrese siempre de que estén las guardas  y sistemas de seguridad colocados y funcionen correctamente.</a:t>
            </a:r>
          </a:p>
          <a:p>
            <a:pPr marL="285750" indent="-285750">
              <a:buFont typeface="Wingdings" pitchFamily="2" charset="2"/>
              <a:buChar char="ü"/>
            </a:pPr>
            <a:r>
              <a:rPr lang="es-CO" altLang="es-CO" sz="1700"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No distraiga su atención  mientras opera máquina, herramientas o equipos.</a:t>
            </a:r>
          </a:p>
          <a:p>
            <a:pPr marL="285750" indent="-285750">
              <a:buFont typeface="Wingdings" pitchFamily="2" charset="2"/>
              <a:buChar char="ü"/>
            </a:pPr>
            <a:r>
              <a:rPr lang="es-CO" altLang="es-CO" sz="1700"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Nunca coloque las manos  en partes de movimientos o puntos de aplastamiento , no trate de sacar piezas, ni medirlas, ni limpiarlas cuando  la maquina esta en funcionamiento.</a:t>
            </a:r>
          </a:p>
          <a:p>
            <a:pPr marL="285750" indent="-285750">
              <a:buFont typeface="Wingdings" pitchFamily="2" charset="2"/>
              <a:buChar char="ü"/>
            </a:pPr>
            <a:r>
              <a:rPr lang="es-CO" altLang="es-CO" sz="1700"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Nunca  trate de apresurar  la detención de la máquina  frenándola con la mano u otro elemento.</a:t>
            </a:r>
          </a:p>
          <a:p>
            <a:pPr marL="285750" indent="-285750">
              <a:buFont typeface="Wingdings" pitchFamily="2" charset="2"/>
              <a:buChar char="ü"/>
            </a:pPr>
            <a:r>
              <a:rPr lang="es-CO" altLang="es-CO" sz="1700"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Cuando trabaje en máquinas no use mangas colgantes u otras ropas sueltas, anillos, pulseras, cadenas, cabello o barba larga.</a:t>
            </a:r>
          </a:p>
          <a:p>
            <a:pPr marL="285750" indent="-285750">
              <a:buFont typeface="Wingdings" pitchFamily="2" charset="2"/>
              <a:buChar char="ü"/>
            </a:pPr>
            <a:r>
              <a:rPr lang="es-CO" altLang="es-CO" sz="1700"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Nunca remueva o interfiera una guarda de seguridad o si se daña informe inmediatamente.</a:t>
            </a:r>
          </a:p>
          <a:p>
            <a:pPr marL="285750" indent="-285750">
              <a:buFont typeface="Wingdings" pitchFamily="2" charset="2"/>
              <a:buChar char="ü"/>
            </a:pPr>
            <a:r>
              <a:rPr lang="es-CO" altLang="es-CO" sz="1700"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Siempre al realizar mantenimiento debe estar la máquina bloqueada y etiquetada.</a:t>
            </a:r>
          </a:p>
          <a:p>
            <a:pPr marL="285750" indent="-285750">
              <a:buFont typeface="Wingdings" pitchFamily="2" charset="2"/>
              <a:buChar char="ü"/>
            </a:pPr>
            <a:r>
              <a:rPr lang="es-CO" altLang="es-CO" sz="1700"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Conocer el manual de operación de la maquina  muy bien.</a:t>
            </a:r>
          </a:p>
          <a:p>
            <a:pPr marL="285750" indent="-285750">
              <a:buFont typeface="Wingdings" pitchFamily="2" charset="2"/>
              <a:buChar char="ü"/>
            </a:pPr>
            <a:r>
              <a:rPr lang="es-CO" altLang="es-CO" sz="1700" dirty="0">
                <a:solidFill>
                  <a:srgbClr val="000000"/>
                </a:solidFill>
                <a:latin typeface="Arial" panose="020B0604020202020204" pitchFamily="34" charset="0"/>
                <a:ea typeface="ＭＳ Ｐゴシック" panose="020B0600070205080204" pitchFamily="34" charset="-128"/>
              </a:rPr>
              <a:t>Identificar y señalizar  el punto o lugar de trabajo </a:t>
            </a:r>
          </a:p>
          <a:p>
            <a:pPr marL="285750" indent="-285750">
              <a:buFont typeface="Wingdings" pitchFamily="2" charset="2"/>
              <a:buChar char="ü"/>
            </a:pPr>
            <a:r>
              <a:rPr lang="es-CO" altLang="es-CO" sz="1700"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Use la herramienta adecuada para el  trabajo a realizar y que este en  buen estado.</a:t>
            </a:r>
          </a:p>
          <a:p>
            <a:pPr marL="285750" indent="-285750">
              <a:buFont typeface="Wingdings" pitchFamily="2" charset="2"/>
              <a:buChar char="ü"/>
            </a:pPr>
            <a:r>
              <a:rPr lang="es-CO" altLang="es-CO" sz="1700"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No limpie las herramientas con disolventes inflamables o tóxicos.</a:t>
            </a:r>
          </a:p>
          <a:p>
            <a:pPr marL="285750" indent="-285750">
              <a:buFont typeface="Wingdings" pitchFamily="2" charset="2"/>
              <a:buChar char="ü"/>
            </a:pPr>
            <a:r>
              <a:rPr lang="es-CO" altLang="es-CO" sz="1700"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Retire del enchufe, no del cable al desconectar la herramienta.</a:t>
            </a:r>
          </a:p>
          <a:p>
            <a:pPr marL="285750" indent="-285750">
              <a:buFont typeface="Wingdings" pitchFamily="2" charset="2"/>
              <a:buChar char="ü"/>
            </a:pPr>
            <a:r>
              <a:rPr lang="es-CO" altLang="es-CO" sz="1700"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Reportar las condiciones inseguras.</a:t>
            </a:r>
          </a:p>
          <a:p>
            <a:pPr marL="285750" indent="-285750">
              <a:buFont typeface="Wingdings" pitchFamily="2" charset="2"/>
              <a:buChar char="ü"/>
            </a:pPr>
            <a:r>
              <a:rPr lang="es-CO" altLang="es-CO" sz="1700"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No deje una maquina o equipo en funcionamiento sin vigilancia. </a:t>
            </a:r>
          </a:p>
          <a:p>
            <a:pPr marL="285750" indent="-285750">
              <a:buFont typeface="Wingdings" pitchFamily="2" charset="2"/>
              <a:buChar char="ü"/>
            </a:pPr>
            <a:r>
              <a:rPr lang="es-CO" altLang="es-CO" sz="1700"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No sorprenda, moleste o toque cualquier persona que esté trabajando con una herramienta eléctrica, podría llegar a causar un accidente o una lesión</a:t>
            </a:r>
            <a:r>
              <a:rPr lang="es-CO" altLang="es-CO"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a:t>
            </a:r>
          </a:p>
          <a:p>
            <a:pPr marL="285750" indent="-285750">
              <a:buFont typeface="Wingdings" pitchFamily="2" charset="2"/>
              <a:buChar char="ü"/>
            </a:pPr>
            <a:endParaRPr lang="es-CO" altLang="es-CO"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endParaRPr>
          </a:p>
          <a:p>
            <a:pPr marL="285750" indent="-285750">
              <a:buFont typeface="Wingdings" pitchFamily="2" charset="2"/>
              <a:buChar char="ü"/>
            </a:pPr>
            <a:endParaRPr lang="es-CO" dirty="0"/>
          </a:p>
          <a:p>
            <a:pPr marL="285750" indent="-285750">
              <a:buFont typeface="Wingdings" pitchFamily="2" charset="2"/>
              <a:buChar char="ü"/>
            </a:pPr>
            <a:endParaRPr lang="es-CO" dirty="0"/>
          </a:p>
        </p:txBody>
      </p:sp>
      <p:pic>
        <p:nvPicPr>
          <p:cNvPr id="13" name="Picture 15">
            <a:extLst>
              <a:ext uri="{FF2B5EF4-FFF2-40B4-BE49-F238E27FC236}">
                <a16:creationId xmlns:a16="http://schemas.microsoft.com/office/drawing/2014/main" id="{070C30A1-1351-804A-B435-14CBA6EF7E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105" y="2305812"/>
            <a:ext cx="1944688" cy="10699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 name="Picture 14">
            <a:extLst>
              <a:ext uri="{FF2B5EF4-FFF2-40B4-BE49-F238E27FC236}">
                <a16:creationId xmlns:a16="http://schemas.microsoft.com/office/drawing/2014/main" id="{501B000F-F1B0-CB4B-86F9-DF1718493D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105" y="3361690"/>
            <a:ext cx="1944688" cy="11176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5" name="Picture 13">
            <a:extLst>
              <a:ext uri="{FF2B5EF4-FFF2-40B4-BE49-F238E27FC236}">
                <a16:creationId xmlns:a16="http://schemas.microsoft.com/office/drawing/2014/main" id="{32F0CB05-80A9-CF49-A29D-5F153B0046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618" y="4479290"/>
            <a:ext cx="1871662" cy="1152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 name="Picture 12">
            <a:extLst>
              <a:ext uri="{FF2B5EF4-FFF2-40B4-BE49-F238E27FC236}">
                <a16:creationId xmlns:a16="http://schemas.microsoft.com/office/drawing/2014/main" id="{AEC930A9-22DF-FF4E-B962-CEB9051CCCE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8618" y="5631815"/>
            <a:ext cx="1908175" cy="11287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4435575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8DD090C4-3156-2847-B80A-3AA18F2A1730}"/>
              </a:ext>
            </a:extLst>
          </p:cNvPr>
          <p:cNvSpPr/>
          <p:nvPr/>
        </p:nvSpPr>
        <p:spPr>
          <a:xfrm>
            <a:off x="2752967" y="0"/>
            <a:ext cx="8559779" cy="707886"/>
          </a:xfrm>
          <a:prstGeom prst="rect">
            <a:avLst/>
          </a:prstGeom>
        </p:spPr>
        <p:txBody>
          <a:bodyPr wrap="none">
            <a:spAutoFit/>
          </a:bodyPr>
          <a:lstStyle/>
          <a:p>
            <a:r>
              <a:rPr lang="es-CO" sz="4000" b="1" dirty="0">
                <a:solidFill>
                  <a:srgbClr val="FF0000"/>
                </a:solidFill>
                <a:latin typeface="Arial" panose="020B0604020202020204" pitchFamily="34" charset="0"/>
                <a:cs typeface="Arial" panose="020B0604020202020204" pitchFamily="34" charset="0"/>
              </a:rPr>
              <a:t>MEDIDAS DE CONTROL A TOMAR</a:t>
            </a:r>
          </a:p>
        </p:txBody>
      </p:sp>
      <p:sp>
        <p:nvSpPr>
          <p:cNvPr id="3" name="Rectángulo 2">
            <a:extLst>
              <a:ext uri="{FF2B5EF4-FFF2-40B4-BE49-F238E27FC236}">
                <a16:creationId xmlns:a16="http://schemas.microsoft.com/office/drawing/2014/main" id="{2018E6FF-95E6-F541-AE08-38F3FA4E55C8}"/>
              </a:ext>
            </a:extLst>
          </p:cNvPr>
          <p:cNvSpPr/>
          <p:nvPr/>
        </p:nvSpPr>
        <p:spPr>
          <a:xfrm>
            <a:off x="2145791" y="926884"/>
            <a:ext cx="6520975" cy="4247317"/>
          </a:xfrm>
          <a:prstGeom prst="rect">
            <a:avLst/>
          </a:prstGeom>
        </p:spPr>
        <p:txBody>
          <a:bodyPr wrap="square">
            <a:spAutoFit/>
          </a:bodyPr>
          <a:lstStyle/>
          <a:p>
            <a:r>
              <a:rPr lang="es-CO" altLang="es-CO"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Equipos de protección individual</a:t>
            </a:r>
          </a:p>
          <a:p>
            <a:pPr marL="285750" indent="-285750">
              <a:buFont typeface="Wingdings" pitchFamily="2" charset="2"/>
              <a:buChar char="ü"/>
            </a:pPr>
            <a:r>
              <a:rPr lang="es-CO" altLang="es-CO"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 En protección de los ojos, se utilizarán gafas  de seguridad resistentes a impactos.</a:t>
            </a:r>
          </a:p>
          <a:p>
            <a:pPr marL="285750" indent="-285750">
              <a:buFont typeface="Wingdings" pitchFamily="2" charset="2"/>
              <a:buChar char="ü"/>
            </a:pPr>
            <a:r>
              <a:rPr lang="es-CO" altLang="es-CO"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En protección  de la cara,  se utilizarán  pantallas, abatibles o fijas según  la necesidad.</a:t>
            </a:r>
          </a:p>
          <a:p>
            <a:pPr marL="285750" indent="-285750">
              <a:buFont typeface="Wingdings" pitchFamily="2" charset="2"/>
              <a:buChar char="ü"/>
            </a:pPr>
            <a:r>
              <a:rPr lang="es-CO" altLang="es-CO"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En protección de  de las manos, se utilizarán guantes dependiendo de la tarea a realizar (impacto, corte, químico).</a:t>
            </a:r>
          </a:p>
          <a:p>
            <a:pPr marL="285750" indent="-285750">
              <a:buFont typeface="Wingdings" pitchFamily="2" charset="2"/>
              <a:buChar char="ü"/>
            </a:pPr>
            <a:r>
              <a:rPr lang="es-CO" altLang="es-CO"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En protección del corporal, se utilizará overoles, delantales , manguitos, polainas siempre que las proyecciones  puedan  alcanzar otras partes  del cuerpo.</a:t>
            </a:r>
          </a:p>
          <a:p>
            <a:pPr marL="285750" indent="-285750">
              <a:buFont typeface="Wingdings" pitchFamily="2" charset="2"/>
              <a:buChar char="ü"/>
            </a:pPr>
            <a:r>
              <a:rPr lang="es-CO" altLang="es-CO"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rPr>
              <a:t>Los equipos  de protección individual deberán cumplir con las normas de seguridad y estar certificados</a:t>
            </a:r>
          </a:p>
          <a:p>
            <a:endParaRPr lang="es-CO" altLang="es-CO"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endParaRPr>
          </a:p>
          <a:p>
            <a:pPr marL="285750" indent="-285750">
              <a:buFont typeface="Wingdings" pitchFamily="2" charset="2"/>
              <a:buChar char="ü"/>
            </a:pPr>
            <a:endParaRPr lang="es-CO" altLang="es-CO" dirty="0">
              <a:solidFill>
                <a:srgbClr val="000000"/>
              </a:solidFill>
              <a:latin typeface="Arial" panose="020B0604020202020204" pitchFamily="34" charset="0"/>
              <a:ea typeface="Arial Unicode MS" panose="020B0604020202020204" pitchFamily="34" charset="-128"/>
              <a:cs typeface="Arial Unicode MS" panose="020B0604020202020204" pitchFamily="34" charset="-128"/>
            </a:endParaRPr>
          </a:p>
        </p:txBody>
      </p:sp>
      <p:pic>
        <p:nvPicPr>
          <p:cNvPr id="4" name="Picture 8">
            <a:extLst>
              <a:ext uri="{FF2B5EF4-FFF2-40B4-BE49-F238E27FC236}">
                <a16:creationId xmlns:a16="http://schemas.microsoft.com/office/drawing/2014/main" id="{BB590E31-F98C-F345-85E6-A5F1C8A924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81694" y="707886"/>
            <a:ext cx="2016125" cy="241458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 name="Picture 9">
            <a:extLst>
              <a:ext uri="{FF2B5EF4-FFF2-40B4-BE49-F238E27FC236}">
                <a16:creationId xmlns:a16="http://schemas.microsoft.com/office/drawing/2014/main" id="{B19CABCA-FD3B-C74D-90DF-3076E74E4D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3329" y="4742688"/>
            <a:ext cx="5352288" cy="172027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950851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a:extLst>
              <a:ext uri="{FF2B5EF4-FFF2-40B4-BE49-F238E27FC236}">
                <a16:creationId xmlns:a16="http://schemas.microsoft.com/office/drawing/2014/main" id="{DED948D0-B13F-164C-87DD-98BD2815F473}"/>
              </a:ext>
            </a:extLst>
          </p:cNvPr>
          <p:cNvGraphicFramePr>
            <a:graphicFrameLocks noGrp="1"/>
          </p:cNvGraphicFramePr>
          <p:nvPr>
            <p:extLst>
              <p:ext uri="{D42A27DB-BD31-4B8C-83A1-F6EECF244321}">
                <p14:modId xmlns:p14="http://schemas.microsoft.com/office/powerpoint/2010/main" val="2481119238"/>
              </p:ext>
            </p:extLst>
          </p:nvPr>
        </p:nvGraphicFramePr>
        <p:xfrm>
          <a:off x="0" y="0"/>
          <a:ext cx="12192000" cy="7286272"/>
        </p:xfrm>
        <a:graphic>
          <a:graphicData uri="http://schemas.openxmlformats.org/drawingml/2006/table">
            <a:tbl>
              <a:tblPr firstRow="1" bandRow="1">
                <a:tableStyleId>{5C22544A-7EE6-4342-B048-85BDC9FD1C3A}</a:tableStyleId>
              </a:tblPr>
              <a:tblGrid>
                <a:gridCol w="1779814">
                  <a:extLst>
                    <a:ext uri="{9D8B030D-6E8A-4147-A177-3AD203B41FA5}">
                      <a16:colId xmlns:a16="http://schemas.microsoft.com/office/drawing/2014/main" val="3032768936"/>
                    </a:ext>
                  </a:extLst>
                </a:gridCol>
                <a:gridCol w="2057400">
                  <a:extLst>
                    <a:ext uri="{9D8B030D-6E8A-4147-A177-3AD203B41FA5}">
                      <a16:colId xmlns:a16="http://schemas.microsoft.com/office/drawing/2014/main" val="3368983977"/>
                    </a:ext>
                  </a:extLst>
                </a:gridCol>
                <a:gridCol w="4849586">
                  <a:extLst>
                    <a:ext uri="{9D8B030D-6E8A-4147-A177-3AD203B41FA5}">
                      <a16:colId xmlns:a16="http://schemas.microsoft.com/office/drawing/2014/main" val="1343609801"/>
                    </a:ext>
                  </a:extLst>
                </a:gridCol>
                <a:gridCol w="3505200">
                  <a:extLst>
                    <a:ext uri="{9D8B030D-6E8A-4147-A177-3AD203B41FA5}">
                      <a16:colId xmlns:a16="http://schemas.microsoft.com/office/drawing/2014/main" val="239643783"/>
                    </a:ext>
                  </a:extLst>
                </a:gridCol>
              </a:tblGrid>
              <a:tr h="604157">
                <a:tc>
                  <a:txBody>
                    <a:bodyPr/>
                    <a:lstStyle/>
                    <a:p>
                      <a:r>
                        <a:rPr lang="es-CO" sz="1600" dirty="0">
                          <a:latin typeface="Arial" panose="020B0604020202020204" pitchFamily="34" charset="0"/>
                          <a:cs typeface="Arial" panose="020B0604020202020204" pitchFamily="34" charset="0"/>
                        </a:rPr>
                        <a:t>PARTE DEL CUERPO A PROTEGER</a:t>
                      </a:r>
                    </a:p>
                  </a:txBody>
                  <a:tcPr/>
                </a:tc>
                <a:tc>
                  <a:txBody>
                    <a:bodyPr/>
                    <a:lstStyle/>
                    <a:p>
                      <a:r>
                        <a:rPr lang="es-CO" sz="1600" dirty="0">
                          <a:latin typeface="Arial" panose="020B0604020202020204" pitchFamily="34" charset="0"/>
                          <a:cs typeface="Arial" panose="020B0604020202020204" pitchFamily="34" charset="0"/>
                        </a:rPr>
                        <a:t>EPP Y CARACTERÍSTICAS</a:t>
                      </a:r>
                    </a:p>
                  </a:txBody>
                  <a:tcPr/>
                </a:tc>
                <a:tc>
                  <a:txBody>
                    <a:bodyPr/>
                    <a:lstStyle/>
                    <a:p>
                      <a:r>
                        <a:rPr lang="es-CO" sz="1600" dirty="0">
                          <a:latin typeface="Arial" panose="020B0604020202020204" pitchFamily="34" charset="0"/>
                          <a:cs typeface="Arial" panose="020B0604020202020204" pitchFamily="34" charset="0"/>
                        </a:rPr>
                        <a:t>ACTIVIDADES DE TRABAJO</a:t>
                      </a:r>
                    </a:p>
                  </a:txBody>
                  <a:tcPr/>
                </a:tc>
                <a:tc>
                  <a:txBody>
                    <a:bodyPr/>
                    <a:lstStyle/>
                    <a:p>
                      <a:r>
                        <a:rPr lang="es-CO" sz="1600" dirty="0">
                          <a:latin typeface="Arial" panose="020B0604020202020204" pitchFamily="34" charset="0"/>
                          <a:cs typeface="Arial" panose="020B0604020202020204" pitchFamily="34" charset="0"/>
                        </a:rPr>
                        <a:t>BARRERA</a:t>
                      </a:r>
                    </a:p>
                  </a:txBody>
                  <a:tcPr/>
                </a:tc>
                <a:extLst>
                  <a:ext uri="{0D108BD9-81ED-4DB2-BD59-A6C34878D82A}">
                    <a16:rowId xmlns:a16="http://schemas.microsoft.com/office/drawing/2014/main" val="2522551672"/>
                  </a:ext>
                </a:extLst>
              </a:tr>
              <a:tr h="388620">
                <a:tc>
                  <a:txBody>
                    <a:bodyPr/>
                    <a:lstStyle/>
                    <a:p>
                      <a:pPr algn="ctr"/>
                      <a:r>
                        <a:rPr lang="es-CO" sz="1600" dirty="0">
                          <a:latin typeface="Arial" panose="020B0604020202020204" pitchFamily="34" charset="0"/>
                          <a:cs typeface="Arial" panose="020B0604020202020204" pitchFamily="34" charset="0"/>
                        </a:rPr>
                        <a:t>OIDOS </a:t>
                      </a:r>
                    </a:p>
                  </a:txBody>
                  <a:tcPr/>
                </a:tc>
                <a:tc>
                  <a:txBody>
                    <a:bodyPr/>
                    <a:lstStyle/>
                    <a:p>
                      <a:r>
                        <a:rPr lang="es-CO" sz="1600" dirty="0">
                          <a:latin typeface="Arial" panose="020B0604020202020204" pitchFamily="34" charset="0"/>
                          <a:cs typeface="Arial" panose="020B0604020202020204" pitchFamily="34" charset="0"/>
                        </a:rPr>
                        <a:t>Orejeras y tapones.</a:t>
                      </a:r>
                    </a:p>
                  </a:txBody>
                  <a:tcPr/>
                </a:tc>
                <a:tc>
                  <a:txBody>
                    <a:bodyPr/>
                    <a:lstStyle/>
                    <a:p>
                      <a:r>
                        <a:rPr lang="es-CO" sz="1600" dirty="0">
                          <a:latin typeface="Arial" panose="020B0604020202020204" pitchFamily="34" charset="0"/>
                          <a:cs typeface="Arial" panose="020B0604020202020204" pitchFamily="34" charset="0"/>
                        </a:rPr>
                        <a:t>Actividad  generadoras de ruido superior a 85 dB</a:t>
                      </a:r>
                    </a:p>
                  </a:txBody>
                  <a:tcPr/>
                </a:tc>
                <a:tc>
                  <a:txBody>
                    <a:bodyPr/>
                    <a:lstStyle/>
                    <a:p>
                      <a:r>
                        <a:rPr lang="es-CO" sz="1600" dirty="0">
                          <a:latin typeface="Arial" panose="020B0604020202020204" pitchFamily="34" charset="0"/>
                          <a:cs typeface="Arial" panose="020B0604020202020204" pitchFamily="34" charset="0"/>
                        </a:rPr>
                        <a:t>Trauma acústico sonoro. </a:t>
                      </a:r>
                    </a:p>
                  </a:txBody>
                  <a:tcPr/>
                </a:tc>
                <a:extLst>
                  <a:ext uri="{0D108BD9-81ED-4DB2-BD59-A6C34878D82A}">
                    <a16:rowId xmlns:a16="http://schemas.microsoft.com/office/drawing/2014/main" val="3788944104"/>
                  </a:ext>
                </a:extLst>
              </a:tr>
              <a:tr h="0">
                <a:tc rowSpan="3">
                  <a:txBody>
                    <a:bodyPr/>
                    <a:lstStyle/>
                    <a:p>
                      <a:endParaRPr lang="es-CO" sz="1600" dirty="0">
                        <a:latin typeface="Arial" panose="020B0604020202020204" pitchFamily="34" charset="0"/>
                        <a:cs typeface="Arial" panose="020B0604020202020204" pitchFamily="34" charset="0"/>
                      </a:endParaRPr>
                    </a:p>
                    <a:p>
                      <a:endParaRPr lang="es-CO" sz="1600" dirty="0">
                        <a:latin typeface="Arial" panose="020B0604020202020204" pitchFamily="34" charset="0"/>
                        <a:cs typeface="Arial" panose="020B0604020202020204" pitchFamily="34" charset="0"/>
                      </a:endParaRPr>
                    </a:p>
                    <a:p>
                      <a:endParaRPr lang="es-CO" sz="1600" dirty="0">
                        <a:latin typeface="Arial" panose="020B0604020202020204" pitchFamily="34" charset="0"/>
                        <a:cs typeface="Arial" panose="020B0604020202020204" pitchFamily="34" charset="0"/>
                      </a:endParaRPr>
                    </a:p>
                    <a:p>
                      <a:r>
                        <a:rPr lang="es-CO" sz="1600" dirty="0">
                          <a:latin typeface="Arial" panose="020B0604020202020204" pitchFamily="34" charset="0"/>
                          <a:cs typeface="Arial" panose="020B0604020202020204" pitchFamily="34" charset="0"/>
                        </a:rPr>
                        <a:t>CARA Y OJOS </a:t>
                      </a:r>
                    </a:p>
                  </a:txBody>
                  <a:tcPr/>
                </a:tc>
                <a:tc>
                  <a:txBody>
                    <a:bodyPr/>
                    <a:lstStyle/>
                    <a:p>
                      <a:r>
                        <a:rPr lang="es-CO" sz="1600" dirty="0">
                          <a:latin typeface="Arial" panose="020B0604020202020204" pitchFamily="34" charset="0"/>
                          <a:cs typeface="Arial" panose="020B0604020202020204" pitchFamily="34" charset="0"/>
                        </a:rPr>
                        <a:t>Protectores de pantalla</a:t>
                      </a:r>
                    </a:p>
                  </a:txBody>
                  <a:tcPr/>
                </a:tc>
                <a:tc>
                  <a:txBody>
                    <a:bodyPr/>
                    <a:lstStyle/>
                    <a:p>
                      <a:r>
                        <a:rPr lang="es-CO" sz="1600" dirty="0">
                          <a:latin typeface="Arial" panose="020B0604020202020204" pitchFamily="34" charset="0"/>
                          <a:cs typeface="Arial" panose="020B0604020202020204" pitchFamily="34" charset="0"/>
                        </a:rPr>
                        <a:t>Proyecciones de partículas sólidas, líquidas. Emisiones de vapores o gaseosas</a:t>
                      </a:r>
                    </a:p>
                  </a:txBody>
                  <a:tcPr/>
                </a:tc>
                <a:tc>
                  <a:txBody>
                    <a:bodyPr/>
                    <a:lstStyle/>
                    <a:p>
                      <a:r>
                        <a:rPr lang="es-CO" sz="1600" dirty="0">
                          <a:latin typeface="Arial" panose="020B0604020202020204" pitchFamily="34" charset="0"/>
                          <a:cs typeface="Arial" panose="020B0604020202020204" pitchFamily="34" charset="0"/>
                        </a:rPr>
                        <a:t>Quemaduras y lesiones de piel.</a:t>
                      </a:r>
                    </a:p>
                  </a:txBody>
                  <a:tcPr/>
                </a:tc>
                <a:extLst>
                  <a:ext uri="{0D108BD9-81ED-4DB2-BD59-A6C34878D82A}">
                    <a16:rowId xmlns:a16="http://schemas.microsoft.com/office/drawing/2014/main" val="1314015607"/>
                  </a:ext>
                </a:extLst>
              </a:tr>
              <a:tr h="620486">
                <a:tc vMerge="1">
                  <a:txBody>
                    <a:bodyPr/>
                    <a:lstStyle/>
                    <a:p>
                      <a:endParaRPr lang="es-CO" dirty="0"/>
                    </a:p>
                  </a:txBody>
                  <a:tcPr/>
                </a:tc>
                <a:tc>
                  <a:txBody>
                    <a:bodyPr/>
                    <a:lstStyle/>
                    <a:p>
                      <a:r>
                        <a:rPr lang="es-CO" sz="1600" dirty="0">
                          <a:latin typeface="Arial" panose="020B0604020202020204" pitchFamily="34" charset="0"/>
                          <a:cs typeface="Arial" panose="020B0604020202020204" pitchFamily="34" charset="0"/>
                        </a:rPr>
                        <a:t>Yelmo con filtros de matiz o tinte</a:t>
                      </a:r>
                    </a:p>
                  </a:txBody>
                  <a:tcPr/>
                </a:tc>
                <a:tc>
                  <a:txBody>
                    <a:bodyPr/>
                    <a:lstStyle/>
                    <a:p>
                      <a:r>
                        <a:rPr lang="es-CO" sz="1600" dirty="0">
                          <a:latin typeface="Arial" panose="020B0604020202020204" pitchFamily="34" charset="0"/>
                          <a:cs typeface="Arial" panose="020B0604020202020204" pitchFamily="34" charset="0"/>
                        </a:rPr>
                        <a:t>Soldadores, fogoneros, corte de arco.</a:t>
                      </a:r>
                    </a:p>
                  </a:txBody>
                  <a:tcPr/>
                </a:tc>
                <a:tc>
                  <a:txBody>
                    <a:bodyPr/>
                    <a:lstStyle/>
                    <a:p>
                      <a:r>
                        <a:rPr lang="es-CO" sz="1600" dirty="0">
                          <a:latin typeface="Arial" panose="020B0604020202020204" pitchFamily="34" charset="0"/>
                          <a:cs typeface="Arial" panose="020B0604020202020204" pitchFamily="34" charset="0"/>
                        </a:rPr>
                        <a:t>Deslumbramientos.</a:t>
                      </a:r>
                    </a:p>
                  </a:txBody>
                  <a:tcPr/>
                </a:tc>
                <a:extLst>
                  <a:ext uri="{0D108BD9-81ED-4DB2-BD59-A6C34878D82A}">
                    <a16:rowId xmlns:a16="http://schemas.microsoft.com/office/drawing/2014/main" val="3619908633"/>
                  </a:ext>
                </a:extLst>
              </a:tr>
              <a:tr h="887649">
                <a:tc vMerge="1">
                  <a:txBody>
                    <a:bodyPr/>
                    <a:lstStyle/>
                    <a:p>
                      <a:endParaRPr lang="es-CO" dirty="0"/>
                    </a:p>
                  </a:txBody>
                  <a:tcPr/>
                </a:tc>
                <a:tc>
                  <a:txBody>
                    <a:bodyPr/>
                    <a:lstStyle/>
                    <a:p>
                      <a:r>
                        <a:rPr lang="es-CO" sz="1600" dirty="0">
                          <a:latin typeface="Arial" panose="020B0604020202020204" pitchFamily="34" charset="0"/>
                          <a:cs typeface="Arial" panose="020B0604020202020204" pitchFamily="34" charset="0"/>
                        </a:rPr>
                        <a:t>Gafas de seguridad</a:t>
                      </a:r>
                    </a:p>
                  </a:txBody>
                  <a:tcPr/>
                </a:tc>
                <a:tc>
                  <a:txBody>
                    <a:bodyPr/>
                    <a:lstStyle/>
                    <a:p>
                      <a:r>
                        <a:rPr lang="es-CO" sz="1600" dirty="0">
                          <a:latin typeface="Arial" panose="020B0604020202020204" pitchFamily="34" charset="0"/>
                          <a:cs typeface="Arial" panose="020B0604020202020204" pitchFamily="34" charset="0"/>
                        </a:rPr>
                        <a:t>Trabajadores que remachan decapan, esmerilan a seco, cortan con tronzadora, taladran, pulen, calan,</a:t>
                      </a:r>
                    </a:p>
                  </a:txBody>
                  <a:tcPr/>
                </a:tc>
                <a:tc>
                  <a:txBody>
                    <a:bodyPr/>
                    <a:lstStyle/>
                    <a:p>
                      <a:r>
                        <a:rPr lang="es-CO" sz="1600" dirty="0">
                          <a:latin typeface="Arial" panose="020B0604020202020204" pitchFamily="34" charset="0"/>
                          <a:cs typeface="Arial" panose="020B0604020202020204" pitchFamily="34" charset="0"/>
                        </a:rPr>
                        <a:t>Proyecciones de partículas que pueden penetrar en los ojos  y alpicaduras de líquidos en los ojos.</a:t>
                      </a:r>
                    </a:p>
                  </a:txBody>
                  <a:tcPr/>
                </a:tc>
                <a:extLst>
                  <a:ext uri="{0D108BD9-81ED-4DB2-BD59-A6C34878D82A}">
                    <a16:rowId xmlns:a16="http://schemas.microsoft.com/office/drawing/2014/main" val="2470941159"/>
                  </a:ext>
                </a:extLst>
              </a:tr>
              <a:tr h="887649">
                <a:tc rowSpan="2">
                  <a:txBody>
                    <a:bodyPr/>
                    <a:lstStyle/>
                    <a:p>
                      <a:endParaRPr lang="es-CO" sz="1600" dirty="0">
                        <a:latin typeface="Arial" panose="020B0604020202020204" pitchFamily="34" charset="0"/>
                        <a:cs typeface="Arial" panose="020B0604020202020204" pitchFamily="34" charset="0"/>
                      </a:endParaRPr>
                    </a:p>
                    <a:p>
                      <a:endParaRPr lang="es-CO" sz="1600" dirty="0">
                        <a:latin typeface="Arial" panose="020B0604020202020204" pitchFamily="34" charset="0"/>
                        <a:cs typeface="Arial" panose="020B0604020202020204" pitchFamily="34" charset="0"/>
                      </a:endParaRPr>
                    </a:p>
                    <a:p>
                      <a:r>
                        <a:rPr lang="es-CO" sz="1600" dirty="0">
                          <a:latin typeface="Arial" panose="020B0604020202020204" pitchFamily="34" charset="0"/>
                          <a:cs typeface="Arial" panose="020B0604020202020204" pitchFamily="34" charset="0"/>
                        </a:rPr>
                        <a:t>SISTEMA RESPIRATORIO</a:t>
                      </a:r>
                    </a:p>
                  </a:txBody>
                  <a:tcPr/>
                </a:tc>
                <a:tc>
                  <a:txBody>
                    <a:bodyPr/>
                    <a:lstStyle/>
                    <a:p>
                      <a:r>
                        <a:rPr lang="es-CO" sz="1600" dirty="0">
                          <a:latin typeface="Arial" panose="020B0604020202020204" pitchFamily="34" charset="0"/>
                          <a:cs typeface="Arial" panose="020B0604020202020204" pitchFamily="34" charset="0"/>
                        </a:rPr>
                        <a:t>Respirador </a:t>
                      </a:r>
                    </a:p>
                  </a:txBody>
                  <a:tcPr/>
                </a:tc>
                <a:tc>
                  <a:txBody>
                    <a:bodyPr/>
                    <a:lstStyle/>
                    <a:p>
                      <a:r>
                        <a:rPr lang="es-CO" sz="1600" dirty="0">
                          <a:latin typeface="Arial" panose="020B0604020202020204" pitchFamily="34" charset="0"/>
                          <a:cs typeface="Arial" panose="020B0604020202020204" pitchFamily="34" charset="0"/>
                        </a:rPr>
                        <a:t>Trabajos donde se genere Polvo, fibras, arenas, cemento, asbesto, carbón mineral, aluminio, harinas, maderas, plásticos, etc. Humos </a:t>
                      </a:r>
                    </a:p>
                  </a:txBody>
                  <a:tcPr/>
                </a:tc>
                <a:tc>
                  <a:txBody>
                    <a:bodyPr/>
                    <a:lstStyle/>
                    <a:p>
                      <a:r>
                        <a:rPr lang="es-CO" sz="1600" dirty="0">
                          <a:latin typeface="Arial" panose="020B0604020202020204" pitchFamily="34" charset="0"/>
                          <a:cs typeface="Arial" panose="020B0604020202020204" pitchFamily="34" charset="0"/>
                        </a:rPr>
                        <a:t>Neumoconiosis</a:t>
                      </a:r>
                    </a:p>
                  </a:txBody>
                  <a:tcPr/>
                </a:tc>
                <a:extLst>
                  <a:ext uri="{0D108BD9-81ED-4DB2-BD59-A6C34878D82A}">
                    <a16:rowId xmlns:a16="http://schemas.microsoft.com/office/drawing/2014/main" val="3976840095"/>
                  </a:ext>
                </a:extLst>
              </a:tr>
              <a:tr h="630908">
                <a:tc vMerge="1">
                  <a:txBody>
                    <a:bodyPr/>
                    <a:lstStyle/>
                    <a:p>
                      <a:endParaRPr lang="es-CO" dirty="0"/>
                    </a:p>
                  </a:txBody>
                  <a:tcPr/>
                </a:tc>
                <a:tc>
                  <a:txBody>
                    <a:bodyPr/>
                    <a:lstStyle/>
                    <a:p>
                      <a:r>
                        <a:rPr lang="es-CO" sz="1600" dirty="0">
                          <a:latin typeface="Arial" panose="020B0604020202020204" pitchFamily="34" charset="0"/>
                          <a:cs typeface="Arial" panose="020B0604020202020204" pitchFamily="34" charset="0"/>
                        </a:rPr>
                        <a:t>Pieza facial con cartuchos o filtro </a:t>
                      </a:r>
                    </a:p>
                  </a:txBody>
                  <a:tcPr/>
                </a:tc>
                <a:tc>
                  <a:txBody>
                    <a:bodyPr/>
                    <a:lstStyle/>
                    <a:p>
                      <a:r>
                        <a:rPr lang="es-CO" sz="1600" dirty="0">
                          <a:latin typeface="Arial" panose="020B0604020202020204" pitchFamily="34" charset="0"/>
                          <a:cs typeface="Arial" panose="020B0604020202020204" pitchFamily="34" charset="0"/>
                        </a:rPr>
                        <a:t>Trabajo con emisión de gases, vapores inorgánicos y orgánicos nocivos, Neblinas.</a:t>
                      </a:r>
                    </a:p>
                  </a:txBody>
                  <a:tcPr/>
                </a:tc>
                <a:tc>
                  <a:txBody>
                    <a:bodyPr/>
                    <a:lstStyle/>
                    <a:p>
                      <a:r>
                        <a:rPr lang="es-CO" sz="1600" dirty="0">
                          <a:latin typeface="Arial" panose="020B0604020202020204" pitchFamily="34" charset="0"/>
                          <a:cs typeface="Arial" panose="020B0604020202020204" pitchFamily="34" charset="0"/>
                        </a:rPr>
                        <a:t>Inhalación de gases y vapores nocivos para la salud.</a:t>
                      </a:r>
                    </a:p>
                  </a:txBody>
                  <a:tcPr/>
                </a:tc>
                <a:extLst>
                  <a:ext uri="{0D108BD9-81ED-4DB2-BD59-A6C34878D82A}">
                    <a16:rowId xmlns:a16="http://schemas.microsoft.com/office/drawing/2014/main" val="1005723721"/>
                  </a:ext>
                </a:extLst>
              </a:tr>
              <a:tr h="887649">
                <a:tc rowSpan="3">
                  <a:txBody>
                    <a:bodyPr/>
                    <a:lstStyle/>
                    <a:p>
                      <a:endParaRPr lang="es-CO" dirty="0"/>
                    </a:p>
                    <a:p>
                      <a:endParaRPr lang="es-CO" dirty="0"/>
                    </a:p>
                    <a:p>
                      <a:r>
                        <a:rPr lang="es-CO" dirty="0"/>
                        <a:t>MANOS Y LOS BRAZOS</a:t>
                      </a:r>
                    </a:p>
                  </a:txBody>
                  <a:tcPr/>
                </a:tc>
                <a:tc>
                  <a:txBody>
                    <a:bodyPr/>
                    <a:lstStyle/>
                    <a:p>
                      <a:r>
                        <a:rPr lang="es-CO" dirty="0"/>
                        <a:t>Guantes de caucho dieléctrico.</a:t>
                      </a:r>
                    </a:p>
                  </a:txBody>
                  <a:tcPr/>
                </a:tc>
                <a:tc>
                  <a:txBody>
                    <a:bodyPr/>
                    <a:lstStyle/>
                    <a:p>
                      <a:r>
                        <a:rPr lang="es-CO" dirty="0"/>
                        <a:t>Electricistas que trabajen en circuitos vivos.</a:t>
                      </a:r>
                    </a:p>
                  </a:txBody>
                  <a:tcPr/>
                </a:tc>
                <a:tc>
                  <a:txBody>
                    <a:bodyPr/>
                    <a:lstStyle/>
                    <a:p>
                      <a:r>
                        <a:rPr lang="es-CO" dirty="0"/>
                        <a:t>Electrocución, tetanización, quemaduras, paro cardiorespiratorio.</a:t>
                      </a:r>
                    </a:p>
                  </a:txBody>
                  <a:tcPr/>
                </a:tc>
                <a:extLst>
                  <a:ext uri="{0D108BD9-81ED-4DB2-BD59-A6C34878D82A}">
                    <a16:rowId xmlns:a16="http://schemas.microsoft.com/office/drawing/2014/main" val="776190743"/>
                  </a:ext>
                </a:extLst>
              </a:tr>
              <a:tr h="887649">
                <a:tc vMerge="1">
                  <a:txBody>
                    <a:bodyPr/>
                    <a:lstStyle/>
                    <a:p>
                      <a:endParaRPr lang="es-CO" dirty="0"/>
                    </a:p>
                  </a:txBody>
                  <a:tcPr/>
                </a:tc>
                <a:tc>
                  <a:txBody>
                    <a:bodyPr/>
                    <a:lstStyle/>
                    <a:p>
                      <a:r>
                        <a:rPr lang="es-CO" dirty="0"/>
                        <a:t>Guante anticorte</a:t>
                      </a:r>
                    </a:p>
                  </a:txBody>
                  <a:tcPr/>
                </a:tc>
                <a:tc>
                  <a:txBody>
                    <a:bodyPr/>
                    <a:lstStyle/>
                    <a:p>
                      <a:r>
                        <a:rPr lang="es-CO" dirty="0"/>
                        <a:t>Trabajos de corte con taladros, prensas, pulidoras , taladros, esmeriles, tronzadoras, punzadoras, tornos, fresadoras, etc…</a:t>
                      </a:r>
                    </a:p>
                  </a:txBody>
                  <a:tcPr/>
                </a:tc>
                <a:tc>
                  <a:txBody>
                    <a:bodyPr/>
                    <a:lstStyle/>
                    <a:p>
                      <a:r>
                        <a:rPr lang="es-CO" dirty="0"/>
                        <a:t>Atrapamientos, golpes de manos por partes en movimiento de las máquinas. </a:t>
                      </a:r>
                    </a:p>
                  </a:txBody>
                  <a:tcPr/>
                </a:tc>
                <a:extLst>
                  <a:ext uri="{0D108BD9-81ED-4DB2-BD59-A6C34878D82A}">
                    <a16:rowId xmlns:a16="http://schemas.microsoft.com/office/drawing/2014/main" val="2430366529"/>
                  </a:ext>
                </a:extLst>
              </a:tr>
              <a:tr h="522051">
                <a:tc vMerge="1">
                  <a:txBody>
                    <a:bodyPr/>
                    <a:lstStyle/>
                    <a:p>
                      <a:endParaRPr lang="es-CO" dirty="0"/>
                    </a:p>
                  </a:txBody>
                  <a:tcPr/>
                </a:tc>
                <a:tc>
                  <a:txBody>
                    <a:bodyPr/>
                    <a:lstStyle/>
                    <a:p>
                      <a:r>
                        <a:rPr lang="es-CO" dirty="0"/>
                        <a:t>Guante de nitrilo</a:t>
                      </a:r>
                    </a:p>
                  </a:txBody>
                  <a:tcPr/>
                </a:tc>
                <a:tc>
                  <a:txBody>
                    <a:bodyPr/>
                    <a:lstStyle/>
                    <a:p>
                      <a:r>
                        <a:rPr lang="es-CO" dirty="0"/>
                        <a:t>Trabajos con ácidos, sustancias alcalinas, susntacias irritantantes.</a:t>
                      </a:r>
                    </a:p>
                  </a:txBody>
                  <a:tcPr/>
                </a:tc>
                <a:tc>
                  <a:txBody>
                    <a:bodyPr/>
                    <a:lstStyle/>
                    <a:p>
                      <a:r>
                        <a:rPr lang="es-CO" dirty="0"/>
                        <a:t>Quemaduras.</a:t>
                      </a:r>
                    </a:p>
                  </a:txBody>
                  <a:tcPr/>
                </a:tc>
                <a:extLst>
                  <a:ext uri="{0D108BD9-81ED-4DB2-BD59-A6C34878D82A}">
                    <a16:rowId xmlns:a16="http://schemas.microsoft.com/office/drawing/2014/main" val="2033975810"/>
                  </a:ext>
                </a:extLst>
              </a:tr>
            </a:tbl>
          </a:graphicData>
        </a:graphic>
      </p:graphicFrame>
    </p:spTree>
    <p:extLst>
      <p:ext uri="{BB962C8B-B14F-4D97-AF65-F5344CB8AC3E}">
        <p14:creationId xmlns:p14="http://schemas.microsoft.com/office/powerpoint/2010/main" val="3693270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a:extLst>
              <a:ext uri="{FF2B5EF4-FFF2-40B4-BE49-F238E27FC236}">
                <a16:creationId xmlns:a16="http://schemas.microsoft.com/office/drawing/2014/main" id="{FB22D6D4-C9EC-1C41-A86A-1B071CA1FE86}"/>
              </a:ext>
            </a:extLst>
          </p:cNvPr>
          <p:cNvGraphicFramePr>
            <a:graphicFrameLocks noGrp="1"/>
          </p:cNvGraphicFramePr>
          <p:nvPr>
            <p:extLst>
              <p:ext uri="{D42A27DB-BD31-4B8C-83A1-F6EECF244321}">
                <p14:modId xmlns:p14="http://schemas.microsoft.com/office/powerpoint/2010/main" val="3983062079"/>
              </p:ext>
            </p:extLst>
          </p:nvPr>
        </p:nvGraphicFramePr>
        <p:xfrm>
          <a:off x="0" y="0"/>
          <a:ext cx="12192000" cy="3453606"/>
        </p:xfrm>
        <a:graphic>
          <a:graphicData uri="http://schemas.openxmlformats.org/drawingml/2006/table">
            <a:tbl>
              <a:tblPr firstRow="1" bandRow="1">
                <a:tableStyleId>{5C22544A-7EE6-4342-B048-85BDC9FD1C3A}</a:tableStyleId>
              </a:tblPr>
              <a:tblGrid>
                <a:gridCol w="1723734">
                  <a:extLst>
                    <a:ext uri="{9D8B030D-6E8A-4147-A177-3AD203B41FA5}">
                      <a16:colId xmlns:a16="http://schemas.microsoft.com/office/drawing/2014/main" val="3032768936"/>
                    </a:ext>
                  </a:extLst>
                </a:gridCol>
                <a:gridCol w="2232647">
                  <a:extLst>
                    <a:ext uri="{9D8B030D-6E8A-4147-A177-3AD203B41FA5}">
                      <a16:colId xmlns:a16="http://schemas.microsoft.com/office/drawing/2014/main" val="3368983977"/>
                    </a:ext>
                  </a:extLst>
                </a:gridCol>
                <a:gridCol w="4711540">
                  <a:extLst>
                    <a:ext uri="{9D8B030D-6E8A-4147-A177-3AD203B41FA5}">
                      <a16:colId xmlns:a16="http://schemas.microsoft.com/office/drawing/2014/main" val="1343609801"/>
                    </a:ext>
                  </a:extLst>
                </a:gridCol>
                <a:gridCol w="3524079">
                  <a:extLst>
                    <a:ext uri="{9D8B030D-6E8A-4147-A177-3AD203B41FA5}">
                      <a16:colId xmlns:a16="http://schemas.microsoft.com/office/drawing/2014/main" val="239643783"/>
                    </a:ext>
                  </a:extLst>
                </a:gridCol>
              </a:tblGrid>
              <a:tr h="1563846">
                <a:tc>
                  <a:txBody>
                    <a:bodyPr/>
                    <a:lstStyle/>
                    <a:p>
                      <a:r>
                        <a:rPr lang="es-CO" sz="1600" dirty="0">
                          <a:latin typeface="Arial" panose="020B0604020202020204" pitchFamily="34" charset="0"/>
                          <a:cs typeface="Arial" panose="020B0604020202020204" pitchFamily="34" charset="0"/>
                        </a:rPr>
                        <a:t>PARTE DEL CUERPO A PROTEGER</a:t>
                      </a:r>
                    </a:p>
                  </a:txBody>
                  <a:tcPr/>
                </a:tc>
                <a:tc>
                  <a:txBody>
                    <a:bodyPr/>
                    <a:lstStyle/>
                    <a:p>
                      <a:r>
                        <a:rPr lang="es-CO" sz="1600" dirty="0">
                          <a:latin typeface="Arial" panose="020B0604020202020204" pitchFamily="34" charset="0"/>
                          <a:cs typeface="Arial" panose="020B0604020202020204" pitchFamily="34" charset="0"/>
                        </a:rPr>
                        <a:t>EPP Y CARACTERÍSTICAS</a:t>
                      </a:r>
                    </a:p>
                  </a:txBody>
                  <a:tcPr/>
                </a:tc>
                <a:tc>
                  <a:txBody>
                    <a:bodyPr/>
                    <a:lstStyle/>
                    <a:p>
                      <a:r>
                        <a:rPr lang="es-CO" sz="1600" dirty="0">
                          <a:latin typeface="Arial" panose="020B0604020202020204" pitchFamily="34" charset="0"/>
                          <a:cs typeface="Arial" panose="020B0604020202020204" pitchFamily="34" charset="0"/>
                        </a:rPr>
                        <a:t>ACTIVIDADES DE TRABAJO</a:t>
                      </a:r>
                    </a:p>
                  </a:txBody>
                  <a:tcPr/>
                </a:tc>
                <a:tc>
                  <a:txBody>
                    <a:bodyPr/>
                    <a:lstStyle/>
                    <a:p>
                      <a:r>
                        <a:rPr lang="es-CO" sz="1600" dirty="0">
                          <a:latin typeface="Arial" panose="020B0604020202020204" pitchFamily="34" charset="0"/>
                          <a:cs typeface="Arial" panose="020B0604020202020204" pitchFamily="34" charset="0"/>
                        </a:rPr>
                        <a:t>BARRERA</a:t>
                      </a:r>
                    </a:p>
                  </a:txBody>
                  <a:tcPr/>
                </a:tc>
                <a:extLst>
                  <a:ext uri="{0D108BD9-81ED-4DB2-BD59-A6C34878D82A}">
                    <a16:rowId xmlns:a16="http://schemas.microsoft.com/office/drawing/2014/main" val="2522551672"/>
                  </a:ext>
                </a:extLst>
              </a:tr>
              <a:tr h="738483">
                <a:tc rowSpan="2">
                  <a:txBody>
                    <a:bodyPr/>
                    <a:lstStyle/>
                    <a:p>
                      <a:pPr algn="ctr"/>
                      <a:endParaRPr lang="es-CO" sz="1600" dirty="0">
                        <a:latin typeface="Arial" panose="020B0604020202020204" pitchFamily="34" charset="0"/>
                        <a:cs typeface="Arial" panose="020B0604020202020204" pitchFamily="34" charset="0"/>
                      </a:endParaRPr>
                    </a:p>
                    <a:p>
                      <a:pPr algn="ctr"/>
                      <a:endParaRPr lang="es-CO" sz="1600" dirty="0">
                        <a:latin typeface="Arial" panose="020B0604020202020204" pitchFamily="34" charset="0"/>
                        <a:cs typeface="Arial" panose="020B0604020202020204" pitchFamily="34" charset="0"/>
                      </a:endParaRPr>
                    </a:p>
                    <a:p>
                      <a:pPr algn="ctr"/>
                      <a:endParaRPr lang="es-CO" sz="1600" dirty="0">
                        <a:latin typeface="Arial" panose="020B0604020202020204" pitchFamily="34" charset="0"/>
                        <a:cs typeface="Arial" panose="020B0604020202020204" pitchFamily="34" charset="0"/>
                      </a:endParaRPr>
                    </a:p>
                    <a:p>
                      <a:pPr algn="ctr"/>
                      <a:r>
                        <a:rPr lang="es-CO" sz="1600" dirty="0">
                          <a:latin typeface="Arial" panose="020B0604020202020204" pitchFamily="34" charset="0"/>
                          <a:cs typeface="Arial" panose="020B0604020202020204" pitchFamily="34" charset="0"/>
                        </a:rPr>
                        <a:t>PIES Y LAS PIERNAS</a:t>
                      </a:r>
                    </a:p>
                  </a:txBody>
                  <a:tcPr/>
                </a:tc>
                <a:tc>
                  <a:txBody>
                    <a:bodyPr/>
                    <a:lstStyle/>
                    <a:p>
                      <a:r>
                        <a:rPr lang="es-CO" sz="1600" dirty="0">
                          <a:latin typeface="Arial" panose="020B0604020202020204" pitchFamily="34" charset="0"/>
                          <a:cs typeface="Arial" panose="020B0604020202020204" pitchFamily="34" charset="0"/>
                        </a:rPr>
                        <a:t>Calzado de seguridad con punteras de acero que soporte peso de 1200 kilos e impactos</a:t>
                      </a:r>
                    </a:p>
                  </a:txBody>
                  <a:tcPr/>
                </a:tc>
                <a:tc>
                  <a:txBody>
                    <a:bodyPr/>
                    <a:lstStyle/>
                    <a:p>
                      <a:r>
                        <a:rPr lang="es-CO" sz="1600" dirty="0">
                          <a:latin typeface="Arial" panose="020B0604020202020204" pitchFamily="34" charset="0"/>
                          <a:cs typeface="Arial" panose="020B0604020202020204" pitchFamily="34" charset="0"/>
                        </a:rPr>
                        <a:t>Caída de objetos pesados, o contra aprisionamiento de los dedos de los pies bajo grandes pesos.</a:t>
                      </a:r>
                    </a:p>
                  </a:txBody>
                  <a:tcPr/>
                </a:tc>
                <a:tc>
                  <a:txBody>
                    <a:bodyPr/>
                    <a:lstStyle/>
                    <a:p>
                      <a:r>
                        <a:rPr lang="es-CO" sz="1600" dirty="0">
                          <a:latin typeface="Arial" panose="020B0604020202020204" pitchFamily="34" charset="0"/>
                          <a:cs typeface="Arial" panose="020B0604020202020204" pitchFamily="34" charset="0"/>
                        </a:rPr>
                        <a:t>Heridas, amputaciones, aplastamiento.</a:t>
                      </a:r>
                    </a:p>
                  </a:txBody>
                  <a:tcPr/>
                </a:tc>
                <a:extLst>
                  <a:ext uri="{0D108BD9-81ED-4DB2-BD59-A6C34878D82A}">
                    <a16:rowId xmlns:a16="http://schemas.microsoft.com/office/drawing/2014/main" val="3788944104"/>
                  </a:ext>
                </a:extLst>
              </a:tr>
              <a:tr h="738483">
                <a:tc vMerge="1">
                  <a:txBody>
                    <a:bodyPr/>
                    <a:lstStyle/>
                    <a:p>
                      <a:pPr algn="ctr"/>
                      <a:endParaRPr lang="es-CO" sz="1600" dirty="0">
                        <a:latin typeface="Arial" panose="020B0604020202020204" pitchFamily="34" charset="0"/>
                        <a:cs typeface="Arial" panose="020B0604020202020204" pitchFamily="34" charset="0"/>
                      </a:endParaRPr>
                    </a:p>
                  </a:txBody>
                  <a:tcPr/>
                </a:tc>
                <a:tc>
                  <a:txBody>
                    <a:bodyPr/>
                    <a:lstStyle/>
                    <a:p>
                      <a:r>
                        <a:rPr lang="es-CO" sz="1600" dirty="0">
                          <a:latin typeface="Arial" panose="020B0604020202020204" pitchFamily="34" charset="0"/>
                          <a:cs typeface="Arial" panose="020B0604020202020204" pitchFamily="34" charset="0"/>
                        </a:rPr>
                        <a:t>Calzado dieléctrico (aislante) calzado que no despida chispas </a:t>
                      </a:r>
                    </a:p>
                  </a:txBody>
                  <a:tcPr/>
                </a:tc>
                <a:tc>
                  <a:txBody>
                    <a:bodyPr/>
                    <a:lstStyle/>
                    <a:p>
                      <a:r>
                        <a:rPr lang="es-CO" sz="1600" dirty="0">
                          <a:latin typeface="Arial" panose="020B0604020202020204" pitchFamily="34" charset="0"/>
                          <a:cs typeface="Arial" panose="020B0604020202020204" pitchFamily="34" charset="0"/>
                        </a:rPr>
                        <a:t>Electricistas</a:t>
                      </a:r>
                    </a:p>
                  </a:txBody>
                  <a:tcPr/>
                </a:tc>
                <a:tc>
                  <a:txBody>
                    <a:bodyPr/>
                    <a:lstStyle/>
                    <a:p>
                      <a:r>
                        <a:rPr lang="es-CO" sz="1600" dirty="0">
                          <a:latin typeface="Arial" panose="020B0604020202020204" pitchFamily="34" charset="0"/>
                          <a:cs typeface="Arial" panose="020B0604020202020204" pitchFamily="34" charset="0"/>
                        </a:rPr>
                        <a:t>Choque eléctrico, quemaduras</a:t>
                      </a:r>
                    </a:p>
                  </a:txBody>
                  <a:tcPr/>
                </a:tc>
                <a:extLst>
                  <a:ext uri="{0D108BD9-81ED-4DB2-BD59-A6C34878D82A}">
                    <a16:rowId xmlns:a16="http://schemas.microsoft.com/office/drawing/2014/main" val="1851757395"/>
                  </a:ext>
                </a:extLst>
              </a:tr>
            </a:tbl>
          </a:graphicData>
        </a:graphic>
      </p:graphicFrame>
      <p:pic>
        <p:nvPicPr>
          <p:cNvPr id="4" name="Imagen 3">
            <a:extLst>
              <a:ext uri="{FF2B5EF4-FFF2-40B4-BE49-F238E27FC236}">
                <a16:creationId xmlns:a16="http://schemas.microsoft.com/office/drawing/2014/main" id="{F5B26887-4C99-E34E-BD72-F1B9F7BB21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1058" y="3678464"/>
            <a:ext cx="3581400" cy="1917700"/>
          </a:xfrm>
          <a:prstGeom prst="rect">
            <a:avLst/>
          </a:prstGeom>
        </p:spPr>
      </p:pic>
      <p:pic>
        <p:nvPicPr>
          <p:cNvPr id="6" name="Imagen 5">
            <a:extLst>
              <a:ext uri="{FF2B5EF4-FFF2-40B4-BE49-F238E27FC236}">
                <a16:creationId xmlns:a16="http://schemas.microsoft.com/office/drawing/2014/main" id="{30A4D656-4340-9F40-B954-F5ABCF412A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400" y="3678464"/>
            <a:ext cx="5435600" cy="1917700"/>
          </a:xfrm>
          <a:prstGeom prst="rect">
            <a:avLst/>
          </a:prstGeom>
        </p:spPr>
      </p:pic>
      <p:pic>
        <p:nvPicPr>
          <p:cNvPr id="8" name="Imagen 7">
            <a:extLst>
              <a:ext uri="{FF2B5EF4-FFF2-40B4-BE49-F238E27FC236}">
                <a16:creationId xmlns:a16="http://schemas.microsoft.com/office/drawing/2014/main" id="{857BBAA0-2019-414E-A6EF-8362CD8C991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22814" y="5669756"/>
            <a:ext cx="3173186" cy="1188244"/>
          </a:xfrm>
          <a:prstGeom prst="rect">
            <a:avLst/>
          </a:prstGeom>
        </p:spPr>
      </p:pic>
    </p:spTree>
    <p:extLst>
      <p:ext uri="{BB962C8B-B14F-4D97-AF65-F5344CB8AC3E}">
        <p14:creationId xmlns:p14="http://schemas.microsoft.com/office/powerpoint/2010/main" val="1539006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FEC44A-6F96-054F-83A7-B4423B94D03A}"/>
              </a:ext>
            </a:extLst>
          </p:cNvPr>
          <p:cNvSpPr/>
          <p:nvPr/>
        </p:nvSpPr>
        <p:spPr>
          <a:xfrm>
            <a:off x="2511552" y="161036"/>
            <a:ext cx="6534912" cy="6278642"/>
          </a:xfrm>
          <a:prstGeom prst="rect">
            <a:avLst/>
          </a:prstGeom>
        </p:spPr>
        <p:txBody>
          <a:bodyPr wrap="square">
            <a:spAutoFit/>
          </a:bodyPr>
          <a:lstStyle/>
          <a:p>
            <a:r>
              <a:rPr lang="es-CO" altLang="es-CO" sz="2000" b="1" dirty="0">
                <a:solidFill>
                  <a:srgbClr val="FF0000"/>
                </a:solidFill>
                <a:latin typeface="Arial" panose="020B0604020202020204" pitchFamily="34" charset="0"/>
              </a:rPr>
              <a:t>MÁQUINA:</a:t>
            </a:r>
            <a:r>
              <a:rPr lang="es-CO" altLang="es-CO" dirty="0">
                <a:solidFill>
                  <a:srgbClr val="FF0000"/>
                </a:solidFill>
                <a:latin typeface="Arial" panose="020B0604020202020204" pitchFamily="34" charset="0"/>
              </a:rPr>
              <a:t> </a:t>
            </a:r>
            <a:r>
              <a:rPr lang="es-CO" altLang="es-CO" dirty="0">
                <a:solidFill>
                  <a:srgbClr val="000000"/>
                </a:solidFill>
                <a:latin typeface="Arial" panose="020B0604020202020204" pitchFamily="34" charset="0"/>
              </a:rPr>
              <a:t>Conjunto de piezas u órganos unidos entre ellos, de los cuales uno por lo menos habrá de ser móvil y en su caso, de órganos de accionamiento, circuitos de mando y potencia, u otros, asociados de forma solidaria para una aplicación determinada, en particular para la transformación, tratamiento, desplazamiento y acondicionamiento de un material.</a:t>
            </a:r>
          </a:p>
          <a:p>
            <a:r>
              <a:rPr lang="es-CO" altLang="es-CO" b="1" dirty="0">
                <a:solidFill>
                  <a:srgbClr val="FF0000"/>
                </a:solidFill>
                <a:latin typeface="Arial" panose="020B0604020202020204" pitchFamily="34" charset="0"/>
              </a:rPr>
              <a:t>RIESGO EN LA MAQUINA: </a:t>
            </a:r>
            <a:r>
              <a:rPr lang="es-CO" altLang="es-CO" dirty="0">
                <a:solidFill>
                  <a:srgbClr val="000000"/>
                </a:solidFill>
                <a:latin typeface="Arial" panose="020B0604020202020204" pitchFamily="34" charset="0"/>
                <a:cs typeface="Arial" panose="020B0604020202020204" pitchFamily="34" charset="0"/>
              </a:rPr>
              <a:t>Al entrar en contacto con las partes móviles de la máquina, la persona puede ser golpeada o atrapada</a:t>
            </a:r>
          </a:p>
          <a:p>
            <a:r>
              <a:rPr lang="es-CO" altLang="es-CO" b="1" dirty="0">
                <a:solidFill>
                  <a:srgbClr val="FF0000"/>
                </a:solidFill>
                <a:latin typeface="Arial" panose="020B0604020202020204" pitchFamily="34" charset="0"/>
                <a:cs typeface="Arial" panose="020B0604020202020204" pitchFamily="34" charset="0"/>
              </a:rPr>
              <a:t>MEDIDAS DE SEGURIDAD EN LA MAQUINA</a:t>
            </a:r>
          </a:p>
          <a:p>
            <a:r>
              <a:rPr lang="es-CO" altLang="es-CO" b="1" dirty="0">
                <a:solidFill>
                  <a:srgbClr val="000000"/>
                </a:solidFill>
                <a:latin typeface="Arial" panose="020B0604020202020204" pitchFamily="34" charset="0"/>
                <a:cs typeface="Arial" panose="020B0604020202020204" pitchFamily="34" charset="0"/>
              </a:rPr>
              <a:t> </a:t>
            </a:r>
            <a:r>
              <a:rPr lang="es-CO" altLang="es-CO" sz="2000" dirty="0">
                <a:solidFill>
                  <a:srgbClr val="FF0000"/>
                </a:solidFill>
                <a:latin typeface="Arial" panose="020B0604020202020204" pitchFamily="34" charset="0"/>
              </a:rPr>
              <a:t>Resguardo fijo</a:t>
            </a:r>
            <a:r>
              <a:rPr lang="es-CO" altLang="es-CO" sz="2000" b="1" dirty="0">
                <a:solidFill>
                  <a:srgbClr val="000000"/>
                </a:solidFill>
                <a:latin typeface="Arial" panose="020B0604020202020204" pitchFamily="34" charset="0"/>
              </a:rPr>
              <a:t>:</a:t>
            </a:r>
            <a:r>
              <a:rPr lang="es-CO" altLang="es-CO" dirty="0">
                <a:solidFill>
                  <a:srgbClr val="404040"/>
                </a:solidFill>
                <a:latin typeface="Arial" panose="020B0604020202020204" pitchFamily="34" charset="0"/>
              </a:rPr>
              <a:t> Es el que se mantiene en su posición de protección (cerrado) de manera permanente por ejemplo:(por soldadura o remaches), o mediante elementos de fijación por ejemplo:(con tornillos, tuercas), que impiden que se pueda desplazar el resguardo (retirar o abrir), sin la utilización de una herramienta.</a:t>
            </a:r>
          </a:p>
          <a:p>
            <a:r>
              <a:rPr lang="es-CO" altLang="es-CO" sz="2000" dirty="0">
                <a:solidFill>
                  <a:srgbClr val="FF0000"/>
                </a:solidFill>
                <a:latin typeface="Arial" panose="020B0604020202020204" pitchFamily="34" charset="0"/>
              </a:rPr>
              <a:t>Resguardo móvil: </a:t>
            </a:r>
            <a:r>
              <a:rPr lang="es-CO" altLang="es-CO" dirty="0">
                <a:solidFill>
                  <a:srgbClr val="111111"/>
                </a:solidFill>
                <a:latin typeface="Arial" panose="020B0604020202020204" pitchFamily="34" charset="0"/>
              </a:rPr>
              <a:t>Son los que e</a:t>
            </a:r>
            <a:r>
              <a:rPr lang="es-CO" altLang="es-CO" dirty="0">
                <a:solidFill>
                  <a:srgbClr val="404040"/>
                </a:solidFill>
                <a:latin typeface="Arial" panose="020B0604020202020204" pitchFamily="34" charset="0"/>
              </a:rPr>
              <a:t>stán unidos al bastidor de la máquina o a un elemento fijo próximo, por ejemplo, mediante bisagras o guías de deslizamiento, y que se pueden abrir sin necesidad de utilizar ninguna herramienta</a:t>
            </a:r>
            <a:endParaRPr lang="es-CO" altLang="es-CO" b="1" dirty="0">
              <a:solidFill>
                <a:srgbClr val="000000"/>
              </a:solidFill>
              <a:latin typeface="Arial" panose="020B0604020202020204" pitchFamily="34" charset="0"/>
              <a:cs typeface="Arial" panose="020B0604020202020204" pitchFamily="34" charset="0"/>
            </a:endParaRPr>
          </a:p>
          <a:p>
            <a:endParaRPr lang="es-CO" altLang="es-CO" dirty="0">
              <a:solidFill>
                <a:srgbClr val="000000"/>
              </a:solidFill>
              <a:latin typeface="Arial" panose="020B0604020202020204" pitchFamily="34" charset="0"/>
            </a:endParaRPr>
          </a:p>
        </p:txBody>
      </p:sp>
      <p:pic>
        <p:nvPicPr>
          <p:cNvPr id="3" name="Picture 4">
            <a:extLst>
              <a:ext uri="{FF2B5EF4-FFF2-40B4-BE49-F238E27FC236}">
                <a16:creationId xmlns:a16="http://schemas.microsoft.com/office/drawing/2014/main" id="{3A6D9F59-190E-4D4A-961A-320980A35B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212" y="2654989"/>
            <a:ext cx="1549972" cy="261195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 name="Picture 5">
            <a:extLst>
              <a:ext uri="{FF2B5EF4-FFF2-40B4-BE49-F238E27FC236}">
                <a16:creationId xmlns:a16="http://schemas.microsoft.com/office/drawing/2014/main" id="{20522DCA-6025-A646-A66E-207B3EDB7E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83433" y="800280"/>
            <a:ext cx="1504506" cy="280711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840795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B17EEDFD-F10F-B449-996A-8955FAA5D227}"/>
              </a:ext>
            </a:extLst>
          </p:cNvPr>
          <p:cNvSpPr/>
          <p:nvPr/>
        </p:nvSpPr>
        <p:spPr>
          <a:xfrm>
            <a:off x="2541813" y="152477"/>
            <a:ext cx="9650187" cy="6771084"/>
          </a:xfrm>
          <a:prstGeom prst="rect">
            <a:avLst/>
          </a:prstGeom>
        </p:spPr>
        <p:txBody>
          <a:bodyPr wrap="square">
            <a:spAutoFit/>
          </a:bodyPr>
          <a:lstStyle/>
          <a:p>
            <a:r>
              <a:rPr lang="es-CO" altLang="es-CO" b="1" dirty="0">
                <a:solidFill>
                  <a:srgbClr val="FF0000"/>
                </a:solidFill>
                <a:latin typeface="Arial" panose="020B0604020202020204" pitchFamily="34" charset="0"/>
              </a:rPr>
              <a:t>HERRAMIENTAS ELECTRICAS:</a:t>
            </a:r>
          </a:p>
          <a:p>
            <a:r>
              <a:rPr lang="es-CO" dirty="0">
                <a:latin typeface="Arial" panose="020B0604020202020204" pitchFamily="34" charset="0"/>
                <a:cs typeface="Arial" panose="020B0604020202020204" pitchFamily="34" charset="0"/>
              </a:rPr>
              <a:t>son instrumentos que sirven para facilitar el trabajo del hombre en las tareas mecánicas. Mejoran la calidad de vida de las personas ya que facilitan el trabajo que necesita cierta fuerza</a:t>
            </a:r>
            <a:r>
              <a:rPr lang="es-CO" dirty="0">
                <a:solidFill>
                  <a:srgbClr val="000000"/>
                </a:solidFill>
                <a:latin typeface="Arial" panose="020B0604020202020204" pitchFamily="34" charset="0"/>
                <a:cs typeface="Arial" panose="020B0604020202020204" pitchFamily="34" charset="0"/>
              </a:rPr>
              <a:t> y para su funcionamiento  necesitan electricidad.</a:t>
            </a:r>
            <a:endParaRPr lang="es-CO" altLang="es-CO" dirty="0">
              <a:solidFill>
                <a:srgbClr val="000000"/>
              </a:solidFill>
              <a:latin typeface="Arial" panose="020B0604020202020204" pitchFamily="34" charset="0"/>
              <a:cs typeface="Arial" panose="020B0604020202020204" pitchFamily="34" charset="0"/>
            </a:endParaRPr>
          </a:p>
          <a:p>
            <a:r>
              <a:rPr lang="es-CO" altLang="es-CO" sz="2000" b="1" dirty="0">
                <a:solidFill>
                  <a:srgbClr val="FF0000"/>
                </a:solidFill>
                <a:latin typeface="Arial" panose="020B0604020202020204" pitchFamily="34" charset="0"/>
              </a:rPr>
              <a:t>LAS MAS COMUNES Y SU USO CORRECTO:</a:t>
            </a:r>
          </a:p>
          <a:p>
            <a:pPr marL="285750" indent="-285750">
              <a:buFont typeface="Wingdings" pitchFamily="2" charset="2"/>
              <a:buChar char="q"/>
            </a:pPr>
            <a:r>
              <a:rPr lang="es-CO" b="1" dirty="0">
                <a:latin typeface="Arial" panose="020B0604020202020204" pitchFamily="34" charset="0"/>
                <a:cs typeface="Arial" panose="020B0604020202020204" pitchFamily="34" charset="0"/>
              </a:rPr>
              <a:t>Taladros: </a:t>
            </a:r>
            <a:r>
              <a:rPr lang="es-CO" dirty="0">
                <a:latin typeface="Arial" panose="020B0604020202020204" pitchFamily="34" charset="0"/>
                <a:cs typeface="Arial" panose="020B0604020202020204" pitchFamily="34" charset="0"/>
              </a:rPr>
              <a:t>Antes de usar, verifique el estado de la carcasa, el mandril, el cable y el enchufe, el gatillo, Cualquier señal externa puede ser el indicador de una falla que puede presentarse dentro de la operación del taladro y causar un accidente laboral grave,elija las brocas adecuadas, No utilice fuerza innecesaria contra la superficie que está taladrando, Perfore siempre utilizando un único ángulo, usar gafas de seguridad ya que como resultado del trabajo realizado, se despiden partículas del material perforado a gran velocidad, que pueden impactar el rostro y uso de guantes anticorte, botas de seguridad, protección auditiva.</a:t>
            </a:r>
          </a:p>
          <a:p>
            <a:pPr marL="285750" indent="-285750">
              <a:buFont typeface="Wingdings" pitchFamily="2" charset="2"/>
              <a:buChar char="q"/>
            </a:pPr>
            <a:r>
              <a:rPr lang="es-CO" b="1" dirty="0">
                <a:latin typeface="Arial" panose="020B0604020202020204" pitchFamily="34" charset="0"/>
                <a:cs typeface="Arial" panose="020B0604020202020204" pitchFamily="34" charset="0"/>
              </a:rPr>
              <a:t>Pulidora: </a:t>
            </a:r>
            <a:r>
              <a:rPr lang="es-CO" dirty="0">
                <a:latin typeface="Arial" panose="020B0604020202020204" pitchFamily="34" charset="0"/>
                <a:cs typeface="Arial" panose="020B0604020202020204" pitchFamily="34" charset="0"/>
              </a:rPr>
              <a:t>Antes de usar, verifique la protección o los ejes o gurada que estén correctamente instalados; si encuentra algún desperfecto, lo mejor es no utilizar, use tomandola con las dos manos, una en el mango y otra en el gatillo, Asegura que la protección o guerda  siempre quede mirando hacia arriba, Ubique  la herramienta a un costado de su cuerpo, hacer andar la pulidora cuando esté ubicado en la posición de corte y siempre úsarlo  horizontal, cortando o desbastando con el borde del disco, al terminar hay que despegarlo del material trabajado, solamente ahí apagarlo, para que el disco no salte o dañe la superficie. Usar la pantalla protectora para cara los guantes anticorte y si es necesario la proteccion respirtaoria para materia particulado, botas de seguridad y protección auditiva </a:t>
            </a:r>
            <a:endParaRPr lang="es-CO" b="1" dirty="0">
              <a:latin typeface="Arial" panose="020B0604020202020204" pitchFamily="34" charset="0"/>
              <a:cs typeface="Arial" panose="020B0604020202020204" pitchFamily="34" charset="0"/>
            </a:endParaRPr>
          </a:p>
          <a:p>
            <a:endParaRPr lang="es-CO" dirty="0">
              <a:latin typeface="Arial" panose="020B0604020202020204" pitchFamily="34" charset="0"/>
              <a:cs typeface="Arial" panose="020B0604020202020204" pitchFamily="34" charset="0"/>
            </a:endParaRPr>
          </a:p>
        </p:txBody>
      </p:sp>
      <p:pic>
        <p:nvPicPr>
          <p:cNvPr id="12" name="Imagen 11">
            <a:extLst>
              <a:ext uri="{FF2B5EF4-FFF2-40B4-BE49-F238E27FC236}">
                <a16:creationId xmlns:a16="http://schemas.microsoft.com/office/drawing/2014/main" id="{E85171F5-A667-3F4B-9F7F-74B2344DF6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5220" y="2113711"/>
            <a:ext cx="1821544" cy="1658189"/>
          </a:xfrm>
          <a:prstGeom prst="rect">
            <a:avLst/>
          </a:prstGeom>
        </p:spPr>
      </p:pic>
      <p:pic>
        <p:nvPicPr>
          <p:cNvPr id="14" name="Imagen 13">
            <a:extLst>
              <a:ext uri="{FF2B5EF4-FFF2-40B4-BE49-F238E27FC236}">
                <a16:creationId xmlns:a16="http://schemas.microsoft.com/office/drawing/2014/main" id="{02567859-FD31-EC49-997E-CA7D6556B5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032" y="4229099"/>
            <a:ext cx="2628732" cy="2060121"/>
          </a:xfrm>
          <a:prstGeom prst="rect">
            <a:avLst/>
          </a:prstGeom>
        </p:spPr>
      </p:pic>
    </p:spTree>
    <p:extLst>
      <p:ext uri="{BB962C8B-B14F-4D97-AF65-F5344CB8AC3E}">
        <p14:creationId xmlns:p14="http://schemas.microsoft.com/office/powerpoint/2010/main" val="13317977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9FF00D4-A7C8-2844-ACDD-D1E9B959553F}"/>
              </a:ext>
            </a:extLst>
          </p:cNvPr>
          <p:cNvSpPr/>
          <p:nvPr/>
        </p:nvSpPr>
        <p:spPr>
          <a:xfrm>
            <a:off x="2525484" y="329978"/>
            <a:ext cx="9459687" cy="5909310"/>
          </a:xfrm>
          <a:prstGeom prst="rect">
            <a:avLst/>
          </a:prstGeom>
        </p:spPr>
        <p:txBody>
          <a:bodyPr wrap="square">
            <a:spAutoFit/>
          </a:bodyPr>
          <a:lstStyle/>
          <a:p>
            <a:pPr marL="285750" indent="-285750">
              <a:buFont typeface="Wingdings" pitchFamily="2" charset="2"/>
              <a:buChar char="q"/>
            </a:pPr>
            <a:r>
              <a:rPr lang="es-CO" b="1" dirty="0">
                <a:latin typeface="Arial" panose="020B0604020202020204" pitchFamily="34" charset="0"/>
                <a:cs typeface="Arial" panose="020B0604020202020204" pitchFamily="34" charset="0"/>
              </a:rPr>
              <a:t>Esmeril de Banco: </a:t>
            </a:r>
            <a:r>
              <a:rPr lang="es-CO" dirty="0">
                <a:latin typeface="Arial" panose="020B0604020202020204" pitchFamily="34" charset="0"/>
                <a:cs typeface="Arial" panose="020B0604020202020204" pitchFamily="34" charset="0"/>
              </a:rPr>
              <a:t>Antes de usar, asegúrarse  de que el esmeril se encuentre </a:t>
            </a:r>
            <a:r>
              <a:rPr lang="es-CO" b="1" dirty="0">
                <a:latin typeface="Arial" panose="020B0604020202020204" pitchFamily="34" charset="0"/>
                <a:cs typeface="Arial" panose="020B0604020202020204" pitchFamily="34" charset="0"/>
              </a:rPr>
              <a:t>sujeto firmemente</a:t>
            </a:r>
            <a:r>
              <a:rPr lang="es-CO" dirty="0">
                <a:latin typeface="Arial" panose="020B0604020202020204" pitchFamily="34" charset="0"/>
                <a:cs typeface="Arial" panose="020B0604020202020204" pitchFamily="34" charset="0"/>
              </a:rPr>
              <a:t> al banco,  verificar el interruptor o dispositivo de encendido y apagado inmediato, utilize las piedras de acuerdo a las recomendaciones del fabricante y selecciónalas de acuerdo a la tarea a realizar, utilize permanentemente la guarda protectora de la piedra, el portaherramientas (descanso de herramientas), la lengüeta cortachispa y el protector de seguridad frontal transparente para prevenir proyecciones de partículas y el uso gafas de seguridad,si se produce mucho polvo, se deberá usar protección respiratoria, botas de seguridad, proteccion auditiva y guantes anticorte.</a:t>
            </a:r>
          </a:p>
          <a:p>
            <a:pPr marL="285750" indent="-285750">
              <a:buFont typeface="Wingdings" pitchFamily="2" charset="2"/>
              <a:buChar char="q"/>
            </a:pPr>
            <a:r>
              <a:rPr lang="es-CO" b="1" dirty="0">
                <a:latin typeface="Arial" panose="020B0604020202020204" pitchFamily="34" charset="0"/>
                <a:cs typeface="Arial" panose="020B0604020202020204" pitchFamily="34" charset="0"/>
              </a:rPr>
              <a:t>Caladora: </a:t>
            </a:r>
            <a:r>
              <a:rPr lang="es-CO" dirty="0">
                <a:latin typeface="Arial" panose="020B0604020202020204" pitchFamily="34" charset="0"/>
                <a:cs typeface="Arial" panose="020B0604020202020204" pitchFamily="34" charset="0"/>
              </a:rPr>
              <a:t>Asegúrese  que la hoja de sierra es la adecuada para el material que va a cortar, Adecúe la velocidad del corte de acuerdo al material, No es necesario que haga presión sobre la herramienta, No use  la caladora en dirección a su cuerpo, Realize los cortes del material por el lado que va a desechar, Si va a cortar grandes superficies, recuerde interrumpir la actividad durante cortos periodos de tiempo para hacer que la hoja de sierra se refresque y evitar que la herramienta se sobrecaliente.Use guantes anticorte y gafas de seguridad, dependiendo del material a trabajar, usar protección respiratoria y botas de seguridad</a:t>
            </a:r>
          </a:p>
          <a:p>
            <a:pPr marL="285750" indent="-285750">
              <a:buFont typeface="Wingdings" pitchFamily="2" charset="2"/>
              <a:buChar char="q"/>
            </a:pPr>
            <a:r>
              <a:rPr lang="es-CO" b="1" dirty="0">
                <a:latin typeface="Arial" panose="020B0604020202020204" pitchFamily="34" charset="0"/>
                <a:cs typeface="Arial" panose="020B0604020202020204" pitchFamily="34" charset="0"/>
              </a:rPr>
              <a:t>Prensa o Tornillo de Banco:</a:t>
            </a:r>
            <a:r>
              <a:rPr lang="es-CO" dirty="0">
                <a:latin typeface="Arial" panose="020B0604020202020204" pitchFamily="34" charset="0"/>
                <a:cs typeface="Arial" panose="020B0604020202020204" pitchFamily="34" charset="0"/>
              </a:rPr>
              <a:t> Antes de usar, asegúrarse de que las mandibulas esten en buena condicón, que la base este fija al banco, el mango y tornillo  esten funcionando. Al sujetar piezas de trabajo largas en un tornillo de banco, siempre asegúrese de que el final del trabajo esté correctamente soportado. Use guantes anticorte, botas de seguridad y gafas de seguridad</a:t>
            </a:r>
            <a:endParaRPr lang="es-CO" b="1" dirty="0">
              <a:latin typeface="Arial" panose="020B0604020202020204" pitchFamily="34" charset="0"/>
              <a:cs typeface="Arial" panose="020B0604020202020204" pitchFamily="34" charset="0"/>
            </a:endParaRPr>
          </a:p>
        </p:txBody>
      </p:sp>
      <p:pic>
        <p:nvPicPr>
          <p:cNvPr id="4" name="Imagen 3">
            <a:extLst>
              <a:ext uri="{FF2B5EF4-FFF2-40B4-BE49-F238E27FC236}">
                <a16:creationId xmlns:a16="http://schemas.microsoft.com/office/drawing/2014/main" id="{323A8291-DFC6-884E-80E6-B4D11B30FC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0370" y="2313213"/>
            <a:ext cx="1883229" cy="1883229"/>
          </a:xfrm>
          <a:prstGeom prst="rect">
            <a:avLst/>
          </a:prstGeom>
        </p:spPr>
      </p:pic>
      <p:pic>
        <p:nvPicPr>
          <p:cNvPr id="6" name="Imagen 5">
            <a:extLst>
              <a:ext uri="{FF2B5EF4-FFF2-40B4-BE49-F238E27FC236}">
                <a16:creationId xmlns:a16="http://schemas.microsoft.com/office/drawing/2014/main" id="{F03AA603-0513-3749-AF31-9166E1C105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370" y="4058668"/>
            <a:ext cx="1763487" cy="1231789"/>
          </a:xfrm>
          <a:prstGeom prst="rect">
            <a:avLst/>
          </a:prstGeom>
        </p:spPr>
      </p:pic>
      <p:pic>
        <p:nvPicPr>
          <p:cNvPr id="8" name="Imagen 7">
            <a:extLst>
              <a:ext uri="{FF2B5EF4-FFF2-40B4-BE49-F238E27FC236}">
                <a16:creationId xmlns:a16="http://schemas.microsoft.com/office/drawing/2014/main" id="{F28EF3CE-4742-6D4F-B9B4-FC7877BD6C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0370" y="5486400"/>
            <a:ext cx="1598386" cy="1240971"/>
          </a:xfrm>
          <a:prstGeom prst="rect">
            <a:avLst/>
          </a:prstGeom>
        </p:spPr>
      </p:pic>
    </p:spTree>
    <p:extLst>
      <p:ext uri="{BB962C8B-B14F-4D97-AF65-F5344CB8AC3E}">
        <p14:creationId xmlns:p14="http://schemas.microsoft.com/office/powerpoint/2010/main" val="3094554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9BF954CB-7B8C-E04D-A6E4-5BD6DBDA0041}"/>
              </a:ext>
            </a:extLst>
          </p:cNvPr>
          <p:cNvSpPr/>
          <p:nvPr/>
        </p:nvSpPr>
        <p:spPr>
          <a:xfrm>
            <a:off x="2721429" y="310243"/>
            <a:ext cx="8349342" cy="4801314"/>
          </a:xfrm>
          <a:prstGeom prst="rect">
            <a:avLst/>
          </a:prstGeom>
        </p:spPr>
        <p:txBody>
          <a:bodyPr wrap="square">
            <a:spAutoFit/>
          </a:bodyPr>
          <a:lstStyle/>
          <a:p>
            <a:pPr marL="285750" indent="-285750">
              <a:buFont typeface="Wingdings" pitchFamily="2" charset="2"/>
              <a:buChar char="q"/>
            </a:pPr>
            <a:r>
              <a:rPr lang="es-CO" b="1" dirty="0">
                <a:latin typeface="Arial" panose="020B0604020202020204" pitchFamily="34" charset="0"/>
                <a:cs typeface="Arial" panose="020B0604020202020204" pitchFamily="34" charset="0"/>
              </a:rPr>
              <a:t>Tronzadora de Disco:</a:t>
            </a:r>
            <a:r>
              <a:rPr lang="es-CO" dirty="0">
                <a:latin typeface="Arial" panose="020B0604020202020204" pitchFamily="34" charset="0"/>
                <a:cs typeface="Arial" panose="020B0604020202020204" pitchFamily="34" charset="0"/>
              </a:rPr>
              <a:t> Antes de usar</a:t>
            </a:r>
            <a:r>
              <a:rPr lang="es-CO" b="1" dirty="0">
                <a:latin typeface="Arial" panose="020B0604020202020204" pitchFamily="34" charset="0"/>
                <a:cs typeface="Arial" panose="020B0604020202020204" pitchFamily="34" charset="0"/>
              </a:rPr>
              <a:t> </a:t>
            </a:r>
            <a:r>
              <a:rPr lang="es-CO" dirty="0">
                <a:latin typeface="Arial" panose="020B0604020202020204" pitchFamily="34" charset="0"/>
                <a:cs typeface="Arial" panose="020B0604020202020204" pitchFamily="34" charset="0"/>
              </a:rPr>
              <a:t>verificar  que no posea daños estructurales, buen estado del disco y que sea adecuado para el material que se va cortar. Apoyar la maquina firmemente, evite soltar de golpe la empuñadura  de arranque  al poner en marcha, realizar el corte  sobre una superficie  estable y nivelada. Nunca operar sin la gurda de seguridad y usar los guantes anticorte, gafas de seguridad, proteccion respitaroria en caso del material que se este cortando, botas de seguridad y proteccion auditiva</a:t>
            </a:r>
          </a:p>
          <a:p>
            <a:pPr marL="285750" indent="-285750">
              <a:buFont typeface="Wingdings" pitchFamily="2" charset="2"/>
              <a:buChar char="q"/>
            </a:pPr>
            <a:r>
              <a:rPr lang="es-CO" b="1" dirty="0">
                <a:latin typeface="Arial" panose="020B0604020202020204" pitchFamily="34" charset="0"/>
                <a:cs typeface="Arial" panose="020B0604020202020204" pitchFamily="34" charset="0"/>
              </a:rPr>
              <a:t>Taladro de Árbol: </a:t>
            </a:r>
            <a:r>
              <a:rPr lang="es-CO" dirty="0">
                <a:latin typeface="Arial" panose="020B0604020202020204" pitchFamily="34" charset="0"/>
                <a:cs typeface="Arial" panose="020B0604020202020204" pitchFamily="34" charset="0"/>
              </a:rPr>
              <a:t>Antes de usar</a:t>
            </a:r>
            <a:r>
              <a:rPr lang="es-CO" b="1" dirty="0">
                <a:latin typeface="Arial" panose="020B0604020202020204" pitchFamily="34" charset="0"/>
                <a:cs typeface="Arial" panose="020B0604020202020204" pitchFamily="34" charset="0"/>
              </a:rPr>
              <a:t> </a:t>
            </a:r>
            <a:r>
              <a:rPr lang="es-CO" dirty="0">
                <a:latin typeface="Arial" panose="020B0604020202020204" pitchFamily="34" charset="0"/>
                <a:cs typeface="Arial" panose="020B0604020202020204" pitchFamily="34" charset="0"/>
              </a:rPr>
              <a:t>verificar la carcasa , cable  esten en buen estado tambien que la broca este instalada, asegurada al mandril, comprobar que el comando de arranque y/o parada no esté trabado, Verificar que la pieza que se va a intervenir, se encuentre lo suficientemente estable para evitar que tenga movimiento mientras se trabaja en ella.No acercar las manos a la broca cuando este en movimiento, No intentar detener la broca o el mandril con las manos. En el caso, que se perciba ya sea de la carcasa, el cable o la clavija olor a quemado o estén demasiado calientes, el trabajo debe ser detenido y el taladro debe ser revisado por personal autorizado. Use guantes anticorte, gafas de seguridad, botas de seguridad</a:t>
            </a:r>
            <a:endParaRPr lang="es-CO" b="1" dirty="0">
              <a:latin typeface="Arial" panose="020B0604020202020204" pitchFamily="34" charset="0"/>
              <a:cs typeface="Arial" panose="020B0604020202020204" pitchFamily="34" charset="0"/>
            </a:endParaRPr>
          </a:p>
        </p:txBody>
      </p:sp>
      <p:pic>
        <p:nvPicPr>
          <p:cNvPr id="4" name="Imagen 3">
            <a:extLst>
              <a:ext uri="{FF2B5EF4-FFF2-40B4-BE49-F238E27FC236}">
                <a16:creationId xmlns:a16="http://schemas.microsoft.com/office/drawing/2014/main" id="{BD4DC3B6-0633-BE4D-8E3B-6273F50190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885" y="2340048"/>
            <a:ext cx="2069193" cy="1872724"/>
          </a:xfrm>
          <a:prstGeom prst="rect">
            <a:avLst/>
          </a:prstGeom>
        </p:spPr>
      </p:pic>
      <p:pic>
        <p:nvPicPr>
          <p:cNvPr id="6" name="Imagen 5">
            <a:extLst>
              <a:ext uri="{FF2B5EF4-FFF2-40B4-BE49-F238E27FC236}">
                <a16:creationId xmlns:a16="http://schemas.microsoft.com/office/drawing/2014/main" id="{5ECDBC83-76FB-9947-B2B7-E242D5A0D1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1884" y="4408714"/>
            <a:ext cx="2069193" cy="2180772"/>
          </a:xfrm>
          <a:prstGeom prst="rect">
            <a:avLst/>
          </a:prstGeom>
        </p:spPr>
      </p:pic>
    </p:spTree>
    <p:extLst>
      <p:ext uri="{BB962C8B-B14F-4D97-AF65-F5344CB8AC3E}">
        <p14:creationId xmlns:p14="http://schemas.microsoft.com/office/powerpoint/2010/main" val="6472933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1D1F3F90-9CE0-5142-8199-377DEAB87BB8}"/>
              </a:ext>
            </a:extLst>
          </p:cNvPr>
          <p:cNvSpPr/>
          <p:nvPr/>
        </p:nvSpPr>
        <p:spPr>
          <a:xfrm>
            <a:off x="2706624" y="324118"/>
            <a:ext cx="8253984" cy="6032421"/>
          </a:xfrm>
          <a:prstGeom prst="rect">
            <a:avLst/>
          </a:prstGeom>
        </p:spPr>
        <p:txBody>
          <a:bodyPr wrap="square">
            <a:spAutoFit/>
          </a:bodyPr>
          <a:lstStyle/>
          <a:p>
            <a:r>
              <a:rPr lang="es-CO" altLang="es-CO" b="1" dirty="0">
                <a:solidFill>
                  <a:srgbClr val="FF0000"/>
                </a:solidFill>
                <a:latin typeface="Arial" panose="020B0604020202020204" pitchFamily="34" charset="0"/>
              </a:rPr>
              <a:t>HERRAMIENTAS MANUALES:</a:t>
            </a:r>
          </a:p>
          <a:p>
            <a:r>
              <a:rPr lang="es-CO" altLang="es-CO" dirty="0">
                <a:solidFill>
                  <a:srgbClr val="000000"/>
                </a:solidFill>
                <a:latin typeface="Arial" panose="020B0604020202020204" pitchFamily="34" charset="0"/>
              </a:rPr>
              <a:t>Se denomina herramienta  manual  o utensilios de trabajo utilizados  generalmente  de forma  individual y que únicamente  requieren  para su  accionamiento  la fuerza  motriz  humana.</a:t>
            </a:r>
          </a:p>
          <a:p>
            <a:r>
              <a:rPr lang="es-CO" altLang="es-CO" sz="2000" b="1" dirty="0">
                <a:solidFill>
                  <a:srgbClr val="FF0000"/>
                </a:solidFill>
                <a:latin typeface="Arial" panose="020B0604020202020204" pitchFamily="34" charset="0"/>
              </a:rPr>
              <a:t>TIPOS  DE HERRAMIENTA</a:t>
            </a:r>
            <a:endParaRPr lang="es-CO" altLang="es-CO" dirty="0">
              <a:solidFill>
                <a:srgbClr val="FF0000"/>
              </a:solidFill>
              <a:latin typeface="Arial" panose="020B0604020202020204" pitchFamily="34" charset="0"/>
            </a:endParaRPr>
          </a:p>
          <a:p>
            <a:pPr>
              <a:buSzPct val="45000"/>
              <a:buFont typeface="Wingdings" pitchFamily="2" charset="2"/>
              <a:buChar char=""/>
            </a:pPr>
            <a:r>
              <a:rPr lang="es-CO" altLang="es-CO" dirty="0">
                <a:solidFill>
                  <a:srgbClr val="FF0000"/>
                </a:solidFill>
                <a:latin typeface="Arial" panose="020B0604020202020204" pitchFamily="34" charset="0"/>
              </a:rPr>
              <a:t>Sujeción: </a:t>
            </a:r>
            <a:r>
              <a:rPr lang="es-CO" altLang="es-CO" dirty="0">
                <a:solidFill>
                  <a:srgbClr val="000000"/>
                </a:solidFill>
                <a:latin typeface="Arial" panose="020B0604020202020204" pitchFamily="34" charset="0"/>
              </a:rPr>
              <a:t>Se utilizan para sujetar piezas o inmovilizar  piezas. En este grupo se pueden considerar: alicate, gato, tornillo de banco,pinzas,llaves para tubo,mordaza, tenaza.</a:t>
            </a:r>
          </a:p>
          <a:p>
            <a:pPr>
              <a:buSzPct val="45000"/>
              <a:buFont typeface="Wingdings" pitchFamily="2" charset="2"/>
              <a:buChar char=""/>
            </a:pPr>
            <a:r>
              <a:rPr lang="es-CO" altLang="es-CO" sz="2000" dirty="0">
                <a:solidFill>
                  <a:srgbClr val="FF0000"/>
                </a:solidFill>
                <a:latin typeface="Arial" panose="020B0604020202020204" pitchFamily="34" charset="0"/>
              </a:rPr>
              <a:t>Fijación: </a:t>
            </a:r>
            <a:r>
              <a:rPr lang="es-CO" altLang="es-CO" dirty="0">
                <a:solidFill>
                  <a:srgbClr val="FF0000"/>
                </a:solidFill>
                <a:latin typeface="Arial" panose="020B0604020202020204" pitchFamily="34" charset="0"/>
              </a:rPr>
              <a:t> </a:t>
            </a:r>
            <a:r>
              <a:rPr lang="es-CO" altLang="es-CO" dirty="0">
                <a:solidFill>
                  <a:srgbClr val="000000"/>
                </a:solidFill>
                <a:latin typeface="Arial" panose="020B0604020202020204" pitchFamily="34" charset="0"/>
              </a:rPr>
              <a:t>Se utilizan para el ensamble  de unas piezas  con otras: pertenecen  a esta grupo los diferentes tipos  de llaves que existen: </a:t>
            </a:r>
            <a:r>
              <a:rPr lang="es-ES" altLang="es-CO" dirty="0">
                <a:solidFill>
                  <a:srgbClr val="000000"/>
                </a:solidFill>
                <a:latin typeface="Arial" panose="020B0604020202020204" pitchFamily="34" charset="0"/>
              </a:rPr>
              <a:t>remachadora</a:t>
            </a:r>
            <a:r>
              <a:rPr lang="es-CO" altLang="es-CO" dirty="0">
                <a:solidFill>
                  <a:srgbClr val="000000"/>
                </a:solidFill>
                <a:latin typeface="Arial" panose="020B0604020202020204" pitchFamily="34" charset="0"/>
              </a:rPr>
              <a:t>, destornilladores, grapadora.</a:t>
            </a:r>
          </a:p>
          <a:p>
            <a:pPr>
              <a:buSzPct val="45000"/>
              <a:buFont typeface="Wingdings" pitchFamily="2" charset="2"/>
              <a:buChar char=""/>
            </a:pPr>
            <a:r>
              <a:rPr lang="es-CO" altLang="es-CO" sz="2000" dirty="0">
                <a:solidFill>
                  <a:srgbClr val="FF0000"/>
                </a:solidFill>
                <a:latin typeface="Arial" panose="020B0604020202020204" pitchFamily="34" charset="0"/>
              </a:rPr>
              <a:t>Golpe: </a:t>
            </a:r>
            <a:r>
              <a:rPr lang="es-CO" altLang="es-CO" dirty="0">
                <a:solidFill>
                  <a:srgbClr val="000000"/>
                </a:solidFill>
                <a:latin typeface="Arial" panose="020B0604020202020204" pitchFamily="34" charset="0"/>
              </a:rPr>
              <a:t>Están diseñadas para modificar la forma  o tamaño  de otros objetos  o producir  un desplazamiento  de estos dentro de otros cuerpos, aprovechando el uso  de su mango, cadena o algún otro mecanismo  para incrementar  la fuerza del impacto.</a:t>
            </a:r>
          </a:p>
          <a:p>
            <a:pPr>
              <a:buSzPct val="45000"/>
              <a:buFont typeface="Wingdings" pitchFamily="2" charset="2"/>
              <a:buChar char=""/>
            </a:pPr>
            <a:r>
              <a:rPr lang="es-CO" altLang="es-CO" sz="2000" dirty="0">
                <a:solidFill>
                  <a:srgbClr val="FF0000"/>
                </a:solidFill>
                <a:latin typeface="Arial" panose="020B0604020202020204" pitchFamily="34" charset="0"/>
              </a:rPr>
              <a:t>Corte:</a:t>
            </a:r>
            <a:r>
              <a:rPr lang="es-CO" altLang="es-CO" dirty="0">
                <a:solidFill>
                  <a:srgbClr val="FF0000"/>
                </a:solidFill>
                <a:latin typeface="Arial" panose="020B0604020202020204" pitchFamily="34" charset="0"/>
              </a:rPr>
              <a:t> </a:t>
            </a:r>
            <a:r>
              <a:rPr lang="es-CO" altLang="es-CO" dirty="0">
                <a:solidFill>
                  <a:srgbClr val="000000"/>
                </a:solidFill>
                <a:latin typeface="Arial" panose="020B0604020202020204" pitchFamily="34" charset="0"/>
              </a:rPr>
              <a:t>son aquellas que se encargan de extraer y/o separar material sobre el cual se está trabajando, se puede producir por diferencias de velocidades o por presión se consideran las:limas,tijeras, segueta, cepillos, cinceles, brocas, sacabocados, serrucho.</a:t>
            </a:r>
          </a:p>
          <a:p>
            <a:endParaRPr lang="es-CO" altLang="es-CO" dirty="0">
              <a:solidFill>
                <a:srgbClr val="000000"/>
              </a:solidFill>
              <a:latin typeface="Arial" panose="020B0604020202020204" pitchFamily="34" charset="0"/>
            </a:endParaRPr>
          </a:p>
          <a:p>
            <a:endParaRPr lang="es-CO" altLang="es-CO" dirty="0">
              <a:solidFill>
                <a:srgbClr val="000000"/>
              </a:solidFill>
              <a:latin typeface="Arial" panose="020B0604020202020204" pitchFamily="34" charset="0"/>
            </a:endParaRPr>
          </a:p>
        </p:txBody>
      </p:sp>
      <p:pic>
        <p:nvPicPr>
          <p:cNvPr id="3" name="Picture 2">
            <a:extLst>
              <a:ext uri="{FF2B5EF4-FFF2-40B4-BE49-F238E27FC236}">
                <a16:creationId xmlns:a16="http://schemas.microsoft.com/office/drawing/2014/main" id="{74879B99-048D-384B-B04D-27B8B888A9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 y="2692718"/>
            <a:ext cx="2292095" cy="323259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5756953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12257514-0682-1442-82C5-7ED7E5CBFEBF}"/>
              </a:ext>
            </a:extLst>
          </p:cNvPr>
          <p:cNvSpPr/>
          <p:nvPr/>
        </p:nvSpPr>
        <p:spPr>
          <a:xfrm>
            <a:off x="2890908" y="272535"/>
            <a:ext cx="7372211" cy="707886"/>
          </a:xfrm>
          <a:prstGeom prst="rect">
            <a:avLst/>
          </a:prstGeom>
        </p:spPr>
        <p:txBody>
          <a:bodyPr wrap="none">
            <a:spAutoFit/>
          </a:bodyPr>
          <a:lstStyle/>
          <a:p>
            <a:r>
              <a:rPr lang="es-ES" altLang="es-CO" sz="4000" b="1" dirty="0">
                <a:solidFill>
                  <a:srgbClr val="FF0000"/>
                </a:solidFill>
                <a:latin typeface="Arial" panose="020B0604020202020204" pitchFamily="34" charset="0"/>
                <a:cs typeface="Arial" panose="020B0604020202020204" pitchFamily="34" charset="0"/>
              </a:rPr>
              <a:t>MANOS PARA TODA LA VIDA</a:t>
            </a:r>
            <a:endParaRPr lang="es-CO" sz="4000" dirty="0">
              <a:latin typeface="Arial" panose="020B0604020202020204" pitchFamily="34" charset="0"/>
              <a:cs typeface="Arial" panose="020B0604020202020204" pitchFamily="34" charset="0"/>
            </a:endParaRPr>
          </a:p>
        </p:txBody>
      </p:sp>
      <p:sp>
        <p:nvSpPr>
          <p:cNvPr id="4" name="Rectángulo 3">
            <a:extLst>
              <a:ext uri="{FF2B5EF4-FFF2-40B4-BE49-F238E27FC236}">
                <a16:creationId xmlns:a16="http://schemas.microsoft.com/office/drawing/2014/main" id="{1347303E-7B55-1C48-A2A3-F6C33280608B}"/>
              </a:ext>
            </a:extLst>
          </p:cNvPr>
          <p:cNvSpPr/>
          <p:nvPr/>
        </p:nvSpPr>
        <p:spPr>
          <a:xfrm>
            <a:off x="3748264" y="1018618"/>
            <a:ext cx="7723300" cy="2569934"/>
          </a:xfrm>
          <a:prstGeom prst="rect">
            <a:avLst/>
          </a:prstGeom>
        </p:spPr>
        <p:txBody>
          <a:bodyPr wrap="square">
            <a:spAutoFit/>
          </a:bodyPr>
          <a:lstStyle/>
          <a:p>
            <a:pPr marL="285750" indent="-285750">
              <a:spcAft>
                <a:spcPts val="1425"/>
              </a:spcAft>
              <a:buSzPct val="45000"/>
              <a:buFont typeface="Wingdings" pitchFamily="2" charset="2"/>
              <a:buChar char="ü"/>
            </a:pPr>
            <a:r>
              <a:rPr lang="es-ES" altLang="es-CO" dirty="0">
                <a:solidFill>
                  <a:srgbClr val="595959"/>
                </a:solidFill>
                <a:latin typeface="Arial" panose="020B0604020202020204" pitchFamily="34" charset="0"/>
                <a:cs typeface="Arial" panose="020B0604020202020204" pitchFamily="34" charset="0"/>
              </a:rPr>
              <a:t>Las manos son una herramienta  increíblemente  precisa, piensa en piel, hueso, musculo, tendones, nervios, junta todo eso y  obtendrás tus  manos</a:t>
            </a:r>
          </a:p>
          <a:p>
            <a:pPr marL="285750" indent="-285750">
              <a:spcAft>
                <a:spcPts val="1425"/>
              </a:spcAft>
              <a:buSzPct val="45000"/>
              <a:buFont typeface="Wingdings" pitchFamily="2" charset="2"/>
              <a:buChar char="ü"/>
            </a:pPr>
            <a:r>
              <a:rPr lang="es-ES" altLang="es-CO" dirty="0">
                <a:solidFill>
                  <a:srgbClr val="595959"/>
                </a:solidFill>
                <a:latin typeface="Arial" panose="020B0604020202020204" pitchFamily="34" charset="0"/>
                <a:cs typeface="Arial" panose="020B0604020202020204" pitchFamily="34" charset="0"/>
              </a:rPr>
              <a:t>Una de las piezas más asombrosas  del cuerpo del ser humano las manos</a:t>
            </a:r>
          </a:p>
          <a:p>
            <a:pPr marL="285750" indent="-285750">
              <a:spcAft>
                <a:spcPts val="1425"/>
              </a:spcAft>
              <a:buSzPct val="45000"/>
              <a:buFont typeface="Wingdings" pitchFamily="2" charset="2"/>
              <a:buChar char="ü"/>
            </a:pPr>
            <a:r>
              <a:rPr lang="es-ES" altLang="es-CO" dirty="0">
                <a:solidFill>
                  <a:srgbClr val="595959"/>
                </a:solidFill>
                <a:latin typeface="Arial" panose="020B0604020202020204" pitchFamily="34" charset="0"/>
                <a:cs typeface="Arial" panose="020B0604020202020204" pitchFamily="34" charset="0"/>
              </a:rPr>
              <a:t>Son las aliadas en el trabajo y  en el  día a día  nos asiste para todo</a:t>
            </a:r>
          </a:p>
          <a:p>
            <a:pPr>
              <a:spcAft>
                <a:spcPts val="1425"/>
              </a:spcAft>
              <a:buSzPct val="45000"/>
              <a:buFont typeface="StarSymbol" charset="0"/>
              <a:buChar char="●"/>
            </a:pPr>
            <a:endParaRPr lang="es-ES" altLang="es-CO" dirty="0">
              <a:solidFill>
                <a:srgbClr val="595959"/>
              </a:solidFill>
            </a:endParaRPr>
          </a:p>
        </p:txBody>
      </p:sp>
      <p:pic>
        <p:nvPicPr>
          <p:cNvPr id="6" name="Imagen 5">
            <a:extLst>
              <a:ext uri="{FF2B5EF4-FFF2-40B4-BE49-F238E27FC236}">
                <a16:creationId xmlns:a16="http://schemas.microsoft.com/office/drawing/2014/main" id="{9DAE5217-0B7E-BF41-9C74-F292424648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962" y="2303585"/>
            <a:ext cx="3542737" cy="3833445"/>
          </a:xfrm>
          <a:prstGeom prst="rect">
            <a:avLst/>
          </a:prstGeom>
          <a:ln>
            <a:noFill/>
          </a:ln>
          <a:effectLst>
            <a:softEdge rad="112500"/>
          </a:effectLst>
        </p:spPr>
      </p:pic>
    </p:spTree>
    <p:extLst>
      <p:ext uri="{BB962C8B-B14F-4D97-AF65-F5344CB8AC3E}">
        <p14:creationId xmlns:p14="http://schemas.microsoft.com/office/powerpoint/2010/main" val="2455575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B034799-D686-314C-960C-54A2408E3B85}"/>
              </a:ext>
            </a:extLst>
          </p:cNvPr>
          <p:cNvSpPr/>
          <p:nvPr/>
        </p:nvSpPr>
        <p:spPr>
          <a:xfrm>
            <a:off x="2450852" y="0"/>
            <a:ext cx="7362913" cy="707886"/>
          </a:xfrm>
          <a:prstGeom prst="rect">
            <a:avLst/>
          </a:prstGeom>
        </p:spPr>
        <p:txBody>
          <a:bodyPr wrap="none">
            <a:spAutoFit/>
          </a:bodyPr>
          <a:lstStyle/>
          <a:p>
            <a:r>
              <a:rPr lang="es-ES" altLang="es-CO" sz="4000" b="1" dirty="0">
                <a:solidFill>
                  <a:srgbClr val="FF0000"/>
                </a:solidFill>
                <a:latin typeface="Arial" panose="020B0604020202020204" pitchFamily="34" charset="0"/>
                <a:cs typeface="Arial" panose="020B0604020202020204" pitchFamily="34" charset="0"/>
              </a:rPr>
              <a:t>CON NUESTRAS MANOS……</a:t>
            </a:r>
            <a:endParaRPr lang="es-CO" sz="4000" dirty="0"/>
          </a:p>
        </p:txBody>
      </p:sp>
      <p:pic>
        <p:nvPicPr>
          <p:cNvPr id="5" name="Imagen 4">
            <a:extLst>
              <a:ext uri="{FF2B5EF4-FFF2-40B4-BE49-F238E27FC236}">
                <a16:creationId xmlns:a16="http://schemas.microsoft.com/office/drawing/2014/main" id="{55F184A8-7DAF-E445-9C7B-53C0E27D57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0580" y="700834"/>
            <a:ext cx="3645370" cy="1844634"/>
          </a:xfrm>
          <a:prstGeom prst="rect">
            <a:avLst/>
          </a:prstGeom>
        </p:spPr>
      </p:pic>
      <p:sp>
        <p:nvSpPr>
          <p:cNvPr id="6" name="CuadroTexto 5">
            <a:extLst>
              <a:ext uri="{FF2B5EF4-FFF2-40B4-BE49-F238E27FC236}">
                <a16:creationId xmlns:a16="http://schemas.microsoft.com/office/drawing/2014/main" id="{C0890AF4-A812-7944-9C52-ACBCFBBCB48F}"/>
              </a:ext>
            </a:extLst>
          </p:cNvPr>
          <p:cNvSpPr txBox="1"/>
          <p:nvPr/>
        </p:nvSpPr>
        <p:spPr>
          <a:xfrm>
            <a:off x="3170712" y="2545468"/>
            <a:ext cx="1721922" cy="369332"/>
          </a:xfrm>
          <a:prstGeom prst="rect">
            <a:avLst/>
          </a:prstGeom>
          <a:noFill/>
        </p:spPr>
        <p:txBody>
          <a:bodyPr wrap="square" rtlCol="0">
            <a:spAutoFit/>
          </a:bodyPr>
          <a:lstStyle/>
          <a:p>
            <a:r>
              <a:rPr lang="es-CO" dirty="0"/>
              <a:t>PROTEGEMOS</a:t>
            </a:r>
          </a:p>
        </p:txBody>
      </p:sp>
      <p:pic>
        <p:nvPicPr>
          <p:cNvPr id="8" name="Imagen 7">
            <a:extLst>
              <a:ext uri="{FF2B5EF4-FFF2-40B4-BE49-F238E27FC236}">
                <a16:creationId xmlns:a16="http://schemas.microsoft.com/office/drawing/2014/main" id="{70D43CD4-DF9C-454B-B0F4-EACF8E3C4A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5949" y="686857"/>
            <a:ext cx="3723697" cy="1844634"/>
          </a:xfrm>
          <a:prstGeom prst="rect">
            <a:avLst/>
          </a:prstGeom>
        </p:spPr>
      </p:pic>
      <p:sp>
        <p:nvSpPr>
          <p:cNvPr id="9" name="Rectángulo 8">
            <a:extLst>
              <a:ext uri="{FF2B5EF4-FFF2-40B4-BE49-F238E27FC236}">
                <a16:creationId xmlns:a16="http://schemas.microsoft.com/office/drawing/2014/main" id="{64422D3F-0392-E544-8B14-275D3BF31C8E}"/>
              </a:ext>
            </a:extLst>
          </p:cNvPr>
          <p:cNvSpPr/>
          <p:nvPr/>
        </p:nvSpPr>
        <p:spPr>
          <a:xfrm>
            <a:off x="7361575" y="2505481"/>
            <a:ext cx="1192955" cy="369332"/>
          </a:xfrm>
          <a:prstGeom prst="rect">
            <a:avLst/>
          </a:prstGeom>
        </p:spPr>
        <p:txBody>
          <a:bodyPr wrap="none">
            <a:spAutoFit/>
          </a:bodyPr>
          <a:lstStyle/>
          <a:p>
            <a:r>
              <a:rPr lang="es-CO" dirty="0"/>
              <a:t>JUGAMOS </a:t>
            </a:r>
          </a:p>
        </p:txBody>
      </p:sp>
      <p:pic>
        <p:nvPicPr>
          <p:cNvPr id="11" name="Imagen 10">
            <a:extLst>
              <a:ext uri="{FF2B5EF4-FFF2-40B4-BE49-F238E27FC236}">
                <a16:creationId xmlns:a16="http://schemas.microsoft.com/office/drawing/2014/main" id="{EEED9B59-ED52-D546-A9BC-0A0F51F18F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455" y="3187363"/>
            <a:ext cx="3082258" cy="2184400"/>
          </a:xfrm>
          <a:prstGeom prst="rect">
            <a:avLst/>
          </a:prstGeom>
        </p:spPr>
      </p:pic>
      <p:sp>
        <p:nvSpPr>
          <p:cNvPr id="12" name="Rectángulo 11">
            <a:extLst>
              <a:ext uri="{FF2B5EF4-FFF2-40B4-BE49-F238E27FC236}">
                <a16:creationId xmlns:a16="http://schemas.microsoft.com/office/drawing/2014/main" id="{8C2169DA-0020-C245-81F9-023FEB8A4925}"/>
              </a:ext>
            </a:extLst>
          </p:cNvPr>
          <p:cNvSpPr/>
          <p:nvPr/>
        </p:nvSpPr>
        <p:spPr>
          <a:xfrm>
            <a:off x="682673" y="5367631"/>
            <a:ext cx="1454244" cy="369332"/>
          </a:xfrm>
          <a:prstGeom prst="rect">
            <a:avLst/>
          </a:prstGeom>
        </p:spPr>
        <p:txBody>
          <a:bodyPr wrap="none">
            <a:spAutoFit/>
          </a:bodyPr>
          <a:lstStyle/>
          <a:p>
            <a:r>
              <a:rPr lang="es-CO" dirty="0"/>
              <a:t>ENSEÑAMOS </a:t>
            </a:r>
          </a:p>
        </p:txBody>
      </p:sp>
      <p:pic>
        <p:nvPicPr>
          <p:cNvPr id="14" name="Imagen 13">
            <a:extLst>
              <a:ext uri="{FF2B5EF4-FFF2-40B4-BE49-F238E27FC236}">
                <a16:creationId xmlns:a16="http://schemas.microsoft.com/office/drawing/2014/main" id="{3FA69995-CE00-DF42-97A7-0EF1A349F03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70712" y="3191495"/>
            <a:ext cx="3290716" cy="2176136"/>
          </a:xfrm>
          <a:prstGeom prst="rect">
            <a:avLst/>
          </a:prstGeom>
        </p:spPr>
      </p:pic>
      <p:sp>
        <p:nvSpPr>
          <p:cNvPr id="15" name="Rectángulo 14">
            <a:extLst>
              <a:ext uri="{FF2B5EF4-FFF2-40B4-BE49-F238E27FC236}">
                <a16:creationId xmlns:a16="http://schemas.microsoft.com/office/drawing/2014/main" id="{EF2CF175-5F96-314A-8DB2-4B9D5347AD2B}"/>
              </a:ext>
            </a:extLst>
          </p:cNvPr>
          <p:cNvSpPr/>
          <p:nvPr/>
        </p:nvSpPr>
        <p:spPr>
          <a:xfrm>
            <a:off x="4141314" y="5388936"/>
            <a:ext cx="1240853" cy="369332"/>
          </a:xfrm>
          <a:prstGeom prst="rect">
            <a:avLst/>
          </a:prstGeom>
        </p:spPr>
        <p:txBody>
          <a:bodyPr wrap="none">
            <a:spAutoFit/>
          </a:bodyPr>
          <a:lstStyle/>
          <a:p>
            <a:r>
              <a:rPr lang="es-CO" dirty="0"/>
              <a:t>CUIDAMOS</a:t>
            </a:r>
          </a:p>
        </p:txBody>
      </p:sp>
      <p:pic>
        <p:nvPicPr>
          <p:cNvPr id="17" name="Imagen 16">
            <a:extLst>
              <a:ext uri="{FF2B5EF4-FFF2-40B4-BE49-F238E27FC236}">
                <a16:creationId xmlns:a16="http://schemas.microsoft.com/office/drawing/2014/main" id="{26350EE4-849B-6F4A-87F5-CFA042E066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61428" y="3187363"/>
            <a:ext cx="2836951" cy="2184400"/>
          </a:xfrm>
          <a:prstGeom prst="rect">
            <a:avLst/>
          </a:prstGeom>
        </p:spPr>
      </p:pic>
      <p:sp>
        <p:nvSpPr>
          <p:cNvPr id="18" name="Rectángulo 17">
            <a:extLst>
              <a:ext uri="{FF2B5EF4-FFF2-40B4-BE49-F238E27FC236}">
                <a16:creationId xmlns:a16="http://schemas.microsoft.com/office/drawing/2014/main" id="{E7EFF9B7-2BEC-E74E-895E-8DC9BD045BE4}"/>
              </a:ext>
            </a:extLst>
          </p:cNvPr>
          <p:cNvSpPr/>
          <p:nvPr/>
        </p:nvSpPr>
        <p:spPr>
          <a:xfrm>
            <a:off x="7179508" y="5377076"/>
            <a:ext cx="1103187" cy="369332"/>
          </a:xfrm>
          <a:prstGeom prst="rect">
            <a:avLst/>
          </a:prstGeom>
        </p:spPr>
        <p:txBody>
          <a:bodyPr wrap="none">
            <a:spAutoFit/>
          </a:bodyPr>
          <a:lstStyle/>
          <a:p>
            <a:r>
              <a:rPr lang="es-CO" dirty="0"/>
              <a:t>AMAMOS</a:t>
            </a:r>
          </a:p>
        </p:txBody>
      </p:sp>
    </p:spTree>
    <p:extLst>
      <p:ext uri="{BB962C8B-B14F-4D97-AF65-F5344CB8AC3E}">
        <p14:creationId xmlns:p14="http://schemas.microsoft.com/office/powerpoint/2010/main" val="28687714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2C80CA31-8BFA-2445-A888-8ABEFD285162}"/>
              </a:ext>
            </a:extLst>
          </p:cNvPr>
          <p:cNvSpPr/>
          <p:nvPr/>
        </p:nvSpPr>
        <p:spPr>
          <a:xfrm>
            <a:off x="2771486" y="97373"/>
            <a:ext cx="7560659" cy="707886"/>
          </a:xfrm>
          <a:prstGeom prst="rect">
            <a:avLst/>
          </a:prstGeom>
        </p:spPr>
        <p:txBody>
          <a:bodyPr wrap="none">
            <a:spAutoFit/>
          </a:bodyPr>
          <a:lstStyle/>
          <a:p>
            <a:r>
              <a:rPr lang="es-ES" altLang="es-CO" sz="4000" b="1" dirty="0">
                <a:solidFill>
                  <a:srgbClr val="FF0000"/>
                </a:solidFill>
                <a:latin typeface="Arial" panose="020B0604020202020204" pitchFamily="34" charset="0"/>
                <a:cs typeface="Arial" panose="020B0604020202020204" pitchFamily="34" charset="0"/>
              </a:rPr>
              <a:t>……USTED VALORA MANOS?</a:t>
            </a:r>
            <a:endParaRPr lang="es-CO" sz="4000" dirty="0"/>
          </a:p>
        </p:txBody>
      </p:sp>
      <p:pic>
        <p:nvPicPr>
          <p:cNvPr id="4" name="Imagen 3">
            <a:extLst>
              <a:ext uri="{FF2B5EF4-FFF2-40B4-BE49-F238E27FC236}">
                <a16:creationId xmlns:a16="http://schemas.microsoft.com/office/drawing/2014/main" id="{7ADF9C90-6FA1-084B-90E2-6AB492674A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3298" y="1210222"/>
            <a:ext cx="3613811" cy="2043613"/>
          </a:xfrm>
          <a:prstGeom prst="rect">
            <a:avLst/>
          </a:prstGeom>
          <a:ln>
            <a:noFill/>
          </a:ln>
          <a:effectLst>
            <a:softEdge rad="112500"/>
          </a:effectLst>
        </p:spPr>
      </p:pic>
      <p:pic>
        <p:nvPicPr>
          <p:cNvPr id="8" name="Imagen 7">
            <a:extLst>
              <a:ext uri="{FF2B5EF4-FFF2-40B4-BE49-F238E27FC236}">
                <a16:creationId xmlns:a16="http://schemas.microsoft.com/office/drawing/2014/main" id="{E11AA795-CE55-9F47-8F02-EDE5BD1418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1319" y="1090266"/>
            <a:ext cx="3811732" cy="2283526"/>
          </a:xfrm>
          <a:prstGeom prst="rect">
            <a:avLst/>
          </a:prstGeom>
          <a:ln>
            <a:noFill/>
          </a:ln>
          <a:effectLst>
            <a:softEdge rad="112500"/>
          </a:effectLst>
        </p:spPr>
      </p:pic>
      <p:pic>
        <p:nvPicPr>
          <p:cNvPr id="10" name="Imagen 9">
            <a:extLst>
              <a:ext uri="{FF2B5EF4-FFF2-40B4-BE49-F238E27FC236}">
                <a16:creationId xmlns:a16="http://schemas.microsoft.com/office/drawing/2014/main" id="{36A2BCD2-8AB0-C74E-AAEB-8361E38F2D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8455" y="3844172"/>
            <a:ext cx="3806619" cy="2195912"/>
          </a:xfrm>
          <a:prstGeom prst="rect">
            <a:avLst/>
          </a:prstGeom>
          <a:ln>
            <a:noFill/>
          </a:ln>
          <a:effectLst>
            <a:softEdge rad="112500"/>
          </a:effectLst>
        </p:spPr>
      </p:pic>
      <p:pic>
        <p:nvPicPr>
          <p:cNvPr id="12" name="Imagen 11">
            <a:extLst>
              <a:ext uri="{FF2B5EF4-FFF2-40B4-BE49-F238E27FC236}">
                <a16:creationId xmlns:a16="http://schemas.microsoft.com/office/drawing/2014/main" id="{BA1C8BDD-3B6C-9C46-85DC-503B122216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85211" y="3886942"/>
            <a:ext cx="3598224" cy="2153142"/>
          </a:xfrm>
          <a:prstGeom prst="rect">
            <a:avLst/>
          </a:prstGeom>
          <a:ln>
            <a:noFill/>
          </a:ln>
          <a:effectLst>
            <a:softEdge rad="112500"/>
          </a:effectLst>
        </p:spPr>
      </p:pic>
    </p:spTree>
    <p:extLst>
      <p:ext uri="{BB962C8B-B14F-4D97-AF65-F5344CB8AC3E}">
        <p14:creationId xmlns:p14="http://schemas.microsoft.com/office/powerpoint/2010/main" val="2661060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DE69A70-AC74-4144-8D40-DEEA8947E9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6736" y="154189"/>
            <a:ext cx="3000911" cy="2590965"/>
          </a:xfrm>
          <a:prstGeom prst="rect">
            <a:avLst/>
          </a:prstGeom>
          <a:ln>
            <a:noFill/>
          </a:ln>
          <a:effectLst>
            <a:softEdge rad="112500"/>
          </a:effectLst>
        </p:spPr>
      </p:pic>
      <p:sp>
        <p:nvSpPr>
          <p:cNvPr id="5" name="Rectángulo 4">
            <a:extLst>
              <a:ext uri="{FF2B5EF4-FFF2-40B4-BE49-F238E27FC236}">
                <a16:creationId xmlns:a16="http://schemas.microsoft.com/office/drawing/2014/main" id="{5301FFEA-4A77-EA4F-93EE-8B523139F924}"/>
              </a:ext>
            </a:extLst>
          </p:cNvPr>
          <p:cNvSpPr/>
          <p:nvPr/>
        </p:nvSpPr>
        <p:spPr>
          <a:xfrm>
            <a:off x="5529943" y="154189"/>
            <a:ext cx="6511636" cy="1754326"/>
          </a:xfrm>
          <a:prstGeom prst="rect">
            <a:avLst/>
          </a:prstGeom>
        </p:spPr>
        <p:txBody>
          <a:bodyPr wrap="square">
            <a:spAutoFit/>
          </a:bodyPr>
          <a:lstStyle/>
          <a:p>
            <a:pPr fontAlgn="base"/>
            <a:r>
              <a:rPr lang="es-CO" dirty="0">
                <a:latin typeface="Arial" panose="020B0604020202020204" pitchFamily="34" charset="0"/>
                <a:cs typeface="Arial" panose="020B0604020202020204" pitchFamily="34" charset="0"/>
              </a:rPr>
              <a:t>Las utilizamos en casi todo lo que hacemos. Sin embargo, muchas de estas acciones se llevan a cabo sin que exista un pensamiento deliberado. </a:t>
            </a:r>
          </a:p>
          <a:p>
            <a:pPr fontAlgn="base"/>
            <a:r>
              <a:rPr lang="es-CO" dirty="0">
                <a:latin typeface="Arial" panose="020B0604020202020204" pitchFamily="34" charset="0"/>
                <a:cs typeface="Arial" panose="020B0604020202020204" pitchFamily="34" charset="0"/>
              </a:rPr>
              <a:t>Las manos actúan tan inteligentemente como la persona a la que ellas pertenecen. Por lo tanto, antes de usar las manos, pensemos en la seguridad de las mismas.</a:t>
            </a:r>
            <a:endParaRPr lang="es-CO" i="0" dirty="0">
              <a:effectLst/>
              <a:latin typeface="Arial" panose="020B0604020202020204" pitchFamily="34" charset="0"/>
              <a:cs typeface="Arial" panose="020B0604020202020204" pitchFamily="34" charset="0"/>
            </a:endParaRPr>
          </a:p>
        </p:txBody>
      </p:sp>
      <p:sp>
        <p:nvSpPr>
          <p:cNvPr id="6" name="Rectángulo 5">
            <a:extLst>
              <a:ext uri="{FF2B5EF4-FFF2-40B4-BE49-F238E27FC236}">
                <a16:creationId xmlns:a16="http://schemas.microsoft.com/office/drawing/2014/main" id="{DF785751-EE97-DE4A-BA32-418B88A6D123}"/>
              </a:ext>
            </a:extLst>
          </p:cNvPr>
          <p:cNvSpPr/>
          <p:nvPr/>
        </p:nvSpPr>
        <p:spPr>
          <a:xfrm>
            <a:off x="174910" y="2876200"/>
            <a:ext cx="6709016" cy="400110"/>
          </a:xfrm>
          <a:prstGeom prst="rect">
            <a:avLst/>
          </a:prstGeom>
        </p:spPr>
        <p:txBody>
          <a:bodyPr wrap="none">
            <a:spAutoFit/>
          </a:bodyPr>
          <a:lstStyle/>
          <a:p>
            <a:r>
              <a:rPr lang="es-ES" altLang="es-CO" sz="2000" b="1" dirty="0">
                <a:solidFill>
                  <a:srgbClr val="FF0000"/>
                </a:solidFill>
                <a:latin typeface="Arial" panose="020B0604020202020204" pitchFamily="34" charset="0"/>
                <a:cs typeface="Arial" panose="020B0604020202020204" pitchFamily="34" charset="0"/>
              </a:rPr>
              <a:t>QUE TIPOS DE ACCIDENTES SUFREN LAS MANOS ?</a:t>
            </a:r>
            <a:endParaRPr lang="es-CO" sz="2000" dirty="0"/>
          </a:p>
        </p:txBody>
      </p:sp>
      <p:sp>
        <p:nvSpPr>
          <p:cNvPr id="7" name="CuadroTexto 6">
            <a:extLst>
              <a:ext uri="{FF2B5EF4-FFF2-40B4-BE49-F238E27FC236}">
                <a16:creationId xmlns:a16="http://schemas.microsoft.com/office/drawing/2014/main" id="{11A1512A-D714-DD42-B78E-974D39E90A10}"/>
              </a:ext>
            </a:extLst>
          </p:cNvPr>
          <p:cNvSpPr txBox="1"/>
          <p:nvPr/>
        </p:nvSpPr>
        <p:spPr>
          <a:xfrm>
            <a:off x="403761" y="3420094"/>
            <a:ext cx="6480165" cy="2031325"/>
          </a:xfrm>
          <a:prstGeom prst="rect">
            <a:avLst/>
          </a:prstGeom>
          <a:noFill/>
        </p:spPr>
        <p:txBody>
          <a:bodyPr wrap="square" rtlCol="0">
            <a:spAutoFit/>
          </a:bodyPr>
          <a:lstStyle/>
          <a:p>
            <a:pPr marL="285750" indent="-285750">
              <a:buFont typeface="Wingdings" pitchFamily="2" charset="2"/>
              <a:buChar char="Ø"/>
            </a:pPr>
            <a:r>
              <a:rPr lang="es-CO" dirty="0">
                <a:latin typeface="Arial" panose="020B0604020202020204" pitchFamily="34" charset="0"/>
                <a:cs typeface="Arial" panose="020B0604020202020204" pitchFamily="34" charset="0"/>
              </a:rPr>
              <a:t>Cortes, Heridas, Punzamiento</a:t>
            </a:r>
          </a:p>
          <a:p>
            <a:pPr marL="285750" indent="-285750">
              <a:buFont typeface="Wingdings" pitchFamily="2" charset="2"/>
              <a:buChar char="Ø"/>
            </a:pPr>
            <a:r>
              <a:rPr lang="es-CO" dirty="0">
                <a:latin typeface="Arial" panose="020B0604020202020204" pitchFamily="34" charset="0"/>
                <a:cs typeface="Arial" panose="020B0604020202020204" pitchFamily="34" charset="0"/>
              </a:rPr>
              <a:t>Quemaduras</a:t>
            </a:r>
          </a:p>
          <a:p>
            <a:pPr marL="285750" indent="-285750">
              <a:buFont typeface="Wingdings" pitchFamily="2" charset="2"/>
              <a:buChar char="Ø"/>
            </a:pPr>
            <a:r>
              <a:rPr lang="es-CO" dirty="0">
                <a:latin typeface="Arial" panose="020B0604020202020204" pitchFamily="34" charset="0"/>
                <a:cs typeface="Arial" panose="020B0604020202020204" pitchFamily="34" charset="0"/>
              </a:rPr>
              <a:t>Machucones</a:t>
            </a:r>
          </a:p>
          <a:p>
            <a:pPr marL="285750" indent="-285750">
              <a:buFont typeface="Wingdings" pitchFamily="2" charset="2"/>
              <a:buChar char="Ø"/>
            </a:pPr>
            <a:r>
              <a:rPr lang="es-CO" dirty="0">
                <a:latin typeface="Arial" panose="020B0604020202020204" pitchFamily="34" charset="0"/>
                <a:cs typeface="Arial" panose="020B0604020202020204" pitchFamily="34" charset="0"/>
              </a:rPr>
              <a:t>Amputaciones</a:t>
            </a:r>
          </a:p>
          <a:p>
            <a:pPr marL="285750" indent="-285750">
              <a:buFont typeface="Wingdings" pitchFamily="2" charset="2"/>
              <a:buChar char="Ø"/>
            </a:pPr>
            <a:r>
              <a:rPr lang="es-CO" dirty="0">
                <a:latin typeface="Arial" panose="020B0604020202020204" pitchFamily="34" charset="0"/>
                <a:cs typeface="Arial" panose="020B0604020202020204" pitchFamily="34" charset="0"/>
              </a:rPr>
              <a:t>Laceraciones, Raspones</a:t>
            </a:r>
          </a:p>
          <a:p>
            <a:pPr marL="285750" indent="-285750">
              <a:buFont typeface="Wingdings" pitchFamily="2" charset="2"/>
              <a:buChar char="Ø"/>
            </a:pPr>
            <a:r>
              <a:rPr lang="es-CO" dirty="0">
                <a:latin typeface="Arial" panose="020B0604020202020204" pitchFamily="34" charset="0"/>
                <a:cs typeface="Arial" panose="020B0604020202020204" pitchFamily="34" charset="0"/>
              </a:rPr>
              <a:t>Golpes </a:t>
            </a:r>
          </a:p>
          <a:p>
            <a:pPr marL="285750" indent="-285750">
              <a:buFont typeface="Wingdings" pitchFamily="2" charset="2"/>
              <a:buChar char="Ø"/>
            </a:pPr>
            <a:endParaRPr lang="es-CO"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EAB5A3AE-E4F5-6D4D-B098-3737A76779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8765" y="2459541"/>
            <a:ext cx="1855788" cy="16335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 name="Imagen 9">
            <a:extLst>
              <a:ext uri="{FF2B5EF4-FFF2-40B4-BE49-F238E27FC236}">
                <a16:creationId xmlns:a16="http://schemas.microsoft.com/office/drawing/2014/main" id="{66A34EB7-0D4A-C94B-AE6B-A189869E9E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24368" y="5028211"/>
            <a:ext cx="1632362" cy="1632362"/>
          </a:xfrm>
          <a:prstGeom prst="rect">
            <a:avLst/>
          </a:prstGeom>
        </p:spPr>
      </p:pic>
      <p:pic>
        <p:nvPicPr>
          <p:cNvPr id="12" name="Imagen 11">
            <a:extLst>
              <a:ext uri="{FF2B5EF4-FFF2-40B4-BE49-F238E27FC236}">
                <a16:creationId xmlns:a16="http://schemas.microsoft.com/office/drawing/2014/main" id="{AE076DE9-A86C-5B42-B1AD-6FFC9DD2755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18641" y="3565654"/>
            <a:ext cx="1329706" cy="1885765"/>
          </a:xfrm>
          <a:prstGeom prst="rect">
            <a:avLst/>
          </a:prstGeom>
        </p:spPr>
      </p:pic>
      <p:pic>
        <p:nvPicPr>
          <p:cNvPr id="14" name="Imagen 13">
            <a:extLst>
              <a:ext uri="{FF2B5EF4-FFF2-40B4-BE49-F238E27FC236}">
                <a16:creationId xmlns:a16="http://schemas.microsoft.com/office/drawing/2014/main" id="{C0BB068F-9338-934F-AC85-30735B70310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10258" y="4553607"/>
            <a:ext cx="1615967" cy="2083192"/>
          </a:xfrm>
          <a:prstGeom prst="rect">
            <a:avLst/>
          </a:prstGeom>
          <a:ln>
            <a:noFill/>
          </a:ln>
          <a:effectLst>
            <a:softEdge rad="112500"/>
          </a:effectLst>
        </p:spPr>
      </p:pic>
    </p:spTree>
    <p:extLst>
      <p:ext uri="{BB962C8B-B14F-4D97-AF65-F5344CB8AC3E}">
        <p14:creationId xmlns:p14="http://schemas.microsoft.com/office/powerpoint/2010/main" val="15219624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7011B1C1-2FAF-DE4C-A0B9-A8E93B75CBF3}"/>
              </a:ext>
            </a:extLst>
          </p:cNvPr>
          <p:cNvSpPr/>
          <p:nvPr/>
        </p:nvSpPr>
        <p:spPr>
          <a:xfrm>
            <a:off x="2691740" y="0"/>
            <a:ext cx="7354784" cy="923330"/>
          </a:xfrm>
          <a:prstGeom prst="rect">
            <a:avLst/>
          </a:prstGeom>
        </p:spPr>
        <p:txBody>
          <a:bodyPr wrap="square">
            <a:spAutoFit/>
          </a:bodyPr>
          <a:lstStyle/>
          <a:p>
            <a:pPr>
              <a:spcAft>
                <a:spcPts val="1425"/>
              </a:spcAft>
              <a:buSzPct val="45000"/>
            </a:pPr>
            <a:r>
              <a:rPr lang="es-CO" dirty="0">
                <a:latin typeface="Arial" panose="020B0604020202020204" pitchFamily="34" charset="0"/>
                <a:cs typeface="Arial" panose="020B0604020202020204" pitchFamily="34" charset="0"/>
              </a:rPr>
              <a:t>Las manos son la herramienta más valiosa que tenemos y debemos tomar las precauciones necesarias a fin de reducir el número de accidentes y promover una cultura preventiva.</a:t>
            </a:r>
          </a:p>
        </p:txBody>
      </p:sp>
      <p:sp>
        <p:nvSpPr>
          <p:cNvPr id="4" name="Rectángulo 3">
            <a:extLst>
              <a:ext uri="{FF2B5EF4-FFF2-40B4-BE49-F238E27FC236}">
                <a16:creationId xmlns:a16="http://schemas.microsoft.com/office/drawing/2014/main" id="{A9B51784-D05B-234D-9199-1A557C40AE81}"/>
              </a:ext>
            </a:extLst>
          </p:cNvPr>
          <p:cNvSpPr/>
          <p:nvPr/>
        </p:nvSpPr>
        <p:spPr>
          <a:xfrm>
            <a:off x="2203378" y="1225529"/>
            <a:ext cx="5277727" cy="400110"/>
          </a:xfrm>
          <a:prstGeom prst="rect">
            <a:avLst/>
          </a:prstGeom>
        </p:spPr>
        <p:txBody>
          <a:bodyPr wrap="none">
            <a:spAutoFit/>
          </a:bodyPr>
          <a:lstStyle/>
          <a:p>
            <a:r>
              <a:rPr lang="es-ES" altLang="es-CO" sz="2000" b="1" dirty="0">
                <a:solidFill>
                  <a:srgbClr val="FF0000"/>
                </a:solidFill>
                <a:latin typeface="Arial" panose="020B0604020202020204" pitchFamily="34" charset="0"/>
                <a:cs typeface="Arial" panose="020B0604020202020204" pitchFamily="34" charset="0"/>
              </a:rPr>
              <a:t>CLASES DE PELIGRO PARA SUS MANOS</a:t>
            </a:r>
            <a:endParaRPr lang="es-CO" sz="2000" dirty="0">
              <a:latin typeface="Arial" panose="020B0604020202020204" pitchFamily="34" charset="0"/>
              <a:cs typeface="Arial" panose="020B0604020202020204" pitchFamily="34" charset="0"/>
            </a:endParaRPr>
          </a:p>
        </p:txBody>
      </p:sp>
      <p:pic>
        <p:nvPicPr>
          <p:cNvPr id="5" name="Picture 5">
            <a:extLst>
              <a:ext uri="{FF2B5EF4-FFF2-40B4-BE49-F238E27FC236}">
                <a16:creationId xmlns:a16="http://schemas.microsoft.com/office/drawing/2014/main" id="{2D1FF235-E848-F048-A3C4-F6438E9482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6560" y="1847081"/>
            <a:ext cx="2232025" cy="20161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Picture 6">
            <a:extLst>
              <a:ext uri="{FF2B5EF4-FFF2-40B4-BE49-F238E27FC236}">
                <a16:creationId xmlns:a16="http://schemas.microsoft.com/office/drawing/2014/main" id="{C5FB2C2A-8BF0-1D47-8A82-B64FEB2828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8838" y="1849452"/>
            <a:ext cx="2160587" cy="19446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 name="Rectángulo 6">
            <a:extLst>
              <a:ext uri="{FF2B5EF4-FFF2-40B4-BE49-F238E27FC236}">
                <a16:creationId xmlns:a16="http://schemas.microsoft.com/office/drawing/2014/main" id="{A67B0D70-9D0E-7242-B77D-C9FCB0AC7784}"/>
              </a:ext>
            </a:extLst>
          </p:cNvPr>
          <p:cNvSpPr/>
          <p:nvPr/>
        </p:nvSpPr>
        <p:spPr>
          <a:xfrm>
            <a:off x="670584" y="4437692"/>
            <a:ext cx="9375939" cy="1486817"/>
          </a:xfrm>
          <a:prstGeom prst="rect">
            <a:avLst/>
          </a:prstGeom>
        </p:spPr>
        <p:txBody>
          <a:bodyPr wrap="square">
            <a:spAutoFit/>
          </a:bodyPr>
          <a:lstStyle/>
          <a:p>
            <a:pPr>
              <a:lnSpc>
                <a:spcPct val="102000"/>
              </a:lnSpc>
            </a:pPr>
            <a:r>
              <a:rPr lang="es-ES" altLang="es-CO" dirty="0">
                <a:solidFill>
                  <a:srgbClr val="FF0000"/>
                </a:solidFill>
                <a:latin typeface="Arial" panose="020B0604020202020204" pitchFamily="34" charset="0"/>
                <a:cs typeface="Arial" panose="020B0604020202020204" pitchFamily="34" charset="0"/>
              </a:rPr>
              <a:t>Peligros  Mecánicos: </a:t>
            </a:r>
            <a:r>
              <a:rPr lang="es-ES" altLang="es-CO" dirty="0">
                <a:latin typeface="Arial" panose="020B0604020202020204" pitchFamily="34" charset="0"/>
                <a:cs typeface="Arial" panose="020B0604020202020204" pitchFamily="34" charset="0"/>
              </a:rPr>
              <a:t>Por causa del movimiento propio o por acción de nosotros </a:t>
            </a:r>
          </a:p>
          <a:p>
            <a:pPr>
              <a:lnSpc>
                <a:spcPct val="102000"/>
              </a:lnSpc>
            </a:pPr>
            <a:r>
              <a:rPr lang="es-ES" altLang="es-CO" dirty="0" err="1">
                <a:latin typeface="Arial" panose="020B0604020202020204" pitchFamily="34" charset="0"/>
                <a:cs typeface="Arial" panose="020B0604020202020204" pitchFamily="34" charset="0"/>
              </a:rPr>
              <a:t>Ej</a:t>
            </a:r>
            <a:r>
              <a:rPr lang="es-ES" altLang="es-CO" dirty="0">
                <a:latin typeface="Arial" panose="020B0604020202020204" pitchFamily="34" charset="0"/>
                <a:cs typeface="Arial" panose="020B0604020202020204" pitchFamily="34" charset="0"/>
              </a:rPr>
              <a:t>: Máquinas, Herramientas manuales, prensas de mesa, prensas de banco, lijadoras, bisturís, trozadora, cortadoras entre otros como también objetos afilados o pesados suelen generar lesiones en las manos como atrapamiento, golpes, machucones, cortes, heridas. Laceraciones, amputaciones y aplastamiento.</a:t>
            </a:r>
          </a:p>
        </p:txBody>
      </p:sp>
    </p:spTree>
    <p:extLst>
      <p:ext uri="{BB962C8B-B14F-4D97-AF65-F5344CB8AC3E}">
        <p14:creationId xmlns:p14="http://schemas.microsoft.com/office/powerpoint/2010/main" val="42049694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05054F26-398E-AE41-B11D-E805FA506219}"/>
              </a:ext>
            </a:extLst>
          </p:cNvPr>
          <p:cNvSpPr/>
          <p:nvPr/>
        </p:nvSpPr>
        <p:spPr>
          <a:xfrm>
            <a:off x="2656114" y="445089"/>
            <a:ext cx="6096000" cy="647678"/>
          </a:xfrm>
          <a:prstGeom prst="rect">
            <a:avLst/>
          </a:prstGeom>
        </p:spPr>
        <p:txBody>
          <a:bodyPr>
            <a:spAutoFit/>
          </a:bodyPr>
          <a:lstStyle/>
          <a:p>
            <a:pPr>
              <a:lnSpc>
                <a:spcPct val="102000"/>
              </a:lnSpc>
            </a:pPr>
            <a:r>
              <a:rPr lang="es-ES" altLang="es-CO" b="1" u="sng" dirty="0">
                <a:solidFill>
                  <a:srgbClr val="FF0000"/>
                </a:solidFill>
                <a:latin typeface="Arial" panose="020B0604020202020204" pitchFamily="34" charset="0"/>
                <a:cs typeface="Arial" panose="020B0604020202020204" pitchFamily="34" charset="0"/>
              </a:rPr>
              <a:t>Puntos de pellizco en movimiento</a:t>
            </a:r>
          </a:p>
          <a:p>
            <a:pPr algn="just">
              <a:lnSpc>
                <a:spcPct val="102000"/>
              </a:lnSpc>
            </a:pPr>
            <a:r>
              <a:rPr lang="es-ES" altLang="es-CO" dirty="0">
                <a:latin typeface="Arial" panose="020B0604020202020204" pitchFamily="34" charset="0"/>
                <a:cs typeface="Arial" panose="020B0604020202020204" pitchFamily="34" charset="0"/>
              </a:rPr>
              <a:t>Pueden agarrar y arrastrar sus manos o guantes </a:t>
            </a:r>
          </a:p>
        </p:txBody>
      </p:sp>
      <p:pic>
        <p:nvPicPr>
          <p:cNvPr id="5" name="Picture 2">
            <a:extLst>
              <a:ext uri="{FF2B5EF4-FFF2-40B4-BE49-F238E27FC236}">
                <a16:creationId xmlns:a16="http://schemas.microsoft.com/office/drawing/2014/main" id="{B8FD022C-B9F2-1E49-9728-A4A29C2D8A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52114" y="162151"/>
            <a:ext cx="2095500" cy="212248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Rectángulo 5">
            <a:extLst>
              <a:ext uri="{FF2B5EF4-FFF2-40B4-BE49-F238E27FC236}">
                <a16:creationId xmlns:a16="http://schemas.microsoft.com/office/drawing/2014/main" id="{658FC12C-1B30-B449-B843-22DD396D2C3C}"/>
              </a:ext>
            </a:extLst>
          </p:cNvPr>
          <p:cNvSpPr/>
          <p:nvPr/>
        </p:nvSpPr>
        <p:spPr>
          <a:xfrm>
            <a:off x="2774868" y="1364863"/>
            <a:ext cx="6096000" cy="647678"/>
          </a:xfrm>
          <a:prstGeom prst="rect">
            <a:avLst/>
          </a:prstGeom>
        </p:spPr>
        <p:txBody>
          <a:bodyPr>
            <a:spAutoFit/>
          </a:bodyPr>
          <a:lstStyle/>
          <a:p>
            <a:pPr>
              <a:lnSpc>
                <a:spcPct val="102000"/>
              </a:lnSpc>
            </a:pPr>
            <a:r>
              <a:rPr lang="es-ES" altLang="es-CO" b="1" u="sng" dirty="0">
                <a:solidFill>
                  <a:srgbClr val="FF0000"/>
                </a:solidFill>
                <a:latin typeface="Arial" panose="020B0604020202020204" pitchFamily="34" charset="0"/>
                <a:cs typeface="Arial" panose="020B0604020202020204" pitchFamily="34" charset="0"/>
              </a:rPr>
              <a:t>Puntos de cortadura</a:t>
            </a:r>
          </a:p>
          <a:p>
            <a:pPr algn="just">
              <a:lnSpc>
                <a:spcPct val="102000"/>
              </a:lnSpc>
            </a:pPr>
            <a:r>
              <a:rPr lang="es-ES" altLang="es-CO" dirty="0">
                <a:latin typeface="Arial" panose="020B0604020202020204" pitchFamily="34" charset="0"/>
                <a:cs typeface="Arial" panose="020B0604020202020204" pitchFamily="34" charset="0"/>
              </a:rPr>
              <a:t>Donde la mano pueda ser cortada o amputada</a:t>
            </a:r>
          </a:p>
        </p:txBody>
      </p:sp>
      <p:sp>
        <p:nvSpPr>
          <p:cNvPr id="9" name="Rectángulo 8">
            <a:extLst>
              <a:ext uri="{FF2B5EF4-FFF2-40B4-BE49-F238E27FC236}">
                <a16:creationId xmlns:a16="http://schemas.microsoft.com/office/drawing/2014/main" id="{A1B6096D-969F-EB48-8932-844BEBF64408}"/>
              </a:ext>
            </a:extLst>
          </p:cNvPr>
          <p:cNvSpPr/>
          <p:nvPr/>
        </p:nvSpPr>
        <p:spPr>
          <a:xfrm>
            <a:off x="0" y="2848387"/>
            <a:ext cx="10517441" cy="3970318"/>
          </a:xfrm>
          <a:prstGeom prst="rect">
            <a:avLst/>
          </a:prstGeom>
        </p:spPr>
        <p:txBody>
          <a:bodyPr wrap="square">
            <a:spAutoFit/>
          </a:bodyPr>
          <a:lstStyle/>
          <a:p>
            <a:r>
              <a:rPr lang="es-ES" altLang="es-CO" b="1" dirty="0">
                <a:solidFill>
                  <a:srgbClr val="FF0000"/>
                </a:solidFill>
              </a:rPr>
              <a:t>….. ENTONCES POR QUE HAY ACCIDENTES?</a:t>
            </a:r>
          </a:p>
          <a:p>
            <a:endParaRPr lang="es-ES" altLang="es-CO" b="1" dirty="0">
              <a:solidFill>
                <a:srgbClr val="FF0000"/>
              </a:solidFill>
            </a:endParaRPr>
          </a:p>
          <a:p>
            <a:pPr marL="285750" indent="-285750">
              <a:buFont typeface="Wingdings" pitchFamily="2" charset="2"/>
              <a:buChar char="Ø"/>
            </a:pPr>
            <a:r>
              <a:rPr lang="es-ES" altLang="es-CO" dirty="0">
                <a:latin typeface="Calibri" panose="020F0502020204030204" pitchFamily="34" charset="0"/>
              </a:rPr>
              <a:t>Distracciones: Ciertos trabajos requieren atención constante. Muchos accidentes ocurren cuando las personas apartan la vista o la mente, así sea por un segundo, de las tareas que esta realizando.</a:t>
            </a:r>
          </a:p>
          <a:p>
            <a:pPr marL="285750" indent="-285750">
              <a:buFont typeface="Wingdings" pitchFamily="2" charset="2"/>
              <a:buChar char="Ø"/>
            </a:pPr>
            <a:r>
              <a:rPr lang="es-ES" altLang="es-CO" dirty="0">
                <a:latin typeface="Calibri" panose="020F0502020204030204" pitchFamily="34" charset="0"/>
              </a:rPr>
              <a:t>Actos inseguros: Las personas se accidentan  cuando no siguen los procedimientos correctos, tratan  de alcanzar algo dentro de la maquinaria en operación. No ejecutan el cierre de protección adecuado para el equipo, o no utilizan las herramientas apropiadas.</a:t>
            </a:r>
          </a:p>
          <a:p>
            <a:pPr marL="285750" indent="-285750">
              <a:buFont typeface="Wingdings" pitchFamily="2" charset="2"/>
              <a:buChar char="Ø"/>
            </a:pPr>
            <a:r>
              <a:rPr lang="es-ES" altLang="es-CO" dirty="0">
                <a:latin typeface="Calibri" panose="020F0502020204030204" pitchFamily="34" charset="0"/>
              </a:rPr>
              <a:t>Impaciencia: No es difícil trabajar al mismo tiempo con rapidez y con seguridad, muchas lesiones, sin embargo, ocurren cuando las personas toman el riesgo porque tienen demasiada prisa por  terminar  algo y esto los lleva a tomar atajos.</a:t>
            </a:r>
          </a:p>
          <a:p>
            <a:pPr marL="285750" indent="-285750">
              <a:buFont typeface="Wingdings" pitchFamily="2" charset="2"/>
              <a:buChar char="Ø"/>
            </a:pPr>
            <a:r>
              <a:rPr lang="es-ES" altLang="es-CO" dirty="0">
                <a:latin typeface="Calibri" panose="020F0502020204030204" pitchFamily="34" charset="0"/>
              </a:rPr>
              <a:t>Fatiga: Es difícil trabajar cuando el cuerpo  se encuentra cansado este puede generar los accidentes.</a:t>
            </a:r>
          </a:p>
          <a:p>
            <a:pPr marL="285750" indent="-285750">
              <a:buFont typeface="Wingdings" pitchFamily="2" charset="2"/>
              <a:buChar char="Ø"/>
            </a:pPr>
            <a:r>
              <a:rPr lang="es-ES" altLang="es-CO" dirty="0">
                <a:latin typeface="Calibri" panose="020F0502020204030204" pitchFamily="34" charset="0"/>
              </a:rPr>
              <a:t>Maquina , equipo o herramienta en mal estado: Si estos no están en buena condición de funcionamiento y de mantenimiento pueden generar un accidente. </a:t>
            </a:r>
          </a:p>
          <a:p>
            <a:endParaRPr lang="es-ES" b="1" dirty="0">
              <a:solidFill>
                <a:srgbClr val="FF0000"/>
              </a:solidFill>
            </a:endParaRPr>
          </a:p>
        </p:txBody>
      </p:sp>
      <p:sp>
        <p:nvSpPr>
          <p:cNvPr id="10" name="Rectángulo 9">
            <a:extLst>
              <a:ext uri="{FF2B5EF4-FFF2-40B4-BE49-F238E27FC236}">
                <a16:creationId xmlns:a16="http://schemas.microsoft.com/office/drawing/2014/main" id="{AEDAA16E-B6A7-BE40-8FDC-8DEBB127F620}"/>
              </a:ext>
            </a:extLst>
          </p:cNvPr>
          <p:cNvSpPr/>
          <p:nvPr/>
        </p:nvSpPr>
        <p:spPr>
          <a:xfrm>
            <a:off x="1626577" y="2335680"/>
            <a:ext cx="7244291" cy="461665"/>
          </a:xfrm>
          <a:prstGeom prst="rect">
            <a:avLst/>
          </a:prstGeom>
        </p:spPr>
        <p:txBody>
          <a:bodyPr wrap="none">
            <a:spAutoFit/>
          </a:bodyPr>
          <a:lstStyle/>
          <a:p>
            <a:r>
              <a:rPr lang="es-ES" altLang="es-CO" sz="2400" b="1" dirty="0">
                <a:latin typeface="Arial" panose="020B0604020202020204" pitchFamily="34" charset="0"/>
                <a:cs typeface="Arial" panose="020B0604020202020204" pitchFamily="34" charset="0"/>
              </a:rPr>
              <a:t>¡Los accidentes en  las manos son prevenibles! </a:t>
            </a:r>
            <a:endParaRPr lang="es-CO" sz="2400" b="1" dirty="0"/>
          </a:p>
        </p:txBody>
      </p:sp>
    </p:spTree>
    <p:extLst>
      <p:ext uri="{BB962C8B-B14F-4D97-AF65-F5344CB8AC3E}">
        <p14:creationId xmlns:p14="http://schemas.microsoft.com/office/powerpoint/2010/main" val="4171445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C73B131-D987-C647-9327-6FBC5017213C}"/>
              </a:ext>
            </a:extLst>
          </p:cNvPr>
          <p:cNvSpPr/>
          <p:nvPr/>
        </p:nvSpPr>
        <p:spPr>
          <a:xfrm>
            <a:off x="2679865" y="350759"/>
            <a:ext cx="6096000" cy="646331"/>
          </a:xfrm>
          <a:prstGeom prst="rect">
            <a:avLst/>
          </a:prstGeom>
        </p:spPr>
        <p:txBody>
          <a:bodyPr>
            <a:spAutoFit/>
          </a:bodyPr>
          <a:lstStyle/>
          <a:p>
            <a:r>
              <a:rPr lang="es-ES" altLang="es-CO" dirty="0">
                <a:latin typeface="Arial" panose="020B0604020202020204" pitchFamily="34" charset="0"/>
                <a:cs typeface="Arial" panose="020B0604020202020204" pitchFamily="34" charset="0"/>
              </a:rPr>
              <a:t>Recuerde: Un accidente grave en las manos puede significar una pérdida que usted lamentará toda la vida.</a:t>
            </a:r>
            <a:endParaRPr lang="es-CO" dirty="0">
              <a:latin typeface="Arial" panose="020B060402020202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469E5E14-16AC-1847-935B-179BB358E2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2743" y="47064"/>
            <a:ext cx="1871663" cy="11176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Rectángulo 4">
            <a:extLst>
              <a:ext uri="{FF2B5EF4-FFF2-40B4-BE49-F238E27FC236}">
                <a16:creationId xmlns:a16="http://schemas.microsoft.com/office/drawing/2014/main" id="{BF68599C-01AC-DE47-877D-26C94AE8E2DF}"/>
              </a:ext>
            </a:extLst>
          </p:cNvPr>
          <p:cNvSpPr/>
          <p:nvPr/>
        </p:nvSpPr>
        <p:spPr>
          <a:xfrm>
            <a:off x="2088086" y="1244599"/>
            <a:ext cx="3890809" cy="400110"/>
          </a:xfrm>
          <a:prstGeom prst="rect">
            <a:avLst/>
          </a:prstGeom>
        </p:spPr>
        <p:txBody>
          <a:bodyPr wrap="none">
            <a:spAutoFit/>
          </a:bodyPr>
          <a:lstStyle/>
          <a:p>
            <a:r>
              <a:rPr lang="es-ES" altLang="es-CO" sz="2000" b="1" dirty="0">
                <a:solidFill>
                  <a:srgbClr val="FF0000"/>
                </a:solidFill>
                <a:latin typeface="Arial" panose="020B0604020202020204" pitchFamily="34" charset="0"/>
                <a:cs typeface="Arial" panose="020B0604020202020204" pitchFamily="34" charset="0"/>
              </a:rPr>
              <a:t>COMO CUIDAR LAS  MANOS?</a:t>
            </a:r>
            <a:endParaRPr lang="es-CO" sz="2000" dirty="0"/>
          </a:p>
        </p:txBody>
      </p:sp>
      <p:pic>
        <p:nvPicPr>
          <p:cNvPr id="7" name="Imagen 6">
            <a:extLst>
              <a:ext uri="{FF2B5EF4-FFF2-40B4-BE49-F238E27FC236}">
                <a16:creationId xmlns:a16="http://schemas.microsoft.com/office/drawing/2014/main" id="{8AE5222E-0041-5645-A97F-9B77C8FB23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7842" y="1892218"/>
            <a:ext cx="10566235" cy="48154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035648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DAAB01F9-916C-234D-958C-19CF2F35BA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0068" y="0"/>
            <a:ext cx="7802087" cy="6858000"/>
          </a:xfrm>
          <a:prstGeom prst="rect">
            <a:avLst/>
          </a:prstGeom>
        </p:spPr>
      </p:pic>
    </p:spTree>
    <p:extLst>
      <p:ext uri="{BB962C8B-B14F-4D97-AF65-F5344CB8AC3E}">
        <p14:creationId xmlns:p14="http://schemas.microsoft.com/office/powerpoint/2010/main" val="30334872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AE065BF1-B6DB-9C46-AA62-8D4992E857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8819" y="0"/>
            <a:ext cx="7291451" cy="6858000"/>
          </a:xfrm>
          <a:prstGeom prst="rect">
            <a:avLst/>
          </a:prstGeom>
        </p:spPr>
      </p:pic>
    </p:spTree>
    <p:extLst>
      <p:ext uri="{BB962C8B-B14F-4D97-AF65-F5344CB8AC3E}">
        <p14:creationId xmlns:p14="http://schemas.microsoft.com/office/powerpoint/2010/main" val="9814961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EBFAB2C8-BF53-AA41-B469-CCCFE07BB7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64623" y="0"/>
            <a:ext cx="7388780" cy="6858000"/>
          </a:xfrm>
          <a:prstGeom prst="rect">
            <a:avLst/>
          </a:prstGeom>
        </p:spPr>
      </p:pic>
      <p:pic>
        <p:nvPicPr>
          <p:cNvPr id="5" name="Imagen 4">
            <a:extLst>
              <a:ext uri="{FF2B5EF4-FFF2-40B4-BE49-F238E27FC236}">
                <a16:creationId xmlns:a16="http://schemas.microsoft.com/office/drawing/2014/main" id="{6945DCB5-F535-5546-8B5C-5B5B578DB6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823" y="3066308"/>
            <a:ext cx="2248743" cy="1295400"/>
          </a:xfrm>
          <a:prstGeom prst="rect">
            <a:avLst/>
          </a:prstGeom>
        </p:spPr>
      </p:pic>
    </p:spTree>
    <p:extLst>
      <p:ext uri="{BB962C8B-B14F-4D97-AF65-F5344CB8AC3E}">
        <p14:creationId xmlns:p14="http://schemas.microsoft.com/office/powerpoint/2010/main" val="15140944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748FE64-0FD0-914F-A24A-DF9ADB987B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3233" y="0"/>
            <a:ext cx="7795172" cy="6858000"/>
          </a:xfrm>
          <a:prstGeom prst="rect">
            <a:avLst/>
          </a:prstGeom>
        </p:spPr>
      </p:pic>
      <p:pic>
        <p:nvPicPr>
          <p:cNvPr id="5" name="Imagen 4">
            <a:extLst>
              <a:ext uri="{FF2B5EF4-FFF2-40B4-BE49-F238E27FC236}">
                <a16:creationId xmlns:a16="http://schemas.microsoft.com/office/drawing/2014/main" id="{1DE1E910-ECF6-4341-86CC-8173CB5EB3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154" y="3277589"/>
            <a:ext cx="1991263" cy="1816925"/>
          </a:xfrm>
          <a:prstGeom prst="rect">
            <a:avLst/>
          </a:prstGeom>
        </p:spPr>
      </p:pic>
    </p:spTree>
    <p:extLst>
      <p:ext uri="{BB962C8B-B14F-4D97-AF65-F5344CB8AC3E}">
        <p14:creationId xmlns:p14="http://schemas.microsoft.com/office/powerpoint/2010/main" val="7680899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E56A5EA0-5509-2046-B5BA-2CB2C70DE0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1319" y="0"/>
            <a:ext cx="8150763" cy="6858000"/>
          </a:xfrm>
          <a:prstGeom prst="rect">
            <a:avLst/>
          </a:prstGeom>
        </p:spPr>
      </p:pic>
      <p:pic>
        <p:nvPicPr>
          <p:cNvPr id="7" name="Imagen 6">
            <a:extLst>
              <a:ext uri="{FF2B5EF4-FFF2-40B4-BE49-F238E27FC236}">
                <a16:creationId xmlns:a16="http://schemas.microsoft.com/office/drawing/2014/main" id="{55724896-FFFB-4247-AB28-240178F2E4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861952"/>
            <a:ext cx="2541319" cy="2214748"/>
          </a:xfrm>
          <a:prstGeom prst="rect">
            <a:avLst/>
          </a:prstGeom>
        </p:spPr>
      </p:pic>
    </p:spTree>
    <p:extLst>
      <p:ext uri="{BB962C8B-B14F-4D97-AF65-F5344CB8AC3E}">
        <p14:creationId xmlns:p14="http://schemas.microsoft.com/office/powerpoint/2010/main" val="41360537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C4C72A6F-B61E-D84B-BA3E-BFBD2620E7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04159" y="0"/>
            <a:ext cx="7978635" cy="6858000"/>
          </a:xfrm>
          <a:prstGeom prst="rect">
            <a:avLst/>
          </a:prstGeom>
        </p:spPr>
      </p:pic>
      <p:pic>
        <p:nvPicPr>
          <p:cNvPr id="5" name="Imagen 4">
            <a:extLst>
              <a:ext uri="{FF2B5EF4-FFF2-40B4-BE49-F238E27FC236}">
                <a16:creationId xmlns:a16="http://schemas.microsoft.com/office/drawing/2014/main" id="{F8AE2072-8A78-C641-842F-BD28079639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758" y="2755075"/>
            <a:ext cx="2667401" cy="2185059"/>
          </a:xfrm>
          <a:prstGeom prst="rect">
            <a:avLst/>
          </a:prstGeom>
        </p:spPr>
      </p:pic>
    </p:spTree>
    <p:extLst>
      <p:ext uri="{BB962C8B-B14F-4D97-AF65-F5344CB8AC3E}">
        <p14:creationId xmlns:p14="http://schemas.microsoft.com/office/powerpoint/2010/main" val="4195117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DB1E2D23-7DE4-EB48-AB0B-719B08D00CA6}"/>
              </a:ext>
            </a:extLst>
          </p:cNvPr>
          <p:cNvPicPr>
            <a:picLocks noChangeAspect="1"/>
          </p:cNvPicPr>
          <p:nvPr/>
        </p:nvPicPr>
        <p:blipFill>
          <a:blip r:embed="rId2"/>
          <a:stretch>
            <a:fillRect/>
          </a:stretch>
        </p:blipFill>
        <p:spPr>
          <a:xfrm>
            <a:off x="0" y="0"/>
            <a:ext cx="12192000" cy="6858000"/>
          </a:xfrm>
          <a:prstGeom prst="rect">
            <a:avLst/>
          </a:prstGeom>
        </p:spPr>
      </p:pic>
      <p:pic>
        <p:nvPicPr>
          <p:cNvPr id="4" name="Imagen 3">
            <a:extLst>
              <a:ext uri="{FF2B5EF4-FFF2-40B4-BE49-F238E27FC236}">
                <a16:creationId xmlns:a16="http://schemas.microsoft.com/office/drawing/2014/main" id="{A2E07C48-3964-DC49-BEFA-F66E3EBD53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57860" y="0"/>
            <a:ext cx="7953683" cy="6858000"/>
          </a:xfrm>
          <a:prstGeom prst="rect">
            <a:avLst/>
          </a:prstGeom>
        </p:spPr>
      </p:pic>
    </p:spTree>
    <p:extLst>
      <p:ext uri="{BB962C8B-B14F-4D97-AF65-F5344CB8AC3E}">
        <p14:creationId xmlns:p14="http://schemas.microsoft.com/office/powerpoint/2010/main" val="4412651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302C5B09-3135-E14B-9D63-3D13C47BEA39}"/>
              </a:ext>
            </a:extLst>
          </p:cNvPr>
          <p:cNvSpPr/>
          <p:nvPr/>
        </p:nvSpPr>
        <p:spPr>
          <a:xfrm>
            <a:off x="2220727" y="679264"/>
            <a:ext cx="6760933" cy="1938992"/>
          </a:xfrm>
          <a:prstGeom prst="rect">
            <a:avLst/>
          </a:prstGeom>
        </p:spPr>
        <p:txBody>
          <a:bodyPr wrap="square">
            <a:spAutoFit/>
          </a:bodyPr>
          <a:lstStyle/>
          <a:p>
            <a:r>
              <a:rPr lang="es-ES" altLang="es-CO" sz="4000" b="1" dirty="0">
                <a:solidFill>
                  <a:srgbClr val="FF0000"/>
                </a:solidFill>
                <a:latin typeface="Arial" panose="020B0604020202020204" pitchFamily="34" charset="0"/>
                <a:cs typeface="Arial" panose="020B0604020202020204" pitchFamily="34" charset="0"/>
              </a:rPr>
              <a:t>PIENSA POR UN MOMENTO</a:t>
            </a:r>
          </a:p>
          <a:p>
            <a:r>
              <a:rPr lang="es-ES" altLang="es-CO" sz="4000" b="1" dirty="0">
                <a:solidFill>
                  <a:srgbClr val="FF0000"/>
                </a:solidFill>
                <a:latin typeface="Arial" panose="020B0604020202020204" pitchFamily="34" charset="0"/>
                <a:cs typeface="Arial" panose="020B0604020202020204" pitchFamily="34" charset="0"/>
              </a:rPr>
              <a:t>SI TE FALTARAN….</a:t>
            </a:r>
            <a:endParaRPr lang="es-CO" sz="4000" dirty="0"/>
          </a:p>
        </p:txBody>
      </p:sp>
      <p:pic>
        <p:nvPicPr>
          <p:cNvPr id="4" name="Imagen 3">
            <a:extLst>
              <a:ext uri="{FF2B5EF4-FFF2-40B4-BE49-F238E27FC236}">
                <a16:creationId xmlns:a16="http://schemas.microsoft.com/office/drawing/2014/main" id="{6F2DA6AA-3478-C94A-858F-C5F8884AAE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7580" y="3151732"/>
            <a:ext cx="2755075" cy="3020890"/>
          </a:xfrm>
          <a:prstGeom prst="rect">
            <a:avLst/>
          </a:prstGeom>
        </p:spPr>
      </p:pic>
      <p:pic>
        <p:nvPicPr>
          <p:cNvPr id="6" name="Imagen 5">
            <a:extLst>
              <a:ext uri="{FF2B5EF4-FFF2-40B4-BE49-F238E27FC236}">
                <a16:creationId xmlns:a16="http://schemas.microsoft.com/office/drawing/2014/main" id="{05AB8A76-17F9-7146-9587-80AAB815D8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2655" y="3151732"/>
            <a:ext cx="2816032" cy="3020890"/>
          </a:xfrm>
          <a:prstGeom prst="rect">
            <a:avLst/>
          </a:prstGeom>
        </p:spPr>
      </p:pic>
      <p:pic>
        <p:nvPicPr>
          <p:cNvPr id="12" name="Imagen 11">
            <a:extLst>
              <a:ext uri="{FF2B5EF4-FFF2-40B4-BE49-F238E27FC236}">
                <a16:creationId xmlns:a16="http://schemas.microsoft.com/office/drawing/2014/main" id="{946BEF3E-7154-7943-B7DC-9E5C9606E9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48" y="3151732"/>
            <a:ext cx="2816032" cy="3020890"/>
          </a:xfrm>
          <a:prstGeom prst="rect">
            <a:avLst/>
          </a:prstGeom>
        </p:spPr>
      </p:pic>
      <p:pic>
        <p:nvPicPr>
          <p:cNvPr id="14" name="Imagen 13">
            <a:extLst>
              <a:ext uri="{FF2B5EF4-FFF2-40B4-BE49-F238E27FC236}">
                <a16:creationId xmlns:a16="http://schemas.microsoft.com/office/drawing/2014/main" id="{7DEBCD74-0D5D-EB4A-86E5-84375FD856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81660" y="136319"/>
            <a:ext cx="2368138" cy="2789782"/>
          </a:xfrm>
          <a:prstGeom prst="rect">
            <a:avLst/>
          </a:prstGeom>
        </p:spPr>
      </p:pic>
      <p:sp>
        <p:nvSpPr>
          <p:cNvPr id="15" name="CuadroTexto 14">
            <a:extLst>
              <a:ext uri="{FF2B5EF4-FFF2-40B4-BE49-F238E27FC236}">
                <a16:creationId xmlns:a16="http://schemas.microsoft.com/office/drawing/2014/main" id="{5E2128C1-BB86-5B40-B385-845D644B2E11}"/>
              </a:ext>
            </a:extLst>
          </p:cNvPr>
          <p:cNvSpPr txBox="1"/>
          <p:nvPr/>
        </p:nvSpPr>
        <p:spPr>
          <a:xfrm>
            <a:off x="8981660" y="136319"/>
            <a:ext cx="981737" cy="1292662"/>
          </a:xfrm>
          <a:prstGeom prst="rect">
            <a:avLst/>
          </a:prstGeom>
          <a:solidFill>
            <a:schemeClr val="accent5">
              <a:lumMod val="40000"/>
              <a:lumOff val="60000"/>
            </a:schemeClr>
          </a:solidFill>
        </p:spPr>
        <p:txBody>
          <a:bodyPr wrap="square" rtlCol="0">
            <a:spAutoFit/>
          </a:bodyPr>
          <a:lstStyle/>
          <a:p>
            <a:br>
              <a:rPr lang="es-CO" dirty="0"/>
            </a:br>
            <a:r>
              <a:rPr lang="es-CO" sz="1000" b="1" dirty="0">
                <a:latin typeface="Arial" panose="020B0604020202020204" pitchFamily="34" charset="0"/>
                <a:cs typeface="Arial" panose="020B0604020202020204" pitchFamily="34" charset="0"/>
              </a:rPr>
              <a:t>Los accidentes también afectan a sus seres queridos</a:t>
            </a:r>
          </a:p>
        </p:txBody>
      </p:sp>
    </p:spTree>
    <p:extLst>
      <p:ext uri="{BB962C8B-B14F-4D97-AF65-F5344CB8AC3E}">
        <p14:creationId xmlns:p14="http://schemas.microsoft.com/office/powerpoint/2010/main" val="13487841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88E8813D-CA43-3F4B-95A1-C8168B5D53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2571" y="265737"/>
            <a:ext cx="2702473" cy="2271713"/>
          </a:xfrm>
          <a:prstGeom prst="rect">
            <a:avLst/>
          </a:prstGeom>
          <a:blipFill dpi="0" rotWithShape="0">
            <a:blip r:embed="rId3"/>
            <a:srcRect/>
            <a:tile tx="0" ty="0" sx="100000" sy="100000" flip="none" algn="tl"/>
          </a:blipFill>
          <a:ln>
            <a:noFill/>
          </a:ln>
          <a:effectLst/>
          <a:extLs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Rectángulo 2">
            <a:extLst>
              <a:ext uri="{FF2B5EF4-FFF2-40B4-BE49-F238E27FC236}">
                <a16:creationId xmlns:a16="http://schemas.microsoft.com/office/drawing/2014/main" id="{5A8D2F27-D072-9145-B337-DF783F2D5EFD}"/>
              </a:ext>
            </a:extLst>
          </p:cNvPr>
          <p:cNvSpPr/>
          <p:nvPr/>
        </p:nvSpPr>
        <p:spPr>
          <a:xfrm>
            <a:off x="5082639" y="265737"/>
            <a:ext cx="6923314" cy="2015936"/>
          </a:xfrm>
          <a:prstGeom prst="rect">
            <a:avLst/>
          </a:prstGeom>
        </p:spPr>
        <p:txBody>
          <a:bodyPr wrap="square">
            <a:spAutoFit/>
          </a:bodyPr>
          <a:lstStyle/>
          <a:p>
            <a:pPr>
              <a:spcAft>
                <a:spcPts val="1425"/>
              </a:spcAft>
              <a:buSzPct val="45000"/>
            </a:pPr>
            <a:r>
              <a:rPr lang="es-ES" altLang="es-CO" b="1" dirty="0">
                <a:solidFill>
                  <a:srgbClr val="FF0000"/>
                </a:solidFill>
                <a:latin typeface="Arial" panose="020B0604020202020204" pitchFamily="34" charset="0"/>
                <a:cs typeface="Arial" panose="020B0604020202020204" pitchFamily="34" charset="0"/>
              </a:rPr>
              <a:t>RECUERDA….. </a:t>
            </a:r>
            <a:endParaRPr lang="es-CO" dirty="0">
              <a:latin typeface="Arial" panose="020B0604020202020204" pitchFamily="34" charset="0"/>
              <a:cs typeface="Arial" panose="020B0604020202020204" pitchFamily="34" charset="0"/>
            </a:endParaRPr>
          </a:p>
          <a:p>
            <a:pPr marL="285750" indent="-285750">
              <a:spcAft>
                <a:spcPts val="1425"/>
              </a:spcAft>
              <a:buSzPct val="45000"/>
              <a:buFont typeface="Wingdings" pitchFamily="2" charset="2"/>
              <a:buChar char="ü"/>
            </a:pPr>
            <a:r>
              <a:rPr lang="es-ES" altLang="es-CO" dirty="0">
                <a:latin typeface="Arial" panose="020B0604020202020204" pitchFamily="34" charset="0"/>
                <a:cs typeface="Arial" panose="020B0604020202020204" pitchFamily="34" charset="0"/>
              </a:rPr>
              <a:t>Tus manos son una herramienta valiosa que posees ¡ cuídalas!</a:t>
            </a:r>
          </a:p>
          <a:p>
            <a:pPr marL="285750" indent="-285750">
              <a:spcAft>
                <a:spcPts val="1425"/>
              </a:spcAft>
              <a:buSzPct val="45000"/>
              <a:buFont typeface="Wingdings" pitchFamily="2" charset="2"/>
              <a:buChar char="ü"/>
            </a:pPr>
            <a:r>
              <a:rPr lang="es-ES" altLang="es-CO" dirty="0">
                <a:latin typeface="Arial" panose="020B0604020202020204" pitchFamily="34" charset="0"/>
                <a:cs typeface="Arial" panose="020B0604020202020204" pitchFamily="34" charset="0"/>
              </a:rPr>
              <a:t>Tus manos son muy importantes …¡protégelas!</a:t>
            </a:r>
          </a:p>
          <a:p>
            <a:pPr marL="285750" indent="-285750">
              <a:spcAft>
                <a:spcPts val="1425"/>
              </a:spcAft>
              <a:buSzPct val="45000"/>
              <a:buFont typeface="Wingdings" pitchFamily="2" charset="2"/>
              <a:buChar char="ü"/>
            </a:pPr>
            <a:r>
              <a:rPr lang="es-ES" altLang="es-CO" dirty="0">
                <a:latin typeface="Arial" panose="020B0604020202020204" pitchFamily="34" charset="0"/>
                <a:cs typeface="Arial" panose="020B0604020202020204" pitchFamily="34" charset="0"/>
              </a:rPr>
              <a:t>Algunas herramientas no las puedes reemplazar ….¡protege tus manos!</a:t>
            </a:r>
          </a:p>
        </p:txBody>
      </p:sp>
      <p:pic>
        <p:nvPicPr>
          <p:cNvPr id="8" name="Imagen 7">
            <a:extLst>
              <a:ext uri="{FF2B5EF4-FFF2-40B4-BE49-F238E27FC236}">
                <a16:creationId xmlns:a16="http://schemas.microsoft.com/office/drawing/2014/main" id="{9E89505A-067B-CF4C-9C5C-9EEF14035A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7288" y="2675988"/>
            <a:ext cx="3556000" cy="1916793"/>
          </a:xfrm>
          <a:prstGeom prst="rect">
            <a:avLst/>
          </a:prstGeom>
        </p:spPr>
      </p:pic>
      <p:pic>
        <p:nvPicPr>
          <p:cNvPr id="10" name="Imagen 9">
            <a:extLst>
              <a:ext uri="{FF2B5EF4-FFF2-40B4-BE49-F238E27FC236}">
                <a16:creationId xmlns:a16="http://schemas.microsoft.com/office/drawing/2014/main" id="{D3CB97BF-CAE3-EC4E-BCBC-7177781CDD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69772" y="4592781"/>
            <a:ext cx="3708400" cy="2045525"/>
          </a:xfrm>
          <a:prstGeom prst="rect">
            <a:avLst/>
          </a:prstGeom>
        </p:spPr>
      </p:pic>
      <p:pic>
        <p:nvPicPr>
          <p:cNvPr id="12" name="Imagen 11">
            <a:extLst>
              <a:ext uri="{FF2B5EF4-FFF2-40B4-BE49-F238E27FC236}">
                <a16:creationId xmlns:a16="http://schemas.microsoft.com/office/drawing/2014/main" id="{BA0B771C-D42F-5941-848B-B48153A973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23972" y="2537450"/>
            <a:ext cx="3403600" cy="2055331"/>
          </a:xfrm>
          <a:prstGeom prst="rect">
            <a:avLst/>
          </a:prstGeom>
        </p:spPr>
      </p:pic>
    </p:spTree>
    <p:extLst>
      <p:ext uri="{BB962C8B-B14F-4D97-AF65-F5344CB8AC3E}">
        <p14:creationId xmlns:p14="http://schemas.microsoft.com/office/powerpoint/2010/main" val="9646997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7B0EDE1-FE4B-7843-BA15-827E97E8DFC6}"/>
              </a:ext>
            </a:extLst>
          </p:cNvPr>
          <p:cNvSpPr txBox="1"/>
          <p:nvPr/>
        </p:nvSpPr>
        <p:spPr>
          <a:xfrm>
            <a:off x="6626432" y="2250028"/>
            <a:ext cx="5130140" cy="2862322"/>
          </a:xfrm>
          <a:prstGeom prst="rect">
            <a:avLst/>
          </a:prstGeom>
          <a:noFill/>
        </p:spPr>
        <p:txBody>
          <a:bodyPr wrap="square" rtlCol="0">
            <a:spAutoFit/>
          </a:bodyPr>
          <a:lstStyle/>
          <a:p>
            <a:r>
              <a:rPr lang="es-CO" sz="6000" dirty="0">
                <a:solidFill>
                  <a:srgbClr val="FF0000"/>
                </a:solidFill>
                <a:latin typeface="Bauhaus 93" pitchFamily="82" charset="77"/>
              </a:rPr>
              <a:t>¡ Choca esos cinco compañeros !</a:t>
            </a:r>
          </a:p>
        </p:txBody>
      </p:sp>
      <p:pic>
        <p:nvPicPr>
          <p:cNvPr id="10" name="Imagen 9">
            <a:extLst>
              <a:ext uri="{FF2B5EF4-FFF2-40B4-BE49-F238E27FC236}">
                <a16:creationId xmlns:a16="http://schemas.microsoft.com/office/drawing/2014/main" id="{23CC59BF-F5EC-D54B-BC58-3AFD134F31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8805" y="1139871"/>
            <a:ext cx="4607627" cy="4720787"/>
          </a:xfrm>
          <a:prstGeom prst="rect">
            <a:avLst/>
          </a:prstGeom>
          <a:ln>
            <a:noFill/>
          </a:ln>
          <a:effectLst>
            <a:softEdge rad="112500"/>
          </a:effectLst>
        </p:spPr>
      </p:pic>
    </p:spTree>
    <p:extLst>
      <p:ext uri="{BB962C8B-B14F-4D97-AF65-F5344CB8AC3E}">
        <p14:creationId xmlns:p14="http://schemas.microsoft.com/office/powerpoint/2010/main" val="285533488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972</TotalTime>
  <Words>3101</Words>
  <Application>Microsoft Macintosh PowerPoint</Application>
  <PresentationFormat>Panorámica</PresentationFormat>
  <Paragraphs>204</Paragraphs>
  <Slides>31</Slides>
  <Notes>0</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31</vt:i4>
      </vt:variant>
    </vt:vector>
  </HeadingPairs>
  <TitlesOfParts>
    <vt:vector size="41" baseType="lpstr">
      <vt:lpstr>Arial Unicode MS</vt:lpstr>
      <vt:lpstr>ＭＳ Ｐゴシック</vt:lpstr>
      <vt:lpstr>Arial</vt:lpstr>
      <vt:lpstr>Bauhaus 93</vt:lpstr>
      <vt:lpstr>Calibri</vt:lpstr>
      <vt:lpstr>Calibri Light</vt:lpstr>
      <vt:lpstr>Franklin Gothic Book</vt:lpstr>
      <vt:lpstr>StarSymbol</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Diseño</dc:creator>
  <cp:lastModifiedBy>Microsoft Office User</cp:lastModifiedBy>
  <cp:revision>65</cp:revision>
  <dcterms:created xsi:type="dcterms:W3CDTF">2020-02-18T12:47:10Z</dcterms:created>
  <dcterms:modified xsi:type="dcterms:W3CDTF">2020-04-12T14:33:03Z</dcterms:modified>
</cp:coreProperties>
</file>