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9" r:id="rId3"/>
    <p:sldId id="261" r:id="rId4"/>
    <p:sldId id="296" r:id="rId5"/>
    <p:sldId id="301" r:id="rId6"/>
    <p:sldId id="302" r:id="rId7"/>
    <p:sldId id="265" r:id="rId8"/>
    <p:sldId id="262" r:id="rId9"/>
    <p:sldId id="264" r:id="rId10"/>
    <p:sldId id="263" r:id="rId11"/>
    <p:sldId id="267" r:id="rId12"/>
    <p:sldId id="304" r:id="rId13"/>
    <p:sldId id="305" r:id="rId14"/>
    <p:sldId id="306" r:id="rId15"/>
    <p:sldId id="303" r:id="rId16"/>
    <p:sldId id="272"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343" autoAdjust="0"/>
  </p:normalViewPr>
  <p:slideViewPr>
    <p:cSldViewPr snapToGrid="0">
      <p:cViewPr varScale="1">
        <p:scale>
          <a:sx n="73" d="100"/>
          <a:sy n="73" d="100"/>
        </p:scale>
        <p:origin x="5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IN-00341\Desktop\FORMACION\INFORMES\PRUEBA%20TECNICA%20DEPARATAMENTO%20TECNICO%202021\EVALUACION%2029%20OCTUBRE%20DE%202021\Test%20General%20T&#233;cnico%20R..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IN-00341\Desktop\FORMACION\INFORMES\PRUEBA%20TECNICA%20DEPARATAMENTO%20TECNICO%202021\EVALUACION%2029%20OCTUBRE%20DE%202021\Test%20General%20T&#233;cnico%20R..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IN-00341\Desktop\FORMACION\INFORMES\PRUEBA%20TECNICA%20DEPARATAMENTO%20TECNICO%202021\EVALUACION%2029%20OCTUBRE%20DE%202021\Test%20General%20T&#233;cnico%20R..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s-ES"/>
              <a:t>4</a:t>
            </a:r>
            <a:r>
              <a:rPr lang="es-ES" baseline="0"/>
              <a:t> trimestre  2021</a:t>
            </a:r>
            <a:endParaRPr lang="es-ES"/>
          </a:p>
        </c:rich>
      </c:tx>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s-E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dLbls>
          <c:dLblPos val="outEnd"/>
          <c:showLegendKey val="0"/>
          <c:showVal val="0"/>
          <c:showCatName val="1"/>
          <c:showSerName val="0"/>
          <c:showPercent val="0"/>
          <c:showBubbleSize val="0"/>
          <c:showLeaderLines val="0"/>
        </c:dLbls>
      </c:pie3DChart>
      <c:spPr>
        <a:noFill/>
        <a:ln>
          <a:noFill/>
        </a:ln>
        <a:effectLst/>
      </c:spPr>
    </c:plotArea>
    <c:plotVisOnly val="1"/>
    <c:dispBlanksAs val="gap"/>
    <c:showDLblsOverMax val="0"/>
  </c:chart>
  <c:spPr>
    <a:noFill/>
    <a:ln>
      <a:noFill/>
    </a:ln>
    <a:effectLst/>
  </c:spPr>
  <c:txPr>
    <a:bodyPr/>
    <a:lstStyle/>
    <a:p>
      <a:pPr>
        <a:defRPr/>
      </a:pPr>
      <a:endParaRPr lang="es-E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s-ES"/>
              <a:t>4</a:t>
            </a:r>
            <a:r>
              <a:rPr lang="es-ES" baseline="0"/>
              <a:t> trimestre  2021</a:t>
            </a:r>
            <a:endParaRPr lang="es-ES"/>
          </a:p>
        </c:rich>
      </c:tx>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s-E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dLbls>
          <c:dLblPos val="outEnd"/>
          <c:showLegendKey val="0"/>
          <c:showVal val="0"/>
          <c:showCatName val="1"/>
          <c:showSerName val="0"/>
          <c:showPercent val="0"/>
          <c:showBubbleSize val="0"/>
          <c:showLeaderLines val="0"/>
        </c:dLbls>
      </c:pie3DChart>
      <c:spPr>
        <a:noFill/>
        <a:ln>
          <a:noFill/>
        </a:ln>
        <a:effectLst/>
      </c:spPr>
    </c:plotArea>
    <c:plotVisOnly val="1"/>
    <c:dispBlanksAs val="gap"/>
    <c:showDLblsOverMax val="0"/>
  </c:chart>
  <c:spPr>
    <a:noFill/>
    <a:ln>
      <a:noFill/>
    </a:ln>
    <a:effectLst/>
  </c:spPr>
  <c:txPr>
    <a:bodyPr/>
    <a:lstStyle/>
    <a:p>
      <a:pPr>
        <a:defRPr/>
      </a:pPr>
      <a:endParaRPr lang="es-E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s-ES"/>
              <a:t>1</a:t>
            </a:r>
            <a:r>
              <a:rPr lang="es-ES" baseline="0"/>
              <a:t> trimestre 2022</a:t>
            </a:r>
            <a:endParaRPr lang="es-ES"/>
          </a:p>
        </c:rich>
      </c:tx>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s-E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dLbls>
          <c:dLblPos val="outEnd"/>
          <c:showLegendKey val="0"/>
          <c:showVal val="0"/>
          <c:showCatName val="1"/>
          <c:showSerName val="0"/>
          <c:showPercent val="0"/>
          <c:showBubbleSize val="0"/>
          <c:showLeaderLines val="0"/>
        </c:dLbls>
      </c:pie3DChart>
      <c:spPr>
        <a:noFill/>
        <a:ln w="25400">
          <a:noFill/>
        </a:ln>
        <a:effectLst/>
      </c:spPr>
    </c:plotArea>
    <c:plotVisOnly val="1"/>
    <c:dispBlanksAs val="gap"/>
    <c:showDLblsOverMax val="0"/>
  </c:chart>
  <c:spPr>
    <a:noFill/>
    <a:ln>
      <a:noFill/>
    </a:ln>
    <a:effectLst/>
  </c:spPr>
  <c:txPr>
    <a:bodyPr/>
    <a:lstStyle/>
    <a:p>
      <a:pPr>
        <a:defRPr/>
      </a:pPr>
      <a:endParaRPr lang="es-E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8/16/2022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370389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8/16/2022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336381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2C85E363-87F4-4E25-BFFD-0F3C1B9EEDFD}" type="datetimeFigureOut">
              <a:rPr lang="en-US" smtClean="0"/>
              <a:t>8/16/2022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256701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2C85E363-87F4-4E25-BFFD-0F3C1B9EEDFD}" type="datetimeFigureOut">
              <a:rPr lang="en-US" smtClean="0"/>
              <a:t>8/16/2022</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186468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2C85E363-87F4-4E25-BFFD-0F3C1B9EEDFD}" type="datetimeFigureOut">
              <a:rPr lang="en-US" smtClean="0"/>
              <a:t>8/16/2022</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4071867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2C85E363-87F4-4E25-BFFD-0F3C1B9EEDFD}" type="datetimeFigureOut">
              <a:rPr lang="en-US" smtClean="0"/>
              <a:t>8/16/2022</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4078054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C85E363-87F4-4E25-BFFD-0F3C1B9EEDFD}" type="datetimeFigureOut">
              <a:rPr lang="en-US" smtClean="0"/>
              <a:t>8/16/2022</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09061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C85E363-87F4-4E25-BFFD-0F3C1B9EEDFD}" type="datetimeFigureOut">
              <a:rPr lang="en-US" smtClean="0"/>
              <a:t>8/16/2022</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3502674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C85E363-87F4-4E25-BFFD-0F3C1B9EEDFD}" type="datetimeFigureOut">
              <a:rPr lang="en-US" smtClean="0"/>
              <a:t>8/16/2022</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719870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8/16/2022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676597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2C85E363-87F4-4E25-BFFD-0F3C1B9EEDFD}" type="datetimeFigureOut">
              <a:rPr lang="en-US" smtClean="0"/>
              <a:t>8/16/2022</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52D76970-79B1-45BD-85FD-8032DEB85CA4}" type="slidenum">
              <a:rPr lang="en-US" smtClean="0"/>
              <a:t>‹Nº›</a:t>
            </a:fld>
            <a:endParaRPr lang="en-US"/>
          </a:p>
        </p:txBody>
      </p:sp>
    </p:spTree>
    <p:extLst>
      <p:ext uri="{BB962C8B-B14F-4D97-AF65-F5344CB8AC3E}">
        <p14:creationId xmlns:p14="http://schemas.microsoft.com/office/powerpoint/2010/main" val="2220880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5E363-87F4-4E25-BFFD-0F3C1B9EEDFD}" type="datetimeFigureOut">
              <a:rPr lang="en-US" smtClean="0"/>
              <a:t>8/16/2022</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D76970-79B1-45BD-85FD-8032DEB85CA4}" type="slidenum">
              <a:rPr lang="en-US" smtClean="0"/>
              <a:t>‹Nº›</a:t>
            </a:fld>
            <a:endParaRPr lang="en-US"/>
          </a:p>
        </p:txBody>
      </p:sp>
    </p:spTree>
    <p:extLst>
      <p:ext uri="{BB962C8B-B14F-4D97-AF65-F5344CB8AC3E}">
        <p14:creationId xmlns:p14="http://schemas.microsoft.com/office/powerpoint/2010/main" val="1699492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04904" y="107003"/>
            <a:ext cx="4754880" cy="1029468"/>
          </a:xfrm>
        </p:spPr>
        <p:txBody>
          <a:bodyPr>
            <a:normAutofit/>
          </a:bodyPr>
          <a:lstStyle/>
          <a:p>
            <a:r>
              <a:rPr lang="es-ES" dirty="0" smtClean="0"/>
              <a:t>    </a:t>
            </a:r>
            <a:r>
              <a:rPr lang="es-ES" b="1" dirty="0" smtClean="0"/>
              <a:t>Tomar muestras </a:t>
            </a:r>
            <a:endParaRPr lang="es-ES" b="1" dirty="0"/>
          </a:p>
        </p:txBody>
      </p:sp>
      <p:sp>
        <p:nvSpPr>
          <p:cNvPr id="5" name="Marcador de contenido 4"/>
          <p:cNvSpPr>
            <a:spLocks noGrp="1"/>
          </p:cNvSpPr>
          <p:nvPr>
            <p:ph idx="1"/>
          </p:nvPr>
        </p:nvSpPr>
        <p:spPr>
          <a:xfrm>
            <a:off x="2011680" y="1136470"/>
            <a:ext cx="9342119" cy="5040494"/>
          </a:xfrm>
        </p:spPr>
        <p:txBody>
          <a:bodyPr>
            <a:normAutofit/>
          </a:bodyPr>
          <a:lstStyle/>
          <a:p>
            <a:pPr marL="0" indent="0" algn="just">
              <a:buNone/>
            </a:pPr>
            <a:r>
              <a:rPr lang="es-MX" dirty="0" smtClean="0"/>
              <a:t>Contenido:</a:t>
            </a:r>
          </a:p>
          <a:p>
            <a:pPr marL="0" indent="0" algn="just">
              <a:buNone/>
            </a:pPr>
            <a:r>
              <a:rPr lang="es-CO" dirty="0"/>
              <a:t>➢ Introducción y consideraciones</a:t>
            </a:r>
          </a:p>
          <a:p>
            <a:pPr marL="0" indent="0" algn="just">
              <a:buNone/>
            </a:pPr>
            <a:r>
              <a:rPr lang="es-CO" dirty="0"/>
              <a:t>➢ Recipientes de muestreo</a:t>
            </a:r>
          </a:p>
          <a:p>
            <a:pPr marL="0" indent="0" algn="just">
              <a:buNone/>
            </a:pPr>
            <a:r>
              <a:rPr lang="es-CO" dirty="0"/>
              <a:t>➢ Muestreo manual puntual </a:t>
            </a:r>
            <a:r>
              <a:rPr lang="es-CO" dirty="0" smtClean="0"/>
              <a:t>Con </a:t>
            </a:r>
            <a:r>
              <a:rPr lang="es-CO" dirty="0" smtClean="0"/>
              <a:t>ladrón</a:t>
            </a:r>
            <a:endParaRPr lang="es-CO" dirty="0"/>
          </a:p>
          <a:p>
            <a:pPr marL="0" indent="0" algn="just">
              <a:buNone/>
            </a:pPr>
            <a:r>
              <a:rPr lang="es-CO" dirty="0"/>
              <a:t>➢ Muestreo automático</a:t>
            </a:r>
            <a:endParaRPr lang="es-MX" dirty="0"/>
          </a:p>
          <a:p>
            <a:pPr marL="0" indent="0" algn="just">
              <a:buNone/>
            </a:pPr>
            <a:endParaRPr lang="es-MX" dirty="0" smtClean="0"/>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graphicFrame>
        <p:nvGraphicFramePr>
          <p:cNvPr id="10" name="Gráfico 9"/>
          <p:cNvGraphicFramePr>
            <a:graphicFrameLocks/>
          </p:cNvGraphicFramePr>
          <p:nvPr>
            <p:extLst>
              <p:ext uri="{D42A27DB-BD31-4B8C-83A1-F6EECF244321}">
                <p14:modId xmlns:p14="http://schemas.microsoft.com/office/powerpoint/2010/main" val="1394134606"/>
              </p:ext>
            </p:extLst>
          </p:nvPr>
        </p:nvGraphicFramePr>
        <p:xfrm>
          <a:off x="307385" y="2276305"/>
          <a:ext cx="9829392" cy="276082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45618159"/>
      </p:ext>
    </p:extLst>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p:nvPr/>
        </p:nvSpPr>
        <p:spPr>
          <a:xfrm rot="-5400000">
            <a:off x="6054408" y="1057593"/>
            <a:ext cx="76524" cy="10813739"/>
          </a:xfrm>
          <a:prstGeom prst="rect">
            <a:avLst/>
          </a:prstGeom>
          <a:solidFill>
            <a:srgbClr val="000000"/>
          </a:solidFill>
        </p:spPr>
      </p:sp>
      <p:sp>
        <p:nvSpPr>
          <p:cNvPr id="2" name="Título 1"/>
          <p:cNvSpPr>
            <a:spLocks noGrp="1"/>
          </p:cNvSpPr>
          <p:nvPr>
            <p:ph type="title"/>
          </p:nvPr>
        </p:nvSpPr>
        <p:spPr>
          <a:xfrm>
            <a:off x="2338250" y="232605"/>
            <a:ext cx="7811589" cy="890801"/>
          </a:xfrm>
        </p:spPr>
        <p:txBody>
          <a:bodyPr>
            <a:normAutofit/>
          </a:bodyPr>
          <a:lstStyle/>
          <a:p>
            <a:r>
              <a:rPr lang="es-CO" b="1" dirty="0" smtClean="0"/>
              <a:t>            Toma de muestras  </a:t>
            </a:r>
            <a:endParaRPr lang="es-ES" b="1" dirty="0"/>
          </a:p>
        </p:txBody>
      </p:sp>
      <p:pic>
        <p:nvPicPr>
          <p:cNvPr id="6" name="Imagen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3" name="Marcador de contenido 2"/>
          <p:cNvSpPr>
            <a:spLocks noGrp="1"/>
          </p:cNvSpPr>
          <p:nvPr>
            <p:ph idx="1"/>
          </p:nvPr>
        </p:nvSpPr>
        <p:spPr>
          <a:xfrm>
            <a:off x="1528354" y="1123406"/>
            <a:ext cx="9825445" cy="5053557"/>
          </a:xfrm>
        </p:spPr>
        <p:txBody>
          <a:bodyPr/>
          <a:lstStyle/>
          <a:p>
            <a:pPr marL="0" indent="0" algn="just">
              <a:buNone/>
            </a:pPr>
            <a:r>
              <a:rPr lang="es-CO" dirty="0"/>
              <a:t>El muestreo consiste en tomar un volumen representativo del crudo </a:t>
            </a:r>
            <a:r>
              <a:rPr lang="es-CO" dirty="0" smtClean="0"/>
              <a:t>para evaluar </a:t>
            </a:r>
            <a:r>
              <a:rPr lang="es-CO" dirty="0"/>
              <a:t>sus propiedades físicas y químicas de mayor interés, varias de </a:t>
            </a:r>
            <a:r>
              <a:rPr lang="es-CO" dirty="0" smtClean="0"/>
              <a:t>las cuales </a:t>
            </a:r>
            <a:r>
              <a:rPr lang="es-CO" dirty="0"/>
              <a:t>afectan la medición de cantidad de sustancia</a:t>
            </a:r>
            <a:r>
              <a:rPr lang="es-CO" dirty="0" smtClean="0"/>
              <a:t>.</a:t>
            </a:r>
          </a:p>
          <a:p>
            <a:pPr marL="0" indent="0" algn="just">
              <a:buNone/>
            </a:pPr>
            <a:r>
              <a:rPr lang="pt-BR" dirty="0"/>
              <a:t>o </a:t>
            </a:r>
            <a:r>
              <a:rPr lang="pt-BR" dirty="0" err="1"/>
              <a:t>Gravedad</a:t>
            </a:r>
            <a:r>
              <a:rPr lang="pt-BR" dirty="0"/>
              <a:t> API</a:t>
            </a:r>
          </a:p>
          <a:p>
            <a:pPr marL="0" indent="0" algn="just">
              <a:buNone/>
            </a:pPr>
            <a:r>
              <a:rPr lang="pt-BR" dirty="0"/>
              <a:t>o Sedimentos</a:t>
            </a:r>
          </a:p>
          <a:p>
            <a:pPr marL="0" indent="0" algn="just">
              <a:buNone/>
            </a:pPr>
            <a:r>
              <a:rPr lang="pt-BR" dirty="0"/>
              <a:t>o Agua</a:t>
            </a:r>
          </a:p>
          <a:p>
            <a:pPr marL="0" indent="0" algn="just">
              <a:buNone/>
            </a:pPr>
            <a:r>
              <a:rPr lang="pt-BR" dirty="0"/>
              <a:t>o Sal</a:t>
            </a:r>
          </a:p>
          <a:p>
            <a:pPr marL="0" indent="0" algn="just">
              <a:buNone/>
            </a:pPr>
            <a:r>
              <a:rPr lang="pt-BR" dirty="0"/>
              <a:t>o </a:t>
            </a:r>
            <a:r>
              <a:rPr lang="pt-BR" dirty="0" err="1"/>
              <a:t>Azufre</a:t>
            </a:r>
            <a:endParaRPr lang="es-ES" dirty="0"/>
          </a:p>
        </p:txBody>
      </p:sp>
      <p:pic>
        <p:nvPicPr>
          <p:cNvPr id="7" name="Imagen 6"/>
          <p:cNvPicPr>
            <a:picLocks noChangeAspect="1"/>
          </p:cNvPicPr>
          <p:nvPr/>
        </p:nvPicPr>
        <p:blipFill>
          <a:blip r:embed="rId3"/>
          <a:stretch>
            <a:fillRect/>
          </a:stretch>
        </p:blipFill>
        <p:spPr>
          <a:xfrm>
            <a:off x="5875700" y="3100337"/>
            <a:ext cx="3209925" cy="2105025"/>
          </a:xfrm>
          <a:prstGeom prst="rect">
            <a:avLst/>
          </a:prstGeom>
        </p:spPr>
      </p:pic>
    </p:spTree>
    <p:extLst>
      <p:ext uri="{BB962C8B-B14F-4D97-AF65-F5344CB8AC3E}">
        <p14:creationId xmlns:p14="http://schemas.microsoft.com/office/powerpoint/2010/main" val="27361632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p:nvPr/>
        </p:nvSpPr>
        <p:spPr>
          <a:xfrm rot="-5400000">
            <a:off x="6054408" y="1057593"/>
            <a:ext cx="76524" cy="10813739"/>
          </a:xfrm>
          <a:prstGeom prst="rect">
            <a:avLst/>
          </a:prstGeom>
          <a:solidFill>
            <a:srgbClr val="000000"/>
          </a:solidFill>
        </p:spPr>
      </p:sp>
      <p:sp>
        <p:nvSpPr>
          <p:cNvPr id="6" name="Marcador de contenido 4"/>
          <p:cNvSpPr txBox="1">
            <a:spLocks/>
          </p:cNvSpPr>
          <p:nvPr/>
        </p:nvSpPr>
        <p:spPr>
          <a:xfrm>
            <a:off x="1943100" y="1242958"/>
            <a:ext cx="9396644" cy="49499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s-ES" sz="2000" dirty="0" smtClean="0"/>
          </a:p>
          <a:p>
            <a:pPr marL="0" indent="0" algn="just">
              <a:buNone/>
            </a:pPr>
            <a:endParaRPr lang="es-ES" sz="2000" dirty="0" smtClean="0"/>
          </a:p>
          <a:p>
            <a:pPr marL="0" indent="0" algn="just">
              <a:buNone/>
            </a:pPr>
            <a:endParaRPr lang="es-ES" sz="2000" dirty="0" smtClean="0"/>
          </a:p>
          <a:p>
            <a:pPr marL="0" indent="0" algn="just">
              <a:buNone/>
            </a:pPr>
            <a:endParaRPr lang="es-MX" dirty="0"/>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5" name="Rectángulo 4"/>
          <p:cNvSpPr/>
          <p:nvPr/>
        </p:nvSpPr>
        <p:spPr>
          <a:xfrm>
            <a:off x="2325189" y="273316"/>
            <a:ext cx="10071461" cy="646331"/>
          </a:xfrm>
          <a:prstGeom prst="rect">
            <a:avLst/>
          </a:prstGeom>
        </p:spPr>
        <p:txBody>
          <a:bodyPr wrap="square">
            <a:spAutoFit/>
          </a:bodyPr>
          <a:lstStyle/>
          <a:p>
            <a:r>
              <a:rPr lang="es-CO" sz="3600" dirty="0" smtClean="0"/>
              <a:t>                     </a:t>
            </a:r>
            <a:r>
              <a:rPr lang="es-ES" sz="3600" b="1" dirty="0" smtClean="0"/>
              <a:t>Tomar </a:t>
            </a:r>
            <a:r>
              <a:rPr lang="es-ES" sz="3600" b="1" dirty="0"/>
              <a:t>muestras</a:t>
            </a:r>
            <a:endParaRPr lang="es-CO" sz="3600" dirty="0"/>
          </a:p>
        </p:txBody>
      </p:sp>
      <p:pic>
        <p:nvPicPr>
          <p:cNvPr id="2" name="Marcador de contenido 1"/>
          <p:cNvPicPr>
            <a:picLocks noGrp="1" noChangeAspect="1"/>
          </p:cNvPicPr>
          <p:nvPr>
            <p:ph idx="1"/>
          </p:nvPr>
        </p:nvPicPr>
        <p:blipFill rotWithShape="1">
          <a:blip r:embed="rId3"/>
          <a:srcRect l="7284" t="25033" r="7405" b="9976"/>
          <a:stretch/>
        </p:blipFill>
        <p:spPr>
          <a:xfrm>
            <a:off x="2202204" y="1007062"/>
            <a:ext cx="7910600" cy="4279370"/>
          </a:xfrm>
          <a:prstGeom prst="rect">
            <a:avLst/>
          </a:prstGeom>
        </p:spPr>
      </p:pic>
    </p:spTree>
    <p:extLst>
      <p:ext uri="{BB962C8B-B14F-4D97-AF65-F5344CB8AC3E}">
        <p14:creationId xmlns:p14="http://schemas.microsoft.com/office/powerpoint/2010/main" val="1559688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6022" y="274320"/>
            <a:ext cx="10659291" cy="875211"/>
          </a:xfrm>
        </p:spPr>
        <p:txBody>
          <a:bodyPr>
            <a:normAutofit fontScale="90000"/>
          </a:bodyPr>
          <a:lstStyle/>
          <a:p>
            <a:r>
              <a:rPr lang="es-CO" dirty="0" smtClean="0"/>
              <a:t>                 Normativa </a:t>
            </a:r>
            <a:r>
              <a:rPr lang="es-CO" dirty="0"/>
              <a:t>relacionada </a:t>
            </a:r>
            <a:r>
              <a:rPr lang="es-CO" dirty="0" smtClean="0"/>
              <a:t>con el muestreo </a:t>
            </a:r>
            <a:r>
              <a:rPr lang="es-CO" dirty="0"/>
              <a:t/>
            </a:r>
            <a:br>
              <a:rPr lang="es-CO" dirty="0"/>
            </a:br>
            <a:endParaRPr lang="es-ES" dirty="0"/>
          </a:p>
        </p:txBody>
      </p:sp>
      <p:sp>
        <p:nvSpPr>
          <p:cNvPr id="7" name="Marcador de contenido 6"/>
          <p:cNvSpPr>
            <a:spLocks noGrp="1"/>
          </p:cNvSpPr>
          <p:nvPr>
            <p:ph idx="1"/>
          </p:nvPr>
        </p:nvSpPr>
        <p:spPr>
          <a:xfrm>
            <a:off x="1907177" y="1149531"/>
            <a:ext cx="9407434" cy="5003075"/>
          </a:xfrm>
        </p:spPr>
        <p:txBody>
          <a:bodyPr>
            <a:normAutofit fontScale="85000" lnSpcReduction="10000"/>
          </a:bodyPr>
          <a:lstStyle/>
          <a:p>
            <a:pPr marL="0" indent="0">
              <a:buNone/>
            </a:pPr>
            <a:r>
              <a:rPr lang="es-ES" dirty="0"/>
              <a:t>❑ API MPMS </a:t>
            </a:r>
            <a:r>
              <a:rPr lang="es-ES" dirty="0" err="1"/>
              <a:t>Chapter</a:t>
            </a:r>
            <a:r>
              <a:rPr lang="es-ES" dirty="0"/>
              <a:t> 8.1 (ASTM D4057). Standard </a:t>
            </a:r>
            <a:r>
              <a:rPr lang="es-ES" dirty="0" err="1"/>
              <a:t>Practice</a:t>
            </a:r>
            <a:r>
              <a:rPr lang="es-ES" dirty="0"/>
              <a:t> </a:t>
            </a:r>
            <a:r>
              <a:rPr lang="es-ES" dirty="0" err="1"/>
              <a:t>for</a:t>
            </a:r>
            <a:r>
              <a:rPr lang="es-ES" dirty="0"/>
              <a:t> Manual</a:t>
            </a:r>
          </a:p>
          <a:p>
            <a:pPr marL="0" indent="0">
              <a:buNone/>
            </a:pPr>
            <a:r>
              <a:rPr lang="es-ES" dirty="0" err="1"/>
              <a:t>Sampling</a:t>
            </a:r>
            <a:r>
              <a:rPr lang="es-ES" dirty="0"/>
              <a:t> of </a:t>
            </a:r>
            <a:r>
              <a:rPr lang="es-ES" dirty="0" err="1"/>
              <a:t>Petroleum</a:t>
            </a:r>
            <a:r>
              <a:rPr lang="es-ES" dirty="0"/>
              <a:t> and </a:t>
            </a:r>
            <a:r>
              <a:rPr lang="es-ES" dirty="0" err="1"/>
              <a:t>Petroleum</a:t>
            </a:r>
            <a:r>
              <a:rPr lang="es-ES" dirty="0"/>
              <a:t> </a:t>
            </a:r>
            <a:r>
              <a:rPr lang="es-ES" dirty="0" err="1"/>
              <a:t>Products</a:t>
            </a:r>
            <a:r>
              <a:rPr lang="es-ES" dirty="0"/>
              <a:t>.</a:t>
            </a:r>
          </a:p>
          <a:p>
            <a:pPr marL="0" indent="0">
              <a:buNone/>
            </a:pPr>
            <a:r>
              <a:rPr lang="es-ES" dirty="0"/>
              <a:t>❑ API MPMS </a:t>
            </a:r>
            <a:r>
              <a:rPr lang="es-ES" dirty="0" err="1"/>
              <a:t>Chapter</a:t>
            </a:r>
            <a:r>
              <a:rPr lang="es-ES" dirty="0"/>
              <a:t> 8.2 (ASTM D4177). Standard </a:t>
            </a:r>
            <a:r>
              <a:rPr lang="es-ES" dirty="0" err="1"/>
              <a:t>Practice</a:t>
            </a:r>
            <a:r>
              <a:rPr lang="es-ES" dirty="0"/>
              <a:t> </a:t>
            </a:r>
            <a:r>
              <a:rPr lang="es-ES" dirty="0" err="1"/>
              <a:t>for</a:t>
            </a:r>
            <a:r>
              <a:rPr lang="es-ES" dirty="0"/>
              <a:t> </a:t>
            </a:r>
            <a:r>
              <a:rPr lang="es-ES" dirty="0" err="1"/>
              <a:t>Automatic</a:t>
            </a:r>
            <a:endParaRPr lang="es-ES" dirty="0"/>
          </a:p>
          <a:p>
            <a:pPr marL="0" indent="0">
              <a:buNone/>
            </a:pPr>
            <a:r>
              <a:rPr lang="es-ES" dirty="0" err="1"/>
              <a:t>Sampling</a:t>
            </a:r>
            <a:r>
              <a:rPr lang="es-ES" dirty="0"/>
              <a:t> of </a:t>
            </a:r>
            <a:r>
              <a:rPr lang="es-ES" dirty="0" err="1"/>
              <a:t>Petroleum</a:t>
            </a:r>
            <a:r>
              <a:rPr lang="es-ES" dirty="0"/>
              <a:t> and </a:t>
            </a:r>
            <a:r>
              <a:rPr lang="es-ES" dirty="0" err="1"/>
              <a:t>Petroleum</a:t>
            </a:r>
            <a:r>
              <a:rPr lang="es-ES" dirty="0"/>
              <a:t> </a:t>
            </a:r>
            <a:r>
              <a:rPr lang="es-ES" dirty="0" err="1"/>
              <a:t>Products</a:t>
            </a:r>
            <a:r>
              <a:rPr lang="es-ES" dirty="0"/>
              <a:t>.</a:t>
            </a:r>
          </a:p>
          <a:p>
            <a:pPr marL="0" indent="0">
              <a:buNone/>
            </a:pPr>
            <a:r>
              <a:rPr lang="es-ES" dirty="0"/>
              <a:t>❑ API MPMS </a:t>
            </a:r>
            <a:r>
              <a:rPr lang="es-ES" dirty="0" err="1"/>
              <a:t>Chapter</a:t>
            </a:r>
            <a:r>
              <a:rPr lang="es-ES" dirty="0"/>
              <a:t> 8.3 (ASTM D5854). Standard </a:t>
            </a:r>
            <a:r>
              <a:rPr lang="es-ES" dirty="0" err="1"/>
              <a:t>Practice</a:t>
            </a:r>
            <a:r>
              <a:rPr lang="es-ES" dirty="0"/>
              <a:t> </a:t>
            </a:r>
            <a:r>
              <a:rPr lang="es-ES" dirty="0" err="1"/>
              <a:t>for</a:t>
            </a:r>
            <a:r>
              <a:rPr lang="es-ES" dirty="0"/>
              <a:t> </a:t>
            </a:r>
            <a:r>
              <a:rPr lang="es-ES" dirty="0" err="1"/>
              <a:t>Mixing</a:t>
            </a:r>
            <a:r>
              <a:rPr lang="es-ES" dirty="0"/>
              <a:t> and</a:t>
            </a:r>
          </a:p>
          <a:p>
            <a:pPr marL="0" indent="0">
              <a:buNone/>
            </a:pPr>
            <a:r>
              <a:rPr lang="es-ES" dirty="0" err="1"/>
              <a:t>Handling</a:t>
            </a:r>
            <a:r>
              <a:rPr lang="es-ES" dirty="0"/>
              <a:t> of </a:t>
            </a:r>
            <a:r>
              <a:rPr lang="es-ES" dirty="0" err="1"/>
              <a:t>Liquid</a:t>
            </a:r>
            <a:r>
              <a:rPr lang="es-ES" dirty="0"/>
              <a:t> </a:t>
            </a:r>
            <a:r>
              <a:rPr lang="es-ES" dirty="0" err="1"/>
              <a:t>Samples</a:t>
            </a:r>
            <a:r>
              <a:rPr lang="es-ES" dirty="0"/>
              <a:t> of </a:t>
            </a:r>
            <a:r>
              <a:rPr lang="es-ES" dirty="0" err="1"/>
              <a:t>Petroleum</a:t>
            </a:r>
            <a:r>
              <a:rPr lang="es-ES" dirty="0"/>
              <a:t> and </a:t>
            </a:r>
            <a:r>
              <a:rPr lang="es-ES" dirty="0" err="1"/>
              <a:t>Petroleum</a:t>
            </a:r>
            <a:r>
              <a:rPr lang="es-ES" dirty="0"/>
              <a:t> </a:t>
            </a:r>
            <a:r>
              <a:rPr lang="es-ES" dirty="0" err="1"/>
              <a:t>Products</a:t>
            </a:r>
            <a:r>
              <a:rPr lang="es-ES" dirty="0"/>
              <a:t>.</a:t>
            </a:r>
          </a:p>
          <a:p>
            <a:pPr marL="0" indent="0">
              <a:buNone/>
            </a:pPr>
            <a:r>
              <a:rPr lang="es-ES" dirty="0"/>
              <a:t>❑ API MPMS </a:t>
            </a:r>
            <a:r>
              <a:rPr lang="es-ES" dirty="0" err="1"/>
              <a:t>Chapter</a:t>
            </a:r>
            <a:r>
              <a:rPr lang="es-ES" dirty="0"/>
              <a:t> 8.4 (ASTM D5842). Standard </a:t>
            </a:r>
            <a:r>
              <a:rPr lang="es-ES" dirty="0" err="1"/>
              <a:t>Practice</a:t>
            </a:r>
            <a:r>
              <a:rPr lang="es-ES" dirty="0"/>
              <a:t> </a:t>
            </a:r>
            <a:r>
              <a:rPr lang="es-ES" dirty="0" err="1"/>
              <a:t>for</a:t>
            </a:r>
            <a:r>
              <a:rPr lang="es-ES" dirty="0"/>
              <a:t> </a:t>
            </a:r>
            <a:r>
              <a:rPr lang="es-ES" dirty="0" err="1"/>
              <a:t>Sampling</a:t>
            </a:r>
            <a:endParaRPr lang="es-ES" dirty="0"/>
          </a:p>
          <a:p>
            <a:pPr marL="0" indent="0">
              <a:buNone/>
            </a:pPr>
            <a:r>
              <a:rPr lang="es-ES" dirty="0"/>
              <a:t>and </a:t>
            </a:r>
            <a:r>
              <a:rPr lang="es-ES" dirty="0" err="1"/>
              <a:t>Handling</a:t>
            </a:r>
            <a:r>
              <a:rPr lang="es-ES" dirty="0"/>
              <a:t> of </a:t>
            </a:r>
            <a:r>
              <a:rPr lang="es-ES" dirty="0" err="1"/>
              <a:t>Fuels</a:t>
            </a:r>
            <a:r>
              <a:rPr lang="es-ES" dirty="0"/>
              <a:t> </a:t>
            </a:r>
            <a:r>
              <a:rPr lang="es-ES" dirty="0" err="1"/>
              <a:t>for</a:t>
            </a:r>
            <a:r>
              <a:rPr lang="es-ES" dirty="0"/>
              <a:t> </a:t>
            </a:r>
            <a:r>
              <a:rPr lang="es-ES" dirty="0" err="1"/>
              <a:t>Volatility</a:t>
            </a:r>
            <a:r>
              <a:rPr lang="es-ES" dirty="0"/>
              <a:t> </a:t>
            </a:r>
            <a:r>
              <a:rPr lang="es-ES" dirty="0" err="1"/>
              <a:t>Measurement</a:t>
            </a:r>
            <a:r>
              <a:rPr lang="es-ES" dirty="0"/>
              <a:t>.</a:t>
            </a:r>
          </a:p>
          <a:p>
            <a:pPr marL="0" indent="0">
              <a:buNone/>
            </a:pPr>
            <a:r>
              <a:rPr lang="es-ES" dirty="0"/>
              <a:t>❑ API MPMS </a:t>
            </a:r>
            <a:r>
              <a:rPr lang="es-ES" dirty="0" err="1"/>
              <a:t>Chapter</a:t>
            </a:r>
            <a:r>
              <a:rPr lang="es-ES" dirty="0"/>
              <a:t> 8.5 (ASTM D8009). Standard </a:t>
            </a:r>
            <a:r>
              <a:rPr lang="es-ES" dirty="0" err="1"/>
              <a:t>Practice</a:t>
            </a:r>
            <a:r>
              <a:rPr lang="es-ES" dirty="0"/>
              <a:t> </a:t>
            </a:r>
            <a:r>
              <a:rPr lang="es-ES" dirty="0" err="1"/>
              <a:t>for</a:t>
            </a:r>
            <a:r>
              <a:rPr lang="es-ES" dirty="0"/>
              <a:t> Manual</a:t>
            </a:r>
          </a:p>
          <a:p>
            <a:pPr marL="0" indent="0">
              <a:buNone/>
            </a:pPr>
            <a:r>
              <a:rPr lang="es-ES" dirty="0"/>
              <a:t>Pistón </a:t>
            </a:r>
            <a:r>
              <a:rPr lang="es-ES" dirty="0" err="1"/>
              <a:t>Cylinder</a:t>
            </a:r>
            <a:r>
              <a:rPr lang="es-ES" dirty="0"/>
              <a:t> </a:t>
            </a:r>
            <a:r>
              <a:rPr lang="es-ES" dirty="0" err="1"/>
              <a:t>Sampling</a:t>
            </a:r>
            <a:r>
              <a:rPr lang="es-ES" dirty="0"/>
              <a:t> </a:t>
            </a:r>
            <a:r>
              <a:rPr lang="es-ES" dirty="0" err="1"/>
              <a:t>for</a:t>
            </a:r>
            <a:r>
              <a:rPr lang="es-ES" dirty="0"/>
              <a:t> </a:t>
            </a:r>
            <a:r>
              <a:rPr lang="es-ES" dirty="0" err="1"/>
              <a:t>Volatile</a:t>
            </a:r>
            <a:r>
              <a:rPr lang="es-ES" dirty="0"/>
              <a:t> </a:t>
            </a:r>
            <a:r>
              <a:rPr lang="es-ES" dirty="0" err="1"/>
              <a:t>Crude</a:t>
            </a:r>
            <a:r>
              <a:rPr lang="es-ES" dirty="0"/>
              <a:t> </a:t>
            </a:r>
            <a:r>
              <a:rPr lang="es-ES" dirty="0" err="1"/>
              <a:t>Oils</a:t>
            </a:r>
            <a:r>
              <a:rPr lang="es-ES" dirty="0"/>
              <a:t>, </a:t>
            </a:r>
            <a:r>
              <a:rPr lang="es-ES" dirty="0" err="1"/>
              <a:t>Condensates</a:t>
            </a:r>
            <a:r>
              <a:rPr lang="es-ES" dirty="0"/>
              <a:t>, and</a:t>
            </a:r>
          </a:p>
          <a:p>
            <a:pPr marL="0" indent="0">
              <a:buNone/>
            </a:pPr>
            <a:r>
              <a:rPr lang="es-ES" dirty="0" err="1"/>
              <a:t>Liquid</a:t>
            </a:r>
            <a:r>
              <a:rPr lang="es-ES" dirty="0"/>
              <a:t> </a:t>
            </a:r>
            <a:r>
              <a:rPr lang="es-ES" dirty="0" err="1"/>
              <a:t>Petroleum</a:t>
            </a:r>
            <a:r>
              <a:rPr lang="es-ES" dirty="0"/>
              <a:t> </a:t>
            </a:r>
            <a:r>
              <a:rPr lang="es-ES" dirty="0" err="1"/>
              <a:t>Products</a:t>
            </a:r>
            <a:r>
              <a:rPr lang="es-ES" dirty="0"/>
              <a:t>.</a:t>
            </a:r>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9622" y="5427617"/>
            <a:ext cx="1284515" cy="1284515"/>
          </a:xfrm>
          <a:prstGeom prst="rect">
            <a:avLst/>
          </a:prstGeom>
        </p:spPr>
      </p:pic>
    </p:spTree>
    <p:extLst>
      <p:ext uri="{BB962C8B-B14F-4D97-AF65-F5344CB8AC3E}">
        <p14:creationId xmlns:p14="http://schemas.microsoft.com/office/powerpoint/2010/main" val="1340882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a:xfrm>
            <a:off x="2756263" y="365125"/>
            <a:ext cx="8597537" cy="1325563"/>
          </a:xfrm>
        </p:spPr>
        <p:txBody>
          <a:bodyPr>
            <a:normAutofit/>
          </a:bodyPr>
          <a:lstStyle/>
          <a:p>
            <a:r>
              <a:rPr lang="es-CO" dirty="0" smtClean="0"/>
              <a:t>Aplicaciones de los procedimientos de muestreo </a:t>
            </a:r>
            <a:endParaRPr lang="es-ES" dirty="0"/>
          </a:p>
        </p:txBody>
      </p:sp>
      <p:pic>
        <p:nvPicPr>
          <p:cNvPr id="3" name="Marcador de contenido 2"/>
          <p:cNvPicPr>
            <a:picLocks noGrp="1" noChangeAspect="1"/>
          </p:cNvPicPr>
          <p:nvPr>
            <p:ph idx="1"/>
          </p:nvPr>
        </p:nvPicPr>
        <p:blipFill>
          <a:blip r:embed="rId2"/>
          <a:stretch>
            <a:fillRect/>
          </a:stretch>
        </p:blipFill>
        <p:spPr>
          <a:xfrm>
            <a:off x="1769771" y="1538242"/>
            <a:ext cx="9854242" cy="4351338"/>
          </a:xfrm>
          <a:prstGeom prst="rect">
            <a:avLst/>
          </a:prstGeom>
        </p:spPr>
      </p:pic>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07930" y="5489699"/>
            <a:ext cx="849085" cy="849085"/>
          </a:xfrm>
          <a:prstGeom prst="rect">
            <a:avLst/>
          </a:prstGeom>
        </p:spPr>
      </p:pic>
    </p:spTree>
    <p:extLst>
      <p:ext uri="{BB962C8B-B14F-4D97-AF65-F5344CB8AC3E}">
        <p14:creationId xmlns:p14="http://schemas.microsoft.com/office/powerpoint/2010/main" val="3188008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429690" y="365126"/>
            <a:ext cx="9627326" cy="1084851"/>
          </a:xfrm>
        </p:spPr>
        <p:txBody>
          <a:bodyPr>
            <a:normAutofit fontScale="90000"/>
          </a:bodyPr>
          <a:lstStyle/>
          <a:p>
            <a:r>
              <a:rPr lang="es-CO" sz="4000" dirty="0" smtClean="0"/>
              <a:t>Clasificación de los procedimientos de muestreo </a:t>
            </a:r>
            <a:endParaRPr lang="es-ES" sz="4000" dirty="0"/>
          </a:p>
        </p:txBody>
      </p:sp>
      <p:sp>
        <p:nvSpPr>
          <p:cNvPr id="3" name="Marcador de contenido 2"/>
          <p:cNvSpPr>
            <a:spLocks noGrp="1"/>
          </p:cNvSpPr>
          <p:nvPr>
            <p:ph idx="1"/>
          </p:nvPr>
        </p:nvSpPr>
        <p:spPr>
          <a:xfrm>
            <a:off x="1306286" y="1345474"/>
            <a:ext cx="10047513" cy="4831489"/>
          </a:xfrm>
        </p:spPr>
        <p:txBody>
          <a:bodyPr/>
          <a:lstStyle/>
          <a:p>
            <a:pPr marL="0" indent="0">
              <a:buNone/>
            </a:pPr>
            <a:endParaRPr lang="es-ES"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43820" y="5525589"/>
            <a:ext cx="813196" cy="813196"/>
          </a:xfrm>
          <a:prstGeom prst="rect">
            <a:avLst/>
          </a:prstGeom>
        </p:spPr>
      </p:pic>
      <p:pic>
        <p:nvPicPr>
          <p:cNvPr id="7" name="Imagen 6"/>
          <p:cNvPicPr>
            <a:picLocks noChangeAspect="1"/>
          </p:cNvPicPr>
          <p:nvPr/>
        </p:nvPicPr>
        <p:blipFill>
          <a:blip r:embed="rId3"/>
          <a:stretch>
            <a:fillRect/>
          </a:stretch>
        </p:blipFill>
        <p:spPr>
          <a:xfrm>
            <a:off x="1381804" y="1345474"/>
            <a:ext cx="9896475" cy="4476750"/>
          </a:xfrm>
          <a:prstGeom prst="rect">
            <a:avLst/>
          </a:prstGeom>
        </p:spPr>
      </p:pic>
    </p:spTree>
    <p:extLst>
      <p:ext uri="{BB962C8B-B14F-4D97-AF65-F5344CB8AC3E}">
        <p14:creationId xmlns:p14="http://schemas.microsoft.com/office/powerpoint/2010/main" val="655952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graphicFrame>
        <p:nvGraphicFramePr>
          <p:cNvPr id="8" name="Gráfico 7"/>
          <p:cNvGraphicFramePr>
            <a:graphicFrameLocks/>
          </p:cNvGraphicFramePr>
          <p:nvPr>
            <p:extLst>
              <p:ext uri="{D42A27DB-BD31-4B8C-83A1-F6EECF244321}">
                <p14:modId xmlns:p14="http://schemas.microsoft.com/office/powerpoint/2010/main" val="3794426832"/>
              </p:ext>
            </p:extLst>
          </p:nvPr>
        </p:nvGraphicFramePr>
        <p:xfrm>
          <a:off x="2326140" y="256792"/>
          <a:ext cx="7800975" cy="54004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Gráfico 8"/>
          <p:cNvGraphicFramePr>
            <a:graphicFrameLocks/>
          </p:cNvGraphicFramePr>
          <p:nvPr>
            <p:extLst>
              <p:ext uri="{D42A27DB-BD31-4B8C-83A1-F6EECF244321}">
                <p14:modId xmlns:p14="http://schemas.microsoft.com/office/powerpoint/2010/main" val="1874422174"/>
              </p:ext>
            </p:extLst>
          </p:nvPr>
        </p:nvGraphicFramePr>
        <p:xfrm>
          <a:off x="-1051969" y="3815976"/>
          <a:ext cx="7543800" cy="2486025"/>
        </p:xfrm>
        <a:graphic>
          <a:graphicData uri="http://schemas.openxmlformats.org/drawingml/2006/chart">
            <c:chart xmlns:c="http://schemas.openxmlformats.org/drawingml/2006/chart" xmlns:r="http://schemas.openxmlformats.org/officeDocument/2006/relationships" r:id="rId4"/>
          </a:graphicData>
        </a:graphic>
      </p:graphicFrame>
      <p:sp>
        <p:nvSpPr>
          <p:cNvPr id="3" name="Título 2"/>
          <p:cNvSpPr>
            <a:spLocks noGrp="1"/>
          </p:cNvSpPr>
          <p:nvPr>
            <p:ph type="title"/>
          </p:nvPr>
        </p:nvSpPr>
        <p:spPr>
          <a:xfrm>
            <a:off x="3174273" y="408139"/>
            <a:ext cx="9771016" cy="807020"/>
          </a:xfrm>
        </p:spPr>
        <p:txBody>
          <a:bodyPr>
            <a:normAutofit fontScale="90000"/>
          </a:bodyPr>
          <a:lstStyle/>
          <a:p>
            <a:r>
              <a:rPr lang="es-CO" sz="4000" dirty="0"/>
              <a:t> </a:t>
            </a:r>
            <a:r>
              <a:rPr lang="es-CO" sz="4000" dirty="0" smtClean="0"/>
              <a:t/>
            </a:r>
            <a:br>
              <a:rPr lang="es-CO" sz="4000" dirty="0" smtClean="0"/>
            </a:br>
            <a:r>
              <a:rPr lang="es-CO" sz="4000" b="1" dirty="0" smtClean="0"/>
              <a:t>Manipulación de muestras </a:t>
            </a:r>
            <a:r>
              <a:rPr lang="es-CO" dirty="0"/>
              <a:t/>
            </a:r>
            <a:br>
              <a:rPr lang="es-CO" dirty="0"/>
            </a:br>
            <a:r>
              <a:rPr lang="es-CO" dirty="0"/>
              <a:t/>
            </a:r>
            <a:br>
              <a:rPr lang="es-CO" dirty="0"/>
            </a:br>
            <a:endParaRPr lang="es-ES" b="1" dirty="0"/>
          </a:p>
        </p:txBody>
      </p:sp>
      <p:sp>
        <p:nvSpPr>
          <p:cNvPr id="4" name="Marcador de contenido 3"/>
          <p:cNvSpPr>
            <a:spLocks noGrp="1"/>
          </p:cNvSpPr>
          <p:nvPr>
            <p:ph idx="1"/>
          </p:nvPr>
        </p:nvSpPr>
        <p:spPr>
          <a:xfrm>
            <a:off x="1495288" y="1366506"/>
            <a:ext cx="9993086" cy="4898939"/>
          </a:xfrm>
        </p:spPr>
        <p:txBody>
          <a:bodyPr>
            <a:normAutofit/>
          </a:bodyPr>
          <a:lstStyle/>
          <a:p>
            <a:pPr marL="0" indent="0">
              <a:buNone/>
            </a:pPr>
            <a:r>
              <a:rPr lang="es-CO" b="1" dirty="0"/>
              <a:t>Muestras volátiles: </a:t>
            </a:r>
            <a:r>
              <a:rPr lang="es-CO" dirty="0"/>
              <a:t>deberán ser protegidas de la evaporación. </a:t>
            </a:r>
            <a:r>
              <a:rPr lang="es-CO" dirty="0" smtClean="0"/>
              <a:t>La transferencia </a:t>
            </a:r>
            <a:r>
              <a:rPr lang="es-CO" dirty="0"/>
              <a:t>del producto del </a:t>
            </a:r>
            <a:r>
              <a:rPr lang="es-CO" dirty="0" smtClean="0"/>
              <a:t>muestre ador </a:t>
            </a:r>
            <a:r>
              <a:rPr lang="es-CO" dirty="0"/>
              <a:t>al recipiente </a:t>
            </a:r>
            <a:r>
              <a:rPr lang="es-CO" dirty="0" smtClean="0"/>
              <a:t>de almacenamiento debe </a:t>
            </a:r>
            <a:r>
              <a:rPr lang="es-CO" dirty="0"/>
              <a:t>ser inmediata.</a:t>
            </a:r>
          </a:p>
          <a:p>
            <a:pPr marL="0" indent="0">
              <a:buNone/>
            </a:pPr>
            <a:r>
              <a:rPr lang="es-CO" b="1" dirty="0"/>
              <a:t>Muestras sensibles a la luz: </a:t>
            </a:r>
            <a:r>
              <a:rPr lang="es-CO" dirty="0"/>
              <a:t>Es importante que las muestras sensibles a </a:t>
            </a:r>
            <a:r>
              <a:rPr lang="es-CO" dirty="0" smtClean="0"/>
              <a:t>la luz </a:t>
            </a:r>
            <a:r>
              <a:rPr lang="es-CO" dirty="0"/>
              <a:t>como la gasolina, se mantengan en la oscuridad, si el análisis </a:t>
            </a:r>
            <a:r>
              <a:rPr lang="es-CO" dirty="0" smtClean="0"/>
              <a:t>incluye evaluación </a:t>
            </a:r>
            <a:r>
              <a:rPr lang="es-CO" dirty="0"/>
              <a:t>del color, octanaje, tetraetilo de plomo y contenido </a:t>
            </a:r>
            <a:r>
              <a:rPr lang="es-CO" dirty="0" smtClean="0"/>
              <a:t>de inhibidores</a:t>
            </a:r>
            <a:r>
              <a:rPr lang="es-CO" dirty="0"/>
              <a:t>. Puede usarse botellas de color marrón.</a:t>
            </a:r>
          </a:p>
          <a:p>
            <a:pPr marL="0" indent="0">
              <a:buNone/>
            </a:pPr>
            <a:r>
              <a:rPr lang="es-CO" b="1" dirty="0"/>
              <a:t>Materiales refinados: </a:t>
            </a:r>
            <a:r>
              <a:rPr lang="es-CO" dirty="0"/>
              <a:t>Estas muestras deben ser protegidas de la humedad </a:t>
            </a:r>
            <a:r>
              <a:rPr lang="es-CO" dirty="0" smtClean="0"/>
              <a:t>y la </a:t>
            </a:r>
            <a:r>
              <a:rPr lang="es-CO" dirty="0"/>
              <a:t>suciedad mediante papel, plásticos, entre otros, colocados en la </a:t>
            </a:r>
            <a:r>
              <a:rPr lang="es-CO" dirty="0" smtClean="0"/>
              <a:t>parte superior </a:t>
            </a:r>
            <a:r>
              <a:rPr lang="es-CO" dirty="0"/>
              <a:t>del recipiente.</a:t>
            </a:r>
          </a:p>
        </p:txBody>
      </p:sp>
    </p:spTree>
    <p:extLst>
      <p:ext uri="{BB962C8B-B14F-4D97-AF65-F5344CB8AC3E}">
        <p14:creationId xmlns:p14="http://schemas.microsoft.com/office/powerpoint/2010/main" val="3631076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p:nvPr/>
        </p:nvSpPr>
        <p:spPr>
          <a:xfrm rot="-5400000">
            <a:off x="6054408" y="1057593"/>
            <a:ext cx="76524" cy="10813739"/>
          </a:xfrm>
          <a:prstGeom prst="rect">
            <a:avLst/>
          </a:prstGeom>
          <a:solidFill>
            <a:srgbClr val="000000"/>
          </a:solidFill>
        </p:spPr>
      </p:sp>
      <p:sp>
        <p:nvSpPr>
          <p:cNvPr id="6" name="Rectángulo 5"/>
          <p:cNvSpPr/>
          <p:nvPr/>
        </p:nvSpPr>
        <p:spPr>
          <a:xfrm>
            <a:off x="2753689" y="1594873"/>
            <a:ext cx="8129587" cy="369332"/>
          </a:xfrm>
          <a:prstGeom prst="rect">
            <a:avLst/>
          </a:prstGeom>
        </p:spPr>
        <p:txBody>
          <a:bodyPr wrap="square">
            <a:spAutoFit/>
          </a:bodyPr>
          <a:lstStyle/>
          <a:p>
            <a:r>
              <a:rPr lang="es-ES" dirty="0"/>
              <a:t> </a:t>
            </a:r>
            <a:r>
              <a:rPr lang="es-ES" dirty="0" smtClean="0"/>
              <a:t>                        </a:t>
            </a:r>
            <a:endParaRPr lang="es-ES" dirty="0"/>
          </a:p>
        </p:txBody>
      </p:sp>
      <p:pic>
        <p:nvPicPr>
          <p:cNvPr id="7" name="Imagen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5" name="Título 4"/>
          <p:cNvSpPr>
            <a:spLocks noGrp="1"/>
          </p:cNvSpPr>
          <p:nvPr>
            <p:ph type="title"/>
          </p:nvPr>
        </p:nvSpPr>
        <p:spPr>
          <a:xfrm>
            <a:off x="2369421" y="231333"/>
            <a:ext cx="9757953" cy="970450"/>
          </a:xfrm>
        </p:spPr>
        <p:txBody>
          <a:bodyPr>
            <a:noAutofit/>
          </a:bodyPr>
          <a:lstStyle/>
          <a:p>
            <a:r>
              <a:rPr lang="es-CO" sz="3600" b="1" dirty="0" smtClean="0"/>
              <a:t>Manipulación de las muestras </a:t>
            </a:r>
            <a:endParaRPr lang="es-ES" sz="3600" b="1" dirty="0"/>
          </a:p>
        </p:txBody>
      </p:sp>
      <p:sp>
        <p:nvSpPr>
          <p:cNvPr id="8" name="Marcador de contenido 7"/>
          <p:cNvSpPr>
            <a:spLocks noGrp="1"/>
          </p:cNvSpPr>
          <p:nvPr>
            <p:ph sz="half" idx="1"/>
          </p:nvPr>
        </p:nvSpPr>
        <p:spPr>
          <a:xfrm>
            <a:off x="2369422" y="1201782"/>
            <a:ext cx="8673737" cy="3788229"/>
          </a:xfrm>
        </p:spPr>
        <p:txBody>
          <a:bodyPr>
            <a:normAutofit/>
          </a:bodyPr>
          <a:lstStyle/>
          <a:p>
            <a:pPr marL="0" indent="0" algn="just">
              <a:buNone/>
              <a:defRPr/>
            </a:pPr>
            <a:r>
              <a:rPr lang="es-CO" sz="2400" b="1" dirty="0" smtClean="0"/>
              <a:t>Sobrellenado: </a:t>
            </a:r>
            <a:r>
              <a:rPr lang="es-CO" sz="2400" dirty="0" smtClean="0"/>
              <a:t>Evitar llenar </a:t>
            </a:r>
            <a:r>
              <a:rPr lang="es-CO" sz="2400" dirty="0"/>
              <a:t>los contenedores de muestra completamente. </a:t>
            </a:r>
            <a:r>
              <a:rPr lang="es-CO" sz="2400" dirty="0" smtClean="0"/>
              <a:t>Se debe </a:t>
            </a:r>
            <a:r>
              <a:rPr lang="es-CO" sz="2400" dirty="0"/>
              <a:t>dejar suficiente espacio para permitir la expansión de la </a:t>
            </a:r>
            <a:r>
              <a:rPr lang="es-CO" sz="2400" dirty="0" smtClean="0"/>
              <a:t>muestra debido </a:t>
            </a:r>
            <a:r>
              <a:rPr lang="es-CO" sz="2400" dirty="0"/>
              <a:t>al incremento de la temperatura.</a:t>
            </a:r>
          </a:p>
          <a:p>
            <a:pPr marL="0" indent="0" algn="just">
              <a:buNone/>
              <a:defRPr/>
            </a:pPr>
            <a:r>
              <a:rPr lang="es-CO" sz="2400" b="1" dirty="0" smtClean="0"/>
              <a:t>Rotulado: </a:t>
            </a:r>
            <a:r>
              <a:rPr lang="es-CO" sz="2400" dirty="0" smtClean="0"/>
              <a:t>Después </a:t>
            </a:r>
            <a:r>
              <a:rPr lang="es-CO" sz="2400" dirty="0"/>
              <a:t>que la muestra es obtenida, esta debe ser </a:t>
            </a:r>
            <a:r>
              <a:rPr lang="es-CO" sz="2400" dirty="0" smtClean="0"/>
              <a:t>marcada inmediatamente </a:t>
            </a:r>
            <a:r>
              <a:rPr lang="es-CO" sz="2400" dirty="0"/>
              <a:t>con la siguiente información:</a:t>
            </a:r>
          </a:p>
          <a:p>
            <a:pPr marL="0" indent="0" algn="just">
              <a:buNone/>
              <a:defRPr/>
            </a:pPr>
            <a:r>
              <a:rPr lang="es-CO" sz="2400" dirty="0"/>
              <a:t>Fecha y </a:t>
            </a:r>
            <a:r>
              <a:rPr lang="es-CO" sz="2400" dirty="0" smtClean="0"/>
              <a:t>hora</a:t>
            </a:r>
          </a:p>
          <a:p>
            <a:pPr marL="0" indent="0" algn="just">
              <a:buNone/>
              <a:defRPr/>
            </a:pPr>
            <a:r>
              <a:rPr lang="es-CO" sz="2400" dirty="0" smtClean="0"/>
              <a:t>Nombre </a:t>
            </a:r>
            <a:r>
              <a:rPr lang="es-CO" sz="2400" dirty="0"/>
              <a:t>de quien realiza el muestreo</a:t>
            </a:r>
          </a:p>
          <a:p>
            <a:pPr marL="0" indent="0" algn="just">
              <a:buNone/>
              <a:defRPr/>
            </a:pPr>
            <a:r>
              <a:rPr lang="es-CO" sz="2400" dirty="0"/>
              <a:t>Número del recipiente </a:t>
            </a:r>
          </a:p>
          <a:p>
            <a:pPr marL="0" indent="0" algn="just">
              <a:buNone/>
              <a:defRPr/>
            </a:pPr>
            <a:r>
              <a:rPr lang="es-CO" sz="2400" dirty="0"/>
              <a:t>Nombre del contenido</a:t>
            </a:r>
          </a:p>
          <a:p>
            <a:pPr marL="0" indent="0" algn="just">
              <a:buNone/>
              <a:defRPr/>
            </a:pPr>
            <a:endParaRPr lang="es-CO" sz="2400" dirty="0"/>
          </a:p>
        </p:txBody>
      </p:sp>
    </p:spTree>
    <p:extLst>
      <p:ext uri="{BB962C8B-B14F-4D97-AF65-F5344CB8AC3E}">
        <p14:creationId xmlns:p14="http://schemas.microsoft.com/office/powerpoint/2010/main" val="1437124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985963" y="1675923"/>
            <a:ext cx="7729537" cy="369332"/>
          </a:xfrm>
          <a:prstGeom prst="rect">
            <a:avLst/>
          </a:prstGeom>
        </p:spPr>
        <p:txBody>
          <a:bodyPr wrap="square">
            <a:spAutoFit/>
          </a:bodyPr>
          <a:lstStyle/>
          <a:p>
            <a:r>
              <a:rPr lang="es-ES" dirty="0"/>
              <a:t> </a:t>
            </a:r>
            <a:r>
              <a:rPr lang="es-ES" dirty="0" smtClean="0"/>
              <a:t>             </a:t>
            </a:r>
            <a:endParaRPr lang="es-ES" dirty="0"/>
          </a:p>
        </p:txBody>
      </p:sp>
      <p:pic>
        <p:nvPicPr>
          <p:cNvPr id="7" name="Imagen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3" name="Título 2"/>
          <p:cNvSpPr>
            <a:spLocks noGrp="1"/>
          </p:cNvSpPr>
          <p:nvPr>
            <p:ph type="title"/>
          </p:nvPr>
        </p:nvSpPr>
        <p:spPr>
          <a:xfrm>
            <a:off x="1722362" y="136088"/>
            <a:ext cx="9524756" cy="851025"/>
          </a:xfrm>
        </p:spPr>
        <p:txBody>
          <a:bodyPr>
            <a:noAutofit/>
          </a:bodyPr>
          <a:lstStyle/>
          <a:p>
            <a:pPr algn="ctr"/>
            <a:r>
              <a:rPr lang="es-CO" sz="4000" b="1" dirty="0" smtClean="0"/>
              <a:t>Contenedores para muestreo manual </a:t>
            </a:r>
            <a:endParaRPr lang="es-ES" sz="4000" b="1" dirty="0"/>
          </a:p>
        </p:txBody>
      </p:sp>
      <p:sp>
        <p:nvSpPr>
          <p:cNvPr id="5" name="Marcador de contenido 4"/>
          <p:cNvSpPr>
            <a:spLocks noGrp="1"/>
          </p:cNvSpPr>
          <p:nvPr>
            <p:ph idx="1"/>
          </p:nvPr>
        </p:nvSpPr>
        <p:spPr>
          <a:xfrm>
            <a:off x="1214845" y="1214846"/>
            <a:ext cx="10476411" cy="4962117"/>
          </a:xfrm>
        </p:spPr>
        <p:txBody>
          <a:bodyPr/>
          <a:lstStyle/>
          <a:p>
            <a:pPr marL="0" indent="0" algn="just">
              <a:buNone/>
            </a:pPr>
            <a:r>
              <a:rPr lang="es-CO" dirty="0"/>
              <a:t>Los contenedores usados para el muestreo vienen en una variedad de formas, tamaños y materiales. Se debe seleccionar el contenedor correcto basado en el producto a ser muestreado para asegurar que no habrá interacciones producto-contenedor que afecten la integridad de cada uno</a:t>
            </a:r>
            <a:r>
              <a:rPr lang="es-CO" dirty="0" smtClean="0"/>
              <a:t>.</a:t>
            </a:r>
          </a:p>
          <a:p>
            <a:pPr marL="0" indent="0" algn="just">
              <a:buNone/>
            </a:pPr>
            <a:endParaRPr lang="es-ES" dirty="0"/>
          </a:p>
        </p:txBody>
      </p:sp>
      <p:pic>
        <p:nvPicPr>
          <p:cNvPr id="8" name="Imagen 7"/>
          <p:cNvPicPr>
            <a:picLocks noChangeAspect="1"/>
          </p:cNvPicPr>
          <p:nvPr/>
        </p:nvPicPr>
        <p:blipFill>
          <a:blip r:embed="rId3"/>
          <a:stretch>
            <a:fillRect/>
          </a:stretch>
        </p:blipFill>
        <p:spPr>
          <a:xfrm>
            <a:off x="1722362" y="3319360"/>
            <a:ext cx="8547056" cy="3019425"/>
          </a:xfrm>
          <a:prstGeom prst="rect">
            <a:avLst/>
          </a:prstGeom>
        </p:spPr>
      </p:pic>
    </p:spTree>
    <p:extLst>
      <p:ext uri="{BB962C8B-B14F-4D97-AF65-F5344CB8AC3E}">
        <p14:creationId xmlns:p14="http://schemas.microsoft.com/office/powerpoint/2010/main" val="925048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p:cNvSpPr/>
          <p:nvPr/>
        </p:nvSpPr>
        <p:spPr>
          <a:xfrm rot="-5400000">
            <a:off x="6054408" y="1057593"/>
            <a:ext cx="76524" cy="10813739"/>
          </a:xfrm>
          <a:prstGeom prst="rect">
            <a:avLst/>
          </a:prstGeom>
          <a:solidFill>
            <a:srgbClr val="000000"/>
          </a:solidFill>
        </p:spPr>
      </p:sp>
      <p:pic>
        <p:nvPicPr>
          <p:cNvPr id="10" name="Imagen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5" name="Título 4"/>
          <p:cNvSpPr>
            <a:spLocks noGrp="1"/>
          </p:cNvSpPr>
          <p:nvPr>
            <p:ph type="title"/>
          </p:nvPr>
        </p:nvSpPr>
        <p:spPr>
          <a:xfrm>
            <a:off x="2675286" y="96681"/>
            <a:ext cx="9261566" cy="1076326"/>
          </a:xfrm>
        </p:spPr>
        <p:txBody>
          <a:bodyPr>
            <a:normAutofit/>
          </a:bodyPr>
          <a:lstStyle/>
          <a:p>
            <a:r>
              <a:rPr lang="es-CO" sz="4000" b="1" dirty="0" smtClean="0"/>
              <a:t>Contenedores para muestreo manual</a:t>
            </a:r>
            <a:endParaRPr lang="es-ES" sz="4000" b="1" dirty="0">
              <a:latin typeface="+mn-lt"/>
            </a:endParaRPr>
          </a:p>
        </p:txBody>
      </p:sp>
      <p:sp>
        <p:nvSpPr>
          <p:cNvPr id="3" name="Marcador de contenido 2"/>
          <p:cNvSpPr>
            <a:spLocks noGrp="1"/>
          </p:cNvSpPr>
          <p:nvPr>
            <p:ph idx="1"/>
          </p:nvPr>
        </p:nvSpPr>
        <p:spPr>
          <a:xfrm>
            <a:off x="1750422" y="1097280"/>
            <a:ext cx="9603377" cy="5079683"/>
          </a:xfrm>
        </p:spPr>
        <p:txBody>
          <a:bodyPr/>
          <a:lstStyle/>
          <a:p>
            <a:pPr marL="0" indent="0" algn="just">
              <a:buNone/>
            </a:pPr>
            <a:r>
              <a:rPr lang="es-CO" dirty="0"/>
              <a:t>• Los materiales no deben interaccionar con la muestra.</a:t>
            </a:r>
          </a:p>
          <a:p>
            <a:pPr marL="0" indent="0" algn="just">
              <a:buNone/>
            </a:pPr>
            <a:r>
              <a:rPr lang="es-CO" dirty="0"/>
              <a:t>• Se debe considerar la capacidad del recipiente</a:t>
            </a:r>
          </a:p>
          <a:p>
            <a:pPr marL="0" indent="0" algn="just">
              <a:buNone/>
            </a:pPr>
            <a:r>
              <a:rPr lang="es-CO" dirty="0"/>
              <a:t>(permitiendo expansión térmica).</a:t>
            </a:r>
          </a:p>
          <a:p>
            <a:pPr marL="0" indent="0" algn="just">
              <a:buNone/>
            </a:pPr>
            <a:r>
              <a:rPr lang="es-CO" dirty="0"/>
              <a:t>• La superficie interna no debe tener bolsillos.</a:t>
            </a:r>
          </a:p>
          <a:p>
            <a:pPr marL="0" indent="0" algn="just">
              <a:buNone/>
            </a:pPr>
            <a:r>
              <a:rPr lang="es-CO" dirty="0"/>
              <a:t>• Diseñado para minimizar las incrustaciones y corrosión.</a:t>
            </a:r>
          </a:p>
          <a:p>
            <a:pPr marL="0" indent="0" algn="just">
              <a:buNone/>
            </a:pPr>
            <a:r>
              <a:rPr lang="es-CO" dirty="0"/>
              <a:t>• Debe permitir la preparación de mezclas homogéneas.</a:t>
            </a:r>
          </a:p>
          <a:p>
            <a:pPr marL="0" indent="0" algn="just">
              <a:buNone/>
            </a:pPr>
            <a:r>
              <a:rPr lang="es-CO" dirty="0"/>
              <a:t>• Debe permitir la fácil transferencia del recipiente al</a:t>
            </a:r>
          </a:p>
          <a:p>
            <a:pPr marL="0" indent="0" algn="just">
              <a:buNone/>
            </a:pPr>
            <a:r>
              <a:rPr lang="es-CO" dirty="0"/>
              <a:t>aparato de muestra.</a:t>
            </a:r>
            <a:endParaRPr lang="es-ES" dirty="0"/>
          </a:p>
        </p:txBody>
      </p:sp>
      <p:pic>
        <p:nvPicPr>
          <p:cNvPr id="2" name="Imagen 1"/>
          <p:cNvPicPr>
            <a:picLocks noChangeAspect="1"/>
          </p:cNvPicPr>
          <p:nvPr/>
        </p:nvPicPr>
        <p:blipFill>
          <a:blip r:embed="rId3"/>
          <a:stretch>
            <a:fillRect/>
          </a:stretch>
        </p:blipFill>
        <p:spPr>
          <a:xfrm>
            <a:off x="10228217" y="788989"/>
            <a:ext cx="1708635" cy="3382060"/>
          </a:xfrm>
          <a:prstGeom prst="rect">
            <a:avLst/>
          </a:prstGeom>
        </p:spPr>
      </p:pic>
    </p:spTree>
    <p:extLst>
      <p:ext uri="{BB962C8B-B14F-4D97-AF65-F5344CB8AC3E}">
        <p14:creationId xmlns:p14="http://schemas.microsoft.com/office/powerpoint/2010/main" val="2454506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928814" y="1541418"/>
            <a:ext cx="8443094" cy="6740307"/>
          </a:xfrm>
          <a:prstGeom prst="rect">
            <a:avLst/>
          </a:prstGeom>
        </p:spPr>
        <p:txBody>
          <a:bodyPr wrap="square">
            <a:spAutoFit/>
          </a:bodyPr>
          <a:lstStyle/>
          <a:p>
            <a:pPr algn="just"/>
            <a:endParaRPr lang="es-ES" b="1" dirty="0" smtClean="0">
              <a:latin typeface="+mj-lt"/>
            </a:endParaRPr>
          </a:p>
          <a:p>
            <a:pPr algn="just"/>
            <a:endParaRPr lang="es-ES" b="1" dirty="0">
              <a:latin typeface="+mj-lt"/>
            </a:endParaRPr>
          </a:p>
          <a:p>
            <a:pPr algn="just"/>
            <a:endParaRPr lang="es-ES" b="1" dirty="0" smtClean="0">
              <a:latin typeface="+mj-lt"/>
            </a:endParaRPr>
          </a:p>
          <a:p>
            <a:pPr algn="just"/>
            <a:endParaRPr lang="es-ES" b="1" dirty="0">
              <a:latin typeface="+mj-lt"/>
            </a:endParaRPr>
          </a:p>
          <a:p>
            <a:pPr algn="just"/>
            <a:endParaRPr lang="es-ES" b="1" dirty="0" smtClean="0">
              <a:latin typeface="+mj-lt"/>
            </a:endParaRPr>
          </a:p>
          <a:p>
            <a:pPr algn="just"/>
            <a:endParaRPr lang="es-ES" b="1" dirty="0">
              <a:latin typeface="+mj-lt"/>
            </a:endParaRPr>
          </a:p>
          <a:p>
            <a:pPr algn="just"/>
            <a:endParaRPr lang="es-ES" b="1" dirty="0" smtClean="0">
              <a:latin typeface="+mj-lt"/>
            </a:endParaRPr>
          </a:p>
          <a:p>
            <a:pPr algn="just"/>
            <a:endParaRPr lang="es-ES" b="1" dirty="0"/>
          </a:p>
          <a:p>
            <a:pPr algn="just"/>
            <a:endParaRPr lang="es-ES" b="1" dirty="0" smtClean="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2" name="Título 1"/>
          <p:cNvSpPr>
            <a:spLocks noGrp="1"/>
          </p:cNvSpPr>
          <p:nvPr>
            <p:ph type="title"/>
          </p:nvPr>
        </p:nvSpPr>
        <p:spPr>
          <a:xfrm>
            <a:off x="2926080" y="143691"/>
            <a:ext cx="8288382" cy="1236208"/>
          </a:xfrm>
        </p:spPr>
        <p:txBody>
          <a:bodyPr>
            <a:normAutofit/>
          </a:bodyPr>
          <a:lstStyle/>
          <a:p>
            <a:r>
              <a:rPr lang="es-CO" sz="3600" b="1" dirty="0"/>
              <a:t>Contenedores para muestreo manual</a:t>
            </a:r>
            <a:endParaRPr lang="es-ES" sz="3600" b="1" dirty="0"/>
          </a:p>
        </p:txBody>
      </p:sp>
      <p:sp>
        <p:nvSpPr>
          <p:cNvPr id="6" name="Marcador de contenido 5"/>
          <p:cNvSpPr>
            <a:spLocks noGrp="1"/>
          </p:cNvSpPr>
          <p:nvPr>
            <p:ph idx="1"/>
          </p:nvPr>
        </p:nvSpPr>
        <p:spPr>
          <a:xfrm>
            <a:off x="1763486" y="1433739"/>
            <a:ext cx="9731828" cy="4905045"/>
          </a:xfrm>
        </p:spPr>
        <p:txBody>
          <a:bodyPr>
            <a:normAutofit/>
          </a:bodyPr>
          <a:lstStyle/>
          <a:p>
            <a:pPr marL="0" indent="0" algn="just">
              <a:buNone/>
            </a:pPr>
            <a:r>
              <a:rPr lang="es-CO" dirty="0" smtClean="0"/>
              <a:t>Pueden utilizarse botellas de vidrio, envases de acero inoxidable y envases plásticos, para los de acero inoxidable se deben verificar las soldaduras y no tener residuos, respecto de los envases plásticos solo para uso y almacenamiento de gasoil, diésel, fuel </a:t>
            </a:r>
            <a:r>
              <a:rPr lang="es-CO" dirty="0" err="1" smtClean="0"/>
              <a:t>oil</a:t>
            </a:r>
            <a:r>
              <a:rPr lang="es-CO" dirty="0"/>
              <a:t> </a:t>
            </a:r>
            <a:r>
              <a:rPr lang="es-CO" dirty="0" smtClean="0"/>
              <a:t>y lubricantes, no deben estar fabricadas de polietileno no lineal.</a:t>
            </a:r>
          </a:p>
          <a:p>
            <a:pPr marL="0" indent="0">
              <a:buNone/>
            </a:pPr>
            <a:endParaRPr lang="es-CO" dirty="0" smtClean="0"/>
          </a:p>
        </p:txBody>
      </p:sp>
      <p:pic>
        <p:nvPicPr>
          <p:cNvPr id="8" name="Imagen 7"/>
          <p:cNvPicPr>
            <a:picLocks noChangeAspect="1"/>
          </p:cNvPicPr>
          <p:nvPr/>
        </p:nvPicPr>
        <p:blipFill>
          <a:blip r:embed="rId3"/>
          <a:stretch>
            <a:fillRect/>
          </a:stretch>
        </p:blipFill>
        <p:spPr>
          <a:xfrm>
            <a:off x="2033317" y="3930620"/>
            <a:ext cx="2400300" cy="1605443"/>
          </a:xfrm>
          <a:prstGeom prst="rect">
            <a:avLst/>
          </a:prstGeom>
        </p:spPr>
      </p:pic>
      <p:pic>
        <p:nvPicPr>
          <p:cNvPr id="9" name="Imagen 8"/>
          <p:cNvPicPr>
            <a:picLocks noChangeAspect="1"/>
          </p:cNvPicPr>
          <p:nvPr/>
        </p:nvPicPr>
        <p:blipFill>
          <a:blip r:embed="rId4"/>
          <a:stretch>
            <a:fillRect/>
          </a:stretch>
        </p:blipFill>
        <p:spPr>
          <a:xfrm>
            <a:off x="7809750" y="3857659"/>
            <a:ext cx="2269808" cy="1638572"/>
          </a:xfrm>
          <a:prstGeom prst="rect">
            <a:avLst/>
          </a:prstGeom>
        </p:spPr>
      </p:pic>
      <p:pic>
        <p:nvPicPr>
          <p:cNvPr id="10" name="Imagen 9"/>
          <p:cNvPicPr>
            <a:picLocks noChangeAspect="1"/>
          </p:cNvPicPr>
          <p:nvPr/>
        </p:nvPicPr>
        <p:blipFill>
          <a:blip r:embed="rId5"/>
          <a:stretch>
            <a:fillRect/>
          </a:stretch>
        </p:blipFill>
        <p:spPr>
          <a:xfrm>
            <a:off x="4557779" y="3857659"/>
            <a:ext cx="3133725" cy="1638572"/>
          </a:xfrm>
          <a:prstGeom prst="rect">
            <a:avLst/>
          </a:prstGeom>
        </p:spPr>
      </p:pic>
    </p:spTree>
    <p:extLst>
      <p:ext uri="{BB962C8B-B14F-4D97-AF65-F5344CB8AC3E}">
        <p14:creationId xmlns:p14="http://schemas.microsoft.com/office/powerpoint/2010/main" val="1945517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                Muestreo manual </a:t>
            </a:r>
            <a:endParaRPr lang="es-ES" dirty="0"/>
          </a:p>
        </p:txBody>
      </p:sp>
      <p:sp>
        <p:nvSpPr>
          <p:cNvPr id="3" name="Marcador de contenido 2"/>
          <p:cNvSpPr>
            <a:spLocks noGrp="1"/>
          </p:cNvSpPr>
          <p:nvPr>
            <p:ph idx="1"/>
          </p:nvPr>
        </p:nvSpPr>
        <p:spPr>
          <a:xfrm>
            <a:off x="1436914" y="1293224"/>
            <a:ext cx="9916886" cy="4883740"/>
          </a:xfrm>
        </p:spPr>
        <p:txBody>
          <a:bodyPr/>
          <a:lstStyle/>
          <a:p>
            <a:pPr marL="0" indent="0" algn="just">
              <a:buNone/>
            </a:pPr>
            <a:r>
              <a:rPr lang="es-CO" dirty="0"/>
              <a:t>La norma </a:t>
            </a:r>
            <a:r>
              <a:rPr lang="es-CO" b="1" dirty="0"/>
              <a:t>API MPMS 8.1 </a:t>
            </a:r>
            <a:r>
              <a:rPr lang="es-CO" dirty="0"/>
              <a:t>define los procedimientos y equipos para </a:t>
            </a:r>
            <a:r>
              <a:rPr lang="es-CO" dirty="0" smtClean="0"/>
              <a:t>obtener, de </a:t>
            </a:r>
            <a:r>
              <a:rPr lang="es-CO" dirty="0"/>
              <a:t>forma manual, muestras de crudo y otros líquidos </a:t>
            </a:r>
            <a:r>
              <a:rPr lang="es-CO" dirty="0" smtClean="0"/>
              <a:t>hidrocarburos, también </a:t>
            </a:r>
            <a:r>
              <a:rPr lang="es-CO" dirty="0"/>
              <a:t>habla de muestreo de agua </a:t>
            </a:r>
            <a:r>
              <a:rPr lang="es-CO" dirty="0" smtClean="0"/>
              <a:t>libre.</a:t>
            </a:r>
          </a:p>
          <a:p>
            <a:pPr marL="0" indent="0" algn="just">
              <a:buNone/>
            </a:pPr>
            <a:r>
              <a:rPr lang="es-CO" b="1" dirty="0" smtClean="0"/>
              <a:t>Recomendaciones para la toma de muestra: </a:t>
            </a:r>
            <a:r>
              <a:rPr lang="es-CO" dirty="0" smtClean="0"/>
              <a:t>el producto en el tanque debe estar en reposo mínimo de 30 minutos, el recipiente donde se almacena la muestra debe estar solamente las tres cuartas partes del recipiente lleno.</a:t>
            </a:r>
          </a:p>
          <a:p>
            <a:pPr marL="0" indent="0" algn="just">
              <a:buNone/>
            </a:pPr>
            <a:endParaRPr lang="es-ES"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pic>
        <p:nvPicPr>
          <p:cNvPr id="5" name="Imagen 4"/>
          <p:cNvPicPr>
            <a:picLocks noChangeAspect="1"/>
          </p:cNvPicPr>
          <p:nvPr/>
        </p:nvPicPr>
        <p:blipFill>
          <a:blip r:embed="rId3"/>
          <a:stretch>
            <a:fillRect/>
          </a:stretch>
        </p:blipFill>
        <p:spPr>
          <a:xfrm>
            <a:off x="5435101" y="4180114"/>
            <a:ext cx="2314575" cy="2286766"/>
          </a:xfrm>
          <a:prstGeom prst="rect">
            <a:avLst/>
          </a:prstGeom>
        </p:spPr>
      </p:pic>
    </p:spTree>
    <p:extLst>
      <p:ext uri="{BB962C8B-B14F-4D97-AF65-F5344CB8AC3E}">
        <p14:creationId xmlns:p14="http://schemas.microsoft.com/office/powerpoint/2010/main" val="3044467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44880" y="-168034"/>
            <a:ext cx="10515600" cy="1325563"/>
          </a:xfrm>
        </p:spPr>
        <p:txBody>
          <a:bodyPr/>
          <a:lstStyle/>
          <a:p>
            <a:r>
              <a:rPr lang="es-CO" dirty="0" smtClean="0"/>
              <a:t>                    Muestra puntual </a:t>
            </a:r>
            <a:endParaRPr lang="es-ES" dirty="0"/>
          </a:p>
        </p:txBody>
      </p:sp>
      <p:sp>
        <p:nvSpPr>
          <p:cNvPr id="3" name="Marcador de contenido 2"/>
          <p:cNvSpPr>
            <a:spLocks noGrp="1"/>
          </p:cNvSpPr>
          <p:nvPr>
            <p:ph idx="1"/>
          </p:nvPr>
        </p:nvSpPr>
        <p:spPr>
          <a:xfrm>
            <a:off x="1148782" y="888276"/>
            <a:ext cx="10515600" cy="4857614"/>
          </a:xfrm>
        </p:spPr>
        <p:txBody>
          <a:bodyPr/>
          <a:lstStyle/>
          <a:p>
            <a:pPr marL="0" indent="0">
              <a:buNone/>
            </a:pPr>
            <a:r>
              <a:rPr lang="es-CO" dirty="0" smtClean="0"/>
              <a:t>Para esta toma de muestra se deberá dividir de forma virtual el tanque en tercios con el fin de lograr la mejor representación luego deberá tomarse la muestra de los tres niveles (inferior, medio, superior</a:t>
            </a:r>
            <a:r>
              <a:rPr lang="es-CO" dirty="0" smtClean="0"/>
              <a:t>).</a:t>
            </a:r>
          </a:p>
          <a:p>
            <a:pPr marL="0" indent="0">
              <a:buNone/>
            </a:pPr>
            <a:r>
              <a:rPr lang="es-CO" dirty="0"/>
              <a:t>Para la toma de muestras </a:t>
            </a:r>
            <a:r>
              <a:rPr lang="es-CO" dirty="0" err="1"/>
              <a:t>puntuales,se</a:t>
            </a:r>
            <a:r>
              <a:rPr lang="es-CO" dirty="0"/>
              <a:t> sugiere realizar el muestreo en </a:t>
            </a:r>
            <a:r>
              <a:rPr lang="es-CO" dirty="0" smtClean="0"/>
              <a:t>la siguiente </a:t>
            </a:r>
            <a:r>
              <a:rPr lang="es-CO" dirty="0"/>
              <a:t>secuencia: </a:t>
            </a:r>
            <a:r>
              <a:rPr lang="es-CO" dirty="0" err="1"/>
              <a:t>superficie,cima</a:t>
            </a:r>
            <a:r>
              <a:rPr lang="es-CO" dirty="0"/>
              <a:t>, superior, media, </a:t>
            </a:r>
            <a:r>
              <a:rPr lang="es-CO" dirty="0" smtClean="0"/>
              <a:t>inferior, salida</a:t>
            </a:r>
            <a:r>
              <a:rPr lang="es-CO" dirty="0"/>
              <a:t>, todos los niveles, fondo y muestra </a:t>
            </a:r>
            <a:r>
              <a:rPr lang="es-CO" dirty="0" smtClean="0"/>
              <a:t>corrida. Esta </a:t>
            </a:r>
            <a:r>
              <a:rPr lang="es-CO" dirty="0"/>
              <a:t>secuencia </a:t>
            </a:r>
            <a:r>
              <a:rPr lang="es-CO" dirty="0" smtClean="0"/>
              <a:t>evita perturbación </a:t>
            </a:r>
            <a:r>
              <a:rPr lang="es-CO" dirty="0"/>
              <a:t>en el líquido y garantiza el </a:t>
            </a:r>
            <a:r>
              <a:rPr lang="es-CO" dirty="0" smtClean="0"/>
              <a:t>carácter representativo </a:t>
            </a:r>
            <a:r>
              <a:rPr lang="es-CO" dirty="0"/>
              <a:t>de la muestra.</a:t>
            </a:r>
            <a:endParaRPr lang="es-CO" dirty="0" smtClean="0"/>
          </a:p>
          <a:p>
            <a:pPr marL="0" indent="0">
              <a:buNone/>
            </a:pPr>
            <a:endParaRPr lang="es-CO" dirty="0" smtClean="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pic>
        <p:nvPicPr>
          <p:cNvPr id="6" name="Imagen 5"/>
          <p:cNvPicPr>
            <a:picLocks noChangeAspect="1"/>
          </p:cNvPicPr>
          <p:nvPr/>
        </p:nvPicPr>
        <p:blipFill>
          <a:blip r:embed="rId3"/>
          <a:stretch>
            <a:fillRect/>
          </a:stretch>
        </p:blipFill>
        <p:spPr>
          <a:xfrm>
            <a:off x="2638697" y="3827418"/>
            <a:ext cx="3905794" cy="2511368"/>
          </a:xfrm>
          <a:prstGeom prst="rect">
            <a:avLst/>
          </a:prstGeom>
        </p:spPr>
      </p:pic>
      <p:pic>
        <p:nvPicPr>
          <p:cNvPr id="7" name="Imagen 6"/>
          <p:cNvPicPr>
            <a:picLocks noChangeAspect="1"/>
          </p:cNvPicPr>
          <p:nvPr/>
        </p:nvPicPr>
        <p:blipFill>
          <a:blip r:embed="rId4"/>
          <a:stretch>
            <a:fillRect/>
          </a:stretch>
        </p:blipFill>
        <p:spPr>
          <a:xfrm>
            <a:off x="6748393" y="3827418"/>
            <a:ext cx="3419613" cy="2404442"/>
          </a:xfrm>
          <a:prstGeom prst="rect">
            <a:avLst/>
          </a:prstGeom>
        </p:spPr>
      </p:pic>
    </p:spTree>
    <p:extLst>
      <p:ext uri="{BB962C8B-B14F-4D97-AF65-F5344CB8AC3E}">
        <p14:creationId xmlns:p14="http://schemas.microsoft.com/office/powerpoint/2010/main" val="1246225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96389"/>
            <a:ext cx="10515600" cy="1095873"/>
          </a:xfrm>
        </p:spPr>
        <p:txBody>
          <a:bodyPr/>
          <a:lstStyle/>
          <a:p>
            <a:r>
              <a:rPr lang="es-CO" dirty="0" smtClean="0"/>
              <a:t>                 Muestras requeridas</a:t>
            </a:r>
            <a:endParaRPr lang="es-ES" dirty="0"/>
          </a:p>
        </p:txBody>
      </p:sp>
      <p:sp>
        <p:nvSpPr>
          <p:cNvPr id="3" name="Marcador de contenido 2"/>
          <p:cNvSpPr>
            <a:spLocks noGrp="1"/>
          </p:cNvSpPr>
          <p:nvPr>
            <p:ph idx="1"/>
          </p:nvPr>
        </p:nvSpPr>
        <p:spPr/>
        <p:txBody>
          <a:bodyPr/>
          <a:lstStyle/>
          <a:p>
            <a:pPr marL="0" indent="0">
              <a:buNone/>
            </a:pPr>
            <a:endParaRPr lang="es-ES"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pic>
        <p:nvPicPr>
          <p:cNvPr id="6" name="Imagen 5"/>
          <p:cNvPicPr>
            <a:picLocks noChangeAspect="1"/>
          </p:cNvPicPr>
          <p:nvPr/>
        </p:nvPicPr>
        <p:blipFill>
          <a:blip r:embed="rId3"/>
          <a:stretch>
            <a:fillRect/>
          </a:stretch>
        </p:blipFill>
        <p:spPr>
          <a:xfrm>
            <a:off x="838200" y="1825625"/>
            <a:ext cx="9416143" cy="4117975"/>
          </a:xfrm>
          <a:prstGeom prst="rect">
            <a:avLst/>
          </a:prstGeom>
        </p:spPr>
      </p:pic>
    </p:spTree>
    <p:extLst>
      <p:ext uri="{BB962C8B-B14F-4D97-AF65-F5344CB8AC3E}">
        <p14:creationId xmlns:p14="http://schemas.microsoft.com/office/powerpoint/2010/main" val="1365166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          </a:t>
            </a:r>
            <a:r>
              <a:rPr lang="es-CO" dirty="0" err="1" smtClean="0"/>
              <a:t>Muestreador</a:t>
            </a:r>
            <a:r>
              <a:rPr lang="es-CO" dirty="0" smtClean="0"/>
              <a:t> tipo ladrón </a:t>
            </a:r>
            <a:endParaRPr lang="es-ES" dirty="0"/>
          </a:p>
        </p:txBody>
      </p:sp>
      <p:sp>
        <p:nvSpPr>
          <p:cNvPr id="3" name="Marcador de contenido 2"/>
          <p:cNvSpPr>
            <a:spLocks noGrp="1"/>
          </p:cNvSpPr>
          <p:nvPr>
            <p:ph idx="1"/>
          </p:nvPr>
        </p:nvSpPr>
        <p:spPr>
          <a:xfrm>
            <a:off x="698862" y="1418090"/>
            <a:ext cx="10515600" cy="4351338"/>
          </a:xfrm>
        </p:spPr>
        <p:txBody>
          <a:bodyPr/>
          <a:lstStyle/>
          <a:p>
            <a:pPr marL="0" indent="0">
              <a:buNone/>
            </a:pPr>
            <a:r>
              <a:rPr lang="es-CO" dirty="0"/>
              <a:t>Los </a:t>
            </a:r>
            <a:r>
              <a:rPr lang="es-CO" dirty="0" err="1"/>
              <a:t>muestreadores</a:t>
            </a:r>
            <a:r>
              <a:rPr lang="es-CO" dirty="0"/>
              <a:t> tipo ladrón son recipientes que poseen dos válvulas </a:t>
            </a:r>
            <a:r>
              <a:rPr lang="es-CO" dirty="0" smtClean="0"/>
              <a:t>que se </a:t>
            </a:r>
            <a:r>
              <a:rPr lang="es-CO" dirty="0"/>
              <a:t>abren cuando el recipiente es sumergido en el fluido y permiten el </a:t>
            </a:r>
            <a:r>
              <a:rPr lang="es-CO" dirty="0" smtClean="0"/>
              <a:t>paso de </a:t>
            </a:r>
            <a:r>
              <a:rPr lang="es-CO" dirty="0"/>
              <a:t>este a través de su cuerpo, hasta el momento en que el recipiente </a:t>
            </a:r>
            <a:r>
              <a:rPr lang="es-CO" dirty="0" smtClean="0"/>
              <a:t>se vuelve </a:t>
            </a:r>
            <a:r>
              <a:rPr lang="es-CO" dirty="0"/>
              <a:t>a subir y sus dos válvulas se cierran</a:t>
            </a:r>
            <a:r>
              <a:rPr lang="es-CO" dirty="0" smtClean="0"/>
              <a:t>.</a:t>
            </a:r>
          </a:p>
          <a:p>
            <a:pPr marL="0" indent="0">
              <a:buNone/>
            </a:pPr>
            <a:r>
              <a:rPr lang="es-CO" dirty="0" err="1"/>
              <a:t>Muestreador</a:t>
            </a:r>
            <a:r>
              <a:rPr lang="es-CO" dirty="0"/>
              <a:t>: el “ladrón” esta diseñado para </a:t>
            </a:r>
            <a:r>
              <a:rPr lang="es-CO" dirty="0" smtClean="0"/>
              <a:t>obtener muestras </a:t>
            </a:r>
            <a:r>
              <a:rPr lang="es-CO" dirty="0"/>
              <a:t>desde ¾” – 1</a:t>
            </a:r>
            <a:r>
              <a:rPr lang="es-CO" dirty="0" smtClean="0"/>
              <a:t>”.</a:t>
            </a:r>
            <a:endParaRPr lang="es-CO" dirty="0"/>
          </a:p>
          <a:p>
            <a:pPr marL="0" indent="0">
              <a:buNone/>
            </a:pPr>
            <a:endParaRPr lang="es-CO" dirty="0"/>
          </a:p>
          <a:p>
            <a:pPr marL="0" indent="0">
              <a:buNone/>
            </a:pPr>
            <a:endParaRPr lang="es-ES"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pic>
        <p:nvPicPr>
          <p:cNvPr id="6" name="Imagen 5"/>
          <p:cNvPicPr>
            <a:picLocks noChangeAspect="1"/>
          </p:cNvPicPr>
          <p:nvPr/>
        </p:nvPicPr>
        <p:blipFill>
          <a:blip r:embed="rId3"/>
          <a:stretch>
            <a:fillRect/>
          </a:stretch>
        </p:blipFill>
        <p:spPr>
          <a:xfrm>
            <a:off x="7106194" y="3805137"/>
            <a:ext cx="1397759" cy="2248970"/>
          </a:xfrm>
          <a:prstGeom prst="rect">
            <a:avLst/>
          </a:prstGeom>
        </p:spPr>
      </p:pic>
      <p:pic>
        <p:nvPicPr>
          <p:cNvPr id="7" name="Imagen 6"/>
          <p:cNvPicPr>
            <a:picLocks noChangeAspect="1"/>
          </p:cNvPicPr>
          <p:nvPr/>
        </p:nvPicPr>
        <p:blipFill>
          <a:blip r:embed="rId4"/>
          <a:stretch>
            <a:fillRect/>
          </a:stretch>
        </p:blipFill>
        <p:spPr>
          <a:xfrm>
            <a:off x="2562225" y="3977657"/>
            <a:ext cx="3533775" cy="2076450"/>
          </a:xfrm>
          <a:prstGeom prst="rect">
            <a:avLst/>
          </a:prstGeom>
        </p:spPr>
      </p:pic>
    </p:spTree>
    <p:extLst>
      <p:ext uri="{BB962C8B-B14F-4D97-AF65-F5344CB8AC3E}">
        <p14:creationId xmlns:p14="http://schemas.microsoft.com/office/powerpoint/2010/main" val="370055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935118" y="644826"/>
            <a:ext cx="237566" cy="369332"/>
          </a:xfrm>
          <a:prstGeom prst="rect">
            <a:avLst/>
          </a:prstGeom>
        </p:spPr>
        <p:txBody>
          <a:bodyPr wrap="none">
            <a:spAutoFit/>
          </a:bodyPr>
          <a:lstStyle/>
          <a:p>
            <a:r>
              <a:rPr lang="es-ES" dirty="0" smtClean="0"/>
              <a:t> </a:t>
            </a:r>
            <a:endParaRPr lang="es-ES" dirty="0"/>
          </a:p>
        </p:txBody>
      </p:sp>
      <p:sp>
        <p:nvSpPr>
          <p:cNvPr id="4" name="Rectángulo 3"/>
          <p:cNvSpPr/>
          <p:nvPr/>
        </p:nvSpPr>
        <p:spPr>
          <a:xfrm>
            <a:off x="1972491" y="1446590"/>
            <a:ext cx="8399417" cy="3139321"/>
          </a:xfrm>
          <a:prstGeom prst="rect">
            <a:avLst/>
          </a:prstGeom>
        </p:spPr>
        <p:txBody>
          <a:bodyPr wrap="square">
            <a:spAutoFit/>
          </a:bodyPr>
          <a:lstStyle/>
          <a:p>
            <a:pPr algn="just"/>
            <a:endParaRPr lang="es-ES" dirty="0" smtClean="0"/>
          </a:p>
          <a:p>
            <a:pPr algn="just"/>
            <a:endParaRPr lang="es-ES" dirty="0"/>
          </a:p>
          <a:p>
            <a:pPr algn="just"/>
            <a:endParaRPr lang="es-ES" dirty="0"/>
          </a:p>
          <a:p>
            <a:pPr algn="just"/>
            <a:endParaRPr lang="es-ES" b="1" dirty="0" smtClean="0"/>
          </a:p>
          <a:p>
            <a:pPr algn="just"/>
            <a:endParaRPr lang="es-ES" b="1" dirty="0"/>
          </a:p>
          <a:p>
            <a:pPr algn="just"/>
            <a:endParaRPr lang="es-ES" b="1" dirty="0" smtClean="0"/>
          </a:p>
          <a:p>
            <a:pPr algn="just"/>
            <a:endParaRPr lang="es-ES" b="1" dirty="0"/>
          </a:p>
          <a:p>
            <a:pPr algn="just"/>
            <a:endParaRPr lang="es-ES" b="1" dirty="0" smtClean="0"/>
          </a:p>
          <a:p>
            <a:pPr algn="just"/>
            <a:endParaRPr lang="es-ES" b="1" dirty="0"/>
          </a:p>
          <a:p>
            <a:pPr algn="just"/>
            <a:endParaRPr lang="es-ES" b="1" dirty="0" smtClean="0"/>
          </a:p>
          <a:p>
            <a:pPr algn="just"/>
            <a:endParaRPr lang="es-ES" b="1" dirty="0"/>
          </a:p>
        </p:txBody>
      </p:sp>
      <p:pic>
        <p:nvPicPr>
          <p:cNvPr id="6" name="Imagen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
        <p:nvSpPr>
          <p:cNvPr id="7" name="Título 6"/>
          <p:cNvSpPr>
            <a:spLocks noGrp="1"/>
          </p:cNvSpPr>
          <p:nvPr>
            <p:ph type="title"/>
          </p:nvPr>
        </p:nvSpPr>
        <p:spPr>
          <a:xfrm>
            <a:off x="2551612" y="103076"/>
            <a:ext cx="9683931" cy="1028964"/>
          </a:xfrm>
        </p:spPr>
        <p:txBody>
          <a:bodyPr>
            <a:noAutofit/>
          </a:bodyPr>
          <a:lstStyle/>
          <a:p>
            <a:r>
              <a:rPr lang="es-CO" sz="3600" b="1" dirty="0" smtClean="0"/>
              <a:t>         Método automático </a:t>
            </a:r>
            <a:endParaRPr lang="es-ES" sz="3600" b="1" dirty="0"/>
          </a:p>
        </p:txBody>
      </p:sp>
      <p:sp>
        <p:nvSpPr>
          <p:cNvPr id="11" name="Rectángulo 10"/>
          <p:cNvSpPr/>
          <p:nvPr/>
        </p:nvSpPr>
        <p:spPr>
          <a:xfrm>
            <a:off x="2026311" y="5046977"/>
            <a:ext cx="184731" cy="738664"/>
          </a:xfrm>
          <a:prstGeom prst="rect">
            <a:avLst/>
          </a:prstGeom>
        </p:spPr>
        <p:txBody>
          <a:bodyPr wrap="none">
            <a:spAutoFit/>
          </a:bodyPr>
          <a:lstStyle/>
          <a:p>
            <a:endParaRPr lang="es-MX" sz="2400" dirty="0" smtClean="0"/>
          </a:p>
          <a:p>
            <a:endParaRPr lang="es-ES" dirty="0"/>
          </a:p>
        </p:txBody>
      </p:sp>
      <p:sp>
        <p:nvSpPr>
          <p:cNvPr id="3" name="Marcador de contenido 2"/>
          <p:cNvSpPr>
            <a:spLocks noGrp="1"/>
          </p:cNvSpPr>
          <p:nvPr>
            <p:ph idx="1"/>
          </p:nvPr>
        </p:nvSpPr>
        <p:spPr>
          <a:xfrm>
            <a:off x="1685108" y="1293860"/>
            <a:ext cx="10371908" cy="4883104"/>
          </a:xfrm>
        </p:spPr>
        <p:txBody>
          <a:bodyPr>
            <a:normAutofit/>
          </a:bodyPr>
          <a:lstStyle/>
          <a:p>
            <a:pPr marL="0" indent="0">
              <a:buNone/>
            </a:pPr>
            <a:r>
              <a:rPr lang="es-CO" dirty="0"/>
              <a:t>El objetivo es extraer muestras representativas de petróleo y </a:t>
            </a:r>
          </a:p>
          <a:p>
            <a:pPr marL="0" indent="0">
              <a:buNone/>
            </a:pPr>
            <a:r>
              <a:rPr lang="es-CO" dirty="0"/>
              <a:t>productos de petróleo de una corriente de flujo.</a:t>
            </a:r>
          </a:p>
        </p:txBody>
      </p:sp>
      <p:pic>
        <p:nvPicPr>
          <p:cNvPr id="5" name="Imagen 4"/>
          <p:cNvPicPr>
            <a:picLocks noChangeAspect="1"/>
          </p:cNvPicPr>
          <p:nvPr/>
        </p:nvPicPr>
        <p:blipFill>
          <a:blip r:embed="rId3"/>
          <a:stretch>
            <a:fillRect/>
          </a:stretch>
        </p:blipFill>
        <p:spPr>
          <a:xfrm>
            <a:off x="2253955" y="2981631"/>
            <a:ext cx="3362325" cy="2514600"/>
          </a:xfrm>
          <a:prstGeom prst="rect">
            <a:avLst/>
          </a:prstGeom>
        </p:spPr>
      </p:pic>
      <p:pic>
        <p:nvPicPr>
          <p:cNvPr id="8" name="Imagen 7"/>
          <p:cNvPicPr>
            <a:picLocks noChangeAspect="1"/>
          </p:cNvPicPr>
          <p:nvPr/>
        </p:nvPicPr>
        <p:blipFill>
          <a:blip r:embed="rId4"/>
          <a:stretch>
            <a:fillRect/>
          </a:stretch>
        </p:blipFill>
        <p:spPr>
          <a:xfrm>
            <a:off x="5897744" y="2431599"/>
            <a:ext cx="4419600" cy="2800350"/>
          </a:xfrm>
          <a:prstGeom prst="rect">
            <a:avLst/>
          </a:prstGeom>
        </p:spPr>
      </p:pic>
    </p:spTree>
    <p:extLst>
      <p:ext uri="{BB962C8B-B14F-4D97-AF65-F5344CB8AC3E}">
        <p14:creationId xmlns:p14="http://schemas.microsoft.com/office/powerpoint/2010/main" val="42425333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RACIAS….. | Imágenes de gracias, Mensajes de agradecimiento, Imagenes de  agradecimien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5288" y="1440791"/>
            <a:ext cx="6502892" cy="4006421"/>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1908" y="4653677"/>
            <a:ext cx="1685108" cy="1685108"/>
          </a:xfrm>
          <a:prstGeom prst="rect">
            <a:avLst/>
          </a:prstGeom>
        </p:spPr>
      </p:pic>
    </p:spTree>
    <p:extLst>
      <p:ext uri="{BB962C8B-B14F-4D97-AF65-F5344CB8AC3E}">
        <p14:creationId xmlns:p14="http://schemas.microsoft.com/office/powerpoint/2010/main" val="144913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19016</TotalTime>
  <Words>829</Words>
  <Application>Microsoft Office PowerPoint</Application>
  <PresentationFormat>Panorámica</PresentationFormat>
  <Paragraphs>104</Paragraphs>
  <Slides>17</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17</vt:i4>
      </vt:variant>
    </vt:vector>
  </HeadingPairs>
  <TitlesOfParts>
    <vt:vector size="21" baseType="lpstr">
      <vt:lpstr>Arial</vt:lpstr>
      <vt:lpstr>Calibri</vt:lpstr>
      <vt:lpstr>Calibri Light</vt:lpstr>
      <vt:lpstr>Tema de Office</vt:lpstr>
      <vt:lpstr>    Tomar muestras </vt:lpstr>
      <vt:lpstr>            Toma de muestras  </vt:lpstr>
      <vt:lpstr>Presentación de PowerPoint</vt:lpstr>
      <vt:lpstr>                 Normativa relacionada con el muestreo  </vt:lpstr>
      <vt:lpstr>Aplicaciones de los procedimientos de muestreo </vt:lpstr>
      <vt:lpstr>Clasificación de los procedimientos de muestreo </vt:lpstr>
      <vt:lpstr>  Manipulación de muestras   </vt:lpstr>
      <vt:lpstr>Manipulación de las muestras </vt:lpstr>
      <vt:lpstr>Contenedores para muestreo manual </vt:lpstr>
      <vt:lpstr>Contenedores para muestreo manual</vt:lpstr>
      <vt:lpstr>Contenedores para muestreo manual</vt:lpstr>
      <vt:lpstr>                Muestreo manual </vt:lpstr>
      <vt:lpstr>                    Muestra puntual </vt:lpstr>
      <vt:lpstr>                 Muestras requeridas</vt:lpstr>
      <vt:lpstr>          Muestreador tipo ladrón </vt:lpstr>
      <vt:lpstr>         Método automático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Diseño</dc:creator>
  <cp:lastModifiedBy>Eliecer Garzon</cp:lastModifiedBy>
  <cp:revision>1148</cp:revision>
  <dcterms:created xsi:type="dcterms:W3CDTF">2020-02-18T12:47:10Z</dcterms:created>
  <dcterms:modified xsi:type="dcterms:W3CDTF">2022-08-16T18:55:40Z</dcterms:modified>
</cp:coreProperties>
</file>