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9900"/>
    <a:srgbClr val="66FF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7EB67-28C2-45EC-89A0-75EEFA730351}" type="datetimeFigureOut">
              <a:rPr lang="es-CO" smtClean="0"/>
              <a:t>03/06/2020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0349CA-29B3-49D6-BD6C-177FAD6F432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5277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F3CBF-D8EC-4ACB-B957-C9BAFD5F280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2527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F3CBF-D8EC-4ACB-B957-C9BAFD5F2809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89260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6/3/2020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transporte.gov.co/documentos/29/manuales-de-senalizacion-vial/genPagDocs=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38307" y="5006614"/>
            <a:ext cx="6515386" cy="1388534"/>
          </a:xfrm>
        </p:spPr>
        <p:txBody>
          <a:bodyPr>
            <a:normAutofit fontScale="62500" lnSpcReduction="20000"/>
          </a:bodyPr>
          <a:lstStyle/>
          <a:p>
            <a:pPr lvl="0"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s-CO" altLang="es-CO" sz="2400" dirty="0" smtClean="0"/>
          </a:p>
          <a:p>
            <a:pPr lvl="0"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s-CO" altLang="es-CO" sz="2400" dirty="0" smtClean="0">
                <a:solidFill>
                  <a:srgbClr val="2E75B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s-CO" altLang="es-CO" sz="47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</a:t>
            </a:r>
            <a:r>
              <a:rPr lang="es-CO" altLang="es-CO" sz="4700" dirty="0" smtClean="0">
                <a:solidFill>
                  <a:srgbClr val="2E75B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Ñ</a:t>
            </a:r>
            <a:r>
              <a:rPr lang="es-CO" altLang="es-CO" sz="47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ALES DE TRANSITO</a:t>
            </a:r>
          </a:p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s-CO" altLang="es-CO" sz="2400" dirty="0" smtClean="0">
              <a:solidFill>
                <a:srgbClr val="2E75B6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s-CO" altLang="es-CO" sz="24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COORDINACI</a:t>
            </a:r>
            <a:r>
              <a:rPr lang="es-CO" altLang="es-CO" sz="2400" dirty="0" smtClean="0">
                <a:solidFill>
                  <a:srgbClr val="2E75B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Ó</a:t>
            </a:r>
            <a:r>
              <a:rPr lang="es-CO" altLang="es-CO" sz="24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 DE VEH</a:t>
            </a:r>
            <a:r>
              <a:rPr lang="es-CO" altLang="es-CO" sz="2400" dirty="0" smtClean="0">
                <a:solidFill>
                  <a:srgbClr val="2E75B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Í</a:t>
            </a:r>
            <a:r>
              <a:rPr lang="es-CO" altLang="es-CO" sz="24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CULOS</a:t>
            </a:r>
          </a:p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s-CO" sz="2800" dirty="0" smtClean="0">
                <a:hlinkClick r:id="rId3"/>
              </a:rPr>
              <a:t>https://www.mintransporte.gov.co/documentos/29/manuales-de-senalizacion-vial/genPagDocs=1</a:t>
            </a:r>
            <a:endParaRPr lang="es-CO" altLang="es-CO" sz="2800" dirty="0"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069720"/>
            <a:ext cx="1126462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altLang="es-CO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kumimoji="0" lang="es-CO" altLang="es-CO" sz="1100" b="0" i="0" u="none" strike="noStrike" cap="none" normalizeH="0" baseline="0" dirty="0" smtClean="0">
                <a:ln>
                  <a:noFill/>
                </a:ln>
                <a:solidFill>
                  <a:srgbClr val="2E75B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endParaRPr kumimoji="0" lang="es-CO" altLang="es-C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Imagen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4" t="35672" r="22887" b="25137"/>
          <a:stretch>
            <a:fillRect/>
          </a:stretch>
        </p:blipFill>
        <p:spPr bwMode="auto">
          <a:xfrm>
            <a:off x="3144982" y="940426"/>
            <a:ext cx="8732114" cy="348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08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57350" y="399198"/>
            <a:ext cx="7028596" cy="719918"/>
          </a:xfrm>
        </p:spPr>
        <p:txBody>
          <a:bodyPr>
            <a:normAutofit/>
          </a:bodyPr>
          <a:lstStyle/>
          <a:p>
            <a:r>
              <a:rPr lang="es-CO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SEÑALES INFORMATIVAS</a:t>
            </a:r>
          </a:p>
        </p:txBody>
      </p:sp>
      <p:sp>
        <p:nvSpPr>
          <p:cNvPr id="7" name="Rectángulo redondeado 6"/>
          <p:cNvSpPr/>
          <p:nvPr/>
        </p:nvSpPr>
        <p:spPr>
          <a:xfrm>
            <a:off x="3084394" y="354842"/>
            <a:ext cx="6073254" cy="84616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Proceso alternativo 8"/>
          <p:cNvSpPr/>
          <p:nvPr/>
        </p:nvSpPr>
        <p:spPr>
          <a:xfrm>
            <a:off x="839337" y="2305124"/>
            <a:ext cx="4299045" cy="349382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O" sz="2200">
                <a:latin typeface="Comic Sans MS" panose="030F0702030302020204" pitchFamily="66" charset="0"/>
              </a:rPr>
              <a:t>Las señales informativas tienen como propósito orientar y guiar a los usuarios del sistema vial, entregándoles la información necesaria para que puedan llegar a sus destinos de la forma más segura, simple y directa posible. </a:t>
            </a:r>
            <a:endParaRPr lang="es-CO" sz="2200" dirty="0">
              <a:latin typeface="Comic Sans MS" panose="030F0702030302020204" pitchFamily="66" charset="0"/>
            </a:endParaRPr>
          </a:p>
        </p:txBody>
      </p:sp>
      <p:sp>
        <p:nvSpPr>
          <p:cNvPr id="11" name="Redondear rectángulo de esquina diagonal 10"/>
          <p:cNvSpPr/>
          <p:nvPr/>
        </p:nvSpPr>
        <p:spPr>
          <a:xfrm>
            <a:off x="5479578" y="1364776"/>
            <a:ext cx="6284794" cy="5076967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O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       </a:t>
            </a:r>
          </a:p>
          <a:p>
            <a:pPr algn="just"/>
            <a:r>
              <a:rPr lang="es-CO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En </a:t>
            </a:r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particular, se utilizan para informar sobre: </a:t>
            </a:r>
          </a:p>
          <a:p>
            <a:pPr algn="just"/>
            <a:endParaRPr lang="es-CO" dirty="0">
              <a:solidFill>
                <a:schemeClr val="accent5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a. Direcciones hacia destinos, calles o rutas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b. Hacia dónde conduce la vía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c. Enlaces o empalmes con otras vías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 d. Carriles apropiados para cada destino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e. Inicio de la salida a otras vías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f. Distancias a que se encuentran los destinos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g. Hito kilométrico a lo largo de la vía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h. Identificación de rutas y calles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i. Servicios generales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j. Lugares de atractivo turístico existentes en las inmediaciones de la vía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k. Nombres de ciudades, ríos, puentes, calles, parques, lugares históricos y otros </a:t>
            </a:r>
          </a:p>
          <a:p>
            <a:pPr algn="just"/>
            <a:r>
              <a:rPr lang="es-CO" dirty="0">
                <a:solidFill>
                  <a:schemeClr val="accent5"/>
                </a:solidFill>
                <a:latin typeface="Comic Sans MS" panose="030F0702030302020204" pitchFamily="66" charset="0"/>
              </a:rPr>
              <a:t>l. Cualquier otra información de importancia para los conductores.</a:t>
            </a:r>
          </a:p>
        </p:txBody>
      </p:sp>
    </p:spTree>
    <p:extLst>
      <p:ext uri="{BB962C8B-B14F-4D97-AF65-F5344CB8AC3E}">
        <p14:creationId xmlns:p14="http://schemas.microsoft.com/office/powerpoint/2010/main" val="353964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 rot="21108026">
            <a:off x="1896665" y="1463040"/>
            <a:ext cx="4804386" cy="458724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Las señales informativas, de acuerdo con su </a:t>
            </a:r>
            <a:r>
              <a:rPr lang="es-CO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función</a:t>
            </a:r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, se clasifican en: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a. Señales que guían al usuario a su destino: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pre señalización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dirección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confirmación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identificación vial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localización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b. Señales con otra información de interés: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servicios generales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interés turístico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De referencia de localización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Otras señales para autopistas y carreteras </a:t>
            </a:r>
          </a:p>
          <a:p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● Otras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29803" y="241149"/>
            <a:ext cx="3533787" cy="678976"/>
          </a:xfrm>
        </p:spPr>
        <p:txBody>
          <a:bodyPr>
            <a:normAutofit fontScale="90000"/>
          </a:bodyPr>
          <a:lstStyle/>
          <a:p>
            <a:r>
              <a:rPr lang="es-CO" b="1" i="1" u="sn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CLASIFICACIÓN</a:t>
            </a:r>
            <a:endParaRPr lang="es-CO" b="1" i="1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3841" t="43117" r="54346" b="35334"/>
          <a:stretch/>
        </p:blipFill>
        <p:spPr>
          <a:xfrm>
            <a:off x="7088658" y="3849930"/>
            <a:ext cx="1491177" cy="1406769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58599" t="22252" r="28400" b="58139"/>
          <a:stretch/>
        </p:blipFill>
        <p:spPr>
          <a:xfrm>
            <a:off x="8493754" y="3402360"/>
            <a:ext cx="1641272" cy="1280160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/>
          <a:srcRect l="45579" t="18586" r="40603" b="57888"/>
          <a:stretch/>
        </p:blipFill>
        <p:spPr>
          <a:xfrm>
            <a:off x="7066793" y="716821"/>
            <a:ext cx="1744394" cy="1535898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/>
          <a:srcRect l="33682" t="18876" r="54737" b="58068"/>
          <a:stretch/>
        </p:blipFill>
        <p:spPr>
          <a:xfrm>
            <a:off x="8673036" y="246065"/>
            <a:ext cx="1461990" cy="1505244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2"/>
          <a:srcRect l="33368" t="66821" r="54236" b="9907"/>
          <a:stretch/>
        </p:blipFill>
        <p:spPr>
          <a:xfrm>
            <a:off x="10053346" y="2831977"/>
            <a:ext cx="1564882" cy="1519311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/>
          <a:srcRect l="58933" t="46602" r="27954" b="34436"/>
          <a:stretch/>
        </p:blipFill>
        <p:spPr>
          <a:xfrm>
            <a:off x="9314390" y="1654355"/>
            <a:ext cx="1655340" cy="1237956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2"/>
          <a:srcRect l="46247" t="46422" r="41543" b="33541"/>
          <a:stretch/>
        </p:blipFill>
        <p:spPr>
          <a:xfrm>
            <a:off x="7862672" y="2177934"/>
            <a:ext cx="1541359" cy="1308086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2"/>
          <a:srcRect l="59694" t="66174" r="29608" b="8614"/>
          <a:stretch/>
        </p:blipFill>
        <p:spPr>
          <a:xfrm>
            <a:off x="8579835" y="4661774"/>
            <a:ext cx="1350498" cy="1645921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2"/>
          <a:srcRect l="46897" t="67287" r="42506" b="9872"/>
          <a:stretch/>
        </p:blipFill>
        <p:spPr>
          <a:xfrm>
            <a:off x="9984931" y="4326577"/>
            <a:ext cx="1337699" cy="1491175"/>
          </a:xfrm>
          <a:prstGeom prst="round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058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06973" y="457201"/>
            <a:ext cx="8596050" cy="990600"/>
          </a:xfrm>
        </p:spPr>
        <p:txBody>
          <a:bodyPr/>
          <a:lstStyle/>
          <a:p>
            <a:r>
              <a:rPr lang="es-CO" b="1" i="1" u="sng" dirty="0" smtClean="0">
                <a:ln w="222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</a:rPr>
              <a:t>LOCALIZACIÓN Y PRESEÑALIZACIÓN</a:t>
            </a:r>
            <a:endParaRPr lang="es-CO" b="1" i="1" u="sng" dirty="0">
              <a:ln w="222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1028" y="3784210"/>
            <a:ext cx="6535870" cy="2504048"/>
          </a:xfrm>
          <a:solidFill>
            <a:schemeClr val="accent6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just"/>
            <a:endParaRPr lang="es-CO" sz="22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es-CO" sz="2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PRESEÑALIZACIÓN: Estas señales informan sobre la proximidad de un cruce o intersección con otras vías, indicando la distancia a éstos, el nombre o código de las vías y los destinos importantes que ellas permiten alcanzar. Con esta información los conductores pueden iniciar la selección del carril o los carriles que le permiten salir de la vía o continuar en ella.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4990" t="23584" r="32118" b="54320"/>
          <a:stretch/>
        </p:blipFill>
        <p:spPr>
          <a:xfrm>
            <a:off x="7126713" y="1678764"/>
            <a:ext cx="4376310" cy="1613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/>
          <a:srcRect l="28192" t="50055" r="34666" b="14139"/>
          <a:stretch/>
        </p:blipFill>
        <p:spPr>
          <a:xfrm>
            <a:off x="7289120" y="3784210"/>
            <a:ext cx="4051496" cy="2321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ángulo 9"/>
          <p:cNvSpPr/>
          <p:nvPr/>
        </p:nvSpPr>
        <p:spPr>
          <a:xfrm>
            <a:off x="1303606" y="2021108"/>
            <a:ext cx="5434818" cy="92333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O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LOCALIZACIÓN: Se </a:t>
            </a:r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usan en autopistas y carreteras y en vías convencionales con flujos de salida importantes.</a:t>
            </a:r>
          </a:p>
        </p:txBody>
      </p:sp>
      <p:sp>
        <p:nvSpPr>
          <p:cNvPr id="11" name="Flecha derecha 10"/>
          <p:cNvSpPr/>
          <p:nvPr/>
        </p:nvSpPr>
        <p:spPr>
          <a:xfrm>
            <a:off x="6836898" y="2391508"/>
            <a:ext cx="289815" cy="239150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Flecha derecha 11"/>
          <p:cNvSpPr/>
          <p:nvPr/>
        </p:nvSpPr>
        <p:spPr>
          <a:xfrm>
            <a:off x="6999305" y="4825631"/>
            <a:ext cx="289815" cy="239150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3735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34043" y="685800"/>
            <a:ext cx="5542671" cy="760863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es-CO" b="1" dirty="0" smtClean="0">
                <a:ln w="222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SEÑALES DE DIRECCIÓN </a:t>
            </a:r>
            <a:endParaRPr lang="es-CO" b="1" dirty="0">
              <a:ln w="222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50499" y="1871003"/>
            <a:ext cx="5568916" cy="4326597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algn="just"/>
            <a:r>
              <a:rPr lang="es-CO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Informan sobre destinos importantes a los que es posible acceder al tomar una salida, así como los códigos o nombres de las vías que conducen a ellos y, fundamentalmente, la dirección de la salida, lo que indica a los conductores el tipo de maniobra requerida para abandonar la vía o continuar en ella.</a:t>
            </a:r>
          </a:p>
          <a:p>
            <a:pPr algn="just"/>
            <a:r>
              <a:rPr lang="es-CO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En señales de dirección compuestas, las flechas que indiquen destinos hacia la derecha se ubican próximas al borde derecho de la señal y las que señalan destinos hacia la izquierda o hacia arriba, próximas al izquierdo.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3147" t="26609" r="26103" b="21661"/>
          <a:stretch/>
        </p:blipFill>
        <p:spPr>
          <a:xfrm>
            <a:off x="7289893" y="2006640"/>
            <a:ext cx="4568335" cy="36825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8272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91373" y="493908"/>
            <a:ext cx="6837528" cy="816699"/>
          </a:xfrm>
          <a:solidFill>
            <a:schemeClr val="accent6">
              <a:lumMod val="60000"/>
              <a:lumOff val="40000"/>
            </a:schemeClr>
          </a:solidFill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CO" b="1" dirty="0" smtClean="0">
                <a:ln w="222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</a:rPr>
              <a:t>SEÑALES DE CONFIRMACIÓN</a:t>
            </a:r>
            <a:endParaRPr lang="es-CO" b="1" dirty="0">
              <a:ln w="222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33516" y="1610436"/>
            <a:ext cx="9553243" cy="292062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algn="just"/>
            <a:r>
              <a:rPr lang="es-CO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Estas señales tienen como función confirmar a los conductores que la vía a la cual se han incorporado los conduce al destino elegido, entregando información de distancia a éste y a otros destinos a que la vía conduce. Deben contener a lo menos el o los destinos entregados con anterioridad en la vía de origen por las señales de pre señalización y de dirección.</a:t>
            </a:r>
          </a:p>
          <a:p>
            <a:pPr algn="just"/>
            <a:r>
              <a:rPr lang="es-CO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La señal debe indicar a lo más 3 destinos, uno de los cuales, el más lejano a la señal, debe corresponder a una ciudad importante que sirve de referencia.</a:t>
            </a:r>
          </a:p>
          <a:p>
            <a:pPr algn="just"/>
            <a:r>
              <a:rPr lang="es-CO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Las distancias que se indiquen deben ser las que efectivamente existen a los lugares de destino.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48396" t="50424" r="23847" b="21314"/>
          <a:stretch/>
        </p:blipFill>
        <p:spPr>
          <a:xfrm>
            <a:off x="8024885" y="4687592"/>
            <a:ext cx="2808544" cy="163685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15630" t="52977" r="57966" b="23460"/>
          <a:stretch/>
        </p:blipFill>
        <p:spPr>
          <a:xfrm>
            <a:off x="4382610" y="4823630"/>
            <a:ext cx="2671604" cy="13647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4997" t="29617" r="44906" b="53660"/>
          <a:stretch/>
        </p:blipFill>
        <p:spPr>
          <a:xfrm>
            <a:off x="1378423" y="5021739"/>
            <a:ext cx="2033517" cy="96855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1462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00191" y="539791"/>
            <a:ext cx="7954604" cy="665329"/>
          </a:xfrm>
        </p:spPr>
        <p:txBody>
          <a:bodyPr>
            <a:normAutofit fontScale="90000"/>
          </a:bodyPr>
          <a:lstStyle/>
          <a:p>
            <a:r>
              <a:rPr lang="es-CO" b="1" i="1" u="sng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SEÑALES DE IDENTIFICACIÓN VIAL </a:t>
            </a:r>
            <a:endParaRPr lang="es-CO" b="1" i="1" u="sng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27991" y="1555845"/>
            <a:ext cx="5760164" cy="4897574"/>
          </a:xfr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/>
            <a:r>
              <a:rPr lang="es-CO" dirty="0">
                <a:latin typeface="Comic Sans MS" panose="030F0702030302020204" pitchFamily="66" charset="0"/>
              </a:rPr>
              <a:t>Tienen como función individualizar la vía, indicando su nombre, código o numeración. Se utilizan para indicar el número característico de la vía, de acuerdo con la codificación oficial establecida por la Reglamentación de Nomenclatura Vial expedida por el Ministerio de Transporte o quién haga sus veces. Dada su función, en autopistas estas señales deben colocarse más frecuentemente que en otras vías</a:t>
            </a:r>
            <a:r>
              <a:rPr lang="es-CO" dirty="0" smtClean="0">
                <a:latin typeface="Comic Sans MS" panose="030F0702030302020204" pitchFamily="66" charset="0"/>
              </a:rPr>
              <a:t>.</a:t>
            </a:r>
          </a:p>
          <a:p>
            <a:pPr marL="0" indent="0" algn="just">
              <a:buNone/>
            </a:pPr>
            <a:r>
              <a:rPr lang="es-CO" dirty="0" smtClean="0">
                <a:latin typeface="Comic Sans MS" panose="030F0702030302020204" pitchFamily="66" charset="0"/>
              </a:rPr>
              <a:t>	● </a:t>
            </a:r>
            <a:r>
              <a:rPr lang="es-CO" sz="2100" dirty="0">
                <a:latin typeface="Comic Sans MS" panose="030F0702030302020204" pitchFamily="66" charset="0"/>
              </a:rPr>
              <a:t>RUTA NACIONAL SI-01 </a:t>
            </a:r>
            <a:endParaRPr lang="es-CO" sz="2100" dirty="0" smtClean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s-CO" sz="2100" dirty="0" smtClean="0">
                <a:latin typeface="Comic Sans MS" panose="030F0702030302020204" pitchFamily="66" charset="0"/>
              </a:rPr>
              <a:t>	● </a:t>
            </a:r>
            <a:r>
              <a:rPr lang="es-CO" sz="2100" dirty="0">
                <a:latin typeface="Comic Sans MS" panose="030F0702030302020204" pitchFamily="66" charset="0"/>
              </a:rPr>
              <a:t>RUTA DEPARTAMENTAL SI-01A </a:t>
            </a:r>
            <a:endParaRPr lang="es-CO" sz="2100" dirty="0" smtClean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s-CO" sz="2100" dirty="0" smtClean="0">
                <a:latin typeface="Comic Sans MS" panose="030F0702030302020204" pitchFamily="66" charset="0"/>
              </a:rPr>
              <a:t>	● </a:t>
            </a:r>
            <a:r>
              <a:rPr lang="es-CO" sz="2100" dirty="0">
                <a:latin typeface="Comic Sans MS" panose="030F0702030302020204" pitchFamily="66" charset="0"/>
              </a:rPr>
              <a:t>RUTA PANAMERICANA SI-02 </a:t>
            </a:r>
            <a:endParaRPr lang="es-CO" sz="2100" dirty="0" smtClean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s-CO" sz="2100" dirty="0" smtClean="0">
                <a:latin typeface="Comic Sans MS" panose="030F0702030302020204" pitchFamily="66" charset="0"/>
              </a:rPr>
              <a:t>	● </a:t>
            </a:r>
            <a:r>
              <a:rPr lang="es-CO" sz="2100" dirty="0">
                <a:latin typeface="Comic Sans MS" panose="030F0702030302020204" pitchFamily="66" charset="0"/>
              </a:rPr>
              <a:t>RUTA MARGINAL DE LA SELVA SI-03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68915" t="30644" r="17133" b="36519"/>
          <a:stretch/>
        </p:blipFill>
        <p:spPr>
          <a:xfrm>
            <a:off x="8197196" y="3622203"/>
            <a:ext cx="1541882" cy="20403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53898" t="30798" r="31626" b="36551"/>
          <a:stretch/>
        </p:blipFill>
        <p:spPr>
          <a:xfrm>
            <a:off x="9671160" y="4435520"/>
            <a:ext cx="1483635" cy="18814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8776" t="30767" r="46853" b="36769"/>
          <a:stretch/>
        </p:blipFill>
        <p:spPr>
          <a:xfrm>
            <a:off x="9511529" y="2120816"/>
            <a:ext cx="1575348" cy="20008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23759" t="30735" r="61661" b="37734"/>
          <a:stretch/>
        </p:blipFill>
        <p:spPr>
          <a:xfrm>
            <a:off x="7882394" y="1419367"/>
            <a:ext cx="1654650" cy="201176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2614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88610" y="494732"/>
            <a:ext cx="8120417" cy="1095233"/>
          </a:xfrm>
        </p:spPr>
        <p:txBody>
          <a:bodyPr>
            <a:normAutofit fontScale="90000"/>
          </a:bodyPr>
          <a:lstStyle/>
          <a:p>
            <a:r>
              <a:rPr lang="es-CO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NOMBRE DE CALLES Y NOMENCLATURA URBANA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27805" y="1911471"/>
            <a:ext cx="5151967" cy="3886200"/>
          </a:xfr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algn="just"/>
            <a:r>
              <a:rPr lang="es-CO" dirty="0">
                <a:solidFill>
                  <a:schemeClr val="bg1"/>
                </a:solidFill>
                <a:latin typeface="Comic Sans MS" panose="030F0702030302020204" pitchFamily="66" charset="0"/>
              </a:rPr>
              <a:t>Se utilizan en vías convencionales urbanas para informar el nombre de las calles y en algunas ciudades su numeración. Se pueden colocar junto con la señal reglamentaria TRÁNSITO EN UN SENTIDO o TRÁNSITO EN AMBOS SENTIDOS, o como señal aérea o junto con semáforos aéreos.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1888" t="30364" r="37064" b="22062"/>
          <a:stretch/>
        </p:blipFill>
        <p:spPr>
          <a:xfrm>
            <a:off x="7353083" y="2114480"/>
            <a:ext cx="4149941" cy="3575119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  <a:prstDash val="dashDot"/>
          </a:ln>
        </p:spPr>
      </p:pic>
    </p:spTree>
    <p:extLst>
      <p:ext uri="{BB962C8B-B14F-4D97-AF65-F5344CB8AC3E}">
        <p14:creationId xmlns:p14="http://schemas.microsoft.com/office/powerpoint/2010/main" val="223142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125337" y="685801"/>
            <a:ext cx="5773003" cy="788158"/>
          </a:xfrm>
        </p:spPr>
        <p:txBody>
          <a:bodyPr>
            <a:normAutofit/>
          </a:bodyPr>
          <a:lstStyle/>
          <a:p>
            <a:r>
              <a:rPr lang="es-CO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SEÑALES DE LOCALIZACIÓN </a:t>
            </a:r>
            <a:endParaRPr lang="es-CO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3242" t="26359" r="30115" b="7356"/>
          <a:stretch/>
        </p:blipFill>
        <p:spPr>
          <a:xfrm>
            <a:off x="7547212" y="2006220"/>
            <a:ext cx="4012442" cy="40806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987187" y="2247542"/>
            <a:ext cx="590493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220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Estas señales tienen como función indicar límites jurisdiccionales de ciudades o zonas urbanas, identificar ríos, lagos, parques, puentes, túneles, lugares históricos y otros puntos de interés que sirven de orientación a los usuarios de la vía. Se ubican en el límite jurisdiccional, en el caso de barrios, comunas, ciudades o regiones, y próximas a lugares como los mencionados</a:t>
            </a:r>
            <a:endParaRPr lang="es-CO" sz="22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5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70997" y="685801"/>
            <a:ext cx="8132027" cy="774510"/>
          </a:xfrm>
        </p:spPr>
        <p:txBody>
          <a:bodyPr>
            <a:normAutofit/>
          </a:bodyPr>
          <a:lstStyle/>
          <a:p>
            <a:r>
              <a:rPr lang="es-CO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SEÑALES POSTES DE REFERENCIA </a:t>
            </a:r>
            <a:endParaRPr lang="es-CO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10686" y="1665027"/>
            <a:ext cx="4326341" cy="455911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algn="just"/>
            <a:r>
              <a:rPr lang="es-CO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Las señales Postes de Referencia se colocan en autopistas y carreteras en los puntos de referencia para informar a los usuarios de la vía su posición relativa en kilómetros en la ruta, así como la identificación de la ruta y el tramo. </a:t>
            </a:r>
          </a:p>
          <a:p>
            <a:pPr algn="just"/>
            <a:r>
              <a:rPr lang="es-CO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En rutas nacionales o departamentales, el kilometraje comenzará en 0 (cero) en el punto más al sur u oeste de la vía y </a:t>
            </a:r>
            <a:r>
              <a:rPr lang="es-CO" sz="2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deberán </a:t>
            </a:r>
            <a:r>
              <a:rPr lang="es-CO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corresponder a los </a:t>
            </a:r>
            <a:r>
              <a:rPr lang="es-CO" sz="22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PRs</a:t>
            </a:r>
            <a:r>
              <a:rPr lang="es-CO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 del inventario vial.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8532" t="22341" r="34756" b="34073"/>
          <a:stretch/>
        </p:blipFill>
        <p:spPr>
          <a:xfrm>
            <a:off x="6550925" y="1780275"/>
            <a:ext cx="4952099" cy="4142853"/>
          </a:xfrm>
          <a:prstGeom prst="roundRect">
            <a:avLst>
              <a:gd name="adj" fmla="val 16667"/>
            </a:avLst>
          </a:prstGeom>
          <a:ln w="12700">
            <a:solidFill>
              <a:schemeClr val="tx1"/>
            </a:solidFill>
            <a:prstDash val="dash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7389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93631" y="299114"/>
            <a:ext cx="8424830" cy="751114"/>
          </a:xfrm>
        </p:spPr>
        <p:txBody>
          <a:bodyPr>
            <a:normAutofit fontScale="90000"/>
          </a:bodyPr>
          <a:lstStyle/>
          <a:p>
            <a:r>
              <a:rPr lang="es-CO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SEÑALES INFORMATIVAS DE SERVICIOS GENERALES Y ESPECIALES </a:t>
            </a:r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3671191" y="1950004"/>
            <a:ext cx="4823170" cy="3698543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es-CO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Existe un grupo de señales cuya función es informar a los usuarios sobre la oferta de servicios personales o a los automotores que se encuentran disponibles en la vía. Esto es: teléfonos, correos, hospedaje, restaurante, primeros auxilios, venta de combustible, taller, entre otros que se encuentran próximos a la </a:t>
            </a:r>
            <a:r>
              <a:rPr lang="es-CO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vía.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63358" t="68803" r="27127" b="11495"/>
          <a:stretch/>
        </p:blipFill>
        <p:spPr>
          <a:xfrm>
            <a:off x="10399876" y="4415825"/>
            <a:ext cx="1078173" cy="1555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l="44167" t="68573" r="46800" b="11725"/>
          <a:stretch/>
        </p:blipFill>
        <p:spPr>
          <a:xfrm>
            <a:off x="9993201" y="1184635"/>
            <a:ext cx="1023582" cy="15558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/>
          <a:srcRect l="34512" t="68717" r="56214" b="12446"/>
          <a:stretch/>
        </p:blipFill>
        <p:spPr>
          <a:xfrm>
            <a:off x="2413293" y="3398130"/>
            <a:ext cx="1050878" cy="14876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/>
          <a:srcRect l="24736" t="68688" r="65750" b="11264"/>
          <a:stretch/>
        </p:blipFill>
        <p:spPr>
          <a:xfrm>
            <a:off x="178064" y="2433014"/>
            <a:ext cx="1078173" cy="1583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/>
          <a:srcRect l="63739" t="48265" r="27227" b="31860"/>
          <a:stretch/>
        </p:blipFill>
        <p:spPr>
          <a:xfrm>
            <a:off x="9391320" y="2572440"/>
            <a:ext cx="1023582" cy="1569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/>
          <a:srcRect l="53963" t="48237" r="36763" b="32234"/>
          <a:stretch/>
        </p:blipFill>
        <p:spPr>
          <a:xfrm>
            <a:off x="2333393" y="4877449"/>
            <a:ext cx="1050878" cy="15421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/>
          <a:srcRect l="44307" t="48209" r="46418" b="31744"/>
          <a:stretch/>
        </p:blipFill>
        <p:spPr>
          <a:xfrm>
            <a:off x="2227840" y="1726124"/>
            <a:ext cx="1050879" cy="158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3"/>
          <a:srcRect l="34411" t="48007" r="56074" b="31945"/>
          <a:stretch/>
        </p:blipFill>
        <p:spPr>
          <a:xfrm>
            <a:off x="1224887" y="2172673"/>
            <a:ext cx="1078173" cy="1583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l="24756" t="47805" r="65609" b="32493"/>
          <a:stretch/>
        </p:blipFill>
        <p:spPr>
          <a:xfrm>
            <a:off x="11019858" y="1326426"/>
            <a:ext cx="1091821" cy="15558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/>
          <a:srcRect l="63880" t="27729" r="26966" b="52742"/>
          <a:stretch/>
        </p:blipFill>
        <p:spPr>
          <a:xfrm>
            <a:off x="272084" y="4035001"/>
            <a:ext cx="1037230" cy="14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3"/>
          <a:srcRect l="53983" t="27527" r="36501" b="51734"/>
          <a:stretch/>
        </p:blipFill>
        <p:spPr>
          <a:xfrm>
            <a:off x="9321701" y="4122153"/>
            <a:ext cx="1078175" cy="1637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3"/>
          <a:srcRect l="44328" t="27843" r="46518" b="52628"/>
          <a:stretch/>
        </p:blipFill>
        <p:spPr>
          <a:xfrm>
            <a:off x="1402364" y="3696813"/>
            <a:ext cx="1120951" cy="1542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3"/>
          <a:srcRect l="34551" t="27642" r="56054" b="51619"/>
          <a:stretch/>
        </p:blipFill>
        <p:spPr>
          <a:xfrm>
            <a:off x="10484521" y="2830183"/>
            <a:ext cx="1064525" cy="1637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/>
          <a:srcRect l="24775" t="27095" r="65830" b="52167"/>
          <a:stretch/>
        </p:blipFill>
        <p:spPr>
          <a:xfrm>
            <a:off x="1264510" y="5222681"/>
            <a:ext cx="995819" cy="15320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3"/>
          <a:srcRect l="53462" t="68774" r="36903" b="11523"/>
          <a:stretch/>
        </p:blipFill>
        <p:spPr>
          <a:xfrm>
            <a:off x="8762029" y="1050227"/>
            <a:ext cx="1091821" cy="1555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38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9182" y="3232246"/>
            <a:ext cx="4380931" cy="1094095"/>
          </a:xfrm>
        </p:spPr>
        <p:txBody>
          <a:bodyPr>
            <a:normAutofit fontScale="90000"/>
          </a:bodyPr>
          <a:lstStyle/>
          <a:p>
            <a:r>
              <a:rPr lang="es-CO" i="1" dirty="0">
                <a:ln w="0"/>
              </a:rPr>
              <a:t>SEÑALES INFORMATIVAS DE SERVICIOS GENERALES Y ESPECIALES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26340" y="3008193"/>
            <a:ext cx="7274257" cy="3187889"/>
          </a:xfrm>
          <a:ln>
            <a:prstDash val="dash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es-CO" dirty="0"/>
              <a:t>Estas señales son rectangulares, su color de fondo es azul con la simbología pertinente o texto de color blanco, excepto la señal SI-27 cuyo fondo es de color blanco con orla y texto de color negro. Para orientar mejor al conductor pueden contener una flecha blanca o texto con la distancia entre la señal y el servicio, integrado a la señal o con una placa adosada en la parte inferior conservando el mismo patrón de </a:t>
            </a:r>
            <a:r>
              <a:rPr lang="es-CO" dirty="0" smtClean="0"/>
              <a:t>colores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1050" t="36287" r="25839" b="31250"/>
          <a:stretch/>
        </p:blipFill>
        <p:spPr>
          <a:xfrm>
            <a:off x="5250661" y="259308"/>
            <a:ext cx="5531499" cy="2341802"/>
          </a:xfrm>
          <a:prstGeom prst="round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6743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97791" y="682964"/>
            <a:ext cx="8705233" cy="772657"/>
          </a:xfrm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CO" b="1" dirty="0">
                <a:ln/>
                <a:solidFill>
                  <a:srgbClr val="0070C0"/>
                </a:solidFill>
              </a:rPr>
              <a:t>SEÑALES INFORMATIVAS TURÍSTICAS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20087" y="1738543"/>
            <a:ext cx="6782937" cy="2232956"/>
          </a:xfrm>
          <a:solidFill>
            <a:schemeClr val="accent1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algn="just"/>
            <a:r>
              <a:rPr lang="es-CO" dirty="0" smtClean="0"/>
              <a:t>Se </a:t>
            </a:r>
            <a:r>
              <a:rPr lang="es-CO" dirty="0"/>
              <a:t>usan para informar a los usuarios de la vía la existencia de lugares de recreación o de atractivo cultural que se encuentren próximos a la vía, tales como campos de deportes, parques nacionales, parques nacionales naturales, parques de naturaleza, santuarios de fauna y flora, reserva nacional natural, playas, lagos, ríos, volcanes y sitios de artesanías, entre otras, y también para informar acerca de la ruta a tomar para poder llegar a ellos cuando están distantes de la vía.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55092" y="4254421"/>
            <a:ext cx="4804012" cy="147732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s-CO" b="1" dirty="0"/>
              <a:t>Señales Turísticas de Información de </a:t>
            </a:r>
            <a:r>
              <a:rPr lang="es-CO" b="1" dirty="0" smtClean="0"/>
              <a:t>Decisión</a:t>
            </a:r>
          </a:p>
          <a:p>
            <a:pPr algn="just"/>
            <a:r>
              <a:rPr lang="es-CO" dirty="0"/>
              <a:t>Estas señales son las que indican al conductor cómo llegar a un lugar de interés turístico cuando éste, o su acceso, no estén claramente visibles desde la vía.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8497" t="63012" r="33497" b="10869"/>
          <a:stretch/>
        </p:blipFill>
        <p:spPr>
          <a:xfrm>
            <a:off x="5736844" y="4167781"/>
            <a:ext cx="2374711" cy="1245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37988" t="27133" r="33035" b="48578"/>
          <a:stretch/>
        </p:blipFill>
        <p:spPr>
          <a:xfrm>
            <a:off x="7902053" y="4967785"/>
            <a:ext cx="2579427" cy="11737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31259" t="21222" r="28147" b="39972"/>
          <a:stretch/>
        </p:blipFill>
        <p:spPr>
          <a:xfrm>
            <a:off x="1361496" y="1965278"/>
            <a:ext cx="3097909" cy="1665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129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97791" y="467437"/>
            <a:ext cx="8759824" cy="692624"/>
          </a:xfrm>
        </p:spPr>
        <p:txBody>
          <a:bodyPr>
            <a:noAutofit/>
          </a:bodyPr>
          <a:lstStyle/>
          <a:p>
            <a:r>
              <a:rPr lang="es-CO" b="1" dirty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accent4"/>
                </a:solidFill>
              </a:rPr>
              <a:t>SEÑALES INFORMATIVAS TURÍSTICAS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42448" y="1459120"/>
            <a:ext cx="4333054" cy="2713563"/>
          </a:xfrm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algn="just" defTabSz="914400"/>
            <a:r>
              <a:rPr lang="es-CO" sz="1800" b="1" dirty="0">
                <a:solidFill>
                  <a:schemeClr val="lt1"/>
                </a:solidFill>
              </a:rPr>
              <a:t>Señales informativas de identificación y localización turísticas</a:t>
            </a:r>
          </a:p>
          <a:p>
            <a:pPr marL="0" algn="just" defTabSz="914400"/>
            <a:r>
              <a:rPr lang="es-CO" sz="1800" b="1" dirty="0">
                <a:solidFill>
                  <a:schemeClr val="lt1"/>
                </a:solidFill>
              </a:rPr>
              <a:t>Son señales ubicadas lateralmente o placas elevadas que mediante un símbolo y texto identifican la naturaleza o tipo del área o sitio turístico. Su forma es rectangular y su color de fondo es marrón, y sus letras, pictograma y orla son blancos, la flecha y distancia son marrón sobre fondo blanco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7972" t="20423" r="30319" b="15065"/>
          <a:stretch/>
        </p:blipFill>
        <p:spPr>
          <a:xfrm>
            <a:off x="3197474" y="4267593"/>
            <a:ext cx="2247983" cy="23077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37658" t="18424" r="35175" b="9374"/>
          <a:stretch/>
        </p:blipFill>
        <p:spPr>
          <a:xfrm>
            <a:off x="6493667" y="1459120"/>
            <a:ext cx="4488596" cy="5116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3855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2507" y="685800"/>
            <a:ext cx="8500517" cy="747215"/>
          </a:xfrm>
        </p:spPr>
        <p:txBody>
          <a:bodyPr/>
          <a:lstStyle/>
          <a:p>
            <a:r>
              <a:rPr lang="es-CO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SEÑALES DE MENSAJE VARIABLE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91387" y="2067340"/>
            <a:ext cx="5036457" cy="4402541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algn="just"/>
            <a:r>
              <a:rPr lang="es-CO" dirty="0">
                <a:solidFill>
                  <a:srgbClr val="FFC000"/>
                </a:solidFill>
                <a:latin typeface="Comic Sans MS" panose="030F0702030302020204" pitchFamily="66" charset="0"/>
              </a:rPr>
              <a:t>Una señal de mensaje variable (SMV) es un dispositivo de control de tránsito cuyo mensaje puede ser cambiado manual, eléctrica, mecánica o electrónicamente, con el fin de proporcionar a los conductores, en tiempo real, información pertinente a su viaje. </a:t>
            </a:r>
            <a:endParaRPr lang="es-CO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es-CO" dirty="0">
                <a:solidFill>
                  <a:srgbClr val="FFC000"/>
                </a:solidFill>
                <a:latin typeface="Comic Sans MS" panose="030F0702030302020204" pitchFamily="66" charset="0"/>
              </a:rPr>
              <a:t>Las SMV tienen la misma fuerza de ley para reglamentar y advertir que una señal tradicional estática. Las autorizaciones o restricciones impuestas a los conductores y la información proporcionada a los mismos a través de ellas prevalecerá por sobre cualquier otra señal existente en el lugar donde éstas se encuentran.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8322" t="23030" r="34441" b="57323"/>
          <a:stretch/>
        </p:blipFill>
        <p:spPr>
          <a:xfrm>
            <a:off x="6780899" y="2067340"/>
            <a:ext cx="3659638" cy="108564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672" t="69824" r="30035" b="10122"/>
          <a:stretch/>
        </p:blipFill>
        <p:spPr>
          <a:xfrm>
            <a:off x="6780899" y="3774607"/>
            <a:ext cx="3946241" cy="122601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33842" t="32745" r="30140" b="54179"/>
          <a:stretch/>
        </p:blipFill>
        <p:spPr>
          <a:xfrm>
            <a:off x="6596141" y="5622247"/>
            <a:ext cx="4686284" cy="956604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900080" y="1662564"/>
            <a:ext cx="3575713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rgbClr val="FFC000"/>
                </a:solidFill>
              </a:rPr>
              <a:t>SMV DE 12 A 16 CARACTERES</a:t>
            </a:r>
            <a:endParaRPr lang="es-CO" b="1" dirty="0">
              <a:solidFill>
                <a:srgbClr val="FFC00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840489" y="3405275"/>
            <a:ext cx="382706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solidFill>
                  <a:srgbClr val="FFC000"/>
                </a:solidFill>
              </a:rPr>
              <a:t>SMV DE 3 LINEAS DE </a:t>
            </a:r>
            <a:r>
              <a:rPr lang="es-CO" b="1" dirty="0" smtClean="0">
                <a:solidFill>
                  <a:srgbClr val="FFC000"/>
                </a:solidFill>
              </a:rPr>
              <a:t>INFORMACIÓN</a:t>
            </a:r>
            <a:endParaRPr lang="es-CO" b="1" dirty="0">
              <a:solidFill>
                <a:srgbClr val="FFC00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596141" y="5246143"/>
            <a:ext cx="468628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rgbClr val="FFC000"/>
                </a:solidFill>
              </a:rPr>
              <a:t>SIMBOLO EN SMV</a:t>
            </a:r>
            <a:endParaRPr lang="es-CO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7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66531" y="636330"/>
            <a:ext cx="3725839" cy="728014"/>
          </a:xfrm>
        </p:spPr>
        <p:txBody>
          <a:bodyPr>
            <a:normAutofit/>
          </a:bodyPr>
          <a:lstStyle/>
          <a:p>
            <a:r>
              <a:rPr lang="es-CO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ABREVIATURAS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12500" y="1528551"/>
            <a:ext cx="7962333" cy="79157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algn="just"/>
            <a:r>
              <a:rPr lang="es-CO" dirty="0">
                <a:solidFill>
                  <a:srgbClr val="FFC000"/>
                </a:solidFill>
              </a:rPr>
              <a:t>En el evento de requerirse el uso de abreviaturas, se deben utilizar las siguientes: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0734" t="44916" r="26470" b="17957"/>
          <a:stretch/>
        </p:blipFill>
        <p:spPr>
          <a:xfrm>
            <a:off x="1323833" y="2484329"/>
            <a:ext cx="8871046" cy="37470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380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1312</Words>
  <Application>Microsoft Office PowerPoint</Application>
  <PresentationFormat>Panorámica</PresentationFormat>
  <Paragraphs>82</Paragraphs>
  <Slides>16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Times New Roman</vt:lpstr>
      <vt:lpstr>Tema de Office</vt:lpstr>
      <vt:lpstr>Presentación de PowerPoint</vt:lpstr>
      <vt:lpstr>SEÑALES INFORMATIVAS</vt:lpstr>
      <vt:lpstr>CLASIFICACIÓN</vt:lpstr>
      <vt:lpstr>LOCALIZACIÓN Y PRESEÑALIZACIÓN</vt:lpstr>
      <vt:lpstr>SEÑALES DE DIRECCIÓN </vt:lpstr>
      <vt:lpstr>SEÑALES DE CONFIRMACIÓN</vt:lpstr>
      <vt:lpstr>SEÑALES DE IDENTIFICACIÓN VIAL </vt:lpstr>
      <vt:lpstr>NOMBRE DE CALLES Y NOMENCLATURA URBANA </vt:lpstr>
      <vt:lpstr>SEÑALES DE LOCALIZACIÓN </vt:lpstr>
      <vt:lpstr>SEÑALES POSTES DE REFERENCIA </vt:lpstr>
      <vt:lpstr>SEÑALES INFORMATIVAS DE SERVICIOS GENERALES Y ESPECIALES </vt:lpstr>
      <vt:lpstr>SEÑALES INFORMATIVAS DE SERVICIOS GENERALES Y ESPECIALES </vt:lpstr>
      <vt:lpstr>SEÑALES INFORMATIVAS TURÍSTICAS</vt:lpstr>
      <vt:lpstr>SEÑALES INFORMATIVAS TURÍSTICAS</vt:lpstr>
      <vt:lpstr>SEÑALES DE MENSAJE VARIABLE</vt:lpstr>
      <vt:lpstr>ABREVIATURAS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Kevin Ballesteros</cp:lastModifiedBy>
  <cp:revision>44</cp:revision>
  <cp:lastPrinted>2020-06-03T21:41:05Z</cp:lastPrinted>
  <dcterms:created xsi:type="dcterms:W3CDTF">2020-02-18T12:47:10Z</dcterms:created>
  <dcterms:modified xsi:type="dcterms:W3CDTF">2020-06-03T21:53:09Z</dcterms:modified>
</cp:coreProperties>
</file>