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61" r:id="rId2"/>
    <p:sldId id="289" r:id="rId3"/>
    <p:sldId id="290" r:id="rId4"/>
    <p:sldId id="291" r:id="rId5"/>
    <p:sldId id="292" r:id="rId6"/>
    <p:sldId id="293" r:id="rId7"/>
    <p:sldId id="294" r:id="rId8"/>
    <p:sldId id="295" r:id="rId9"/>
    <p:sldId id="296" r:id="rId10"/>
    <p:sldId id="297" r:id="rId11"/>
    <p:sldId id="298" r:id="rId12"/>
    <p:sldId id="299" r:id="rId13"/>
    <p:sldId id="300" r:id="rId14"/>
    <p:sldId id="30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33"/>
    <a:srgbClr val="FF9900"/>
    <a:srgbClr val="66FF99"/>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0" autoAdjust="0"/>
    <p:restoredTop sz="94660"/>
  </p:normalViewPr>
  <p:slideViewPr>
    <p:cSldViewPr snapToGrid="0">
      <p:cViewPr varScale="1">
        <p:scale>
          <a:sx n="70" d="100"/>
          <a:sy n="70"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47EB67-28C2-45EC-89A0-75EEFA730351}" type="datetimeFigureOut">
              <a:rPr lang="es-CO" smtClean="0"/>
              <a:t>03/06/2020</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0349CA-29B3-49D6-BD6C-177FAD6F432B}" type="slidenum">
              <a:rPr lang="es-CO" smtClean="0"/>
              <a:t>‹Nº›</a:t>
            </a:fld>
            <a:endParaRPr lang="es-CO"/>
          </a:p>
        </p:txBody>
      </p:sp>
    </p:spTree>
    <p:extLst>
      <p:ext uri="{BB962C8B-B14F-4D97-AF65-F5344CB8AC3E}">
        <p14:creationId xmlns:p14="http://schemas.microsoft.com/office/powerpoint/2010/main" val="1275277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857F3CBF-D8EC-4ACB-B957-C9BAFD5F2809}" type="slidenum">
              <a:rPr lang="es-CO" smtClean="0"/>
              <a:t>1</a:t>
            </a:fld>
            <a:endParaRPr lang="es-CO"/>
          </a:p>
        </p:txBody>
      </p:sp>
    </p:spTree>
    <p:extLst>
      <p:ext uri="{BB962C8B-B14F-4D97-AF65-F5344CB8AC3E}">
        <p14:creationId xmlns:p14="http://schemas.microsoft.com/office/powerpoint/2010/main" val="4325273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857F3CBF-D8EC-4ACB-B957-C9BAFD5F2809}" type="slidenum">
              <a:rPr lang="es-CO" smtClean="0"/>
              <a:t>10</a:t>
            </a:fld>
            <a:endParaRPr lang="es-CO"/>
          </a:p>
        </p:txBody>
      </p:sp>
    </p:spTree>
    <p:extLst>
      <p:ext uri="{BB962C8B-B14F-4D97-AF65-F5344CB8AC3E}">
        <p14:creationId xmlns:p14="http://schemas.microsoft.com/office/powerpoint/2010/main" val="29183063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Marcador de fecha 3"/>
          <p:cNvSpPr>
            <a:spLocks noGrp="1"/>
          </p:cNvSpPr>
          <p:nvPr>
            <p:ph type="dt" sz="half" idx="10"/>
          </p:nvPr>
        </p:nvSpPr>
        <p:spPr/>
        <p:txBody>
          <a:bodyPr/>
          <a:lstStyle/>
          <a:p>
            <a:fld id="{2C85E363-87F4-4E25-BFFD-0F3C1B9EEDFD}" type="datetimeFigureOut">
              <a:rPr lang="en-US" smtClean="0"/>
              <a:t>6/3/2020</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3370389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2C85E363-87F4-4E25-BFFD-0F3C1B9EEDFD}" type="datetimeFigureOut">
              <a:rPr lang="en-US" smtClean="0"/>
              <a:t>6/3/2020</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23363811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2C85E363-87F4-4E25-BFFD-0F3C1B9EEDFD}" type="datetimeFigureOut">
              <a:rPr lang="en-US" smtClean="0"/>
              <a:t>6/3/2020</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3256701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2C85E363-87F4-4E25-BFFD-0F3C1B9EEDFD}" type="datetimeFigureOut">
              <a:rPr lang="en-US" smtClean="0"/>
              <a:t>6/3/2020</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3186468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2C85E363-87F4-4E25-BFFD-0F3C1B9EEDFD}" type="datetimeFigureOut">
              <a:rPr lang="en-US" smtClean="0"/>
              <a:t>6/3/2020</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4071867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fecha 2"/>
          <p:cNvSpPr>
            <a:spLocks noGrp="1"/>
          </p:cNvSpPr>
          <p:nvPr>
            <p:ph type="dt" sz="half" idx="10"/>
          </p:nvPr>
        </p:nvSpPr>
        <p:spPr/>
        <p:txBody>
          <a:bodyPr/>
          <a:lstStyle/>
          <a:p>
            <a:fld id="{2C85E363-87F4-4E25-BFFD-0F3C1B9EEDFD}" type="datetimeFigureOut">
              <a:rPr lang="en-US" smtClean="0"/>
              <a:t>6/3/2020</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40780546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C85E363-87F4-4E25-BFFD-0F3C1B9EEDFD}" type="datetimeFigureOut">
              <a:rPr lang="en-US" smtClean="0"/>
              <a:t>6/3/2020</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2090612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C85E363-87F4-4E25-BFFD-0F3C1B9EEDFD}" type="datetimeFigureOut">
              <a:rPr lang="en-US" smtClean="0"/>
              <a:t>6/3/2020</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3502674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C85E363-87F4-4E25-BFFD-0F3C1B9EEDFD}" type="datetimeFigureOut">
              <a:rPr lang="en-US" smtClean="0"/>
              <a:t>6/3/2020</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2719870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2C85E363-87F4-4E25-BFFD-0F3C1B9EEDFD}" type="datetimeFigureOut">
              <a:rPr lang="en-US" smtClean="0"/>
              <a:t>6/3/2020</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676597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2C85E363-87F4-4E25-BFFD-0F3C1B9EEDFD}" type="datetimeFigureOut">
              <a:rPr lang="en-US" smtClean="0"/>
              <a:t>6/3/2020</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2220880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85E363-87F4-4E25-BFFD-0F3C1B9EEDFD}" type="datetimeFigureOut">
              <a:rPr lang="en-US" smtClean="0"/>
              <a:t>6/3/2020</a:t>
            </a:fld>
            <a:endParaRPr lang="en-U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D76970-79B1-45BD-85FD-8032DEB85CA4}" type="slidenum">
              <a:rPr lang="en-US" smtClean="0"/>
              <a:t>‹Nº›</a:t>
            </a:fld>
            <a:endParaRPr lang="en-US"/>
          </a:p>
        </p:txBody>
      </p:sp>
    </p:spTree>
    <p:extLst>
      <p:ext uri="{BB962C8B-B14F-4D97-AF65-F5344CB8AC3E}">
        <p14:creationId xmlns:p14="http://schemas.microsoft.com/office/powerpoint/2010/main" val="16994929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2374617" y="4638125"/>
            <a:ext cx="7424475" cy="1388534"/>
          </a:xfrm>
        </p:spPr>
        <p:txBody>
          <a:bodyPr>
            <a:normAutofit fontScale="70000" lnSpcReduction="20000"/>
          </a:bodyPr>
          <a:lstStyle/>
          <a:p>
            <a:pPr lvl="0" algn="l" defTabSz="914400" eaLnBrk="0" fontAlgn="base" hangingPunct="0">
              <a:spcBef>
                <a:spcPct val="0"/>
              </a:spcBef>
              <a:spcAft>
                <a:spcPct val="0"/>
              </a:spcAft>
              <a:buClrTx/>
              <a:buSzTx/>
            </a:pPr>
            <a:endParaRPr lang="es-CO" altLang="es-CO" sz="2400" dirty="0" smtClean="0"/>
          </a:p>
          <a:p>
            <a:pPr lvl="0" algn="l" defTabSz="914400" eaLnBrk="0" fontAlgn="base" hangingPunct="0">
              <a:spcBef>
                <a:spcPct val="0"/>
              </a:spcBef>
              <a:spcAft>
                <a:spcPct val="0"/>
              </a:spcAft>
              <a:buClrTx/>
              <a:buSzTx/>
            </a:pPr>
            <a:r>
              <a:rPr lang="es-CO" altLang="es-CO" sz="2400" dirty="0" smtClean="0">
                <a:solidFill>
                  <a:srgbClr val="2E75B6"/>
                </a:solidFill>
                <a:latin typeface="Calibri" panose="020F0502020204030204" pitchFamily="34" charset="0"/>
                <a:ea typeface="Calibri" panose="020F0502020204030204" pitchFamily="34" charset="0"/>
                <a:cs typeface="Times New Roman" panose="02020603050405020304" pitchFamily="18" charset="0"/>
              </a:rPr>
              <a:t>		</a:t>
            </a:r>
            <a:r>
              <a:rPr lang="es-CO" altLang="es-CO" sz="4700" dirty="0" smtClean="0">
                <a:solidFill>
                  <a:srgbClr val="2E75B6"/>
                </a:solidFill>
                <a:latin typeface="Comic Sans MS" panose="030F0702030302020204" pitchFamily="66" charset="0"/>
                <a:ea typeface="Calibri" panose="020F0502020204030204" pitchFamily="34" charset="0"/>
                <a:cs typeface="Times New Roman" panose="02020603050405020304" pitchFamily="18" charset="0"/>
              </a:rPr>
              <a:t>SE</a:t>
            </a:r>
            <a:r>
              <a:rPr lang="es-CO" altLang="es-CO" sz="4700" dirty="0" smtClean="0">
                <a:solidFill>
                  <a:srgbClr val="2E75B6"/>
                </a:solidFill>
                <a:latin typeface="Calibri" panose="020F0502020204030204" pitchFamily="34" charset="0"/>
                <a:ea typeface="Calibri" panose="020F0502020204030204" pitchFamily="34" charset="0"/>
                <a:cs typeface="Times New Roman" panose="02020603050405020304" pitchFamily="18" charset="0"/>
              </a:rPr>
              <a:t>Ñ</a:t>
            </a:r>
            <a:r>
              <a:rPr lang="es-CO" altLang="es-CO" sz="4700" dirty="0" smtClean="0">
                <a:solidFill>
                  <a:srgbClr val="2E75B6"/>
                </a:solidFill>
                <a:latin typeface="Comic Sans MS" panose="030F0702030302020204" pitchFamily="66" charset="0"/>
                <a:ea typeface="Calibri" panose="020F0502020204030204" pitchFamily="34" charset="0"/>
                <a:cs typeface="Times New Roman" panose="02020603050405020304" pitchFamily="18" charset="0"/>
              </a:rPr>
              <a:t>ALES DE TRANSITO</a:t>
            </a:r>
          </a:p>
          <a:p>
            <a:pPr algn="l" defTabSz="914400" eaLnBrk="0" fontAlgn="base" hangingPunct="0">
              <a:spcBef>
                <a:spcPct val="0"/>
              </a:spcBef>
              <a:spcAft>
                <a:spcPct val="0"/>
              </a:spcAft>
              <a:buClrTx/>
              <a:buSzTx/>
            </a:pPr>
            <a:endParaRPr lang="es-CO" altLang="es-CO" sz="2400" dirty="0" smtClean="0">
              <a:solidFill>
                <a:srgbClr val="2E75B6"/>
              </a:solidFill>
              <a:latin typeface="Comic Sans MS" panose="030F0702030302020204" pitchFamily="66" charset="0"/>
              <a:ea typeface="Calibri" panose="020F0502020204030204" pitchFamily="34" charset="0"/>
              <a:cs typeface="Times New Roman" panose="02020603050405020304" pitchFamily="18" charset="0"/>
            </a:endParaRPr>
          </a:p>
          <a:p>
            <a:pPr algn="l" defTabSz="914400" eaLnBrk="0" fontAlgn="base" hangingPunct="0">
              <a:spcBef>
                <a:spcPct val="0"/>
              </a:spcBef>
              <a:spcAft>
                <a:spcPct val="0"/>
              </a:spcAft>
              <a:buClrTx/>
              <a:buSzTx/>
            </a:pPr>
            <a:r>
              <a:rPr lang="es-CO" altLang="es-CO" sz="2400" dirty="0" smtClean="0">
                <a:solidFill>
                  <a:srgbClr val="2E75B6"/>
                </a:solidFill>
                <a:latin typeface="Comic Sans MS" panose="030F0702030302020204" pitchFamily="66" charset="0"/>
                <a:ea typeface="Calibri" panose="020F0502020204030204" pitchFamily="34" charset="0"/>
                <a:cs typeface="Times New Roman" panose="02020603050405020304" pitchFamily="18" charset="0"/>
              </a:rPr>
              <a:t>		COORDINACI</a:t>
            </a:r>
            <a:r>
              <a:rPr lang="es-CO" altLang="es-CO" sz="2400" dirty="0" smtClean="0">
                <a:solidFill>
                  <a:srgbClr val="2E75B6"/>
                </a:solidFill>
                <a:latin typeface="Calibri" panose="020F0502020204030204" pitchFamily="34" charset="0"/>
                <a:ea typeface="Calibri" panose="020F0502020204030204" pitchFamily="34" charset="0"/>
                <a:cs typeface="Times New Roman" panose="02020603050405020304" pitchFamily="18" charset="0"/>
              </a:rPr>
              <a:t>Ó</a:t>
            </a:r>
            <a:r>
              <a:rPr lang="es-CO" altLang="es-CO" sz="2400" dirty="0" smtClean="0">
                <a:solidFill>
                  <a:srgbClr val="2E75B6"/>
                </a:solidFill>
                <a:latin typeface="Comic Sans MS" panose="030F0702030302020204" pitchFamily="66" charset="0"/>
                <a:ea typeface="Calibri" panose="020F0502020204030204" pitchFamily="34" charset="0"/>
                <a:cs typeface="Times New Roman" panose="02020603050405020304" pitchFamily="18" charset="0"/>
              </a:rPr>
              <a:t>N DE </a:t>
            </a:r>
            <a:r>
              <a:rPr lang="es-CO" altLang="es-CO" sz="2400" dirty="0" smtClean="0">
                <a:solidFill>
                  <a:srgbClr val="2E75B6"/>
                </a:solidFill>
                <a:latin typeface="Comic Sans MS" panose="030F0702030302020204" pitchFamily="66" charset="0"/>
                <a:ea typeface="Calibri" panose="020F0502020204030204" pitchFamily="34" charset="0"/>
                <a:cs typeface="Times New Roman" panose="02020603050405020304" pitchFamily="18" charset="0"/>
              </a:rPr>
              <a:t>VEH</a:t>
            </a:r>
            <a:r>
              <a:rPr lang="es-CO" altLang="es-CO" sz="2400" dirty="0" smtClean="0">
                <a:solidFill>
                  <a:srgbClr val="2E75B6"/>
                </a:solidFill>
                <a:latin typeface="Calibri" panose="020F0502020204030204" pitchFamily="34" charset="0"/>
                <a:ea typeface="Calibri" panose="020F0502020204030204" pitchFamily="34" charset="0"/>
                <a:cs typeface="Times New Roman" panose="02020603050405020304" pitchFamily="18" charset="0"/>
              </a:rPr>
              <a:t>Í</a:t>
            </a:r>
            <a:r>
              <a:rPr lang="es-CO" altLang="es-CO" sz="2400" dirty="0" smtClean="0">
                <a:solidFill>
                  <a:srgbClr val="2E75B6"/>
                </a:solidFill>
                <a:latin typeface="Comic Sans MS" panose="030F0702030302020204" pitchFamily="66" charset="0"/>
                <a:ea typeface="Calibri" panose="020F0502020204030204" pitchFamily="34" charset="0"/>
                <a:cs typeface="Times New Roman" panose="02020603050405020304" pitchFamily="18" charset="0"/>
              </a:rPr>
              <a:t>CULOS</a:t>
            </a:r>
            <a:endParaRPr lang="es-CO" altLang="es-CO" sz="2400" dirty="0" smtClean="0">
              <a:solidFill>
                <a:srgbClr val="2E75B6"/>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O"/>
          </a:p>
        </p:txBody>
      </p:sp>
      <p:sp>
        <p:nvSpPr>
          <p:cNvPr id="5" name="Rectangle 3"/>
          <p:cNvSpPr>
            <a:spLocks noChangeArrowheads="1"/>
          </p:cNvSpPr>
          <p:nvPr/>
        </p:nvSpPr>
        <p:spPr bwMode="auto">
          <a:xfrm>
            <a:off x="0" y="4069720"/>
            <a:ext cx="11264622"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CO" altLang="es-CO"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s-CO" altLang="es-CO" sz="1100" b="0" i="0" u="none" strike="noStrike" cap="none" normalizeH="0" baseline="0" dirty="0" smtClean="0">
                <a:ln>
                  <a:noFill/>
                </a:ln>
                <a:solidFill>
                  <a:srgbClr val="2E75B6"/>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s-CO" altLang="es-CO" sz="1800" b="0" i="0" u="none" strike="noStrike" cap="none" normalizeH="0" baseline="0" dirty="0" smtClean="0">
              <a:ln>
                <a:noFill/>
              </a:ln>
              <a:solidFill>
                <a:schemeClr val="tx1"/>
              </a:solidFill>
              <a:effectLst/>
              <a:latin typeface="Arial" panose="020B0604020202020204" pitchFamily="34" charset="0"/>
            </a:endParaRPr>
          </a:p>
        </p:txBody>
      </p:sp>
      <p:pic>
        <p:nvPicPr>
          <p:cNvPr id="7" name="Imagen 4"/>
          <p:cNvPicPr>
            <a:picLocks noChangeAspect="1" noChangeArrowheads="1"/>
          </p:cNvPicPr>
          <p:nvPr/>
        </p:nvPicPr>
        <p:blipFill>
          <a:blip r:embed="rId3">
            <a:extLst>
              <a:ext uri="{28A0092B-C50C-407E-A947-70E740481C1C}">
                <a14:useLocalDpi xmlns:a14="http://schemas.microsoft.com/office/drawing/2010/main" val="0"/>
              </a:ext>
            </a:extLst>
          </a:blip>
          <a:srcRect l="22034" t="35672" r="22887" b="25137"/>
          <a:stretch>
            <a:fillRect/>
          </a:stretch>
        </p:blipFill>
        <p:spPr bwMode="auto">
          <a:xfrm>
            <a:off x="3144982" y="940426"/>
            <a:ext cx="8732114" cy="3481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44084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111690" y="685801"/>
            <a:ext cx="5841241" cy="678975"/>
          </a:xfrm>
        </p:spPr>
        <p:txBody>
          <a:bodyPr>
            <a:normAutofit fontScale="90000"/>
          </a:bodyPr>
          <a:lstStyle/>
          <a:p>
            <a:r>
              <a:rPr lang="es-CO" b="1" dirty="0">
                <a:ln w="12700" cmpd="sng">
                  <a:solidFill>
                    <a:srgbClr val="00B050"/>
                  </a:solidFill>
                  <a:prstDash val="solid"/>
                </a:ln>
                <a:solidFill>
                  <a:srgbClr val="00B050"/>
                </a:solidFill>
              </a:rPr>
              <a:t>SEÑALIZACIÓN</a:t>
            </a:r>
            <a:r>
              <a:rPr lang="es-CO" dirty="0">
                <a:ln>
                  <a:solidFill>
                    <a:srgbClr val="00B050"/>
                  </a:solidFill>
                </a:ln>
                <a:solidFill>
                  <a:srgbClr val="00B050"/>
                </a:solidFill>
              </a:rPr>
              <a:t> </a:t>
            </a:r>
            <a:r>
              <a:rPr lang="es-CO" b="1" dirty="0">
                <a:ln w="12700" cmpd="sng">
                  <a:solidFill>
                    <a:srgbClr val="00B050"/>
                  </a:solidFill>
                  <a:prstDash val="solid"/>
                </a:ln>
                <a:solidFill>
                  <a:srgbClr val="00B050"/>
                </a:solidFill>
              </a:rPr>
              <a:t>DE TÚNELES</a:t>
            </a:r>
            <a:endParaRPr lang="es-CO" dirty="0">
              <a:ln w="12700" cmpd="sng">
                <a:solidFill>
                  <a:srgbClr val="00B050"/>
                </a:solidFill>
                <a:prstDash val="solid"/>
              </a:ln>
              <a:solidFill>
                <a:srgbClr val="00B050"/>
              </a:solidFill>
            </a:endParaRPr>
          </a:p>
        </p:txBody>
      </p:sp>
      <p:sp>
        <p:nvSpPr>
          <p:cNvPr id="3" name="Marcador de contenido 2"/>
          <p:cNvSpPr>
            <a:spLocks noGrp="1"/>
          </p:cNvSpPr>
          <p:nvPr>
            <p:ph idx="1"/>
          </p:nvPr>
        </p:nvSpPr>
        <p:spPr>
          <a:xfrm>
            <a:off x="1965278" y="1637730"/>
            <a:ext cx="8748215" cy="4844955"/>
          </a:xfrm>
          <a:noFill/>
          <a:ln>
            <a:noFill/>
          </a:ln>
        </p:spPr>
        <p:style>
          <a:lnRef idx="0">
            <a:scrgbClr r="0" g="0" b="0"/>
          </a:lnRef>
          <a:fillRef idx="0">
            <a:scrgbClr r="0" g="0" b="0"/>
          </a:fillRef>
          <a:effectRef idx="0">
            <a:scrgbClr r="0" g="0" b="0"/>
          </a:effectRef>
          <a:fontRef idx="minor">
            <a:schemeClr val="lt1"/>
          </a:fontRef>
        </p:style>
        <p:txBody>
          <a:bodyPr>
            <a:normAutofit fontScale="77500" lnSpcReduction="20000"/>
          </a:bodyPr>
          <a:lstStyle/>
          <a:p>
            <a:pPr algn="just"/>
            <a:r>
              <a:rPr lang="es-CO" dirty="0">
                <a:ln>
                  <a:solidFill>
                    <a:srgbClr val="00B050"/>
                  </a:solidFill>
                </a:ln>
                <a:solidFill>
                  <a:srgbClr val="00B050"/>
                </a:solidFill>
              </a:rPr>
              <a:t>La señalización de proximidad, dentro y a la salida de un túnel en la vía, así como de sus elementos de seguridad y reglamentaciones, es de vital importancia para la seguridad de las personas durante su paso por cualquiera de ellos. Dichos elementos pueden marcar la diferencia entre la vida y la muerte en el caso de registrase un siniestro vial o un incendio al interior del túnel</a:t>
            </a:r>
            <a:r>
              <a:rPr lang="es-CO" dirty="0" smtClean="0">
                <a:ln>
                  <a:solidFill>
                    <a:srgbClr val="00B050"/>
                  </a:solidFill>
                </a:ln>
                <a:solidFill>
                  <a:srgbClr val="00B050"/>
                </a:solidFill>
              </a:rPr>
              <a:t>.</a:t>
            </a:r>
          </a:p>
          <a:p>
            <a:pPr marL="0" indent="0" algn="just">
              <a:buNone/>
            </a:pPr>
            <a:r>
              <a:rPr lang="es-CO" dirty="0" smtClean="0">
                <a:ln>
                  <a:solidFill>
                    <a:srgbClr val="00B050"/>
                  </a:solidFill>
                </a:ln>
                <a:solidFill>
                  <a:srgbClr val="00B050"/>
                </a:solidFill>
              </a:rPr>
              <a:t>	Para </a:t>
            </a:r>
            <a:r>
              <a:rPr lang="es-CO" dirty="0">
                <a:ln>
                  <a:solidFill>
                    <a:srgbClr val="00B050"/>
                  </a:solidFill>
                </a:ln>
                <a:solidFill>
                  <a:srgbClr val="00B050"/>
                </a:solidFill>
              </a:rPr>
              <a:t>señalizar adecuadamente un túnel se debe considerar tres </a:t>
            </a:r>
            <a:r>
              <a:rPr lang="es-CO" dirty="0" smtClean="0">
                <a:ln>
                  <a:solidFill>
                    <a:srgbClr val="00B050"/>
                  </a:solidFill>
                </a:ln>
                <a:solidFill>
                  <a:srgbClr val="00B050"/>
                </a:solidFill>
              </a:rPr>
              <a:t>	zonas</a:t>
            </a:r>
            <a:r>
              <a:rPr lang="es-CO" dirty="0">
                <a:ln>
                  <a:solidFill>
                    <a:srgbClr val="00B050"/>
                  </a:solidFill>
                </a:ln>
                <a:solidFill>
                  <a:srgbClr val="00B050"/>
                </a:solidFill>
              </a:rPr>
              <a:t>: </a:t>
            </a:r>
            <a:endParaRPr lang="es-CO" dirty="0" smtClean="0">
              <a:ln>
                <a:solidFill>
                  <a:srgbClr val="00B050"/>
                </a:solidFill>
              </a:ln>
              <a:solidFill>
                <a:srgbClr val="00B050"/>
              </a:solidFill>
            </a:endParaRPr>
          </a:p>
          <a:p>
            <a:pPr marL="0" indent="0" algn="just">
              <a:buNone/>
            </a:pPr>
            <a:r>
              <a:rPr lang="es-CO" dirty="0" smtClean="0">
                <a:ln>
                  <a:solidFill>
                    <a:srgbClr val="00B050"/>
                  </a:solidFill>
                </a:ln>
                <a:solidFill>
                  <a:srgbClr val="00B050"/>
                </a:solidFill>
              </a:rPr>
              <a:t>	● </a:t>
            </a:r>
            <a:r>
              <a:rPr lang="es-CO" dirty="0">
                <a:ln>
                  <a:solidFill>
                    <a:srgbClr val="00B050"/>
                  </a:solidFill>
                </a:ln>
                <a:solidFill>
                  <a:srgbClr val="00B050"/>
                </a:solidFill>
              </a:rPr>
              <a:t>La zona de advertencia previa a la entrada del túnel y las </a:t>
            </a:r>
            <a:r>
              <a:rPr lang="es-CO" dirty="0" smtClean="0">
                <a:ln>
                  <a:solidFill>
                    <a:srgbClr val="00B050"/>
                  </a:solidFill>
                </a:ln>
                <a:solidFill>
                  <a:srgbClr val="00B050"/>
                </a:solidFill>
              </a:rPr>
              <a:t>	restricciones </a:t>
            </a:r>
            <a:r>
              <a:rPr lang="es-CO" dirty="0">
                <a:ln>
                  <a:solidFill>
                    <a:srgbClr val="00B050"/>
                  </a:solidFill>
                </a:ln>
                <a:solidFill>
                  <a:srgbClr val="00B050"/>
                </a:solidFill>
              </a:rPr>
              <a:t>y/o regulaciones </a:t>
            </a:r>
            <a:r>
              <a:rPr lang="es-CO" dirty="0" smtClean="0">
                <a:ln>
                  <a:solidFill>
                    <a:srgbClr val="00B050"/>
                  </a:solidFill>
                </a:ln>
                <a:solidFill>
                  <a:srgbClr val="00B050"/>
                </a:solidFill>
              </a:rPr>
              <a:t>pertinentes</a:t>
            </a:r>
          </a:p>
          <a:p>
            <a:pPr marL="0" indent="0" algn="just">
              <a:buNone/>
            </a:pPr>
            <a:r>
              <a:rPr lang="es-CO" dirty="0" smtClean="0">
                <a:ln>
                  <a:solidFill>
                    <a:srgbClr val="00B050"/>
                  </a:solidFill>
                </a:ln>
                <a:solidFill>
                  <a:srgbClr val="00B050"/>
                </a:solidFill>
              </a:rPr>
              <a:t>	● </a:t>
            </a:r>
            <a:r>
              <a:rPr lang="es-CO" dirty="0">
                <a:ln>
                  <a:solidFill>
                    <a:srgbClr val="00B050"/>
                  </a:solidFill>
                </a:ln>
                <a:solidFill>
                  <a:srgbClr val="00B050"/>
                </a:solidFill>
              </a:rPr>
              <a:t>La zona a lo largo del túnel y sus elementos especiales de </a:t>
            </a:r>
            <a:r>
              <a:rPr lang="es-CO" dirty="0" smtClean="0">
                <a:ln>
                  <a:solidFill>
                    <a:srgbClr val="00B050"/>
                  </a:solidFill>
                </a:ln>
                <a:solidFill>
                  <a:srgbClr val="00B050"/>
                </a:solidFill>
              </a:rPr>
              <a:t>		seguridad</a:t>
            </a:r>
          </a:p>
          <a:p>
            <a:pPr marL="0" indent="0" algn="just">
              <a:buNone/>
            </a:pPr>
            <a:r>
              <a:rPr lang="es-CO" dirty="0" smtClean="0">
                <a:ln>
                  <a:solidFill>
                    <a:srgbClr val="00B050"/>
                  </a:solidFill>
                </a:ln>
                <a:solidFill>
                  <a:srgbClr val="00B050"/>
                </a:solidFill>
              </a:rPr>
              <a:t>	● </a:t>
            </a:r>
            <a:r>
              <a:rPr lang="es-CO" dirty="0">
                <a:ln>
                  <a:solidFill>
                    <a:srgbClr val="00B050"/>
                  </a:solidFill>
                </a:ln>
                <a:solidFill>
                  <a:srgbClr val="00B050"/>
                </a:solidFill>
              </a:rPr>
              <a:t>La zona que sigue a la salida del túnel</a:t>
            </a:r>
            <a:r>
              <a:rPr lang="es-CO" dirty="0" smtClean="0">
                <a:ln>
                  <a:solidFill>
                    <a:srgbClr val="00B050"/>
                  </a:solidFill>
                </a:ln>
                <a:solidFill>
                  <a:srgbClr val="00B050"/>
                </a:solidFill>
              </a:rPr>
              <a:t>.</a:t>
            </a:r>
          </a:p>
          <a:p>
            <a:pPr marL="0" indent="0" algn="just">
              <a:buNone/>
            </a:pPr>
            <a:r>
              <a:rPr lang="es-CO" dirty="0" smtClean="0">
                <a:ln>
                  <a:solidFill>
                    <a:srgbClr val="00B050"/>
                  </a:solidFill>
                </a:ln>
                <a:solidFill>
                  <a:srgbClr val="00B050"/>
                </a:solidFill>
              </a:rPr>
              <a:t> </a:t>
            </a:r>
            <a:r>
              <a:rPr lang="es-CO" dirty="0">
                <a:ln>
                  <a:solidFill>
                    <a:srgbClr val="00B050"/>
                  </a:solidFill>
                </a:ln>
                <a:solidFill>
                  <a:srgbClr val="00B050"/>
                </a:solidFill>
              </a:rPr>
              <a:t>La señalización debe armonizar con todos los elementos de un túnel incluyendo su ventilación, iluminación, sistemas informativos, señalización variable, sistemas de rescate, detección y control de incendios, detección y monitoreo de vehículos, entre otros.</a:t>
            </a:r>
          </a:p>
        </p:txBody>
      </p:sp>
    </p:spTree>
    <p:extLst>
      <p:ext uri="{BB962C8B-B14F-4D97-AF65-F5344CB8AC3E}">
        <p14:creationId xmlns:p14="http://schemas.microsoft.com/office/powerpoint/2010/main" val="27630723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820374" y="1777839"/>
            <a:ext cx="4263348" cy="660562"/>
          </a:xfrm>
        </p:spPr>
        <p:txBody>
          <a:bodyPr>
            <a:normAutofit/>
          </a:bodyPr>
          <a:lstStyle/>
          <a:p>
            <a:r>
              <a:rPr lang="es-CO" sz="28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TÚNEL BIDIRECCIONAL</a:t>
            </a:r>
            <a:endParaRPr lang="es-CO" sz="2800" b="1"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3" name="Marcador de contenido 2"/>
          <p:cNvSpPr>
            <a:spLocks noGrp="1"/>
          </p:cNvSpPr>
          <p:nvPr>
            <p:ph idx="1"/>
          </p:nvPr>
        </p:nvSpPr>
        <p:spPr>
          <a:xfrm>
            <a:off x="2729552" y="593706"/>
            <a:ext cx="8935364" cy="966906"/>
          </a:xfrm>
        </p:spPr>
        <p:txBody>
          <a:bodyPr>
            <a:normAutofit/>
          </a:bodyPr>
          <a:lstStyle/>
          <a:p>
            <a:pPr marL="0" indent="0" algn="ctr">
              <a:buNone/>
            </a:pPr>
            <a:r>
              <a:rPr lang="es-CO" sz="28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SEÑALIZACIÓN OBLIGATORIA EN LA ZONA DE ADVERTENCIA ANTES DE LA ENTRADA AL TÚNEL</a:t>
            </a:r>
            <a:endParaRPr lang="es-CO" sz="2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4" name="Imagen 3"/>
          <p:cNvPicPr>
            <a:picLocks noChangeAspect="1"/>
          </p:cNvPicPr>
          <p:nvPr/>
        </p:nvPicPr>
        <p:blipFill rotWithShape="1">
          <a:blip r:embed="rId2"/>
          <a:srcRect l="29698" t="17212" r="24900" b="8581"/>
          <a:stretch/>
        </p:blipFill>
        <p:spPr>
          <a:xfrm>
            <a:off x="1944915" y="2655629"/>
            <a:ext cx="4138807" cy="3803228"/>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5" name="Imagen 4"/>
          <p:cNvPicPr>
            <a:picLocks noChangeAspect="1"/>
          </p:cNvPicPr>
          <p:nvPr/>
        </p:nvPicPr>
        <p:blipFill rotWithShape="1">
          <a:blip r:embed="rId3"/>
          <a:srcRect l="24120" t="17411" r="30924" b="7986"/>
          <a:stretch/>
        </p:blipFill>
        <p:spPr>
          <a:xfrm>
            <a:off x="7154597" y="2633857"/>
            <a:ext cx="4123003" cy="384677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6" name="Título 1"/>
          <p:cNvSpPr txBox="1">
            <a:spLocks/>
          </p:cNvSpPr>
          <p:nvPr/>
        </p:nvSpPr>
        <p:spPr>
          <a:xfrm>
            <a:off x="7014252" y="1799125"/>
            <a:ext cx="4263348" cy="660562"/>
          </a:xfrm>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CO" sz="28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DOBLE TÚNEL</a:t>
            </a:r>
            <a:endParaRPr lang="es-CO" sz="2800" b="1"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29891926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060327" y="1149823"/>
            <a:ext cx="3789852" cy="605970"/>
          </a:xfrm>
        </p:spPr>
        <p:txBody>
          <a:bodyPr>
            <a:normAutofit fontScale="90000"/>
          </a:bodyPr>
          <a:lstStyle/>
          <a:p>
            <a:r>
              <a:rPr lang="es-CO" b="1" i="1" dirty="0">
                <a:ln w="9525">
                  <a:solidFill>
                    <a:schemeClr val="bg1"/>
                  </a:solidFill>
                  <a:prstDash val="solid"/>
                </a:ln>
                <a:solidFill>
                  <a:schemeClr val="bg2">
                    <a:lumMod val="75000"/>
                  </a:schemeClr>
                </a:solidFill>
                <a:effectLst>
                  <a:outerShdw blurRad="12700" dist="38100" dir="2700000" algn="tl" rotWithShape="0">
                    <a:schemeClr val="bg1">
                      <a:lumMod val="50000"/>
                    </a:schemeClr>
                  </a:outerShdw>
                </a:effectLst>
              </a:rPr>
              <a:t>DEMARCACIONES</a:t>
            </a:r>
          </a:p>
        </p:txBody>
      </p:sp>
      <p:sp>
        <p:nvSpPr>
          <p:cNvPr id="3" name="Marcador de contenido 2"/>
          <p:cNvSpPr>
            <a:spLocks noGrp="1"/>
          </p:cNvSpPr>
          <p:nvPr>
            <p:ph idx="1"/>
          </p:nvPr>
        </p:nvSpPr>
        <p:spPr>
          <a:xfrm>
            <a:off x="1078174" y="2156347"/>
            <a:ext cx="5501104" cy="3534770"/>
          </a:xfrm>
        </p:spPr>
        <p:style>
          <a:lnRef idx="2">
            <a:schemeClr val="accent3">
              <a:shade val="50000"/>
            </a:schemeClr>
          </a:lnRef>
          <a:fillRef idx="1">
            <a:schemeClr val="accent3"/>
          </a:fillRef>
          <a:effectRef idx="0">
            <a:schemeClr val="accent3"/>
          </a:effectRef>
          <a:fontRef idx="minor">
            <a:schemeClr val="lt1"/>
          </a:fontRef>
        </p:style>
        <p:txBody>
          <a:bodyPr>
            <a:normAutofit fontScale="92500" lnSpcReduction="10000"/>
          </a:bodyPr>
          <a:lstStyle/>
          <a:p>
            <a:r>
              <a:rPr lang="es-CO" dirty="0"/>
              <a:t>LÍNEAS LONGITUDINALES </a:t>
            </a:r>
            <a:endParaRPr lang="es-CO" dirty="0" smtClean="0"/>
          </a:p>
          <a:p>
            <a:pPr marL="0" indent="0" algn="just">
              <a:buNone/>
            </a:pPr>
            <a:r>
              <a:rPr lang="es-CO" dirty="0" smtClean="0"/>
              <a:t>Las </a:t>
            </a:r>
            <a:r>
              <a:rPr lang="es-CO" dirty="0"/>
              <a:t>líneas longitudinales se emplean para delimitar carriles y calzadas; para indicar zonas con y sin prohibición de adelantar o cambiar de carril; zonas con prohibición de estacionar; y para delimitar carriles de uso exclusivo de determinados tipos de vehículos, por ejemplo, carriles exclusivos de bicicletas, motocicletas o buses.</a:t>
            </a:r>
          </a:p>
        </p:txBody>
      </p:sp>
      <p:pic>
        <p:nvPicPr>
          <p:cNvPr id="5" name="Imagen 4"/>
          <p:cNvPicPr>
            <a:picLocks noChangeAspect="1"/>
          </p:cNvPicPr>
          <p:nvPr/>
        </p:nvPicPr>
        <p:blipFill rotWithShape="1">
          <a:blip r:embed="rId2"/>
          <a:srcRect l="36298" t="23114" r="33074" b="18569"/>
          <a:stretch/>
        </p:blipFill>
        <p:spPr>
          <a:xfrm>
            <a:off x="6803409" y="571727"/>
            <a:ext cx="4960866" cy="5310457"/>
          </a:xfrm>
          <a:prstGeom prst="roundRect">
            <a:avLst>
              <a:gd name="adj" fmla="val 8594"/>
            </a:avLst>
          </a:prstGeom>
          <a:solidFill>
            <a:srgbClr val="FFFFFF">
              <a:shade val="85000"/>
            </a:srgbClr>
          </a:solidFill>
          <a:ln w="28575">
            <a:solidFill>
              <a:schemeClr val="accent4"/>
            </a:solidFill>
          </a:ln>
          <a:effectLst>
            <a:reflection blurRad="12700" stA="38000" endPos="28000" dist="5000" dir="5400000" sy="-100000" algn="bl" rotWithShape="0"/>
          </a:effectLst>
        </p:spPr>
      </p:pic>
    </p:spTree>
    <p:extLst>
      <p:ext uri="{BB962C8B-B14F-4D97-AF65-F5344CB8AC3E}">
        <p14:creationId xmlns:p14="http://schemas.microsoft.com/office/powerpoint/2010/main" val="24695457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988860" y="685800"/>
            <a:ext cx="5854889" cy="983343"/>
          </a:xfrm>
        </p:spPr>
        <p:txBody>
          <a:bodyPr>
            <a:normAutofit fontScale="90000"/>
          </a:bodyPr>
          <a:lstStyle/>
          <a:p>
            <a:pPr algn="l"/>
            <a:r>
              <a:rPr lang="es-CO" sz="3400" b="1" dirty="0">
                <a:ln w="12700" cmpd="sng">
                  <a:solidFill>
                    <a:schemeClr val="bg1">
                      <a:lumMod val="75000"/>
                    </a:schemeClr>
                  </a:solidFill>
                  <a:prstDash val="solid"/>
                </a:ln>
                <a:solidFill>
                  <a:schemeClr val="bg2">
                    <a:lumMod val="75000"/>
                  </a:schemeClr>
                </a:solidFill>
              </a:rPr>
              <a:t>CARACTERÍSTICAS DE LAS LÍNEAS LONGITUDINALES: Color</a:t>
            </a:r>
          </a:p>
        </p:txBody>
      </p:sp>
      <p:sp>
        <p:nvSpPr>
          <p:cNvPr id="3" name="Marcador de contenido 2"/>
          <p:cNvSpPr>
            <a:spLocks noGrp="1"/>
          </p:cNvSpPr>
          <p:nvPr>
            <p:ph idx="1"/>
          </p:nvPr>
        </p:nvSpPr>
        <p:spPr>
          <a:xfrm>
            <a:off x="1642236" y="1908087"/>
            <a:ext cx="9503002" cy="4209143"/>
          </a:xfrm>
          <a:noFill/>
        </p:spPr>
        <p:style>
          <a:lnRef idx="0">
            <a:schemeClr val="accent4"/>
          </a:lnRef>
          <a:fillRef idx="3">
            <a:schemeClr val="accent4"/>
          </a:fillRef>
          <a:effectRef idx="3">
            <a:schemeClr val="accent4"/>
          </a:effectRef>
          <a:fontRef idx="minor">
            <a:schemeClr val="lt1"/>
          </a:fontRef>
        </p:style>
        <p:txBody>
          <a:bodyPr>
            <a:normAutofit fontScale="70000" lnSpcReduction="20000"/>
          </a:bodyPr>
          <a:lstStyle/>
          <a:p>
            <a:r>
              <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rPr>
              <a:t>Blanco:</a:t>
            </a:r>
          </a:p>
          <a:p>
            <a:pPr marL="0" indent="0">
              <a:buNone/>
            </a:pPr>
            <a:r>
              <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rPr>
              <a:t>Se usa para </a:t>
            </a:r>
            <a:r>
              <a:rPr lang="es-CO"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indicar a los conductores: </a:t>
            </a:r>
            <a:endPar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a:p>
            <a:pPr marL="0" indent="0">
              <a:buNone/>
            </a:pPr>
            <a:r>
              <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a:t>
            </a:r>
            <a:r>
              <a:rPr lang="es-CO"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La separación de flujos que van en la misma dirección </a:t>
            </a:r>
            <a:endPar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a:p>
            <a:pPr marL="0" indent="0">
              <a:buNone/>
            </a:pPr>
            <a:r>
              <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a:t>
            </a:r>
            <a:r>
              <a:rPr lang="es-CO"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El costado derecho del pavimento en la dirección de flujo en vías de </a:t>
            </a:r>
            <a:r>
              <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doble </a:t>
            </a:r>
            <a:r>
              <a:rPr lang="es-CO"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sentido de circulación </a:t>
            </a:r>
            <a:endPar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a:p>
            <a:pPr marL="0" indent="0">
              <a:buNone/>
            </a:pPr>
            <a:r>
              <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a:t>
            </a:r>
            <a:r>
              <a:rPr lang="es-CO"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El costado derecho e izquierdo del pavimento en la dirección del flujo en </a:t>
            </a:r>
            <a:r>
              <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vías </a:t>
            </a:r>
            <a:r>
              <a:rPr lang="es-CO"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en un mismo sentido de </a:t>
            </a:r>
            <a:r>
              <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rPr>
              <a:t>circulación.</a:t>
            </a:r>
          </a:p>
          <a:p>
            <a:r>
              <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rPr>
              <a:t>Amarillo:</a:t>
            </a:r>
            <a:endParaRPr lang="es-CO" dirty="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a:p>
            <a:pPr marL="0" indent="0">
              <a:buNone/>
            </a:pPr>
            <a:r>
              <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rPr>
              <a:t>usa </a:t>
            </a:r>
            <a:r>
              <a:rPr lang="es-CO"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para indicar a los conductores: </a:t>
            </a:r>
            <a:endPar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a:p>
            <a:pPr marL="0" indent="0">
              <a:buNone/>
            </a:pPr>
            <a:r>
              <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a:t>
            </a:r>
            <a:r>
              <a:rPr lang="es-CO"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La separación entre flujos que van en sentido opuesto en vías de una sola calzada de dos sentidos </a:t>
            </a:r>
            <a:endPar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a:p>
            <a:pPr marL="0" indent="0">
              <a:buNone/>
            </a:pPr>
            <a:r>
              <a:rPr lang="es-CO"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a:t>
            </a:r>
            <a:r>
              <a:rPr lang="es-CO"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El costado izquierdo en la dirección de flujo de calzadas con un sentido de circulación en vías de dos o más calzadas con separador y rampas de enlaces</a:t>
            </a:r>
          </a:p>
        </p:txBody>
      </p:sp>
    </p:spTree>
    <p:extLst>
      <p:ext uri="{BB962C8B-B14F-4D97-AF65-F5344CB8AC3E}">
        <p14:creationId xmlns:p14="http://schemas.microsoft.com/office/powerpoint/2010/main" val="27396510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866030" y="592415"/>
            <a:ext cx="8009197" cy="954314"/>
          </a:xfrm>
        </p:spPr>
        <p:txBody>
          <a:bodyPr>
            <a:normAutofit fontScale="90000"/>
          </a:bodyPr>
          <a:lstStyle/>
          <a:p>
            <a:r>
              <a:rPr lang="es-CO" dirty="0"/>
              <a:t>LÍNEAS “CENTRALES” QUE SEPARAN FLUJOS OPUESTOS</a:t>
            </a:r>
          </a:p>
        </p:txBody>
      </p:sp>
      <p:pic>
        <p:nvPicPr>
          <p:cNvPr id="4" name="Marcador de contenido 3"/>
          <p:cNvPicPr>
            <a:picLocks noGrp="1" noChangeAspect="1"/>
          </p:cNvPicPr>
          <p:nvPr>
            <p:ph idx="1"/>
          </p:nvPr>
        </p:nvPicPr>
        <p:blipFill rotWithShape="1">
          <a:blip r:embed="rId2"/>
          <a:srcRect l="25821" t="62437" r="31831" b="18379"/>
          <a:stretch/>
        </p:blipFill>
        <p:spPr>
          <a:xfrm>
            <a:off x="4697599" y="4197796"/>
            <a:ext cx="6394914" cy="1628733"/>
          </a:xfrm>
          <a:prstGeom prst="rect">
            <a:avLst/>
          </a:prstGeom>
        </p:spPr>
      </p:pic>
      <p:sp>
        <p:nvSpPr>
          <p:cNvPr id="5" name="CuadroTexto 4"/>
          <p:cNvSpPr txBox="1"/>
          <p:nvPr/>
        </p:nvSpPr>
        <p:spPr>
          <a:xfrm>
            <a:off x="8055429" y="2133599"/>
            <a:ext cx="3447596" cy="1477328"/>
          </a:xfrm>
          <a:prstGeom prst="rect">
            <a:avLst/>
          </a:prstGeom>
          <a:noFill/>
        </p:spPr>
        <p:txBody>
          <a:bodyPr wrap="square" rtlCol="0">
            <a:spAutoFit/>
          </a:bodyPr>
          <a:lstStyle/>
          <a:p>
            <a:pPr algn="just"/>
            <a:r>
              <a:rPr lang="es-CO" dirty="0" smtClean="0">
                <a:solidFill>
                  <a:schemeClr val="accent2"/>
                </a:solidFill>
              </a:rPr>
              <a:t>Separación vía doble sentido y 2 carriles sin restricción de adelantamiento con un patrón de demarcaciones segmentadas en la vía y una separación entre tachas.</a:t>
            </a:r>
            <a:endParaRPr lang="es-CO" dirty="0">
              <a:solidFill>
                <a:schemeClr val="accent2"/>
              </a:solidFill>
            </a:endParaRPr>
          </a:p>
        </p:txBody>
      </p:sp>
      <p:pic>
        <p:nvPicPr>
          <p:cNvPr id="6" name="Marcador de contenido 3"/>
          <p:cNvPicPr>
            <a:picLocks noChangeAspect="1"/>
          </p:cNvPicPr>
          <p:nvPr/>
        </p:nvPicPr>
        <p:blipFill rotWithShape="1">
          <a:blip r:embed="rId2"/>
          <a:srcRect l="25309" t="22756" r="32230" b="57656"/>
          <a:stretch/>
        </p:blipFill>
        <p:spPr>
          <a:xfrm>
            <a:off x="1585909" y="2037691"/>
            <a:ext cx="6435664" cy="1669143"/>
          </a:xfrm>
          <a:prstGeom prst="rect">
            <a:avLst/>
          </a:prstGeom>
        </p:spPr>
      </p:pic>
      <p:sp>
        <p:nvSpPr>
          <p:cNvPr id="8" name="CuadroTexto 7"/>
          <p:cNvSpPr txBox="1"/>
          <p:nvPr/>
        </p:nvSpPr>
        <p:spPr>
          <a:xfrm>
            <a:off x="303499" y="4273499"/>
            <a:ext cx="3715657" cy="1477328"/>
          </a:xfrm>
          <a:prstGeom prst="rect">
            <a:avLst/>
          </a:prstGeom>
          <a:noFill/>
        </p:spPr>
        <p:txBody>
          <a:bodyPr wrap="square" rtlCol="0">
            <a:spAutoFit/>
          </a:bodyPr>
          <a:lstStyle/>
          <a:p>
            <a:pPr algn="just"/>
            <a:r>
              <a:rPr lang="es-CO" dirty="0" smtClean="0">
                <a:solidFill>
                  <a:schemeClr val="accent2"/>
                </a:solidFill>
              </a:rPr>
              <a:t>Separación vía doble sentido y 2 carriles sin restricción de adelantamiento con un patrón de demarcaciones segmentadas en la vía y una separación entre 2 tachas.</a:t>
            </a:r>
            <a:endParaRPr lang="es-CO" dirty="0">
              <a:solidFill>
                <a:schemeClr val="accent2"/>
              </a:solidFill>
            </a:endParaRPr>
          </a:p>
        </p:txBody>
      </p:sp>
    </p:spTree>
    <p:extLst>
      <p:ext uri="{BB962C8B-B14F-4D97-AF65-F5344CB8AC3E}">
        <p14:creationId xmlns:p14="http://schemas.microsoft.com/office/powerpoint/2010/main" val="15315056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04717" y="3182057"/>
            <a:ext cx="5308979" cy="774510"/>
          </a:xfrm>
        </p:spPr>
        <p:txBody>
          <a:bodyPr>
            <a:normAutofit fontScale="90000"/>
          </a:bodyPr>
          <a:lstStyle/>
          <a:p>
            <a:r>
              <a:rPr lang="es-CO" b="1" i="1" dirty="0" smtClean="0"/>
              <a:t>LÍNEAS “CENTRALES” CONTINUAS QUE SEPARAN FLUJOS OPUESTOS</a:t>
            </a:r>
            <a:endParaRPr lang="es-CO" b="1" i="1" dirty="0"/>
          </a:p>
        </p:txBody>
      </p:sp>
      <p:sp>
        <p:nvSpPr>
          <p:cNvPr id="3" name="Marcador de contenido 2"/>
          <p:cNvSpPr>
            <a:spLocks noGrp="1"/>
          </p:cNvSpPr>
          <p:nvPr>
            <p:ph idx="1"/>
          </p:nvPr>
        </p:nvSpPr>
        <p:spPr>
          <a:xfrm>
            <a:off x="3357349" y="326185"/>
            <a:ext cx="8188657" cy="1692781"/>
          </a:xfrm>
        </p:spPr>
        <p:txBody>
          <a:bodyPr>
            <a:normAutofit fontScale="92500"/>
          </a:bodyPr>
          <a:lstStyle/>
          <a:p>
            <a:pPr algn="just"/>
            <a:r>
              <a:rPr lang="es-CO" dirty="0"/>
              <a:t>Las líneas centrales continuas no pueden ser traspasadas para efectuar maniobras de adelantamiento o giros hacia la izquierda. Se pueden aplicar junto a líneas centrales segmentadas, o junto con otra línea central continua.</a:t>
            </a:r>
          </a:p>
        </p:txBody>
      </p:sp>
      <p:sp>
        <p:nvSpPr>
          <p:cNvPr id="5" name="CuadroTexto 4"/>
          <p:cNvSpPr txBox="1"/>
          <p:nvPr/>
        </p:nvSpPr>
        <p:spPr>
          <a:xfrm>
            <a:off x="4899546" y="2516747"/>
            <a:ext cx="2963936" cy="1754326"/>
          </a:xfrm>
          <a:prstGeom prst="rect">
            <a:avLst/>
          </a:prstGeom>
          <a:noFill/>
        </p:spPr>
        <p:txBody>
          <a:bodyPr wrap="square" rtlCol="0">
            <a:spAutoFit/>
          </a:bodyPr>
          <a:lstStyle/>
          <a:p>
            <a:pPr algn="just"/>
            <a:r>
              <a:rPr lang="es-CO" dirty="0" smtClean="0"/>
              <a:t>Separación vía doble sentido con restricción de adelantamiento en un sentido con un patrón de demarcaciones segmentadas en la vía</a:t>
            </a:r>
            <a:endParaRPr lang="es-CO" dirty="0"/>
          </a:p>
        </p:txBody>
      </p:sp>
      <p:pic>
        <p:nvPicPr>
          <p:cNvPr id="6" name="Imagen 5"/>
          <p:cNvPicPr>
            <a:picLocks noChangeAspect="1"/>
          </p:cNvPicPr>
          <p:nvPr/>
        </p:nvPicPr>
        <p:blipFill rotWithShape="1">
          <a:blip r:embed="rId2"/>
          <a:srcRect l="31036" t="22371" r="25681" b="58532"/>
          <a:stretch/>
        </p:blipFill>
        <p:spPr>
          <a:xfrm>
            <a:off x="8245621" y="2475963"/>
            <a:ext cx="3514100" cy="1532707"/>
          </a:xfrm>
          <a:prstGeom prst="rect">
            <a:avLst/>
          </a:prstGeom>
        </p:spPr>
      </p:pic>
      <p:pic>
        <p:nvPicPr>
          <p:cNvPr id="8" name="Imagen 7"/>
          <p:cNvPicPr>
            <a:picLocks noChangeAspect="1"/>
          </p:cNvPicPr>
          <p:nvPr/>
        </p:nvPicPr>
        <p:blipFill rotWithShape="1">
          <a:blip r:embed="rId3"/>
          <a:srcRect l="31855" t="31667" r="27501" b="48522"/>
          <a:stretch/>
        </p:blipFill>
        <p:spPr>
          <a:xfrm>
            <a:off x="7098345" y="4792551"/>
            <a:ext cx="3806312" cy="1616892"/>
          </a:xfrm>
          <a:prstGeom prst="rect">
            <a:avLst/>
          </a:prstGeom>
        </p:spPr>
      </p:pic>
      <p:sp>
        <p:nvSpPr>
          <p:cNvPr id="9" name="CuadroTexto 8"/>
          <p:cNvSpPr txBox="1"/>
          <p:nvPr/>
        </p:nvSpPr>
        <p:spPr>
          <a:xfrm>
            <a:off x="2573462" y="4999524"/>
            <a:ext cx="4173308" cy="923330"/>
          </a:xfrm>
          <a:prstGeom prst="rect">
            <a:avLst/>
          </a:prstGeom>
          <a:noFill/>
        </p:spPr>
        <p:txBody>
          <a:bodyPr wrap="square" rtlCol="0">
            <a:spAutoFit/>
          </a:bodyPr>
          <a:lstStyle/>
          <a:p>
            <a:pPr algn="just"/>
            <a:r>
              <a:rPr lang="es-CO" dirty="0" smtClean="0"/>
              <a:t>Separación vía doble sentido con restricción de adelantamiento en ambos sentidos</a:t>
            </a:r>
            <a:endParaRPr lang="es-CO" dirty="0"/>
          </a:p>
        </p:txBody>
      </p:sp>
    </p:spTree>
    <p:extLst>
      <p:ext uri="{BB962C8B-B14F-4D97-AF65-F5344CB8AC3E}">
        <p14:creationId xmlns:p14="http://schemas.microsoft.com/office/powerpoint/2010/main" val="34995053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46162" y="2918173"/>
            <a:ext cx="4189862" cy="664029"/>
          </a:xfrm>
        </p:spPr>
        <p:txBody>
          <a:bodyPr>
            <a:normAutofit fontScale="90000"/>
          </a:bodyPr>
          <a:lstStyle/>
          <a:p>
            <a:r>
              <a:rPr lang="es-CO" b="1" i="1" dirty="0" smtClean="0"/>
              <a:t>CRUCE CONTROLADO POR SEÑAL PARE</a:t>
            </a:r>
            <a:endParaRPr lang="es-CO" b="1" i="1" dirty="0"/>
          </a:p>
        </p:txBody>
      </p:sp>
      <p:sp>
        <p:nvSpPr>
          <p:cNvPr id="5" name="Marcador de contenido 4"/>
          <p:cNvSpPr>
            <a:spLocks noGrp="1"/>
          </p:cNvSpPr>
          <p:nvPr>
            <p:ph idx="1"/>
          </p:nvPr>
        </p:nvSpPr>
        <p:spPr>
          <a:xfrm>
            <a:off x="3534771" y="339896"/>
            <a:ext cx="7915702" cy="2363878"/>
          </a:xfrm>
        </p:spPr>
        <p:txBody>
          <a:bodyPr>
            <a:normAutofit fontScale="85000" lnSpcReduction="20000"/>
          </a:bodyPr>
          <a:lstStyle/>
          <a:p>
            <a:pPr algn="just"/>
            <a:r>
              <a:rPr lang="es-CO" dirty="0"/>
              <a:t>Cuando una intersección es controlada por una condición “PARE”, la línea de detención deben demarcarse siempre que se instale la señal vertical </a:t>
            </a:r>
            <a:r>
              <a:rPr lang="es-CO" dirty="0" smtClean="0"/>
              <a:t>PARE</a:t>
            </a:r>
            <a:r>
              <a:rPr lang="es-CO" dirty="0"/>
              <a:t>, complementado con la palabra PARE siempre que sea posible, excepto cuando la capa de rodadura de la vía sea en tierra o afirmado. La línea de detención indica al conductor que enfrenta la señal PARE, el lugar más próximo a la intersección donde el vehículo debe detenerse. </a:t>
            </a:r>
          </a:p>
        </p:txBody>
      </p:sp>
      <p:pic>
        <p:nvPicPr>
          <p:cNvPr id="6" name="Imagen 5"/>
          <p:cNvPicPr>
            <a:picLocks noChangeAspect="1"/>
          </p:cNvPicPr>
          <p:nvPr/>
        </p:nvPicPr>
        <p:blipFill rotWithShape="1">
          <a:blip r:embed="rId2"/>
          <a:srcRect l="20662" t="43204" r="28694" b="9376"/>
          <a:stretch/>
        </p:blipFill>
        <p:spPr>
          <a:xfrm>
            <a:off x="5869922" y="2703774"/>
            <a:ext cx="5839857" cy="3192059"/>
          </a:xfrm>
          <a:prstGeom prst="rect">
            <a:avLst/>
          </a:prstGeom>
        </p:spPr>
      </p:pic>
      <p:pic>
        <p:nvPicPr>
          <p:cNvPr id="7" name="Imagen 6"/>
          <p:cNvPicPr>
            <a:picLocks noChangeAspect="1"/>
          </p:cNvPicPr>
          <p:nvPr/>
        </p:nvPicPr>
        <p:blipFill rotWithShape="1">
          <a:blip r:embed="rId3"/>
          <a:srcRect l="27466" t="21379" r="22001" b="30208"/>
          <a:stretch/>
        </p:blipFill>
        <p:spPr>
          <a:xfrm>
            <a:off x="1478040" y="4460631"/>
            <a:ext cx="3954309" cy="2129915"/>
          </a:xfrm>
          <a:prstGeom prst="rect">
            <a:avLst/>
          </a:prstGeom>
        </p:spPr>
      </p:pic>
    </p:spTree>
    <p:extLst>
      <p:ext uri="{BB962C8B-B14F-4D97-AF65-F5344CB8AC3E}">
        <p14:creationId xmlns:p14="http://schemas.microsoft.com/office/powerpoint/2010/main" val="10086412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 y="3370534"/>
            <a:ext cx="3098042" cy="881743"/>
          </a:xfrm>
        </p:spPr>
        <p:txBody>
          <a:bodyPr>
            <a:normAutofit fontScale="90000"/>
          </a:bodyPr>
          <a:lstStyle/>
          <a:p>
            <a:r>
              <a:rPr lang="es-CO" b="1" i="1" dirty="0"/>
              <a:t>Cruce controlado por señal CEDA EL PASO</a:t>
            </a:r>
          </a:p>
        </p:txBody>
      </p:sp>
      <p:sp>
        <p:nvSpPr>
          <p:cNvPr id="3" name="Marcador de contenido 2"/>
          <p:cNvSpPr>
            <a:spLocks noGrp="1"/>
          </p:cNvSpPr>
          <p:nvPr>
            <p:ph idx="1"/>
          </p:nvPr>
        </p:nvSpPr>
        <p:spPr>
          <a:xfrm>
            <a:off x="3589361" y="3980699"/>
            <a:ext cx="7913664" cy="2461044"/>
          </a:xfrm>
        </p:spPr>
        <p:txBody>
          <a:bodyPr>
            <a:normAutofit/>
          </a:bodyPr>
          <a:lstStyle/>
          <a:p>
            <a:pPr algn="just"/>
            <a:r>
              <a:rPr lang="es-CO" dirty="0">
                <a:solidFill>
                  <a:schemeClr val="accent2"/>
                </a:solidFill>
              </a:rPr>
              <a:t>La línea segmentada indica al conductor que enfrenta la señal CEDA EL PASO, el lugar más próximo a la intersección donde el vehículo debe detenerse si en el flujo vehicular de la vía prioritaria no existe un espacio suficiente para entrar a la intersección con seguridad. </a:t>
            </a:r>
          </a:p>
        </p:txBody>
      </p:sp>
      <p:pic>
        <p:nvPicPr>
          <p:cNvPr id="4" name="Imagen 3"/>
          <p:cNvPicPr>
            <a:picLocks noChangeAspect="1"/>
          </p:cNvPicPr>
          <p:nvPr/>
        </p:nvPicPr>
        <p:blipFill rotWithShape="1">
          <a:blip r:embed="rId2"/>
          <a:srcRect l="46633" t="39874" r="29136" b="18148"/>
          <a:stretch/>
        </p:blipFill>
        <p:spPr>
          <a:xfrm>
            <a:off x="7315200" y="395786"/>
            <a:ext cx="3152634" cy="3070746"/>
          </a:xfrm>
          <a:prstGeom prst="rect">
            <a:avLst/>
          </a:prstGeom>
          <a:ln>
            <a:noFill/>
          </a:ln>
          <a:effectLst>
            <a:softEdge rad="112500"/>
          </a:effectLst>
        </p:spPr>
      </p:pic>
      <p:pic>
        <p:nvPicPr>
          <p:cNvPr id="5" name="Imagen 4"/>
          <p:cNvPicPr>
            <a:picLocks noChangeAspect="1"/>
          </p:cNvPicPr>
          <p:nvPr/>
        </p:nvPicPr>
        <p:blipFill rotWithShape="1">
          <a:blip r:embed="rId2"/>
          <a:srcRect l="20662" t="38839" r="54013" b="16716"/>
          <a:stretch/>
        </p:blipFill>
        <p:spPr>
          <a:xfrm>
            <a:off x="3552229" y="339676"/>
            <a:ext cx="3295136" cy="3251201"/>
          </a:xfrm>
          <a:prstGeom prst="rect">
            <a:avLst/>
          </a:prstGeom>
          <a:ln>
            <a:noFill/>
          </a:ln>
          <a:effectLst>
            <a:softEdge rad="112500"/>
          </a:effectLst>
        </p:spPr>
      </p:pic>
    </p:spTree>
    <p:extLst>
      <p:ext uri="{BB962C8B-B14F-4D97-AF65-F5344CB8AC3E}">
        <p14:creationId xmlns:p14="http://schemas.microsoft.com/office/powerpoint/2010/main" val="725150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5070" y="3307065"/>
            <a:ext cx="3033098" cy="722086"/>
          </a:xfrm>
        </p:spPr>
        <p:txBody>
          <a:bodyPr>
            <a:normAutofit fontScale="90000"/>
          </a:bodyPr>
          <a:lstStyle/>
          <a:p>
            <a:r>
              <a:rPr lang="es-CO" b="1" i="1" dirty="0" smtClean="0"/>
              <a:t>CRUCE REGULADO POR SEMÁFORO</a:t>
            </a:r>
            <a:endParaRPr lang="es-CO" b="1" i="1" dirty="0"/>
          </a:p>
        </p:txBody>
      </p:sp>
      <p:sp>
        <p:nvSpPr>
          <p:cNvPr id="3" name="Marcador de contenido 2"/>
          <p:cNvSpPr>
            <a:spLocks noGrp="1"/>
          </p:cNvSpPr>
          <p:nvPr>
            <p:ph idx="1"/>
          </p:nvPr>
        </p:nvSpPr>
        <p:spPr>
          <a:xfrm>
            <a:off x="2906973" y="643097"/>
            <a:ext cx="8079475" cy="2597107"/>
          </a:xfrm>
        </p:spPr>
        <p:txBody>
          <a:bodyPr>
            <a:normAutofit fontScale="92500" lnSpcReduction="20000"/>
          </a:bodyPr>
          <a:lstStyle/>
          <a:p>
            <a:pPr algn="just"/>
            <a:r>
              <a:rPr lang="es-CO" dirty="0"/>
              <a:t>La línea de detención se coloca para indicar al conductor que enfrenta la luz roja de un semáforo el lugar más próximo a la intersección o cruce de media cuadra donde el vehículo debe detenerse, y a una distancia mínima de 1,2 m de cualquier paso peatonal que exista en el lugar. La línea debe ser aproximadamente paralela al flujo vehicular que la intersecta y paralela al cruce peatonal que pueda existir.</a:t>
            </a:r>
          </a:p>
        </p:txBody>
      </p:sp>
      <p:pic>
        <p:nvPicPr>
          <p:cNvPr id="4" name="Imagen 3"/>
          <p:cNvPicPr>
            <a:picLocks noChangeAspect="1"/>
          </p:cNvPicPr>
          <p:nvPr/>
        </p:nvPicPr>
        <p:blipFill rotWithShape="1">
          <a:blip r:embed="rId3"/>
          <a:srcRect l="28582" t="29514" r="36502" b="17708"/>
          <a:stretch/>
        </p:blipFill>
        <p:spPr>
          <a:xfrm>
            <a:off x="4757997" y="3240204"/>
            <a:ext cx="3935627" cy="3344654"/>
          </a:xfrm>
          <a:prstGeom prst="rect">
            <a:avLst/>
          </a:prstGeom>
        </p:spPr>
      </p:pic>
    </p:spTree>
    <p:extLst>
      <p:ext uri="{BB962C8B-B14F-4D97-AF65-F5344CB8AC3E}">
        <p14:creationId xmlns:p14="http://schemas.microsoft.com/office/powerpoint/2010/main" val="28527168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17922" y="3218543"/>
            <a:ext cx="2661358" cy="693057"/>
          </a:xfrm>
        </p:spPr>
        <p:txBody>
          <a:bodyPr>
            <a:normAutofit fontScale="90000"/>
          </a:bodyPr>
          <a:lstStyle/>
          <a:p>
            <a:r>
              <a:rPr lang="es-CO" b="1" i="1" dirty="0">
                <a:solidFill>
                  <a:schemeClr val="accent1">
                    <a:lumMod val="75000"/>
                  </a:schemeClr>
                </a:solidFill>
              </a:rPr>
              <a:t>Cruce con restricción de bloqueo</a:t>
            </a:r>
          </a:p>
        </p:txBody>
      </p:sp>
      <p:sp>
        <p:nvSpPr>
          <p:cNvPr id="3" name="Marcador de contenido 2"/>
          <p:cNvSpPr>
            <a:spLocks noGrp="1"/>
          </p:cNvSpPr>
          <p:nvPr>
            <p:ph idx="1"/>
          </p:nvPr>
        </p:nvSpPr>
        <p:spPr>
          <a:xfrm>
            <a:off x="2856450" y="856208"/>
            <a:ext cx="4090260" cy="5749310"/>
          </a:xfrm>
        </p:spPr>
        <p:txBody>
          <a:bodyPr>
            <a:normAutofit fontScale="85000" lnSpcReduction="10000"/>
          </a:bodyPr>
          <a:lstStyle/>
          <a:p>
            <a:pPr algn="just"/>
            <a:r>
              <a:rPr lang="es-CO" dirty="0">
                <a:solidFill>
                  <a:schemeClr val="accent1">
                    <a:lumMod val="75000"/>
                  </a:schemeClr>
                </a:solidFill>
              </a:rPr>
              <a:t>Esta demarcación tiene por objeto notificar a los conductores la prohibición de obstruir una intersección por cualquier razón, impidiendo u obstruyendo la circulación transversal. Por lo tanto, estas marcas se instalan en cualquiera de los cruces anteriormente mencionados que presentan altos niveles de congestión. La demarcación de No Bloquear Cruce solo debe aplicarse en intersecciones donde se generen bloqueos producto de la congestión aguas abajo de ellas.</a:t>
            </a:r>
          </a:p>
        </p:txBody>
      </p:sp>
      <p:pic>
        <p:nvPicPr>
          <p:cNvPr id="5" name="Imagen 4"/>
          <p:cNvPicPr>
            <a:picLocks noChangeAspect="1"/>
          </p:cNvPicPr>
          <p:nvPr/>
        </p:nvPicPr>
        <p:blipFill rotWithShape="1">
          <a:blip r:embed="rId2"/>
          <a:srcRect l="27243" t="13045" r="21777" b="6002"/>
          <a:stretch/>
        </p:blipFill>
        <p:spPr>
          <a:xfrm>
            <a:off x="7424597" y="1296537"/>
            <a:ext cx="4244238" cy="4114800"/>
          </a:xfrm>
          <a:prstGeom prst="rect">
            <a:avLst/>
          </a:prstGeom>
        </p:spPr>
      </p:pic>
    </p:spTree>
    <p:extLst>
      <p:ext uri="{BB962C8B-B14F-4D97-AF65-F5344CB8AC3E}">
        <p14:creationId xmlns:p14="http://schemas.microsoft.com/office/powerpoint/2010/main" val="39966023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043452" y="584200"/>
            <a:ext cx="4408226" cy="576943"/>
          </a:xfrm>
        </p:spPr>
        <p:txBody>
          <a:bodyPr>
            <a:normAutofit fontScale="90000"/>
          </a:bodyPr>
          <a:lstStyle/>
          <a:p>
            <a:r>
              <a:rPr lang="es-CO" b="1" dirty="0" smtClean="0">
                <a:solidFill>
                  <a:schemeClr val="accent2"/>
                </a:solidFill>
              </a:rPr>
              <a:t>CRUCE PEATONAL</a:t>
            </a:r>
            <a:endParaRPr lang="es-CO" b="1" dirty="0">
              <a:solidFill>
                <a:schemeClr val="accent2"/>
              </a:solidFill>
            </a:endParaRPr>
          </a:p>
        </p:txBody>
      </p:sp>
      <p:sp>
        <p:nvSpPr>
          <p:cNvPr id="3" name="Marcador de contenido 2"/>
          <p:cNvSpPr>
            <a:spLocks noGrp="1"/>
          </p:cNvSpPr>
          <p:nvPr>
            <p:ph idx="1"/>
          </p:nvPr>
        </p:nvSpPr>
        <p:spPr>
          <a:xfrm>
            <a:off x="1719617" y="1405720"/>
            <a:ext cx="9730855" cy="4631140"/>
          </a:xfrm>
        </p:spPr>
        <p:txBody>
          <a:bodyPr>
            <a:normAutofit fontScale="92500" lnSpcReduction="20000"/>
          </a:bodyPr>
          <a:lstStyle/>
          <a:p>
            <a:pPr algn="just"/>
            <a:r>
              <a:rPr lang="es-CO" dirty="0">
                <a:solidFill>
                  <a:schemeClr val="accent2"/>
                </a:solidFill>
              </a:rPr>
              <a:t>Las demarcaciones transversales de los cruces o pasos peatonales se emplean para indicar el lugar y la trayectoria que deben seguir los peatones al atravesar una calzada y definir el área donde un conductor podría anticipar la presencia </a:t>
            </a:r>
            <a:r>
              <a:rPr lang="es-CO" dirty="0" smtClean="0">
                <a:solidFill>
                  <a:schemeClr val="accent2"/>
                </a:solidFill>
              </a:rPr>
              <a:t>de </a:t>
            </a:r>
            <a:r>
              <a:rPr lang="es-CO" dirty="0">
                <a:solidFill>
                  <a:schemeClr val="accent2"/>
                </a:solidFill>
              </a:rPr>
              <a:t>un peatón, ciclista, persona en silla de ruedas, o similar. Estas marcas son de color blanco, y pueden ser de uno de los siguientes cinco tipos que se describen en más detalle a continuación: </a:t>
            </a:r>
            <a:endParaRPr lang="es-CO" dirty="0" smtClean="0">
              <a:solidFill>
                <a:schemeClr val="accent2"/>
              </a:solidFill>
            </a:endParaRPr>
          </a:p>
          <a:p>
            <a:pPr marL="0" indent="0" algn="just">
              <a:buNone/>
            </a:pPr>
            <a:r>
              <a:rPr lang="es-CO" dirty="0" smtClean="0">
                <a:solidFill>
                  <a:schemeClr val="accent2"/>
                </a:solidFill>
              </a:rPr>
              <a:t>	a</a:t>
            </a:r>
            <a:r>
              <a:rPr lang="es-CO" dirty="0">
                <a:solidFill>
                  <a:schemeClr val="accent2"/>
                </a:solidFill>
              </a:rPr>
              <a:t>. Cruce CEBRA </a:t>
            </a:r>
            <a:endParaRPr lang="es-CO" dirty="0" smtClean="0">
              <a:solidFill>
                <a:schemeClr val="accent2"/>
              </a:solidFill>
            </a:endParaRPr>
          </a:p>
          <a:p>
            <a:pPr marL="0" indent="0" algn="just">
              <a:buNone/>
            </a:pPr>
            <a:r>
              <a:rPr lang="es-CO" dirty="0" smtClean="0">
                <a:solidFill>
                  <a:schemeClr val="accent2"/>
                </a:solidFill>
              </a:rPr>
              <a:t>	b</a:t>
            </a:r>
            <a:r>
              <a:rPr lang="es-CO" dirty="0">
                <a:solidFill>
                  <a:schemeClr val="accent2"/>
                </a:solidFill>
              </a:rPr>
              <a:t>. Cruce Sendero Peatonal </a:t>
            </a:r>
            <a:endParaRPr lang="es-CO" dirty="0" smtClean="0">
              <a:solidFill>
                <a:schemeClr val="accent2"/>
              </a:solidFill>
            </a:endParaRPr>
          </a:p>
          <a:p>
            <a:pPr marL="0" indent="0" algn="just">
              <a:buNone/>
            </a:pPr>
            <a:r>
              <a:rPr lang="es-CO" dirty="0" smtClean="0">
                <a:solidFill>
                  <a:schemeClr val="accent2"/>
                </a:solidFill>
              </a:rPr>
              <a:t>	c</a:t>
            </a:r>
            <a:r>
              <a:rPr lang="es-CO" dirty="0">
                <a:solidFill>
                  <a:schemeClr val="accent2"/>
                </a:solidFill>
              </a:rPr>
              <a:t>. Cruce Peatonal TODO ROJO, permitiendo al peatón cruzar en diagonal </a:t>
            </a:r>
            <a:endParaRPr lang="es-CO" dirty="0" smtClean="0">
              <a:solidFill>
                <a:schemeClr val="accent2"/>
              </a:solidFill>
            </a:endParaRPr>
          </a:p>
          <a:p>
            <a:pPr marL="0" indent="0" algn="just">
              <a:buNone/>
            </a:pPr>
            <a:r>
              <a:rPr lang="es-CO" dirty="0" smtClean="0">
                <a:solidFill>
                  <a:schemeClr val="accent2"/>
                </a:solidFill>
              </a:rPr>
              <a:t>	d</a:t>
            </a:r>
            <a:r>
              <a:rPr lang="es-CO" dirty="0">
                <a:solidFill>
                  <a:schemeClr val="accent2"/>
                </a:solidFill>
              </a:rPr>
              <a:t>. Paso peatonal con resalto tipo trapezoidal o pompeyano </a:t>
            </a:r>
            <a:endParaRPr lang="es-CO" dirty="0" smtClean="0">
              <a:solidFill>
                <a:schemeClr val="accent2"/>
              </a:solidFill>
            </a:endParaRPr>
          </a:p>
          <a:p>
            <a:pPr marL="0" indent="0" algn="just">
              <a:buNone/>
            </a:pPr>
            <a:r>
              <a:rPr lang="es-CO" dirty="0">
                <a:solidFill>
                  <a:schemeClr val="accent2"/>
                </a:solidFill>
              </a:rPr>
              <a:t>	</a:t>
            </a:r>
            <a:r>
              <a:rPr lang="es-CO" dirty="0" smtClean="0">
                <a:solidFill>
                  <a:schemeClr val="accent2"/>
                </a:solidFill>
              </a:rPr>
              <a:t>e</a:t>
            </a:r>
            <a:r>
              <a:rPr lang="es-CO" dirty="0">
                <a:solidFill>
                  <a:schemeClr val="accent2"/>
                </a:solidFill>
              </a:rPr>
              <a:t>. Cruce Escolar </a:t>
            </a:r>
          </a:p>
        </p:txBody>
      </p:sp>
    </p:spTree>
    <p:extLst>
      <p:ext uri="{BB962C8B-B14F-4D97-AF65-F5344CB8AC3E}">
        <p14:creationId xmlns:p14="http://schemas.microsoft.com/office/powerpoint/2010/main" val="3298284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490113" y="685801"/>
            <a:ext cx="4067033" cy="649514"/>
          </a:xfrm>
        </p:spPr>
        <p:txBody>
          <a:bodyPr>
            <a:normAutofit fontScale="90000"/>
          </a:bodyPr>
          <a:lstStyle/>
          <a:p>
            <a:r>
              <a:rPr lang="es-CO" dirty="0" smtClean="0"/>
              <a:t>CRUCE PEATONAL</a:t>
            </a:r>
            <a:endParaRPr lang="es-CO" dirty="0"/>
          </a:p>
        </p:txBody>
      </p:sp>
      <p:sp>
        <p:nvSpPr>
          <p:cNvPr id="3" name="Marcador de contenido 2"/>
          <p:cNvSpPr>
            <a:spLocks noGrp="1"/>
          </p:cNvSpPr>
          <p:nvPr>
            <p:ph idx="1"/>
          </p:nvPr>
        </p:nvSpPr>
        <p:spPr>
          <a:xfrm>
            <a:off x="1593808" y="1767004"/>
            <a:ext cx="4601076" cy="1858264"/>
          </a:xfrm>
        </p:spPr>
        <p:txBody>
          <a:bodyPr>
            <a:normAutofit fontScale="70000" lnSpcReduction="20000"/>
          </a:bodyPr>
          <a:lstStyle/>
          <a:p>
            <a:pPr algn="just"/>
            <a:r>
              <a:rPr lang="es-CO" b="1" i="1" u="sng" dirty="0">
                <a:solidFill>
                  <a:schemeClr val="accent2"/>
                </a:solidFill>
              </a:rPr>
              <a:t>Cruce Cebra</a:t>
            </a:r>
            <a:r>
              <a:rPr lang="es-CO" i="1" dirty="0">
                <a:solidFill>
                  <a:schemeClr val="accent2"/>
                </a:solidFill>
              </a:rPr>
              <a:t>: </a:t>
            </a:r>
            <a:r>
              <a:rPr lang="es-CO" dirty="0">
                <a:solidFill>
                  <a:schemeClr val="accent2"/>
                </a:solidFill>
              </a:rPr>
              <a:t>Las demarcaciones de un cruce cebra consisten en una línea de detención por sentido y una sucesión de líneas paralelas de 40 a 50 cm de ancho, separadas entre sí 40 a 100 cm y colocadas en posición perpendicular al flujo peatonal en forma “</a:t>
            </a:r>
            <a:r>
              <a:rPr lang="es-CO" dirty="0" err="1" smtClean="0">
                <a:solidFill>
                  <a:schemeClr val="accent2"/>
                </a:solidFill>
              </a:rPr>
              <a:t>cebreada</a:t>
            </a:r>
            <a:r>
              <a:rPr lang="es-CO" dirty="0" smtClean="0">
                <a:solidFill>
                  <a:schemeClr val="accent2"/>
                </a:solidFill>
              </a:rPr>
              <a:t>”</a:t>
            </a:r>
            <a:endParaRPr lang="es-CO" dirty="0">
              <a:solidFill>
                <a:schemeClr val="accent2"/>
              </a:solidFill>
            </a:endParaRPr>
          </a:p>
        </p:txBody>
      </p:sp>
      <p:pic>
        <p:nvPicPr>
          <p:cNvPr id="4" name="Imagen 3"/>
          <p:cNvPicPr>
            <a:picLocks noChangeAspect="1"/>
          </p:cNvPicPr>
          <p:nvPr/>
        </p:nvPicPr>
        <p:blipFill rotWithShape="1">
          <a:blip r:embed="rId2"/>
          <a:srcRect l="28917" t="27927" r="23561" b="36359"/>
          <a:stretch/>
        </p:blipFill>
        <p:spPr>
          <a:xfrm>
            <a:off x="1771229" y="3752966"/>
            <a:ext cx="4535235" cy="1916296"/>
          </a:xfrm>
          <a:prstGeom prst="rect">
            <a:avLst/>
          </a:prstGeom>
        </p:spPr>
      </p:pic>
      <p:pic>
        <p:nvPicPr>
          <p:cNvPr id="6" name="Imagen 5"/>
          <p:cNvPicPr>
            <a:picLocks noChangeAspect="1"/>
          </p:cNvPicPr>
          <p:nvPr/>
        </p:nvPicPr>
        <p:blipFill rotWithShape="1">
          <a:blip r:embed="rId3"/>
          <a:srcRect l="23004" t="29117" r="29474" b="29811"/>
          <a:stretch/>
        </p:blipFill>
        <p:spPr>
          <a:xfrm>
            <a:off x="7096837" y="4352327"/>
            <a:ext cx="4571999" cy="2073500"/>
          </a:xfrm>
          <a:prstGeom prst="rect">
            <a:avLst/>
          </a:prstGeom>
        </p:spPr>
      </p:pic>
      <p:sp>
        <p:nvSpPr>
          <p:cNvPr id="7" name="Rectángulo 6"/>
          <p:cNvSpPr/>
          <p:nvPr/>
        </p:nvSpPr>
        <p:spPr>
          <a:xfrm>
            <a:off x="7069540" y="1767004"/>
            <a:ext cx="4599296" cy="2585323"/>
          </a:xfrm>
          <a:prstGeom prst="rect">
            <a:avLst/>
          </a:prstGeom>
        </p:spPr>
        <p:txBody>
          <a:bodyPr wrap="square">
            <a:spAutoFit/>
          </a:bodyPr>
          <a:lstStyle/>
          <a:p>
            <a:pPr algn="just"/>
            <a:r>
              <a:rPr lang="es-CO" dirty="0">
                <a:solidFill>
                  <a:srgbClr val="00B0F0"/>
                </a:solidFill>
              </a:rPr>
              <a:t>Cruce Sendero Peatonal: Su demarcación consiste en dos líneas continuas paralelas transversales a la vía, de 30 cm de ancho como mínimo y de color blanco, trazadas con una separación entre ambas que se determina por el ancho de las aceras entre las que se encuentren situadas. En ningún caso estos cruces tendrán un ancho menor a 2,0 m ni mayor a 4,0 m.</a:t>
            </a:r>
          </a:p>
        </p:txBody>
      </p:sp>
    </p:spTree>
    <p:extLst>
      <p:ext uri="{BB962C8B-B14F-4D97-AF65-F5344CB8AC3E}">
        <p14:creationId xmlns:p14="http://schemas.microsoft.com/office/powerpoint/2010/main" val="37732748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8968" y="3524766"/>
            <a:ext cx="2760141" cy="576943"/>
          </a:xfrm>
        </p:spPr>
        <p:txBody>
          <a:bodyPr>
            <a:noAutofit/>
          </a:bodyPr>
          <a:lstStyle/>
          <a:p>
            <a:r>
              <a:rPr lang="es-CO" sz="5400" b="1" i="1" dirty="0" smtClean="0"/>
              <a:t>CRUCE ESCOLAR</a:t>
            </a:r>
            <a:endParaRPr lang="es-CO" sz="5400" b="1" i="1" dirty="0"/>
          </a:p>
        </p:txBody>
      </p:sp>
      <p:sp>
        <p:nvSpPr>
          <p:cNvPr id="3" name="Marcador de contenido 2"/>
          <p:cNvSpPr>
            <a:spLocks noGrp="1"/>
          </p:cNvSpPr>
          <p:nvPr>
            <p:ph idx="1"/>
          </p:nvPr>
        </p:nvSpPr>
        <p:spPr>
          <a:xfrm>
            <a:off x="5206883" y="607651"/>
            <a:ext cx="6248636" cy="2365828"/>
          </a:xfrm>
        </p:spPr>
        <p:txBody>
          <a:bodyPr>
            <a:normAutofit fontScale="77500" lnSpcReduction="20000"/>
          </a:bodyPr>
          <a:lstStyle/>
          <a:p>
            <a:pPr algn="just"/>
            <a:r>
              <a:rPr lang="es-CO" dirty="0">
                <a:solidFill>
                  <a:schemeClr val="accent1">
                    <a:lumMod val="75000"/>
                  </a:schemeClr>
                </a:solidFill>
              </a:rPr>
              <a:t>Si bien el cruce escolar tiene muchos elementos en común con cualquier otro cruce de peatones, éste se distingue por dos factores especiales que deben ser considerados al planificar su instalación. El primero es el horario, es decir, se deben aplicar restricciones al uso de la vía acorde al horario de uso del cruce. Para lograr esto se podrá agregar un panel de horario a la señal </a:t>
            </a:r>
            <a:r>
              <a:rPr lang="es-CO" dirty="0" smtClean="0">
                <a:solidFill>
                  <a:schemeClr val="accent1">
                    <a:lumMod val="75000"/>
                  </a:schemeClr>
                </a:solidFill>
              </a:rPr>
              <a:t>SP </a:t>
            </a:r>
            <a:r>
              <a:rPr lang="es-CO" dirty="0">
                <a:solidFill>
                  <a:schemeClr val="accent1">
                    <a:lumMod val="75000"/>
                  </a:schemeClr>
                </a:solidFill>
              </a:rPr>
              <a:t>PROXIMIDAD A CRUCE ESCOLAR. </a:t>
            </a:r>
          </a:p>
        </p:txBody>
      </p:sp>
      <p:pic>
        <p:nvPicPr>
          <p:cNvPr id="4" name="Imagen 3"/>
          <p:cNvPicPr>
            <a:picLocks noChangeAspect="1"/>
          </p:cNvPicPr>
          <p:nvPr/>
        </p:nvPicPr>
        <p:blipFill rotWithShape="1">
          <a:blip r:embed="rId2"/>
          <a:srcRect l="32821" t="22967" r="27578" b="12946"/>
          <a:stretch/>
        </p:blipFill>
        <p:spPr>
          <a:xfrm>
            <a:off x="2751649" y="782379"/>
            <a:ext cx="2216136" cy="2016372"/>
          </a:xfrm>
          <a:prstGeom prst="rect">
            <a:avLst/>
          </a:prstGeom>
        </p:spPr>
      </p:pic>
      <p:pic>
        <p:nvPicPr>
          <p:cNvPr id="5" name="Imagen 4"/>
          <p:cNvPicPr>
            <a:picLocks noChangeAspect="1"/>
          </p:cNvPicPr>
          <p:nvPr/>
        </p:nvPicPr>
        <p:blipFill rotWithShape="1">
          <a:blip r:embed="rId3"/>
          <a:srcRect l="27355" t="35466" r="21889" b="19890"/>
          <a:stretch/>
        </p:blipFill>
        <p:spPr>
          <a:xfrm>
            <a:off x="3874232" y="3347345"/>
            <a:ext cx="6184168" cy="3058106"/>
          </a:xfrm>
          <a:prstGeom prst="rect">
            <a:avLst/>
          </a:prstGeom>
        </p:spPr>
      </p:pic>
    </p:spTree>
    <p:extLst>
      <p:ext uri="{BB962C8B-B14F-4D97-AF65-F5344CB8AC3E}">
        <p14:creationId xmlns:p14="http://schemas.microsoft.com/office/powerpoint/2010/main" val="347431551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785</TotalTime>
  <Words>909</Words>
  <Application>Microsoft Office PowerPoint</Application>
  <PresentationFormat>Panorámica</PresentationFormat>
  <Paragraphs>57</Paragraphs>
  <Slides>14</Slides>
  <Notes>2</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14</vt:i4>
      </vt:variant>
    </vt:vector>
  </HeadingPairs>
  <TitlesOfParts>
    <vt:vector size="20" baseType="lpstr">
      <vt:lpstr>Arial</vt:lpstr>
      <vt:lpstr>Calibri</vt:lpstr>
      <vt:lpstr>Calibri Light</vt:lpstr>
      <vt:lpstr>Comic Sans MS</vt:lpstr>
      <vt:lpstr>Times New Roman</vt:lpstr>
      <vt:lpstr>Tema de Office</vt:lpstr>
      <vt:lpstr>Presentación de PowerPoint</vt:lpstr>
      <vt:lpstr>SEÑALIZACIÓN DE TÚNELES</vt:lpstr>
      <vt:lpstr>TÚNEL BIDIRECCIONAL</vt:lpstr>
      <vt:lpstr>DEMARCACIONES</vt:lpstr>
      <vt:lpstr>CARACTERÍSTICAS DE LAS LÍNEAS LONGITUDINALES: Color</vt:lpstr>
      <vt:lpstr>LÍNEAS “CENTRALES” QUE SEPARAN FLUJOS OPUESTOS</vt:lpstr>
      <vt:lpstr>LÍNEAS “CENTRALES” CONTINUAS QUE SEPARAN FLUJOS OPUESTOS</vt:lpstr>
      <vt:lpstr>CRUCE CONTROLADO POR SEÑAL PARE</vt:lpstr>
      <vt:lpstr>Cruce controlado por señal CEDA EL PASO</vt:lpstr>
      <vt:lpstr>CRUCE REGULADO POR SEMÁFORO</vt:lpstr>
      <vt:lpstr>Cruce con restricción de bloqueo</vt:lpstr>
      <vt:lpstr>CRUCE PEATONAL</vt:lpstr>
      <vt:lpstr>CRUCE PEATONAL</vt:lpstr>
      <vt:lpstr>CRUCE ESCOLAR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Diseño</dc:creator>
  <cp:lastModifiedBy>Kevin Ballesteros</cp:lastModifiedBy>
  <cp:revision>44</cp:revision>
  <dcterms:created xsi:type="dcterms:W3CDTF">2020-02-18T12:47:10Z</dcterms:created>
  <dcterms:modified xsi:type="dcterms:W3CDTF">2020-06-03T21:51:44Z</dcterms:modified>
</cp:coreProperties>
</file>