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9" r:id="rId3"/>
    <p:sldId id="261" r:id="rId4"/>
    <p:sldId id="296" r:id="rId5"/>
    <p:sldId id="301" r:id="rId6"/>
    <p:sldId id="302" r:id="rId7"/>
    <p:sldId id="265" r:id="rId8"/>
    <p:sldId id="262" r:id="rId9"/>
    <p:sldId id="264" r:id="rId10"/>
    <p:sldId id="263" r:id="rId11"/>
    <p:sldId id="267" r:id="rId12"/>
    <p:sldId id="272" r:id="rId13"/>
    <p:sldId id="273" r:id="rId14"/>
    <p:sldId id="277" r:id="rId15"/>
    <p:sldId id="27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343" autoAdjust="0"/>
  </p:normalViewPr>
  <p:slideViewPr>
    <p:cSldViewPr snapToGrid="0">
      <p:cViewPr varScale="1">
        <p:scale>
          <a:sx n="73" d="100"/>
          <a:sy n="73" d="100"/>
        </p:scale>
        <p:origin x="58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1</a:t>
            </a:r>
            <a:r>
              <a:rPr lang="es-ES" baseline="0"/>
              <a:t> trimestre 2022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8/10/2022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8/10/2022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8/10/2022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8/10/2022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8/10/2022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8/10/2022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8/10/2022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8/10/2022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8/10/2022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8/10/2022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8/10/2022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8/10/2022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775165" y="107003"/>
            <a:ext cx="7578633" cy="1029468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  </a:t>
            </a:r>
            <a:r>
              <a:rPr lang="es-ES" dirty="0" smtClean="0"/>
              <a:t>Medición estática de temperatura </a:t>
            </a:r>
            <a:endParaRPr lang="es-ES" b="1" dirty="0"/>
          </a:p>
        </p:txBody>
      </p:sp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2011680" y="1136470"/>
            <a:ext cx="9342119" cy="504049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dirty="0" smtClean="0"/>
              <a:t>Contenido:</a:t>
            </a:r>
          </a:p>
          <a:p>
            <a:pPr marL="0" indent="0" algn="just">
              <a:buNone/>
            </a:pPr>
            <a:endParaRPr lang="es-MX" dirty="0" smtClean="0"/>
          </a:p>
          <a:p>
            <a:pPr marL="0" indent="0" algn="just">
              <a:buNone/>
            </a:pPr>
            <a:r>
              <a:rPr lang="es-MX" dirty="0"/>
              <a:t>➢ Normativa</a:t>
            </a:r>
          </a:p>
          <a:p>
            <a:pPr marL="0" indent="0" algn="just">
              <a:buNone/>
            </a:pPr>
            <a:r>
              <a:rPr lang="es-MX" dirty="0"/>
              <a:t>➢ Métodos</a:t>
            </a:r>
          </a:p>
          <a:p>
            <a:pPr marL="0" indent="0" algn="just">
              <a:buNone/>
            </a:pPr>
            <a:r>
              <a:rPr lang="es-MX" dirty="0"/>
              <a:t>➢ Método manual</a:t>
            </a:r>
          </a:p>
          <a:p>
            <a:pPr marL="0" indent="0" algn="just">
              <a:buNone/>
            </a:pPr>
            <a:r>
              <a:rPr lang="es-MX" dirty="0"/>
              <a:t>➢ Método automático</a:t>
            </a:r>
          </a:p>
          <a:p>
            <a:pPr marL="0" indent="0" algn="just">
              <a:buNone/>
            </a:pPr>
            <a:r>
              <a:rPr lang="es-MX" dirty="0"/>
              <a:t>➢ Medición de temperatura ambiente</a:t>
            </a:r>
            <a:endParaRPr lang="es-MX" dirty="0" smtClean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10" name="Grá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6876466"/>
              </p:ext>
            </p:extLst>
          </p:nvPr>
        </p:nvGraphicFramePr>
        <p:xfrm>
          <a:off x="838199" y="2424352"/>
          <a:ext cx="9829392" cy="2760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456181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38250" y="232605"/>
            <a:ext cx="7811589" cy="1116219"/>
          </a:xfrm>
        </p:spPr>
        <p:txBody>
          <a:bodyPr>
            <a:normAutofit/>
          </a:bodyPr>
          <a:lstStyle/>
          <a:p>
            <a:r>
              <a:rPr lang="es-CO" b="1" dirty="0" smtClean="0"/>
              <a:t> Importancia de la temperatura </a:t>
            </a:r>
            <a:endParaRPr lang="es-ES" b="1" dirty="0"/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79525" y="1841595"/>
            <a:ext cx="10414000" cy="4130486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163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6" name="Marcador de contenido 4"/>
          <p:cNvSpPr txBox="1">
            <a:spLocks/>
          </p:cNvSpPr>
          <p:nvPr/>
        </p:nvSpPr>
        <p:spPr>
          <a:xfrm>
            <a:off x="1943100" y="1242958"/>
            <a:ext cx="9396644" cy="494993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MX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325189" y="273316"/>
            <a:ext cx="100714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600" dirty="0"/>
              <a:t>Normativa relacionada con </a:t>
            </a:r>
            <a:r>
              <a:rPr lang="es-CO" sz="3600" dirty="0" smtClean="0"/>
              <a:t>la Temperatura </a:t>
            </a:r>
            <a:endParaRPr lang="es-CO" sz="36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943100" y="1227361"/>
            <a:ext cx="9813471" cy="4803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/>
              <a:t>El capítulo 7 de API MPMS está dedicado a la medición de temperatura</a:t>
            </a:r>
            <a:r>
              <a:rPr lang="es-CO" dirty="0" smtClean="0"/>
              <a:t>.</a:t>
            </a:r>
            <a:endParaRPr lang="es-CO" dirty="0"/>
          </a:p>
          <a:p>
            <a:pPr marL="0" indent="0">
              <a:buNone/>
            </a:pPr>
            <a:r>
              <a:rPr lang="es-CO" dirty="0"/>
              <a:t>Las normas contemplan</a:t>
            </a:r>
            <a:r>
              <a:rPr lang="es-CO" dirty="0" smtClean="0"/>
              <a:t>:</a:t>
            </a:r>
            <a:endParaRPr lang="es-CO" dirty="0"/>
          </a:p>
          <a:p>
            <a:pPr marL="0" indent="0">
              <a:buNone/>
            </a:pPr>
            <a:r>
              <a:rPr lang="es-CO" dirty="0"/>
              <a:t>• Selección y tipo de equipos</a:t>
            </a:r>
          </a:p>
          <a:p>
            <a:pPr marL="0" indent="0">
              <a:buNone/>
            </a:pPr>
            <a:r>
              <a:rPr lang="es-CO" dirty="0"/>
              <a:t>• Medición de temperatura en custodia volumétrica</a:t>
            </a:r>
          </a:p>
          <a:p>
            <a:pPr marL="0" indent="0">
              <a:buNone/>
            </a:pPr>
            <a:r>
              <a:rPr lang="es-CO" dirty="0"/>
              <a:t>• Calibración de dispositivos en medición volumétrica</a:t>
            </a:r>
          </a:p>
          <a:p>
            <a:pPr marL="0" indent="0">
              <a:buNone/>
            </a:pPr>
            <a:r>
              <a:rPr lang="es-CO" dirty="0"/>
              <a:t>• Calibración de otros dispositivos de medición de temperatura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59688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0446" y="365126"/>
            <a:ext cx="11194868" cy="1058726"/>
          </a:xfrm>
        </p:spPr>
        <p:txBody>
          <a:bodyPr>
            <a:normAutofit fontScale="90000"/>
          </a:bodyPr>
          <a:lstStyle/>
          <a:p>
            <a:r>
              <a:rPr lang="es-CO" dirty="0" smtClean="0"/>
              <a:t>         </a:t>
            </a:r>
            <a:r>
              <a:rPr lang="es-CO" dirty="0" smtClean="0"/>
              <a:t>        </a:t>
            </a:r>
            <a:r>
              <a:rPr lang="es-CO" dirty="0" smtClean="0"/>
              <a:t>Normativa </a:t>
            </a:r>
            <a:r>
              <a:rPr lang="es-CO" dirty="0"/>
              <a:t>relacionada con la </a:t>
            </a:r>
            <a:r>
              <a:rPr lang="es-CO" dirty="0" smtClean="0"/>
              <a:t>   Temperatura </a:t>
            </a:r>
            <a:r>
              <a:rPr lang="es-CO" dirty="0"/>
              <a:t/>
            </a:r>
            <a:br>
              <a:rPr lang="es-CO" dirty="0"/>
            </a:br>
            <a:endParaRPr lang="es-ES" dirty="0"/>
          </a:p>
        </p:txBody>
      </p:sp>
      <p:sp>
        <p:nvSpPr>
          <p:cNvPr id="7" name="Marcador de contenido 6"/>
          <p:cNvSpPr>
            <a:spLocks noGrp="1"/>
          </p:cNvSpPr>
          <p:nvPr>
            <p:ph idx="1"/>
          </p:nvPr>
        </p:nvSpPr>
        <p:spPr>
          <a:xfrm>
            <a:off x="1907177" y="894489"/>
            <a:ext cx="9407434" cy="5258117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s-CO" dirty="0" smtClean="0"/>
              <a:t>API </a:t>
            </a:r>
            <a:r>
              <a:rPr lang="es-CO" dirty="0"/>
              <a:t>MPMS </a:t>
            </a:r>
            <a:r>
              <a:rPr lang="es-CO" dirty="0" err="1"/>
              <a:t>Chapter</a:t>
            </a:r>
            <a:r>
              <a:rPr lang="es-CO" dirty="0"/>
              <a:t> 7.1 - </a:t>
            </a:r>
            <a:r>
              <a:rPr lang="es-CO" dirty="0" err="1"/>
              <a:t>Liquid</a:t>
            </a:r>
            <a:r>
              <a:rPr lang="es-CO" dirty="0"/>
              <a:t>-In-</a:t>
            </a:r>
            <a:r>
              <a:rPr lang="es-CO" dirty="0" err="1"/>
              <a:t>Glass</a:t>
            </a:r>
            <a:r>
              <a:rPr lang="es-CO" dirty="0"/>
              <a:t> </a:t>
            </a:r>
            <a:r>
              <a:rPr lang="es-CO" dirty="0" err="1"/>
              <a:t>Thermometers</a:t>
            </a:r>
            <a:r>
              <a:rPr lang="es-CO" dirty="0"/>
              <a:t>. Describe los</a:t>
            </a:r>
          </a:p>
          <a:p>
            <a:pPr marL="0" indent="0">
              <a:buNone/>
            </a:pPr>
            <a:r>
              <a:rPr lang="es-CO" dirty="0"/>
              <a:t>métodos, equipamiento y procedimientos para determinar manualmente</a:t>
            </a:r>
          </a:p>
          <a:p>
            <a:pPr marL="0" indent="0">
              <a:buNone/>
            </a:pPr>
            <a:r>
              <a:rPr lang="es-CO" dirty="0"/>
              <a:t>la temperatura de petróleo líquido y productos de petróleo con</a:t>
            </a:r>
          </a:p>
          <a:p>
            <a:pPr marL="0" indent="0">
              <a:buNone/>
            </a:pPr>
            <a:r>
              <a:rPr lang="es-CO" dirty="0"/>
              <a:t>termómetros de vidrio.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s-CO" dirty="0" smtClean="0"/>
              <a:t>API </a:t>
            </a:r>
            <a:r>
              <a:rPr lang="es-CO" dirty="0"/>
              <a:t>MPMS </a:t>
            </a:r>
            <a:r>
              <a:rPr lang="es-CO" dirty="0" err="1"/>
              <a:t>Chapter</a:t>
            </a:r>
            <a:r>
              <a:rPr lang="es-CO" dirty="0"/>
              <a:t> 7.2 – Portable </a:t>
            </a:r>
            <a:r>
              <a:rPr lang="es-CO" dirty="0" err="1"/>
              <a:t>Electronic</a:t>
            </a:r>
            <a:r>
              <a:rPr lang="es-CO" dirty="0"/>
              <a:t> </a:t>
            </a:r>
            <a:r>
              <a:rPr lang="es-CO" dirty="0" err="1"/>
              <a:t>Thermometers</a:t>
            </a:r>
            <a:r>
              <a:rPr lang="es-CO" dirty="0"/>
              <a:t>. Describe los</a:t>
            </a:r>
          </a:p>
          <a:p>
            <a:pPr marL="0" indent="0">
              <a:buNone/>
            </a:pPr>
            <a:r>
              <a:rPr lang="es-CO" dirty="0"/>
              <a:t>métodos, equipamiento y procedimientos para determinar manualmente</a:t>
            </a:r>
          </a:p>
          <a:p>
            <a:pPr marL="0" indent="0">
              <a:buNone/>
            </a:pPr>
            <a:r>
              <a:rPr lang="es-CO" dirty="0"/>
              <a:t>la temperatura de petróleo líquido y productos de petróleo usando un</a:t>
            </a:r>
          </a:p>
          <a:p>
            <a:pPr marL="0" indent="0">
              <a:buNone/>
            </a:pPr>
            <a:r>
              <a:rPr lang="es-CO" dirty="0"/>
              <a:t>termómetro electrónico portátil (PET).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s-CO" dirty="0" smtClean="0"/>
              <a:t>API </a:t>
            </a:r>
            <a:r>
              <a:rPr lang="es-CO" dirty="0"/>
              <a:t>MPMS </a:t>
            </a:r>
            <a:r>
              <a:rPr lang="es-CO" dirty="0" err="1"/>
              <a:t>Chapter</a:t>
            </a:r>
            <a:r>
              <a:rPr lang="es-CO" dirty="0"/>
              <a:t> 7.3 – </a:t>
            </a:r>
            <a:r>
              <a:rPr lang="es-CO" dirty="0" err="1"/>
              <a:t>Fixed</a:t>
            </a:r>
            <a:r>
              <a:rPr lang="es-CO" dirty="0"/>
              <a:t> </a:t>
            </a:r>
            <a:r>
              <a:rPr lang="es-CO" dirty="0" err="1"/>
              <a:t>Automatic</a:t>
            </a:r>
            <a:r>
              <a:rPr lang="es-CO" dirty="0"/>
              <a:t> </a:t>
            </a:r>
            <a:r>
              <a:rPr lang="es-CO" dirty="0" err="1"/>
              <a:t>Tank</a:t>
            </a:r>
            <a:r>
              <a:rPr lang="es-CO" dirty="0"/>
              <a:t> </a:t>
            </a:r>
            <a:r>
              <a:rPr lang="es-CO" dirty="0" err="1"/>
              <a:t>Temperature</a:t>
            </a:r>
            <a:r>
              <a:rPr lang="es-CO" dirty="0"/>
              <a:t> </a:t>
            </a:r>
            <a:r>
              <a:rPr lang="es-CO" dirty="0" err="1"/>
              <a:t>Systems</a:t>
            </a:r>
            <a:r>
              <a:rPr lang="es-CO" dirty="0"/>
              <a:t>.</a:t>
            </a:r>
          </a:p>
          <a:p>
            <a:pPr marL="0" indent="0">
              <a:buNone/>
            </a:pPr>
            <a:r>
              <a:rPr lang="es-CO" dirty="0"/>
              <a:t>Describe los métodos, equipamiento y procedimientos para determinar</a:t>
            </a:r>
          </a:p>
          <a:p>
            <a:pPr marL="0" indent="0">
              <a:buNone/>
            </a:pPr>
            <a:r>
              <a:rPr lang="es-CO" dirty="0"/>
              <a:t>manualmente la temperatura de petróleo líquido y productos de petróleo</a:t>
            </a:r>
          </a:p>
          <a:p>
            <a:pPr marL="0" indent="0">
              <a:buNone/>
            </a:pPr>
            <a:r>
              <a:rPr lang="es-CO" dirty="0"/>
              <a:t>bajo condiciones estáticas usando un método automático</a:t>
            </a:r>
            <a:endParaRPr lang="es-ES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9622" y="5427617"/>
            <a:ext cx="1284515" cy="1284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8820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         Métodos de medición de la temperatura </a:t>
            </a: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8187" y="1509610"/>
            <a:ext cx="10582275" cy="482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0082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29690" y="365126"/>
            <a:ext cx="9627326" cy="1084851"/>
          </a:xfrm>
        </p:spPr>
        <p:txBody>
          <a:bodyPr>
            <a:normAutofit fontScale="90000"/>
          </a:bodyPr>
          <a:lstStyle/>
          <a:p>
            <a:r>
              <a:rPr lang="es-CO" sz="4000" dirty="0" smtClean="0"/>
              <a:t>Método manual de medición estática de temperatura </a:t>
            </a:r>
            <a:endParaRPr lang="es-ES" sz="40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33066" y="1449977"/>
            <a:ext cx="10220733" cy="4726986"/>
          </a:xfrm>
        </p:spPr>
        <p:txBody>
          <a:bodyPr/>
          <a:lstStyle/>
          <a:p>
            <a:pPr marL="0" indent="0" algn="just">
              <a:buNone/>
            </a:pPr>
            <a:r>
              <a:rPr lang="es-CO" dirty="0"/>
              <a:t>Para tanques con </a:t>
            </a:r>
            <a:r>
              <a:rPr lang="es-CO" dirty="0" smtClean="0"/>
              <a:t>capacidad menor </a:t>
            </a:r>
            <a:r>
              <a:rPr lang="es-CO" dirty="0"/>
              <a:t>que 5000 barriles y </a:t>
            </a:r>
            <a:r>
              <a:rPr lang="es-CO" dirty="0" smtClean="0"/>
              <a:t>sin estratificación </a:t>
            </a:r>
            <a:r>
              <a:rPr lang="es-CO" dirty="0"/>
              <a:t>de </a:t>
            </a:r>
            <a:r>
              <a:rPr lang="es-CO" dirty="0" smtClean="0"/>
              <a:t>temperatura, se </a:t>
            </a:r>
            <a:r>
              <a:rPr lang="es-CO" dirty="0"/>
              <a:t>puede utilizar una </a:t>
            </a:r>
            <a:r>
              <a:rPr lang="es-CO" dirty="0" smtClean="0"/>
              <a:t>lectura en </a:t>
            </a:r>
            <a:r>
              <a:rPr lang="es-CO" dirty="0"/>
              <a:t>la mitad del nivel </a:t>
            </a:r>
            <a:r>
              <a:rPr lang="es-CO" dirty="0" smtClean="0"/>
              <a:t>del líquido.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7933" y="5091010"/>
            <a:ext cx="8943975" cy="124777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7531" y="2664823"/>
            <a:ext cx="4267200" cy="2264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9525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34510312"/>
              </p:ext>
            </p:extLst>
          </p:nvPr>
        </p:nvGraphicFramePr>
        <p:xfrm>
          <a:off x="2443706" y="408139"/>
          <a:ext cx="7800975" cy="8962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Grá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74422174"/>
              </p:ext>
            </p:extLst>
          </p:nvPr>
        </p:nvGraphicFramePr>
        <p:xfrm>
          <a:off x="-1051969" y="3815976"/>
          <a:ext cx="7543800" cy="2486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286000" y="680340"/>
            <a:ext cx="9771016" cy="106964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Medición manual de temperatura con termómetro </a:t>
            </a:r>
            <a:br>
              <a:rPr lang="es-CO" sz="4000" dirty="0"/>
            </a:br>
            <a:r>
              <a:rPr lang="es-CO" sz="4000" dirty="0"/>
              <a:t>PET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907178" y="1439846"/>
            <a:ext cx="9407434" cy="46742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/>
              <a:t>Los termómetros electrónicos portables</a:t>
            </a:r>
          </a:p>
          <a:p>
            <a:pPr marL="0" indent="0">
              <a:buNone/>
            </a:pPr>
            <a:r>
              <a:rPr lang="es-CO" dirty="0"/>
              <a:t>(PET) son instrumentos precisos para la</a:t>
            </a:r>
          </a:p>
          <a:p>
            <a:pPr marL="0" indent="0">
              <a:buNone/>
            </a:pPr>
            <a:r>
              <a:rPr lang="es-CO" dirty="0"/>
              <a:t>medición de temperatura. Ésta debe ser</a:t>
            </a:r>
          </a:p>
          <a:p>
            <a:pPr marL="0" indent="0">
              <a:buNone/>
            </a:pPr>
            <a:r>
              <a:rPr lang="es-CO" dirty="0"/>
              <a:t>reportada al 0,1 °C más cercano.</a:t>
            </a:r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14564" y="1007656"/>
            <a:ext cx="3609511" cy="345811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7178" y="3644398"/>
            <a:ext cx="5257800" cy="239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076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6" name="Rectángulo 5"/>
          <p:cNvSpPr/>
          <p:nvPr/>
        </p:nvSpPr>
        <p:spPr>
          <a:xfrm>
            <a:off x="2753689" y="1594873"/>
            <a:ext cx="81295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 </a:t>
            </a:r>
            <a:r>
              <a:rPr lang="es-ES" dirty="0" smtClean="0"/>
              <a:t>                        </a:t>
            </a: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2369421" y="231333"/>
            <a:ext cx="9757953" cy="970450"/>
          </a:xfrm>
        </p:spPr>
        <p:txBody>
          <a:bodyPr>
            <a:noAutofit/>
          </a:bodyPr>
          <a:lstStyle/>
          <a:p>
            <a:r>
              <a:rPr lang="es-CO" sz="3600" dirty="0"/>
              <a:t>Medición manual de temperatura con termómetro </a:t>
            </a:r>
            <a:br>
              <a:rPr lang="es-CO" sz="3600" dirty="0"/>
            </a:br>
            <a:r>
              <a:rPr lang="es-CO" sz="3600" dirty="0"/>
              <a:t>PET</a:t>
            </a:r>
            <a:endParaRPr lang="es-ES" sz="3600" b="1" dirty="0"/>
          </a:p>
        </p:txBody>
      </p:sp>
      <p:sp>
        <p:nvSpPr>
          <p:cNvPr id="8" name="Marcador de contenido 7"/>
          <p:cNvSpPr>
            <a:spLocks noGrp="1"/>
          </p:cNvSpPr>
          <p:nvPr>
            <p:ph sz="half" idx="1"/>
          </p:nvPr>
        </p:nvSpPr>
        <p:spPr>
          <a:xfrm>
            <a:off x="2369422" y="1201782"/>
            <a:ext cx="8673737" cy="4583273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es-CO" sz="2400" dirty="0" smtClean="0"/>
              <a:t>El </a:t>
            </a:r>
            <a:r>
              <a:rPr lang="es-CO" sz="2400" dirty="0"/>
              <a:t>tiempo de estabilización recomendado para los </a:t>
            </a:r>
            <a:r>
              <a:rPr lang="es-CO" sz="2400" dirty="0" err="1"/>
              <a:t>PETs</a:t>
            </a:r>
            <a:r>
              <a:rPr lang="es-CO" sz="2400" dirty="0"/>
              <a:t> es inferior al requerido para termómetros de vidrio</a:t>
            </a:r>
            <a:r>
              <a:rPr lang="es-CO" sz="2400" dirty="0" smtClean="0"/>
              <a:t>.</a:t>
            </a:r>
          </a:p>
          <a:p>
            <a:pPr marL="0" indent="0" algn="just">
              <a:buNone/>
              <a:defRPr/>
            </a:pPr>
            <a:endParaRPr lang="es-CO" sz="240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1556" y="2148683"/>
            <a:ext cx="7618218" cy="3451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124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985963" y="1675923"/>
            <a:ext cx="77295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 </a:t>
            </a:r>
            <a:r>
              <a:rPr lang="es-ES" dirty="0" smtClean="0"/>
              <a:t>             </a:t>
            </a: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1698172" y="574765"/>
            <a:ext cx="9524756" cy="851025"/>
          </a:xfrm>
        </p:spPr>
        <p:txBody>
          <a:bodyPr>
            <a:noAutofit/>
          </a:bodyPr>
          <a:lstStyle/>
          <a:p>
            <a:pPr algn="ctr"/>
            <a:r>
              <a:rPr lang="es-CO" sz="4000" b="1" dirty="0"/>
              <a:t>Medición manual de temperatura con termómetro </a:t>
            </a:r>
            <a:br>
              <a:rPr lang="es-CO" sz="4000" b="1" dirty="0"/>
            </a:br>
            <a:r>
              <a:rPr lang="es-CO" sz="4000" b="1" dirty="0"/>
              <a:t>PET - procedimiento</a:t>
            </a:r>
            <a:endParaRPr lang="es-ES" sz="4000" b="1" dirty="0"/>
          </a:p>
        </p:txBody>
      </p:sp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1214845" y="1789611"/>
            <a:ext cx="10476411" cy="4387352"/>
          </a:xfrm>
        </p:spPr>
        <p:txBody>
          <a:bodyPr/>
          <a:lstStyle/>
          <a:p>
            <a:pPr marL="0" indent="0">
              <a:buNone/>
            </a:pPr>
            <a:r>
              <a:rPr lang="es-CO" dirty="0"/>
              <a:t>Si se mide la temperatura en niveles múltiples (es decir, se toman varias temperaturas </a:t>
            </a:r>
            <a:r>
              <a:rPr lang="es-CO" dirty="0" smtClean="0"/>
              <a:t>a lo </a:t>
            </a:r>
            <a:r>
              <a:rPr lang="es-CO" dirty="0"/>
              <a:t>largo del contenido del tanque), registre la lectura de las medidas de las </a:t>
            </a:r>
            <a:r>
              <a:rPr lang="es-CO" dirty="0" smtClean="0"/>
              <a:t>temperaturas de </a:t>
            </a:r>
            <a:r>
              <a:rPr lang="es-CO" dirty="0"/>
              <a:t>cada posición, y promedie todas las lecturas redondeando el resultado final </a:t>
            </a:r>
            <a:r>
              <a:rPr lang="es-CO" dirty="0" smtClean="0"/>
              <a:t>con aproximación </a:t>
            </a:r>
            <a:r>
              <a:rPr lang="es-CO" dirty="0"/>
              <a:t>de 0,05 °C</a:t>
            </a:r>
            <a:r>
              <a:rPr lang="es-CO" dirty="0" smtClean="0"/>
              <a:t>.</a:t>
            </a:r>
            <a:endParaRPr lang="es-ES" dirty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3845" y="3924644"/>
            <a:ext cx="8279063" cy="2317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48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2429691" y="250826"/>
            <a:ext cx="9261566" cy="1076326"/>
          </a:xfrm>
        </p:spPr>
        <p:txBody>
          <a:bodyPr>
            <a:normAutofit fontScale="90000"/>
          </a:bodyPr>
          <a:lstStyle/>
          <a:p>
            <a:r>
              <a:rPr lang="es-CO" sz="4000" dirty="0" smtClean="0"/>
              <a:t>Medición </a:t>
            </a:r>
            <a:r>
              <a:rPr lang="es-CO" sz="4000" dirty="0"/>
              <a:t>manual de temperatura con termómetro de mercurio</a:t>
            </a:r>
            <a:endParaRPr lang="es-ES" sz="4000" dirty="0">
              <a:latin typeface="+mn-lt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50422" y="1576388"/>
            <a:ext cx="9603377" cy="4600575"/>
          </a:xfrm>
        </p:spPr>
        <p:txBody>
          <a:bodyPr/>
          <a:lstStyle/>
          <a:p>
            <a:pPr marL="0" indent="0">
              <a:buNone/>
            </a:pPr>
            <a:r>
              <a:rPr lang="es-CO" dirty="0" smtClean="0"/>
              <a:t>En </a:t>
            </a:r>
            <a:r>
              <a:rPr lang="es-CO" dirty="0"/>
              <a:t>un tanque no presurizado, la</a:t>
            </a:r>
          </a:p>
          <a:p>
            <a:pPr marL="0" indent="0">
              <a:buNone/>
            </a:pPr>
            <a:r>
              <a:rPr lang="es-CO" dirty="0"/>
              <a:t>temperatura puede obtenerse al</a:t>
            </a:r>
          </a:p>
          <a:p>
            <a:pPr marL="0" indent="0">
              <a:buNone/>
            </a:pPr>
            <a:r>
              <a:rPr lang="es-CO" dirty="0"/>
              <a:t>descender un termómetro de inmersión</a:t>
            </a:r>
          </a:p>
          <a:p>
            <a:pPr marL="0" indent="0">
              <a:buNone/>
            </a:pPr>
            <a:r>
              <a:rPr lang="es-CO" dirty="0"/>
              <a:t>que posea un rango de medición</a:t>
            </a:r>
          </a:p>
          <a:p>
            <a:pPr marL="0" indent="0">
              <a:buNone/>
            </a:pPr>
            <a:r>
              <a:rPr lang="es-CO" dirty="0"/>
              <a:t>adecuado, el cual debe permanecer</a:t>
            </a:r>
          </a:p>
          <a:p>
            <a:pPr marL="0" indent="0">
              <a:buNone/>
            </a:pPr>
            <a:r>
              <a:rPr lang="es-CO" dirty="0"/>
              <a:t>sumergido un tiempo predeterminado y</a:t>
            </a:r>
          </a:p>
          <a:p>
            <a:pPr marL="0" indent="0">
              <a:buNone/>
            </a:pPr>
            <a:r>
              <a:rPr lang="es-CO" dirty="0"/>
              <a:t>retirado rápidamente para tomar su</a:t>
            </a:r>
          </a:p>
          <a:p>
            <a:pPr marL="0" indent="0">
              <a:buNone/>
            </a:pPr>
            <a:r>
              <a:rPr lang="es-CO" dirty="0" smtClean="0"/>
              <a:t>Lectura.</a:t>
            </a: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38520" y="1023065"/>
            <a:ext cx="866775" cy="3381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506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928814" y="1541418"/>
            <a:ext cx="844309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>
              <a:latin typeface="+mj-lt"/>
            </a:endParaRPr>
          </a:p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>
              <a:latin typeface="+mj-lt"/>
            </a:endParaRPr>
          </a:p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>
              <a:latin typeface="+mj-lt"/>
            </a:endParaRPr>
          </a:p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20983" y="54336"/>
            <a:ext cx="8793479" cy="1325563"/>
          </a:xfrm>
        </p:spPr>
        <p:txBody>
          <a:bodyPr>
            <a:normAutofit fontScale="90000"/>
          </a:bodyPr>
          <a:lstStyle/>
          <a:p>
            <a:r>
              <a:rPr lang="es-ES" sz="3600" b="1" dirty="0"/>
              <a:t> </a:t>
            </a:r>
            <a:r>
              <a:rPr lang="es-CO" sz="3600" b="1" dirty="0"/>
              <a:t>Medición manual de temperatura con termómetro </a:t>
            </a:r>
            <a:br>
              <a:rPr lang="es-CO" sz="3600" b="1" dirty="0"/>
            </a:br>
            <a:r>
              <a:rPr lang="es-CO" sz="3600" b="1" dirty="0"/>
              <a:t>de mercurio - procedimiento</a:t>
            </a:r>
            <a:endParaRPr lang="es-ES" sz="3600" b="1" dirty="0"/>
          </a:p>
        </p:txBody>
      </p:sp>
      <p:sp>
        <p:nvSpPr>
          <p:cNvPr id="6" name="Marcador de contenido 5"/>
          <p:cNvSpPr>
            <a:spLocks noGrp="1"/>
          </p:cNvSpPr>
          <p:nvPr>
            <p:ph idx="1"/>
          </p:nvPr>
        </p:nvSpPr>
        <p:spPr>
          <a:xfrm>
            <a:off x="1763486" y="1433739"/>
            <a:ext cx="9731828" cy="49050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/>
              <a:t>Después de alcanzar el tiempo de inmersión suba </a:t>
            </a:r>
            <a:r>
              <a:rPr lang="es-CO" dirty="0" smtClean="0"/>
              <a:t>el termómetro </a:t>
            </a:r>
            <a:r>
              <a:rPr lang="es-CO" dirty="0"/>
              <a:t>y léalo lo mas rápidamente posible </a:t>
            </a:r>
            <a:r>
              <a:rPr lang="es-CO" dirty="0" smtClean="0"/>
              <a:t>con aproximación del 1 °F (0,5 °C).Cuando saque el termómetro, la copa debe estar completamente llena y así debe mantenerse durante la lectura. La lectura debe hacerse dentro de la escotilla de medición para evitar el efecto de las corrientes de aire.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0287" y="3853543"/>
            <a:ext cx="1038225" cy="2485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517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935118" y="644826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4" name="Rectángulo 3"/>
          <p:cNvSpPr/>
          <p:nvPr/>
        </p:nvSpPr>
        <p:spPr>
          <a:xfrm>
            <a:off x="1972491" y="1446590"/>
            <a:ext cx="839941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2508068" y="365125"/>
            <a:ext cx="9683931" cy="1325563"/>
          </a:xfrm>
        </p:spPr>
        <p:txBody>
          <a:bodyPr>
            <a:noAutofit/>
          </a:bodyPr>
          <a:lstStyle/>
          <a:p>
            <a:r>
              <a:rPr lang="es-CO" sz="3600" b="1" dirty="0" smtClean="0"/>
              <a:t>Método automático </a:t>
            </a:r>
            <a:endParaRPr lang="es-ES" sz="3600" b="1" dirty="0"/>
          </a:p>
        </p:txBody>
      </p:sp>
      <p:sp>
        <p:nvSpPr>
          <p:cNvPr id="11" name="Rectángulo 10"/>
          <p:cNvSpPr/>
          <p:nvPr/>
        </p:nvSpPr>
        <p:spPr>
          <a:xfrm>
            <a:off x="2026311" y="5046977"/>
            <a:ext cx="184731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MX" sz="2400" dirty="0" smtClean="0"/>
          </a:p>
          <a:p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685108" y="1690688"/>
            <a:ext cx="10371908" cy="448627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CO" dirty="0"/>
              <a:t>Los tanques que utilicen un método automático para medir</a:t>
            </a:r>
          </a:p>
          <a:p>
            <a:pPr marL="0" indent="0">
              <a:buNone/>
            </a:pPr>
            <a:r>
              <a:rPr lang="es-CO" dirty="0"/>
              <a:t>temperatura en transferencia de custodia deben tener múltiples</a:t>
            </a:r>
          </a:p>
          <a:p>
            <a:pPr marL="0" indent="0">
              <a:buNone/>
            </a:pPr>
            <a:r>
              <a:rPr lang="es-CO" dirty="0"/>
              <a:t>puntos para su correcta medición, a menos que:</a:t>
            </a:r>
          </a:p>
          <a:p>
            <a:pPr marL="0" indent="0">
              <a:buNone/>
            </a:pPr>
            <a:r>
              <a:rPr lang="es-CO" dirty="0"/>
              <a:t>• La capacidad del tanque sea inferior a 5000 barriles.</a:t>
            </a:r>
          </a:p>
          <a:p>
            <a:pPr marL="0" indent="0">
              <a:buNone/>
            </a:pPr>
            <a:r>
              <a:rPr lang="es-CO" dirty="0"/>
              <a:t>• El nivel del tanque sea inferior a tres metros.</a:t>
            </a:r>
          </a:p>
          <a:p>
            <a:pPr marL="0" indent="0">
              <a:buNone/>
            </a:pPr>
            <a:r>
              <a:rPr lang="es-CO" dirty="0"/>
              <a:t>• La máxima variación vertical de la temperatura sea </a:t>
            </a:r>
            <a:r>
              <a:rPr lang="es-CO" dirty="0" smtClean="0"/>
              <a:t>menor a </a:t>
            </a:r>
            <a:r>
              <a:rPr lang="es-CO" dirty="0"/>
              <a:t>1 °C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s-CO" dirty="0"/>
              <a:t>• Los elementos de medición automática de temperatura deben </a:t>
            </a:r>
            <a:r>
              <a:rPr lang="es-CO" dirty="0" smtClean="0"/>
              <a:t>tener lecturas </a:t>
            </a:r>
            <a:r>
              <a:rPr lang="es-CO" dirty="0"/>
              <a:t>individuales con resolución 0,1 °C.</a:t>
            </a:r>
          </a:p>
          <a:p>
            <a:pPr marL="0" indent="0">
              <a:buNone/>
            </a:pPr>
            <a:r>
              <a:rPr lang="es-CO" dirty="0"/>
              <a:t>• La toma de temperatura en un solo punto solo debe ser usada </a:t>
            </a:r>
            <a:r>
              <a:rPr lang="es-CO" dirty="0" smtClean="0"/>
              <a:t>cuando se </a:t>
            </a:r>
            <a:r>
              <a:rPr lang="es-CO" dirty="0"/>
              <a:t>considere que el tanque tiene temperatura uniforme.</a:t>
            </a:r>
          </a:p>
          <a:p>
            <a:pPr marL="0" indent="0">
              <a:buNone/>
            </a:pPr>
            <a:r>
              <a:rPr lang="es-CO" dirty="0"/>
              <a:t>• La temperatura en tanques con capacidades mayores a 5000 barriles </a:t>
            </a:r>
            <a:r>
              <a:rPr lang="es-CO" dirty="0" smtClean="0"/>
              <a:t>es normalmente </a:t>
            </a:r>
            <a:r>
              <a:rPr lang="es-CO" dirty="0"/>
              <a:t>estratificada a menos que el contenido del tanque </a:t>
            </a:r>
            <a:r>
              <a:rPr lang="es-CO" dirty="0" smtClean="0"/>
              <a:t>esté muy </a:t>
            </a:r>
            <a:r>
              <a:rPr lang="es-CO" dirty="0"/>
              <a:t>bien mezclado. Variaciones verticales de temperatura entre 3 °C y 5</a:t>
            </a:r>
          </a:p>
          <a:p>
            <a:pPr marL="0" indent="0">
              <a:buNone/>
            </a:pPr>
            <a:r>
              <a:rPr lang="es-CO" dirty="0"/>
              <a:t>°C son comunes; horizontalmente esta variación es típicamente menor </a:t>
            </a:r>
            <a:r>
              <a:rPr lang="es-CO" dirty="0" smtClean="0"/>
              <a:t>a 0,5 </a:t>
            </a:r>
            <a:r>
              <a:rPr lang="es-CO" dirty="0"/>
              <a:t>°C.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242533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40715"/>
          </a:xfrm>
        </p:spPr>
        <p:txBody>
          <a:bodyPr>
            <a:normAutofit fontScale="90000"/>
          </a:bodyPr>
          <a:lstStyle/>
          <a:p>
            <a:r>
              <a:rPr lang="es-CO" b="1" dirty="0" smtClean="0"/>
              <a:t>             </a:t>
            </a:r>
            <a:r>
              <a:rPr lang="es-CO" b="1" dirty="0" smtClean="0"/>
              <a:t>      Medición de temperatura ambiente 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476103" y="1397726"/>
            <a:ext cx="10398034" cy="4779237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es-CO" dirty="0"/>
              <a:t>Los tanques sufren expansiones y contracciones debido </a:t>
            </a:r>
            <a:r>
              <a:rPr lang="es-CO" dirty="0" smtClean="0"/>
              <a:t>a variaciones </a:t>
            </a:r>
            <a:r>
              <a:rPr lang="es-CO" dirty="0"/>
              <a:t>en la temperatura ambiente y en la temperatura </a:t>
            </a:r>
            <a:r>
              <a:rPr lang="es-CO" dirty="0" smtClean="0"/>
              <a:t>del producto. La </a:t>
            </a:r>
            <a:r>
              <a:rPr lang="es-CO" dirty="0"/>
              <a:t>temperatura ambiente debe ser representativa de la </a:t>
            </a:r>
            <a:r>
              <a:rPr lang="es-CO" dirty="0" smtClean="0"/>
              <a:t>vecindad del </a:t>
            </a:r>
            <a:r>
              <a:rPr lang="es-CO" dirty="0"/>
              <a:t>tanque, siempre es arbitraria y variante, por lo que </a:t>
            </a:r>
            <a:r>
              <a:rPr lang="es-CO" dirty="0" smtClean="0"/>
              <a:t>establecer su </a:t>
            </a:r>
            <a:r>
              <a:rPr lang="es-CO" dirty="0"/>
              <a:t>valor es difícil. Por esto, puede tener una incertidumbre de </a:t>
            </a:r>
            <a:r>
              <a:rPr lang="es-CO" dirty="0" smtClean="0"/>
              <a:t>2,5 °C.</a:t>
            </a:r>
          </a:p>
          <a:p>
            <a:pPr marL="0" indent="0" algn="just">
              <a:buNone/>
            </a:pPr>
            <a:r>
              <a:rPr lang="es-CO" dirty="0"/>
              <a:t>• La temperatura ambiente puede ser tomada antes de realizar la medición de </a:t>
            </a:r>
            <a:r>
              <a:rPr lang="es-CO" dirty="0" smtClean="0"/>
              <a:t>la temperatura </a:t>
            </a:r>
            <a:r>
              <a:rPr lang="es-CO" dirty="0"/>
              <a:t>del tanque, en una zona sombreada en la vecindad del mismo.</a:t>
            </a:r>
          </a:p>
          <a:p>
            <a:pPr marL="0" indent="0" algn="just">
              <a:buNone/>
            </a:pPr>
            <a:r>
              <a:rPr lang="es-CO" dirty="0"/>
              <a:t>• Esta medición debe ser tomada al menos a un metro de cualquier </a:t>
            </a:r>
            <a:r>
              <a:rPr lang="es-CO" dirty="0" smtClean="0"/>
              <a:t>obstrucción con </a:t>
            </a:r>
            <a:r>
              <a:rPr lang="es-CO" dirty="0"/>
              <a:t>la tierra y se debe permitir una estabilización en la lectura.</a:t>
            </a:r>
          </a:p>
          <a:p>
            <a:pPr marL="0" indent="0" algn="just">
              <a:buNone/>
            </a:pPr>
            <a:r>
              <a:rPr lang="es-CO" dirty="0"/>
              <a:t>• Los termómetros usados para este propósito deben tener una precisión de 1 °</a:t>
            </a:r>
            <a:r>
              <a:rPr lang="es-CO" dirty="0" smtClean="0"/>
              <a:t>C (2 </a:t>
            </a:r>
            <a:r>
              <a:rPr lang="es-CO" dirty="0"/>
              <a:t>°F) o mejor, la cual debe verificarse cada 3 meses.</a:t>
            </a:r>
          </a:p>
          <a:p>
            <a:pPr marL="0" indent="0" algn="just">
              <a:buNone/>
            </a:pPr>
            <a:r>
              <a:rPr lang="es-CO" dirty="0"/>
              <a:t>• La temperatura ambiente debe reportarse redondeada la grado más cercano.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7510" y="5669279"/>
            <a:ext cx="669505" cy="669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1757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 </a:t>
            </a:r>
            <a:r>
              <a:rPr lang="es-ES" dirty="0" smtClean="0"/>
              <a:t>             </a:t>
            </a:r>
            <a:r>
              <a:rPr lang="es-CO" sz="3600" b="1" dirty="0" smtClean="0"/>
              <a:t>Medición </a:t>
            </a:r>
            <a:r>
              <a:rPr lang="es-CO" sz="3600" b="1" dirty="0"/>
              <a:t>de temperatura ambiente</a:t>
            </a:r>
            <a:endParaRPr lang="es-ES" sz="3600" dirty="0"/>
          </a:p>
        </p:txBody>
      </p:sp>
      <p:sp>
        <p:nvSpPr>
          <p:cNvPr id="6" name="Marcador de contenido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sz="1800" dirty="0"/>
              <a:t>La temperatura de un tanque no aislado </a:t>
            </a:r>
            <a:r>
              <a:rPr lang="es-CO" sz="1800" dirty="0" smtClean="0"/>
              <a:t>es función </a:t>
            </a:r>
            <a:r>
              <a:rPr lang="es-CO" sz="1800" dirty="0"/>
              <a:t>de la temperatura del líquido y de </a:t>
            </a:r>
            <a:r>
              <a:rPr lang="es-CO" sz="1800" dirty="0" smtClean="0"/>
              <a:t>la temperatura ambiente. La </a:t>
            </a:r>
            <a:r>
              <a:rPr lang="es-CO" sz="1800" dirty="0"/>
              <a:t>siguiente ecuación se utiliza para determinar </a:t>
            </a:r>
            <a:r>
              <a:rPr lang="es-CO" sz="1800" dirty="0" smtClean="0"/>
              <a:t>el valor </a:t>
            </a:r>
            <a:r>
              <a:rPr lang="es-CO" sz="1800" dirty="0"/>
              <a:t>de temperatura de la pared del tanque, </a:t>
            </a:r>
            <a:r>
              <a:rPr lang="es-CO" sz="1800" dirty="0" smtClean="0"/>
              <a:t>que se </a:t>
            </a:r>
            <a:r>
              <a:rPr lang="es-CO" sz="1800" dirty="0"/>
              <a:t>utiliza en la corrección por expansión de </a:t>
            </a:r>
            <a:r>
              <a:rPr lang="es-CO" sz="1800" dirty="0" smtClean="0"/>
              <a:t>esa pared:</a:t>
            </a:r>
          </a:p>
          <a:p>
            <a:pPr marL="0" indent="0" algn="just">
              <a:buNone/>
            </a:pPr>
            <a:endParaRPr lang="es-CO" sz="1800" dirty="0"/>
          </a:p>
          <a:p>
            <a:pPr marL="0" indent="0" algn="just">
              <a:buNone/>
            </a:pPr>
            <a:endParaRPr lang="es-CO" sz="1800" dirty="0" smtClean="0"/>
          </a:p>
          <a:p>
            <a:pPr marL="0" indent="0" algn="just">
              <a:buNone/>
            </a:pPr>
            <a:endParaRPr lang="es-CO" sz="1800" dirty="0"/>
          </a:p>
          <a:p>
            <a:pPr marL="0" indent="0" algn="just">
              <a:buNone/>
            </a:pPr>
            <a:r>
              <a:rPr lang="es-ES" sz="1800" dirty="0"/>
              <a:t>𝑇𝑆 : temperatura de la pared del tanque </a:t>
            </a:r>
            <a:endParaRPr lang="es-ES" sz="1800" dirty="0" smtClean="0"/>
          </a:p>
          <a:p>
            <a:pPr marL="0" indent="0" algn="just">
              <a:buNone/>
            </a:pPr>
            <a:r>
              <a:rPr lang="es-ES" sz="1800" dirty="0" smtClean="0"/>
              <a:t>𝑇𝐿 </a:t>
            </a:r>
            <a:r>
              <a:rPr lang="es-ES" sz="1800" dirty="0"/>
              <a:t>: temperatura del líquido </a:t>
            </a:r>
            <a:endParaRPr lang="es-ES" sz="1800" dirty="0" smtClean="0"/>
          </a:p>
          <a:p>
            <a:pPr marL="0" indent="0" algn="just">
              <a:buNone/>
            </a:pPr>
            <a:r>
              <a:rPr lang="es-ES" sz="1800" dirty="0" smtClean="0"/>
              <a:t>𝑇𝑎</a:t>
            </a:r>
            <a:r>
              <a:rPr lang="es-ES" sz="1800" dirty="0"/>
              <a:t>: temperatura ambiente</a:t>
            </a:r>
          </a:p>
        </p:txBody>
      </p:sp>
      <p:pic>
        <p:nvPicPr>
          <p:cNvPr id="9" name="Marcador de contenido 8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667500" y="1867694"/>
            <a:ext cx="4191000" cy="42672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4071" y="3452949"/>
            <a:ext cx="203835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039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GRACIAS….. | Imágenes de gracias, Mensajes de agradecimiento, Imagenes de  agradecimien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288" y="1440791"/>
            <a:ext cx="6502892" cy="4006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13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13168</TotalTime>
  <Words>871</Words>
  <Application>Microsoft Office PowerPoint</Application>
  <PresentationFormat>Panorámica</PresentationFormat>
  <Paragraphs>116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Wingdings</vt:lpstr>
      <vt:lpstr>Tema de Office</vt:lpstr>
      <vt:lpstr>  Medición estática de temperatura </vt:lpstr>
      <vt:lpstr> Importancia de la temperatura </vt:lpstr>
      <vt:lpstr>Presentación de PowerPoint</vt:lpstr>
      <vt:lpstr>                 Normativa relacionada con la    Temperatura  </vt:lpstr>
      <vt:lpstr>         Métodos de medición de la temperatura </vt:lpstr>
      <vt:lpstr>Método manual de medición estática de temperatura </vt:lpstr>
      <vt:lpstr>Medición manual de temperatura con termómetro  PET  </vt:lpstr>
      <vt:lpstr>Medición manual de temperatura con termómetro  PET</vt:lpstr>
      <vt:lpstr>Medición manual de temperatura con termómetro  PET - procedimiento</vt:lpstr>
      <vt:lpstr>Medición manual de temperatura con termómetro de mercurio</vt:lpstr>
      <vt:lpstr> Medición manual de temperatura con termómetro  de mercurio - procedimiento</vt:lpstr>
      <vt:lpstr>Método automático </vt:lpstr>
      <vt:lpstr>                   Medición de temperatura ambiente </vt:lpstr>
      <vt:lpstr>              Medición de temperatura ambiente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Eliecer Garzon</cp:lastModifiedBy>
  <cp:revision>1070</cp:revision>
  <dcterms:created xsi:type="dcterms:W3CDTF">2020-02-18T12:47:10Z</dcterms:created>
  <dcterms:modified xsi:type="dcterms:W3CDTF">2022-08-10T15:50:15Z</dcterms:modified>
</cp:coreProperties>
</file>