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9" r:id="rId2"/>
    <p:sldId id="260" r:id="rId3"/>
    <p:sldId id="266" r:id="rId4"/>
    <p:sldId id="275" r:id="rId5"/>
    <p:sldId id="276" r:id="rId6"/>
    <p:sldId id="277" r:id="rId7"/>
    <p:sldId id="278" r:id="rId8"/>
    <p:sldId id="279" r:id="rId9"/>
    <p:sldId id="280" r:id="rId10"/>
    <p:sldId id="282" r:id="rId11"/>
    <p:sldId id="284" r:id="rId12"/>
    <p:sldId id="285" r:id="rId13"/>
    <p:sldId id="28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91" autoAdjust="0"/>
    <p:restoredTop sz="94660"/>
  </p:normalViewPr>
  <p:slideViewPr>
    <p:cSldViewPr snapToGrid="0">
      <p:cViewPr varScale="1">
        <p:scale>
          <a:sx n="69" d="100"/>
          <a:sy n="69" d="100"/>
        </p:scale>
        <p:origin x="46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BBBD27-2C68-4F48-89B2-69F76C29C7A5}" type="datetimeFigureOut">
              <a:rPr lang="es-ES" smtClean="0"/>
              <a:t>25/06/2021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7E21B5-DD7E-46E1-804C-08DF1835C1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8683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7E21B5-DD7E-46E1-804C-08DF1835C1D1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21284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7E21B5-DD7E-46E1-804C-08DF1835C1D1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44525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7E21B5-DD7E-46E1-804C-08DF1835C1D1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8886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5" name="TextBox 4"/>
          <p:cNvSpPr txBox="1"/>
          <p:nvPr/>
        </p:nvSpPr>
        <p:spPr>
          <a:xfrm>
            <a:off x="8940800" y="5806890"/>
            <a:ext cx="2558739" cy="3860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</a:p>
        </p:txBody>
      </p:sp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2468880" y="365125"/>
            <a:ext cx="8884920" cy="1325563"/>
          </a:xfrm>
        </p:spPr>
        <p:txBody>
          <a:bodyPr>
            <a:normAutofit/>
          </a:bodyPr>
          <a:lstStyle/>
          <a:p>
            <a:pPr algn="ctr"/>
            <a:r>
              <a:rPr lang="es-ES" b="1" dirty="0" smtClean="0">
                <a:solidFill>
                  <a:schemeClr val="accent5"/>
                </a:solidFill>
              </a:rPr>
              <a:t>¿Qué es GLP ?</a:t>
            </a:r>
            <a:endParaRPr lang="es-ES" b="1" dirty="0">
              <a:solidFill>
                <a:schemeClr val="accent5"/>
              </a:solidFill>
            </a:endParaRPr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423851" y="1288474"/>
            <a:ext cx="9929948" cy="4888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 smtClean="0"/>
              <a:t>                                        Gas licuado de petróleo.</a:t>
            </a:r>
          </a:p>
          <a:p>
            <a:pPr marL="0" indent="0" algn="just">
              <a:buNone/>
            </a:pPr>
            <a:r>
              <a:rPr lang="es-MX" dirty="0" smtClean="0"/>
              <a:t>Es </a:t>
            </a:r>
            <a:r>
              <a:rPr lang="es-MX" dirty="0"/>
              <a:t>la mezcla de gases licuados presentes en el gas natural o disueltos en el petróleo. Lleva consigo procesos físicos y químicos por ejemplo el uso de metano. Los componentes del GLP, aunque a temperatura y presión ambientales </a:t>
            </a:r>
            <a:r>
              <a:rPr lang="es-MX" dirty="0" smtClean="0"/>
              <a:t>son </a:t>
            </a:r>
            <a:r>
              <a:rPr lang="es-MX" dirty="0"/>
              <a:t>gases, son fáciles de </a:t>
            </a:r>
            <a:r>
              <a:rPr lang="es-MX" dirty="0" smtClean="0"/>
              <a:t>licuar.</a:t>
            </a:r>
          </a:p>
          <a:p>
            <a:pPr marL="0" indent="0" algn="just">
              <a:buNone/>
            </a:pPr>
            <a:r>
              <a:rPr lang="es-MX" dirty="0"/>
              <a:t>EL </a:t>
            </a:r>
            <a:r>
              <a:rPr lang="es-MX" dirty="0" smtClean="0"/>
              <a:t>GLP es </a:t>
            </a:r>
            <a:r>
              <a:rPr lang="es-MX" dirty="0"/>
              <a:t>capaz de transportarse como un líquido y de evaporarse como un gas</a:t>
            </a:r>
            <a:r>
              <a:rPr lang="es-MX" dirty="0" smtClean="0"/>
              <a:t>.</a:t>
            </a:r>
          </a:p>
          <a:p>
            <a:pPr marL="0" indent="0" algn="just">
              <a:buNone/>
            </a:pPr>
            <a:endParaRPr lang="es-ES" dirty="0" smtClean="0"/>
          </a:p>
        </p:txBody>
      </p:sp>
      <p:pic>
        <p:nvPicPr>
          <p:cNvPr id="1026" name="Picture 2" descr="Qué es y qué beneficios tiene un coche GLP? - AS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336" y="3956509"/>
            <a:ext cx="6178535" cy="235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5" name="TextBox 4"/>
          <p:cNvSpPr txBox="1"/>
          <p:nvPr/>
        </p:nvSpPr>
        <p:spPr>
          <a:xfrm>
            <a:off x="8940800" y="5806890"/>
            <a:ext cx="2558739" cy="3860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377440" y="232229"/>
            <a:ext cx="8976360" cy="837321"/>
          </a:xfrm>
        </p:spPr>
        <p:txBody>
          <a:bodyPr/>
          <a:lstStyle/>
          <a:p>
            <a:r>
              <a:rPr lang="es-ES" dirty="0" smtClean="0"/>
              <a:t>    </a:t>
            </a:r>
            <a:r>
              <a:rPr lang="es-ES" dirty="0" smtClean="0">
                <a:solidFill>
                  <a:schemeClr val="accent5"/>
                </a:solidFill>
              </a:rPr>
              <a:t>COMPOSICION DE GLP  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44145" y="9788644"/>
            <a:ext cx="4273446" cy="112074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                                                                 </a:t>
            </a:r>
            <a:endParaRPr lang="es-ES" dirty="0"/>
          </a:p>
        </p:txBody>
      </p:sp>
      <p:sp>
        <p:nvSpPr>
          <p:cNvPr id="22" name="Rectángulo 21"/>
          <p:cNvSpPr/>
          <p:nvPr/>
        </p:nvSpPr>
        <p:spPr>
          <a:xfrm>
            <a:off x="2030384" y="1222986"/>
            <a:ext cx="260797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 smtClean="0"/>
              <a:t>PROPANO:</a:t>
            </a:r>
            <a:endParaRPr lang="es-MX" b="1" dirty="0"/>
          </a:p>
          <a:p>
            <a:r>
              <a:rPr lang="es-MX" dirty="0"/>
              <a:t>Es un gas incoloro e inodoro. Pertenece a los hidrocarburos alifáticos con enlaces simples de carbono, conocidos como alcanos</a:t>
            </a:r>
          </a:p>
        </p:txBody>
      </p:sp>
      <p:pic>
        <p:nvPicPr>
          <p:cNvPr id="2050" name="Picture 2" descr="Estructura Química Del Propano, Que Se Utiliza Como Combustible Para Los  Motores, Antorchas De Oxi-gas, Barbacoas, Anafes, Y Calefacción Central  Residencial Fotos, Retratos, Imágenes Y Fotografía De Archivo Libres De  Derecho.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739" y="1222986"/>
            <a:ext cx="2679988" cy="1513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oncepto de negocio de fabricación de combustible: Representación 3D de metal rojo licuado gas natural de propano comprimido GNL o recipiente o cilindro con válvula de alta presión aislada en fondo blanco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92" t="6186" r="20251" b="12933"/>
          <a:stretch/>
        </p:blipFill>
        <p:spPr bwMode="auto">
          <a:xfrm>
            <a:off x="8626674" y="1054006"/>
            <a:ext cx="1459435" cy="2062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ángulo 22"/>
          <p:cNvSpPr/>
          <p:nvPr/>
        </p:nvSpPr>
        <p:spPr>
          <a:xfrm>
            <a:off x="2030384" y="3778316"/>
            <a:ext cx="317269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BUTANO</a:t>
            </a:r>
          </a:p>
          <a:p>
            <a:r>
              <a:rPr lang="es-MX" dirty="0" smtClean="0"/>
              <a:t>Es </a:t>
            </a:r>
            <a:r>
              <a:rPr lang="es-MX" dirty="0"/>
              <a:t>un hidrocarburo saturado, </a:t>
            </a:r>
            <a:r>
              <a:rPr lang="es-MX" dirty="0" err="1"/>
              <a:t>parafínico</a:t>
            </a:r>
            <a:r>
              <a:rPr lang="es-MX" dirty="0"/>
              <a:t> o alifático, inflamable, gaseoso que se licúa a presión atmosférica a -0,5 °C.</a:t>
            </a:r>
            <a:endParaRPr lang="es-ES" dirty="0" smtClean="0"/>
          </a:p>
        </p:txBody>
      </p:sp>
      <p:pic>
        <p:nvPicPr>
          <p:cNvPr id="2056" name="Picture 8" descr="Butane-3D-space-filli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75" y="3349705"/>
            <a:ext cx="4280465" cy="261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8426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8" y="365125"/>
            <a:ext cx="8910851" cy="1325563"/>
          </a:xfrm>
        </p:spPr>
        <p:txBody>
          <a:bodyPr/>
          <a:lstStyle/>
          <a:p>
            <a:pPr algn="ctr"/>
            <a:r>
              <a:rPr lang="es-ES" dirty="0" smtClean="0">
                <a:solidFill>
                  <a:schemeClr val="accent5"/>
                </a:solidFill>
              </a:rPr>
              <a:t>TIPOS DE GLP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76400" y="1797050"/>
            <a:ext cx="10515600" cy="4327525"/>
          </a:xfrm>
        </p:spPr>
        <p:txBody>
          <a:bodyPr>
            <a:normAutofit/>
          </a:bodyPr>
          <a:lstStyle/>
          <a:p>
            <a:r>
              <a:rPr lang="es-ES" dirty="0" smtClean="0"/>
              <a:t>Butano comercial</a:t>
            </a:r>
          </a:p>
          <a:p>
            <a:pPr marL="0" indent="0">
              <a:buNone/>
            </a:pPr>
            <a:r>
              <a:rPr lang="es-ES" dirty="0" smtClean="0"/>
              <a:t>Se utiliza cuando se requiere baja volatilidad </a:t>
            </a:r>
            <a:r>
              <a:rPr lang="es-MX" dirty="0"/>
              <a:t>butano normal (60%), propano (9%), </a:t>
            </a:r>
            <a:r>
              <a:rPr lang="es-MX" dirty="0" err="1"/>
              <a:t>isobutano</a:t>
            </a:r>
            <a:r>
              <a:rPr lang="es-MX" dirty="0"/>
              <a:t> (30%) y etano (1%).</a:t>
            </a:r>
            <a:endParaRPr lang="es-ES" dirty="0" smtClean="0"/>
          </a:p>
        </p:txBody>
      </p:sp>
      <p:pic>
        <p:nvPicPr>
          <p:cNvPr id="3074" name="Picture 2" descr="https://upload.wikimedia.org/wikipedia/commons/4/48/La_candela_der_buta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382" y="3449782"/>
            <a:ext cx="4156364" cy="2674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5243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8" y="365125"/>
            <a:ext cx="8910851" cy="1325563"/>
          </a:xfrm>
        </p:spPr>
        <p:txBody>
          <a:bodyPr/>
          <a:lstStyle/>
          <a:p>
            <a:pPr algn="ctr"/>
            <a:r>
              <a:rPr lang="es-ES" dirty="0" smtClean="0">
                <a:solidFill>
                  <a:schemeClr val="accent5"/>
                </a:solidFill>
              </a:rPr>
              <a:t>TIPOS DE GLP 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87236" y="1440873"/>
            <a:ext cx="9566564" cy="4712278"/>
          </a:xfrm>
        </p:spPr>
        <p:txBody>
          <a:bodyPr>
            <a:normAutofit fontScale="92500"/>
          </a:bodyPr>
          <a:lstStyle/>
          <a:p>
            <a:r>
              <a:rPr lang="es-ES" dirty="0"/>
              <a:t>Mezclas Comerciales Propano Butano</a:t>
            </a:r>
          </a:p>
          <a:p>
            <a:pPr marL="0" indent="0">
              <a:buNone/>
            </a:pPr>
            <a:r>
              <a:rPr lang="es-ES" dirty="0"/>
              <a:t>Mezcla de Propano y butano que se utilizan cuando se requiere volatilidad intermedia.</a:t>
            </a:r>
          </a:p>
          <a:p>
            <a:r>
              <a:rPr lang="es-ES" dirty="0"/>
              <a:t>Propano Comercial</a:t>
            </a:r>
          </a:p>
          <a:p>
            <a:pPr marL="0" indent="0">
              <a:buNone/>
            </a:pPr>
            <a:r>
              <a:rPr lang="es-ES" dirty="0"/>
              <a:t>Se utiliza cuando se requiere alta volatilidad </a:t>
            </a:r>
            <a:r>
              <a:rPr lang="es-ES" dirty="0" smtClean="0"/>
              <a:t>es </a:t>
            </a:r>
            <a:r>
              <a:rPr lang="es-ES" dirty="0"/>
              <a:t>adecuado para algunas aplicaciones en motores de combustión interna de baja </a:t>
            </a:r>
            <a:r>
              <a:rPr lang="es-ES" dirty="0" smtClean="0"/>
              <a:t>severidad.</a:t>
            </a:r>
            <a:endParaRPr lang="es-ES" dirty="0"/>
          </a:p>
          <a:p>
            <a:r>
              <a:rPr lang="es-ES" dirty="0"/>
              <a:t>Propano para </a:t>
            </a:r>
            <a:r>
              <a:rPr lang="es-ES" dirty="0" smtClean="0"/>
              <a:t>aplicaciones especiales  </a:t>
            </a:r>
            <a:endParaRPr lang="es-ES" dirty="0"/>
          </a:p>
          <a:p>
            <a:pPr marL="0" indent="0">
              <a:buNone/>
            </a:pPr>
            <a:r>
              <a:rPr lang="es-ES" dirty="0" smtClean="0"/>
              <a:t>Producto de alta calidad compuesto principalmente por propano que presenta características antidetonantes superiores como cuando se usan como combustible en motores de combustión interna.</a:t>
            </a:r>
          </a:p>
          <a:p>
            <a:pPr marL="0" indent="0">
              <a:buNone/>
            </a:pP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</a:p>
        </p:txBody>
      </p:sp>
    </p:spTree>
    <p:extLst>
      <p:ext uri="{BB962C8B-B14F-4D97-AF65-F5344CB8AC3E}">
        <p14:creationId xmlns:p14="http://schemas.microsoft.com/office/powerpoint/2010/main" val="3286096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9" y="1"/>
            <a:ext cx="8910851" cy="971550"/>
          </a:xfrm>
        </p:spPr>
        <p:txBody>
          <a:bodyPr/>
          <a:lstStyle/>
          <a:p>
            <a:pPr algn="ctr"/>
            <a:r>
              <a:rPr lang="es-ES" dirty="0" smtClean="0">
                <a:solidFill>
                  <a:schemeClr val="accent5"/>
                </a:solidFill>
              </a:rPr>
              <a:t>MUESTREO DE GLP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801091" y="971551"/>
            <a:ext cx="9365674" cy="5205411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 EL </a:t>
            </a:r>
            <a:r>
              <a:rPr lang="es-MX" dirty="0"/>
              <a:t>muestreo apropiado de los gases licuados es </a:t>
            </a:r>
            <a:r>
              <a:rPr lang="es-MX" dirty="0" smtClean="0"/>
              <a:t>extremadamente </a:t>
            </a:r>
            <a:r>
              <a:rPr lang="es-MX" dirty="0"/>
              <a:t>importante si se quiere que los resultados del ensayo sean </a:t>
            </a:r>
            <a:r>
              <a:rPr lang="es-MX" dirty="0" smtClean="0"/>
              <a:t>significativos, esta </a:t>
            </a:r>
            <a:r>
              <a:rPr lang="es-MX" dirty="0"/>
              <a:t>descrito </a:t>
            </a:r>
            <a:r>
              <a:rPr lang="es-MX" dirty="0" smtClean="0"/>
              <a:t>en </a:t>
            </a:r>
            <a:r>
              <a:rPr lang="es-MX" dirty="0"/>
              <a:t>la </a:t>
            </a:r>
            <a:r>
              <a:rPr lang="es-MX" b="1" dirty="0"/>
              <a:t>NTC2516</a:t>
            </a:r>
            <a:r>
              <a:rPr lang="es-MX" dirty="0" smtClean="0"/>
              <a:t>.</a:t>
            </a:r>
            <a:endParaRPr lang="es-ES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19" name="Imagen 18"/>
          <p:cNvPicPr/>
          <p:nvPr/>
        </p:nvPicPr>
        <p:blipFill rotWithShape="1">
          <a:blip r:embed="rId2"/>
          <a:srcRect l="39394" t="28446" r="37089" b="18009"/>
          <a:stretch/>
        </p:blipFill>
        <p:spPr bwMode="auto">
          <a:xfrm>
            <a:off x="2923309" y="2161309"/>
            <a:ext cx="7259781" cy="437284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2215850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9" y="228601"/>
            <a:ext cx="8466352" cy="457199"/>
          </a:xfrm>
        </p:spPr>
        <p:txBody>
          <a:bodyPr>
            <a:normAutofit fontScale="90000"/>
          </a:bodyPr>
          <a:lstStyle/>
          <a:p>
            <a:pPr algn="ctr"/>
            <a:r>
              <a:rPr lang="es-ES" dirty="0" smtClean="0">
                <a:solidFill>
                  <a:schemeClr val="accent5"/>
                </a:solidFill>
              </a:rPr>
              <a:t>REQUISISTOS PARA GLP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63600" y="1066800"/>
            <a:ext cx="10490200" cy="5086351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              Los GLP deben cumplir con los requisitos detallados de la tabla </a:t>
            </a:r>
          </a:p>
          <a:p>
            <a:pPr marL="0" indent="0">
              <a:buNone/>
            </a:pPr>
            <a:r>
              <a:rPr lang="es-ES" dirty="0"/>
              <a:t> </a:t>
            </a:r>
            <a:r>
              <a:rPr lang="es-ES" dirty="0" smtClean="0"/>
              <a:t>              que se encuentra en la </a:t>
            </a:r>
            <a:r>
              <a:rPr lang="es-ES" b="1" dirty="0" smtClean="0"/>
              <a:t>NTC 2303</a:t>
            </a:r>
            <a:r>
              <a:rPr lang="es-ES" dirty="0" smtClean="0"/>
              <a:t>.</a:t>
            </a:r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r>
              <a:rPr lang="es-ES" dirty="0" smtClean="0"/>
              <a:t>          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</a:p>
        </p:txBody>
      </p:sp>
      <p:pic>
        <p:nvPicPr>
          <p:cNvPr id="7" name="Imagen 6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68" t="17883" r="21155" b="32231"/>
          <a:stretch/>
        </p:blipFill>
        <p:spPr bwMode="auto">
          <a:xfrm>
            <a:off x="2046550" y="2127973"/>
            <a:ext cx="8714508" cy="425724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7443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9" y="0"/>
            <a:ext cx="8910851" cy="739774"/>
          </a:xfrm>
        </p:spPr>
        <p:txBody>
          <a:bodyPr/>
          <a:lstStyle/>
          <a:p>
            <a:pPr algn="ctr"/>
            <a:r>
              <a:rPr lang="es-ES" dirty="0" smtClean="0">
                <a:solidFill>
                  <a:schemeClr val="accent5"/>
                </a:solidFill>
              </a:rPr>
              <a:t>DEFINICIONES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442948" y="739774"/>
            <a:ext cx="9042470" cy="5370081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                                      Presión de vapor </a:t>
            </a:r>
          </a:p>
          <a:p>
            <a:pPr marL="0" indent="0">
              <a:buNone/>
            </a:pPr>
            <a:r>
              <a:rPr lang="es-ES" dirty="0" smtClean="0"/>
              <a:t>Medida indirecta de las condiciones mas extremas de baja temperatura, bajo la cuales se puede esperar que tenga un vaporización inicial, se puede considerar como una medición </a:t>
            </a:r>
            <a:r>
              <a:rPr lang="es-ES" dirty="0" err="1" smtClean="0"/>
              <a:t>semicuantitativa</a:t>
            </a:r>
            <a:r>
              <a:rPr lang="es-ES" dirty="0" smtClean="0"/>
              <a:t> de la cantidad mas volátil presente en el producto.      </a:t>
            </a:r>
          </a:p>
          <a:p>
            <a:pPr marL="0" indent="0">
              <a:buNone/>
            </a:pPr>
            <a:r>
              <a:rPr lang="es-ES" dirty="0"/>
              <a:t> </a:t>
            </a:r>
            <a:r>
              <a:rPr lang="es-ES" dirty="0" smtClean="0"/>
              <a:t>         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19652" t="14489" r="33602" b="32102"/>
          <a:stretch/>
        </p:blipFill>
        <p:spPr>
          <a:xfrm>
            <a:off x="4238682" y="2954826"/>
            <a:ext cx="5572068" cy="357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63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800514" y="88900"/>
            <a:ext cx="8910851" cy="469900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solidFill>
                  <a:schemeClr val="accent5"/>
                </a:solidFill>
              </a:rPr>
              <a:t>                    DEFINICIONES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</a:p>
        </p:txBody>
      </p:sp>
      <p:sp>
        <p:nvSpPr>
          <p:cNvPr id="8" name="AutoShape 2" descr="Archivo:Visto Bueno.png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78181" y="692151"/>
            <a:ext cx="9954491" cy="4857750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                                               Volatilidad</a:t>
            </a:r>
          </a:p>
          <a:p>
            <a:pPr marL="0" indent="0" algn="just">
              <a:buNone/>
            </a:pPr>
            <a:r>
              <a:rPr lang="es-ES" dirty="0" smtClean="0"/>
              <a:t>se expresa en términos de temperatura cuando el95% del producto se ha evaporado, es una medida de la cantidad de componentes combustibles menos volátiles presentes en el producto. Unidad a un presión de valor limite.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514" y="2757055"/>
            <a:ext cx="8134350" cy="3992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18927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8" y="128451"/>
            <a:ext cx="8910851" cy="420189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solidFill>
                  <a:schemeClr val="accent5"/>
                </a:solidFill>
              </a:rPr>
              <a:t>                       DEFINICIONES 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133599" y="638991"/>
            <a:ext cx="9220200" cy="5604511"/>
          </a:xfrm>
        </p:spPr>
        <p:txBody>
          <a:bodyPr/>
          <a:lstStyle/>
          <a:p>
            <a:pPr marL="0" indent="0">
              <a:buNone/>
            </a:pPr>
            <a:r>
              <a:rPr lang="es-ES" dirty="0"/>
              <a:t> </a:t>
            </a:r>
            <a:r>
              <a:rPr lang="es-ES" dirty="0" smtClean="0"/>
              <a:t>                                    Densidad Relativa</a:t>
            </a:r>
          </a:p>
          <a:p>
            <a:pPr marL="0" indent="0" algn="just">
              <a:buNone/>
            </a:pPr>
            <a:r>
              <a:rPr lang="es-ES" dirty="0" smtClean="0"/>
              <a:t>Por si sola tiene poco significado, adquiere valor únicamente   cuando se relaciona con la presión de vapor y volatilidad debido a que la densidad relativa es importante para cumplir los requisitos de transporte y almacenamiento.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2050" name="Picture 2" descr="https://www.mt.com/dam/Analytical/Density/DE-Editorials/density-measurement/what-is-density_hydrometer.jpg/_jcr_content/renditions/cq5dam.web.1280.128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419" y="2834988"/>
            <a:ext cx="2992581" cy="3498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4790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9" y="163649"/>
            <a:ext cx="8910851" cy="558522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solidFill>
                  <a:schemeClr val="accent5"/>
                </a:solidFill>
              </a:rPr>
              <a:t>    TIPOS DE UNIDAS DE MEDIDA 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95401"/>
            <a:ext cx="10515600" cy="4857750"/>
          </a:xfrm>
        </p:spPr>
        <p:txBody>
          <a:bodyPr/>
          <a:lstStyle/>
          <a:p>
            <a:pPr marL="0" indent="0">
              <a:buNone/>
            </a:pPr>
            <a:endParaRPr lang="es-ES" dirty="0" smtClean="0"/>
          </a:p>
          <a:p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/>
          <a:srcRect l="24639" t="29450" r="27239" b="14488"/>
          <a:stretch/>
        </p:blipFill>
        <p:spPr>
          <a:xfrm>
            <a:off x="2313708" y="824850"/>
            <a:ext cx="8839201" cy="5328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864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8" y="116115"/>
            <a:ext cx="8910851" cy="576612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solidFill>
                  <a:schemeClr val="accent5"/>
                </a:solidFill>
              </a:rPr>
              <a:t>     TIPOS DE UNIDADES DE MEDIDA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95401"/>
            <a:ext cx="10515600" cy="4857750"/>
          </a:xfrm>
        </p:spPr>
        <p:txBody>
          <a:bodyPr/>
          <a:lstStyle/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</a:p>
        </p:txBody>
      </p:sp>
      <p:sp>
        <p:nvSpPr>
          <p:cNvPr id="4" name="Rectángulo 3"/>
          <p:cNvSpPr/>
          <p:nvPr/>
        </p:nvSpPr>
        <p:spPr>
          <a:xfrm>
            <a:off x="2230580" y="1184673"/>
            <a:ext cx="9123219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/>
              <a:t>Medidores de alta precisión</a:t>
            </a:r>
          </a:p>
          <a:p>
            <a:endParaRPr lang="es-ES" dirty="0" smtClean="0"/>
          </a:p>
          <a:p>
            <a:r>
              <a:rPr lang="es-ES" dirty="0" smtClean="0"/>
              <a:t>Másico de efecto </a:t>
            </a:r>
            <a:r>
              <a:rPr lang="es-ES" dirty="0" err="1" smtClean="0"/>
              <a:t>Coriolis</a:t>
            </a:r>
            <a:endParaRPr lang="es-ES" dirty="0" smtClean="0"/>
          </a:p>
          <a:p>
            <a:r>
              <a:rPr lang="es-MX" dirty="0"/>
              <a:t>Principales ventajas</a:t>
            </a:r>
          </a:p>
          <a:p>
            <a:r>
              <a:rPr lang="es-MX" dirty="0"/>
              <a:t>• Principio de medición universal para líquidos y</a:t>
            </a:r>
          </a:p>
          <a:p>
            <a:r>
              <a:rPr lang="es-MX" dirty="0"/>
              <a:t>gases</a:t>
            </a:r>
          </a:p>
          <a:p>
            <a:r>
              <a:rPr lang="es-MX" dirty="0"/>
              <a:t>• Medición </a:t>
            </a:r>
            <a:r>
              <a:rPr lang="es-MX" dirty="0" err="1"/>
              <a:t>multivariable</a:t>
            </a:r>
            <a:r>
              <a:rPr lang="es-MX" dirty="0"/>
              <a:t>: medición simultánea del</a:t>
            </a:r>
          </a:p>
          <a:p>
            <a:r>
              <a:rPr lang="es-MX" dirty="0"/>
              <a:t>caudal másico, densidad, temperatura y viscosidad</a:t>
            </a:r>
          </a:p>
          <a:p>
            <a:r>
              <a:rPr lang="es-MX" dirty="0"/>
              <a:t>• Precisión de medición alta</a:t>
            </a:r>
          </a:p>
          <a:p>
            <a:r>
              <a:rPr lang="es-MX" dirty="0"/>
              <a:t>– típicamente ±0,1% </a:t>
            </a:r>
            <a:r>
              <a:rPr lang="es-MX" dirty="0" err="1"/>
              <a:t>lect</a:t>
            </a:r>
            <a:r>
              <a:rPr lang="es-MX" dirty="0"/>
              <a:t>.</a:t>
            </a:r>
          </a:p>
          <a:p>
            <a:r>
              <a:rPr lang="es-MX" dirty="0"/>
              <a:t>– opcionalmente ±0,05% </a:t>
            </a:r>
            <a:r>
              <a:rPr lang="es-MX" dirty="0" err="1"/>
              <a:t>lect</a:t>
            </a:r>
            <a:r>
              <a:rPr lang="es-MX" dirty="0"/>
              <a:t>. (</a:t>
            </a:r>
            <a:r>
              <a:rPr lang="es-MX" dirty="0" err="1"/>
              <a:t>PremiumCal</a:t>
            </a:r>
            <a:r>
              <a:rPr lang="es-MX" dirty="0"/>
              <a:t>)</a:t>
            </a:r>
          </a:p>
          <a:p>
            <a:r>
              <a:rPr lang="es-MX" dirty="0"/>
              <a:t>• Principio de medición independiente de</a:t>
            </a:r>
          </a:p>
          <a:p>
            <a:r>
              <a:rPr lang="es-MX" dirty="0"/>
              <a:t>propiedades físicas del fluido y del perfil de caudal</a:t>
            </a:r>
          </a:p>
          <a:p>
            <a:r>
              <a:rPr lang="es-MX" dirty="0"/>
              <a:t>• No requiere tramos rectos de entrada/salida</a:t>
            </a:r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5762" y="1704109"/>
            <a:ext cx="3627148" cy="349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446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8" y="116115"/>
            <a:ext cx="8910851" cy="391886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solidFill>
                  <a:schemeClr val="accent5"/>
                </a:solidFill>
              </a:rPr>
              <a:t>     ESTACION BASICA GLP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79818" y="4856019"/>
            <a:ext cx="9123218" cy="4857750"/>
          </a:xfrm>
        </p:spPr>
        <p:txBody>
          <a:bodyPr/>
          <a:lstStyle/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3074" name="Picture 2" descr="surtidor glp autog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811" y="931718"/>
            <a:ext cx="73152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6355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8" y="365125"/>
            <a:ext cx="8910851" cy="1042761"/>
          </a:xfrm>
        </p:spPr>
        <p:txBody>
          <a:bodyPr/>
          <a:lstStyle/>
          <a:p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95401"/>
            <a:ext cx="10515600" cy="4857750"/>
          </a:xfrm>
        </p:spPr>
        <p:txBody>
          <a:bodyPr/>
          <a:lstStyle/>
          <a:p>
            <a:pPr marL="0" indent="0">
              <a:buNone/>
            </a:pPr>
            <a:endParaRPr lang="es-ES" dirty="0" smtClean="0"/>
          </a:p>
          <a:p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389" y="1442751"/>
            <a:ext cx="8645968" cy="5640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656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2230</TotalTime>
  <Words>529</Words>
  <Application>Microsoft Office PowerPoint</Application>
  <PresentationFormat>Panorámica</PresentationFormat>
  <Paragraphs>71</Paragraphs>
  <Slides>13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Franklin Gothic Book</vt:lpstr>
      <vt:lpstr>Tema de Office</vt:lpstr>
      <vt:lpstr>¿Qué es GLP ?</vt:lpstr>
      <vt:lpstr>    COMPOSICION DE GLP  </vt:lpstr>
      <vt:lpstr>TIPOS DE GLP</vt:lpstr>
      <vt:lpstr>TIPOS DE GLP </vt:lpstr>
      <vt:lpstr>MUESTREO DE GLP</vt:lpstr>
      <vt:lpstr>REQUISISTOS PARA GLP</vt:lpstr>
      <vt:lpstr>DEFINICIONES</vt:lpstr>
      <vt:lpstr>                    DEFINICIONES</vt:lpstr>
      <vt:lpstr>                       DEFINICIONES </vt:lpstr>
      <vt:lpstr>    TIPOS DE UNIDAS DE MEDIDA </vt:lpstr>
      <vt:lpstr>     TIPOS DE UNIDADES DE MEDIDA</vt:lpstr>
      <vt:lpstr>     ESTACION BASICA GLP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IN-00341</cp:lastModifiedBy>
  <cp:revision>135</cp:revision>
  <dcterms:created xsi:type="dcterms:W3CDTF">2020-02-18T12:47:10Z</dcterms:created>
  <dcterms:modified xsi:type="dcterms:W3CDTF">2021-06-25T14:15:55Z</dcterms:modified>
</cp:coreProperties>
</file>