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0"/>
  </p:notesMasterIdLst>
  <p:handoutMasterIdLst>
    <p:handoutMasterId r:id="rId21"/>
  </p:handoutMasterIdLst>
  <p:sldIdLst>
    <p:sldId id="259" r:id="rId2"/>
    <p:sldId id="299" r:id="rId3"/>
    <p:sldId id="298" r:id="rId4"/>
    <p:sldId id="309" r:id="rId5"/>
    <p:sldId id="301" r:id="rId6"/>
    <p:sldId id="302" r:id="rId7"/>
    <p:sldId id="310" r:id="rId8"/>
    <p:sldId id="311" r:id="rId9"/>
    <p:sldId id="312" r:id="rId10"/>
    <p:sldId id="313" r:id="rId11"/>
    <p:sldId id="314" r:id="rId12"/>
    <p:sldId id="315" r:id="rId13"/>
    <p:sldId id="316" r:id="rId14"/>
    <p:sldId id="317" r:id="rId15"/>
    <p:sldId id="320" r:id="rId16"/>
    <p:sldId id="319" r:id="rId17"/>
    <p:sldId id="297" r:id="rId18"/>
    <p:sldId id="296" r:id="rId19"/>
  </p:sldIdLst>
  <p:sldSz cx="10080625" cy="7559675"/>
  <p:notesSz cx="7772400" cy="10058400"/>
  <p:defaultTextStyle>
    <a:defPPr>
      <a:defRPr lang="en-GB"/>
    </a:defPPr>
    <a:lvl1pPr algn="l" defTabSz="449263" rtl="0" eaLnBrk="0" fontAlgn="base" hangingPunct="0">
      <a:spcBef>
        <a:spcPct val="0"/>
      </a:spcBef>
      <a:spcAft>
        <a:spcPct val="0"/>
      </a:spcAft>
      <a:buClr>
        <a:srgbClr val="000000"/>
      </a:buClr>
      <a:buSzPct val="100000"/>
      <a:buFont typeface="Times New Roman" charset="0"/>
      <a:defRPr kern="1200">
        <a:solidFill>
          <a:schemeClr val="bg1"/>
        </a:solidFill>
        <a:latin typeface="Arial" charset="0"/>
        <a:ea typeface="ＭＳ Ｐゴシック" charset="0"/>
        <a:cs typeface="ＭＳ Ｐゴシック" charset="0"/>
      </a:defRPr>
    </a:lvl1pPr>
    <a:lvl2pPr marL="742950" indent="-285750" algn="l" defTabSz="449263" rtl="0" eaLnBrk="0" fontAlgn="base" hangingPunct="0">
      <a:spcBef>
        <a:spcPct val="0"/>
      </a:spcBef>
      <a:spcAft>
        <a:spcPct val="0"/>
      </a:spcAft>
      <a:buClr>
        <a:srgbClr val="000000"/>
      </a:buClr>
      <a:buSzPct val="100000"/>
      <a:buFont typeface="Times New Roman" charset="0"/>
      <a:defRPr kern="1200">
        <a:solidFill>
          <a:schemeClr val="bg1"/>
        </a:solidFill>
        <a:latin typeface="Arial" charset="0"/>
        <a:ea typeface="ＭＳ Ｐゴシック" charset="0"/>
        <a:cs typeface="ＭＳ Ｐゴシック" charset="0"/>
      </a:defRPr>
    </a:lvl2pPr>
    <a:lvl3pPr marL="1143000" indent="-228600" algn="l" defTabSz="449263" rtl="0" eaLnBrk="0" fontAlgn="base" hangingPunct="0">
      <a:spcBef>
        <a:spcPct val="0"/>
      </a:spcBef>
      <a:spcAft>
        <a:spcPct val="0"/>
      </a:spcAft>
      <a:buClr>
        <a:srgbClr val="000000"/>
      </a:buClr>
      <a:buSzPct val="100000"/>
      <a:buFont typeface="Times New Roman" charset="0"/>
      <a:defRPr kern="1200">
        <a:solidFill>
          <a:schemeClr val="bg1"/>
        </a:solidFill>
        <a:latin typeface="Arial" charset="0"/>
        <a:ea typeface="ＭＳ Ｐゴシック" charset="0"/>
        <a:cs typeface="ＭＳ Ｐゴシック" charset="0"/>
      </a:defRPr>
    </a:lvl3pPr>
    <a:lvl4pPr marL="1600200" indent="-228600" algn="l" defTabSz="449263" rtl="0" eaLnBrk="0" fontAlgn="base" hangingPunct="0">
      <a:spcBef>
        <a:spcPct val="0"/>
      </a:spcBef>
      <a:spcAft>
        <a:spcPct val="0"/>
      </a:spcAft>
      <a:buClr>
        <a:srgbClr val="000000"/>
      </a:buClr>
      <a:buSzPct val="100000"/>
      <a:buFont typeface="Times New Roman" charset="0"/>
      <a:defRPr kern="1200">
        <a:solidFill>
          <a:schemeClr val="bg1"/>
        </a:solidFill>
        <a:latin typeface="Arial" charset="0"/>
        <a:ea typeface="ＭＳ Ｐゴシック" charset="0"/>
        <a:cs typeface="ＭＳ Ｐゴシック" charset="0"/>
      </a:defRPr>
    </a:lvl4pPr>
    <a:lvl5pPr marL="2057400" indent="-228600" algn="l" defTabSz="449263" rtl="0" eaLnBrk="0" fontAlgn="base" hangingPunct="0">
      <a:spcBef>
        <a:spcPct val="0"/>
      </a:spcBef>
      <a:spcAft>
        <a:spcPct val="0"/>
      </a:spcAft>
      <a:buClr>
        <a:srgbClr val="000000"/>
      </a:buClr>
      <a:buSzPct val="100000"/>
      <a:buFont typeface="Times New Roman" charset="0"/>
      <a:defRPr kern="1200">
        <a:solidFill>
          <a:schemeClr val="bg1"/>
        </a:solidFill>
        <a:latin typeface="Arial" charset="0"/>
        <a:ea typeface="ＭＳ Ｐゴシック" charset="0"/>
        <a:cs typeface="ＭＳ Ｐゴシック" charset="0"/>
      </a:defRPr>
    </a:lvl5pPr>
    <a:lvl6pPr marL="2286000" algn="l" defTabSz="457200" rtl="0" eaLnBrk="1" latinLnBrk="0" hangingPunct="1">
      <a:defRPr kern="1200">
        <a:solidFill>
          <a:schemeClr val="bg1"/>
        </a:solidFill>
        <a:latin typeface="Arial" charset="0"/>
        <a:ea typeface="ＭＳ Ｐゴシック" charset="0"/>
        <a:cs typeface="ＭＳ Ｐゴシック" charset="0"/>
      </a:defRPr>
    </a:lvl6pPr>
    <a:lvl7pPr marL="2743200" algn="l" defTabSz="457200" rtl="0" eaLnBrk="1" latinLnBrk="0" hangingPunct="1">
      <a:defRPr kern="1200">
        <a:solidFill>
          <a:schemeClr val="bg1"/>
        </a:solidFill>
        <a:latin typeface="Arial" charset="0"/>
        <a:ea typeface="ＭＳ Ｐゴシック" charset="0"/>
        <a:cs typeface="ＭＳ Ｐゴシック" charset="0"/>
      </a:defRPr>
    </a:lvl7pPr>
    <a:lvl8pPr marL="3200400" algn="l" defTabSz="457200" rtl="0" eaLnBrk="1" latinLnBrk="0" hangingPunct="1">
      <a:defRPr kern="1200">
        <a:solidFill>
          <a:schemeClr val="bg1"/>
        </a:solidFill>
        <a:latin typeface="Arial" charset="0"/>
        <a:ea typeface="ＭＳ Ｐゴシック" charset="0"/>
        <a:cs typeface="ＭＳ Ｐゴシック" charset="0"/>
      </a:defRPr>
    </a:lvl8pPr>
    <a:lvl9pPr marL="3657600" algn="l" defTabSz="457200" rtl="0" eaLnBrk="1" latinLnBrk="0" hangingPunct="1">
      <a:defRPr kern="1200">
        <a:solidFill>
          <a:schemeClr val="bg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4"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0D1C0"/>
    <a:srgbClr val="F5DBE6"/>
    <a:srgbClr val="EEABC7"/>
    <a:srgbClr val="219246"/>
    <a:srgbClr val="FF2938"/>
    <a:srgbClr val="1FAC19"/>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35638"/>
    <p:restoredTop sz="96642" autoAdjust="0"/>
  </p:normalViewPr>
  <p:slideViewPr>
    <p:cSldViewPr>
      <p:cViewPr varScale="1">
        <p:scale>
          <a:sx n="67" d="100"/>
          <a:sy n="67" d="100"/>
        </p:scale>
        <p:origin x="528" y="66"/>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3368675" cy="50323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sz="quarter" idx="1"/>
          </p:nvPr>
        </p:nvSpPr>
        <p:spPr>
          <a:xfrm>
            <a:off x="4402138" y="0"/>
            <a:ext cx="3368675" cy="503238"/>
          </a:xfrm>
          <a:prstGeom prst="rect">
            <a:avLst/>
          </a:prstGeom>
        </p:spPr>
        <p:txBody>
          <a:bodyPr vert="horz" lIns="91440" tIns="45720" rIns="91440" bIns="45720" rtlCol="0"/>
          <a:lstStyle>
            <a:lvl1pPr algn="r">
              <a:defRPr sz="1200"/>
            </a:lvl1pPr>
          </a:lstStyle>
          <a:p>
            <a:fld id="{C8FEB9DB-AEC9-AA4E-AE69-783D4DF6B987}" type="datetimeFigureOut">
              <a:rPr lang="es-ES" smtClean="0"/>
              <a:t>24/09/2021</a:t>
            </a:fld>
            <a:endParaRPr lang="es-ES"/>
          </a:p>
        </p:txBody>
      </p:sp>
      <p:sp>
        <p:nvSpPr>
          <p:cNvPr id="4" name="Marcador de pie de página 3"/>
          <p:cNvSpPr>
            <a:spLocks noGrp="1"/>
          </p:cNvSpPr>
          <p:nvPr>
            <p:ph type="ftr" sz="quarter" idx="2"/>
          </p:nvPr>
        </p:nvSpPr>
        <p:spPr>
          <a:xfrm>
            <a:off x="0" y="9553575"/>
            <a:ext cx="3368675" cy="503238"/>
          </a:xfrm>
          <a:prstGeom prst="rect">
            <a:avLst/>
          </a:prstGeom>
        </p:spPr>
        <p:txBody>
          <a:bodyPr vert="horz" lIns="91440" tIns="45720" rIns="91440" bIns="45720" rtlCol="0" anchor="b"/>
          <a:lstStyle>
            <a:lvl1pPr algn="l">
              <a:defRPr sz="1200"/>
            </a:lvl1pPr>
          </a:lstStyle>
          <a:p>
            <a:endParaRPr lang="es-ES"/>
          </a:p>
        </p:txBody>
      </p:sp>
      <p:sp>
        <p:nvSpPr>
          <p:cNvPr id="5" name="Marcador de número de diapositiva 4"/>
          <p:cNvSpPr>
            <a:spLocks noGrp="1"/>
          </p:cNvSpPr>
          <p:nvPr>
            <p:ph type="sldNum" sz="quarter" idx="3"/>
          </p:nvPr>
        </p:nvSpPr>
        <p:spPr>
          <a:xfrm>
            <a:off x="4402138" y="9553575"/>
            <a:ext cx="3368675" cy="503238"/>
          </a:xfrm>
          <a:prstGeom prst="rect">
            <a:avLst/>
          </a:prstGeom>
        </p:spPr>
        <p:txBody>
          <a:bodyPr vert="horz" lIns="91440" tIns="45720" rIns="91440" bIns="45720" rtlCol="0" anchor="b"/>
          <a:lstStyle>
            <a:lvl1pPr algn="r">
              <a:defRPr sz="1200"/>
            </a:lvl1pPr>
          </a:lstStyle>
          <a:p>
            <a:fld id="{2BD1B91E-04EB-E741-9751-82E6E41C35E0}" type="slidenum">
              <a:rPr lang="es-ES" smtClean="0"/>
              <a:t>‹Nº›</a:t>
            </a:fld>
            <a:endParaRPr lang="es-ES"/>
          </a:p>
        </p:txBody>
      </p:sp>
    </p:spTree>
    <p:extLst>
      <p:ext uri="{BB962C8B-B14F-4D97-AF65-F5344CB8AC3E}">
        <p14:creationId xmlns:p14="http://schemas.microsoft.com/office/powerpoint/2010/main" val="423649870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3" name="AutoShape 1"/>
          <p:cNvSpPr>
            <a:spLocks noChangeArrowheads="1"/>
          </p:cNvSpPr>
          <p:nvPr/>
        </p:nvSpPr>
        <p:spPr bwMode="auto">
          <a:xfrm>
            <a:off x="0" y="0"/>
            <a:ext cx="7772400" cy="10058400"/>
          </a:xfrm>
          <a:prstGeom prst="roundRect">
            <a:avLst>
              <a:gd name="adj" fmla="val 19"/>
            </a:avLst>
          </a:prstGeom>
          <a:solidFill>
            <a:srgbClr val="FFFFFF"/>
          </a:solidFill>
          <a:ln>
            <a:noFill/>
          </a:ln>
          <a:effectLst/>
          <a:extLs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s-ES">
              <a:cs typeface="DejaVu Sans" charset="0"/>
            </a:endParaRPr>
          </a:p>
        </p:txBody>
      </p:sp>
      <p:sp>
        <p:nvSpPr>
          <p:cNvPr id="3074" name="AutoShape 2"/>
          <p:cNvSpPr>
            <a:spLocks noChangeArrowheads="1"/>
          </p:cNvSpPr>
          <p:nvPr/>
        </p:nvSpPr>
        <p:spPr bwMode="auto">
          <a:xfrm>
            <a:off x="0" y="0"/>
            <a:ext cx="7772400" cy="10058400"/>
          </a:xfrm>
          <a:prstGeom prst="roundRect">
            <a:avLst>
              <a:gd name="adj" fmla="val 19"/>
            </a:avLst>
          </a:prstGeom>
          <a:solidFill>
            <a:srgbClr val="FFFFFF"/>
          </a:solidFill>
          <a:ln>
            <a:noFill/>
          </a:ln>
          <a:effectLst/>
          <a:extLs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s-ES">
              <a:cs typeface="DejaVu Sans" charset="0"/>
            </a:endParaRPr>
          </a:p>
        </p:txBody>
      </p:sp>
      <p:sp>
        <p:nvSpPr>
          <p:cNvPr id="3075" name="AutoShape 3"/>
          <p:cNvSpPr>
            <a:spLocks noChangeArrowheads="1"/>
          </p:cNvSpPr>
          <p:nvPr/>
        </p:nvSpPr>
        <p:spPr bwMode="auto">
          <a:xfrm>
            <a:off x="0" y="0"/>
            <a:ext cx="7772400" cy="10058400"/>
          </a:xfrm>
          <a:prstGeom prst="roundRect">
            <a:avLst>
              <a:gd name="adj" fmla="val 19"/>
            </a:avLst>
          </a:prstGeom>
          <a:solidFill>
            <a:srgbClr val="FFFFFF"/>
          </a:solidFill>
          <a:ln>
            <a:noFill/>
          </a:ln>
          <a:effectLst/>
          <a:extLs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s-ES">
              <a:cs typeface="DejaVu Sans" charset="0"/>
            </a:endParaRPr>
          </a:p>
        </p:txBody>
      </p:sp>
      <p:sp>
        <p:nvSpPr>
          <p:cNvPr id="3076" name="Text Box 4"/>
          <p:cNvSpPr txBox="1">
            <a:spLocks noChangeArrowheads="1"/>
          </p:cNvSpPr>
          <p:nvPr/>
        </p:nvSpPr>
        <p:spPr bwMode="auto">
          <a:xfrm>
            <a:off x="0" y="0"/>
            <a:ext cx="3368675" cy="5048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s-ES">
              <a:cs typeface="DejaVu Sans" charset="0"/>
            </a:endParaRPr>
          </a:p>
        </p:txBody>
      </p:sp>
      <p:sp>
        <p:nvSpPr>
          <p:cNvPr id="3077" name="Text Box 5"/>
          <p:cNvSpPr txBox="1">
            <a:spLocks noChangeArrowheads="1"/>
          </p:cNvSpPr>
          <p:nvPr/>
        </p:nvSpPr>
        <p:spPr bwMode="auto">
          <a:xfrm>
            <a:off x="4402138" y="0"/>
            <a:ext cx="3365500" cy="501650"/>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s-ES">
              <a:cs typeface="DejaVu Sans" charset="0"/>
            </a:endParaRPr>
          </a:p>
        </p:txBody>
      </p:sp>
      <p:sp>
        <p:nvSpPr>
          <p:cNvPr id="3078" name="Rectangle 6"/>
          <p:cNvSpPr>
            <a:spLocks noGrp="1" noRot="1" noChangeAspect="1" noChangeArrowheads="1"/>
          </p:cNvSpPr>
          <p:nvPr>
            <p:ph type="sldImg"/>
          </p:nvPr>
        </p:nvSpPr>
        <p:spPr bwMode="auto">
          <a:xfrm>
            <a:off x="1624013" y="1257300"/>
            <a:ext cx="4519612" cy="3389313"/>
          </a:xfrm>
          <a:prstGeom prst="rect">
            <a:avLst/>
          </a:prstGeom>
          <a:noFill/>
          <a:ln w="12600" cap="sq">
            <a:solidFill>
              <a:srgbClr val="000000"/>
            </a:solidFill>
            <a:miter lim="800000"/>
            <a:headEnd/>
            <a:tailEnd/>
          </a:ln>
          <a:effectLst/>
          <a:extLst>
            <a:ext uri="{909E8E84-426E-40dd-AFC4-6F175D3DCCD1}">
              <a14:hiddenFill xmlns="" xmlns:a14="http://schemas.microsoft.com/office/drawing/2010/main">
                <a:solidFill>
                  <a:srgbClr val="FFFFFF"/>
                </a:solidFill>
              </a14:hiddenFill>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sp>
      <p:sp>
        <p:nvSpPr>
          <p:cNvPr id="3079" name="Rectangle 7"/>
          <p:cNvSpPr>
            <a:spLocks noGrp="1" noChangeArrowheads="1"/>
          </p:cNvSpPr>
          <p:nvPr>
            <p:ph type="body"/>
          </p:nvPr>
        </p:nvSpPr>
        <p:spPr bwMode="auto">
          <a:xfrm>
            <a:off x="777875" y="4840288"/>
            <a:ext cx="6211888" cy="3956050"/>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0000" tIns="46800" rIns="90000" bIns="46800" numCol="1" anchor="t" anchorCtr="0" compatLnSpc="1">
            <a:prstTxWarp prst="textNoShape">
              <a:avLst/>
            </a:prstTxWarp>
          </a:bodyPr>
          <a:lstStyle/>
          <a:p>
            <a:pPr lvl="0"/>
            <a:endParaRPr lang="es-ES" noProof="0"/>
          </a:p>
        </p:txBody>
      </p:sp>
      <p:sp>
        <p:nvSpPr>
          <p:cNvPr id="3080" name="Text Box 8"/>
          <p:cNvSpPr txBox="1">
            <a:spLocks noChangeArrowheads="1"/>
          </p:cNvSpPr>
          <p:nvPr/>
        </p:nvSpPr>
        <p:spPr bwMode="auto">
          <a:xfrm>
            <a:off x="0" y="9553575"/>
            <a:ext cx="3368675" cy="504825"/>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s-ES">
              <a:cs typeface="DejaVu Sans" charset="0"/>
            </a:endParaRPr>
          </a:p>
        </p:txBody>
      </p:sp>
      <p:sp>
        <p:nvSpPr>
          <p:cNvPr id="3081" name="Rectangle 9"/>
          <p:cNvSpPr>
            <a:spLocks noGrp="1" noChangeArrowheads="1"/>
          </p:cNvSpPr>
          <p:nvPr>
            <p:ph type="sldNum"/>
          </p:nvPr>
        </p:nvSpPr>
        <p:spPr bwMode="auto">
          <a:xfrm>
            <a:off x="4402138" y="9553575"/>
            <a:ext cx="3363912" cy="500063"/>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0000" tIns="46800" rIns="90000" bIns="46800" numCol="1" anchor="b" anchorCtr="0" compatLnSpc="1">
            <a:prstTxWarp prst="textNoShape">
              <a:avLst/>
            </a:prstTxWarp>
          </a:bodyPr>
          <a:lstStyle>
            <a:lvl1pPr algn="r" eaLnBrk="1" hangingPunct="1">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Calibri" charset="0"/>
                <a:cs typeface="DejaVu Sans" charset="0"/>
              </a:defRPr>
            </a:lvl1pPr>
          </a:lstStyle>
          <a:p>
            <a:pPr>
              <a:defRPr/>
            </a:pPr>
            <a:fld id="{66A3B2F8-F852-AC4E-8E9D-447617382F22}" type="slidenum">
              <a:rPr lang="es-CO"/>
              <a:pPr>
                <a:defRPr/>
              </a:pPr>
              <a:t>‹Nº›</a:t>
            </a:fld>
            <a:endParaRPr lang="es-CO"/>
          </a:p>
        </p:txBody>
      </p:sp>
    </p:spTree>
    <p:extLst>
      <p:ext uri="{BB962C8B-B14F-4D97-AF65-F5344CB8AC3E}">
        <p14:creationId xmlns:p14="http://schemas.microsoft.com/office/powerpoint/2010/main" val="1254914206"/>
      </p:ext>
    </p:extLst>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charset="0"/>
      <a:defRPr sz="1200" kern="1200">
        <a:solidFill>
          <a:srgbClr val="000000"/>
        </a:solidFill>
        <a:latin typeface="Times New Roman" charset="0"/>
        <a:ea typeface="ＭＳ Ｐゴシック" charset="0"/>
        <a:cs typeface="ＭＳ Ｐゴシック" charset="0"/>
      </a:defRPr>
    </a:lvl1pPr>
    <a:lvl2pPr marL="742950" indent="-285750" algn="l" defTabSz="449263" rtl="0" eaLnBrk="0" fontAlgn="base" hangingPunct="0">
      <a:spcBef>
        <a:spcPct val="30000"/>
      </a:spcBef>
      <a:spcAft>
        <a:spcPct val="0"/>
      </a:spcAft>
      <a:buClr>
        <a:srgbClr val="000000"/>
      </a:buClr>
      <a:buSzPct val="100000"/>
      <a:buFont typeface="Times New Roman" charset="0"/>
      <a:defRPr sz="1200" kern="1200">
        <a:solidFill>
          <a:srgbClr val="000000"/>
        </a:solidFill>
        <a:latin typeface="Times New Roman" charset="0"/>
        <a:ea typeface="ＭＳ Ｐゴシック" charset="0"/>
        <a:cs typeface="+mn-cs"/>
      </a:defRPr>
    </a:lvl2pPr>
    <a:lvl3pPr marL="1143000" indent="-228600" algn="l" defTabSz="449263" rtl="0" eaLnBrk="0" fontAlgn="base" hangingPunct="0">
      <a:spcBef>
        <a:spcPct val="30000"/>
      </a:spcBef>
      <a:spcAft>
        <a:spcPct val="0"/>
      </a:spcAft>
      <a:buClr>
        <a:srgbClr val="000000"/>
      </a:buClr>
      <a:buSzPct val="100000"/>
      <a:buFont typeface="Times New Roman" charset="0"/>
      <a:defRPr sz="1200" kern="1200">
        <a:solidFill>
          <a:srgbClr val="000000"/>
        </a:solidFill>
        <a:latin typeface="Times New Roman" charset="0"/>
        <a:ea typeface="ＭＳ Ｐゴシック" charset="0"/>
        <a:cs typeface="+mn-cs"/>
      </a:defRPr>
    </a:lvl3pPr>
    <a:lvl4pPr marL="1600200" indent="-228600" algn="l" defTabSz="449263" rtl="0" eaLnBrk="0" fontAlgn="base" hangingPunct="0">
      <a:spcBef>
        <a:spcPct val="30000"/>
      </a:spcBef>
      <a:spcAft>
        <a:spcPct val="0"/>
      </a:spcAft>
      <a:buClr>
        <a:srgbClr val="000000"/>
      </a:buClr>
      <a:buSzPct val="100000"/>
      <a:buFont typeface="Times New Roman" charset="0"/>
      <a:defRPr sz="1200" kern="1200">
        <a:solidFill>
          <a:srgbClr val="000000"/>
        </a:solidFill>
        <a:latin typeface="Times New Roman" charset="0"/>
        <a:ea typeface="ＭＳ Ｐゴシック" charset="0"/>
        <a:cs typeface="+mn-cs"/>
      </a:defRPr>
    </a:lvl4pPr>
    <a:lvl5pPr marL="2057400" indent="-228600" algn="l" defTabSz="449263" rtl="0" eaLnBrk="0" fontAlgn="base" hangingPunct="0">
      <a:spcBef>
        <a:spcPct val="30000"/>
      </a:spcBef>
      <a:spcAft>
        <a:spcPct val="0"/>
      </a:spcAft>
      <a:buClr>
        <a:srgbClr val="000000"/>
      </a:buClr>
      <a:buSzPct val="100000"/>
      <a:buFont typeface="Times New Roman" charset="0"/>
      <a:defRPr sz="1200" kern="1200">
        <a:solidFill>
          <a:srgbClr val="000000"/>
        </a:solidFill>
        <a:latin typeface="Times New Roman" charset="0"/>
        <a:ea typeface="ＭＳ Ｐゴシック" charset="0"/>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42" name="Rectangle 8"/>
          <p:cNvSpPr>
            <a:spLocks noGrp="1" noChangeArrowheads="1"/>
          </p:cNvSpPr>
          <p:nvPr>
            <p:ph type="sldNum" sz="quarter"/>
          </p:nvPr>
        </p:nvSpPr>
        <p:spPr>
          <a:extLst>
            <a:ext uri="{91240B29-F687-4f45-9708-019B960494DF}">
              <a14:hiddenLine xmlns="" xmlns:a14="http://schemas.microsoft.com/office/drawing/2010/main" w="9525">
                <a:solidFill>
                  <a:srgbClr val="3465A4"/>
                </a:solidFill>
                <a:round/>
                <a:headEnd/>
                <a:tailEnd/>
              </a14:hiddenLine>
            </a:ext>
          </a:extLst>
        </p:spPr>
        <p:txBody>
          <a:bodyPr/>
          <a:lstStyle>
            <a:lvl1pPr marL="240556" indent="-238788">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cs typeface="ＭＳ Ｐゴシック" charset="0"/>
              </a:defRPr>
            </a:lvl1pPr>
            <a:lvl2pPr>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defRPr>
            </a:lvl2pPr>
            <a:lvl3pPr>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defRPr>
            </a:lvl3pPr>
            <a:lvl4pPr>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defRPr>
            </a:lvl4pPr>
            <a:lvl5pPr>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defRPr>
            </a:lvl5pPr>
            <a:lvl6pPr marL="2801767" indent="-254706" defTabSz="500569" eaLnBrk="0" fontAlgn="base" hangingPunct="0">
              <a:spcBef>
                <a:spcPct val="0"/>
              </a:spcBef>
              <a:spcAft>
                <a:spcPct val="0"/>
              </a:spcAft>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defRPr>
            </a:lvl6pPr>
            <a:lvl7pPr marL="3311180" indent="-254706" defTabSz="500569" eaLnBrk="0" fontAlgn="base" hangingPunct="0">
              <a:spcBef>
                <a:spcPct val="0"/>
              </a:spcBef>
              <a:spcAft>
                <a:spcPct val="0"/>
              </a:spcAft>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defRPr>
            </a:lvl7pPr>
            <a:lvl8pPr marL="3820592" indent="-254706" defTabSz="500569" eaLnBrk="0" fontAlgn="base" hangingPunct="0">
              <a:spcBef>
                <a:spcPct val="0"/>
              </a:spcBef>
              <a:spcAft>
                <a:spcPct val="0"/>
              </a:spcAft>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defRPr>
            </a:lvl8pPr>
            <a:lvl9pPr marL="4330004" indent="-254706" defTabSz="500569" eaLnBrk="0" fontAlgn="base" hangingPunct="0">
              <a:spcBef>
                <a:spcPct val="0"/>
              </a:spcBef>
              <a:spcAft>
                <a:spcPct val="0"/>
              </a:spcAft>
              <a:buClr>
                <a:srgbClr val="000000"/>
              </a:buClr>
              <a:buSzPct val="100000"/>
              <a:buFont typeface="Times New Roman" charset="0"/>
              <a:tabLst>
                <a:tab pos="500569" algn="l"/>
                <a:tab pos="1001137" algn="l"/>
                <a:tab pos="1501705" algn="l"/>
                <a:tab pos="2002273" algn="l"/>
                <a:tab pos="2502842" algn="l"/>
                <a:tab pos="3003410" algn="l"/>
              </a:tabLst>
              <a:defRPr sz="2700">
                <a:solidFill>
                  <a:schemeClr val="bg1"/>
                </a:solidFill>
                <a:latin typeface="Gill Sans MT" charset="0"/>
                <a:ea typeface="ＭＳ Ｐゴシック" charset="0"/>
              </a:defRPr>
            </a:lvl9pPr>
          </a:lstStyle>
          <a:p>
            <a:pPr>
              <a:buClrTx/>
              <a:buSzPct val="45000"/>
              <a:buFontTx/>
              <a:buNone/>
              <a:defRPr/>
            </a:pPr>
            <a:fld id="{0FDF05A7-919E-C542-BFAF-AB068D1F0ADA}" type="slidenum">
              <a:rPr lang="es-ES" sz="1300">
                <a:solidFill>
                  <a:srgbClr val="000000"/>
                </a:solidFill>
                <a:latin typeface="Times New Roman" charset="0"/>
                <a:cs typeface="Tahoma" charset="0"/>
              </a:rPr>
              <a:pPr>
                <a:buClrTx/>
                <a:buSzPct val="45000"/>
                <a:buFontTx/>
                <a:buNone/>
                <a:defRPr/>
              </a:pPr>
              <a:t>1</a:t>
            </a:fld>
            <a:endParaRPr lang="es-ES" sz="1300">
              <a:solidFill>
                <a:srgbClr val="000000"/>
              </a:solidFill>
              <a:latin typeface="Times New Roman" charset="0"/>
              <a:cs typeface="Tahoma" charset="0"/>
            </a:endParaRPr>
          </a:p>
        </p:txBody>
      </p:sp>
      <p:sp>
        <p:nvSpPr>
          <p:cNvPr id="18435" name="Rectangle 1"/>
          <p:cNvSpPr>
            <a:spLocks noGrp="1" noRot="1" noChangeAspect="1" noChangeArrowheads="1" noTextEdit="1"/>
          </p:cNvSpPr>
          <p:nvPr>
            <p:ph type="sldImg"/>
          </p:nvPr>
        </p:nvSpPr>
        <p:spPr>
          <a:xfrm>
            <a:off x="1371600" y="754063"/>
            <a:ext cx="5029200" cy="3771900"/>
          </a:xfrm>
          <a:solidFill>
            <a:srgbClr val="FFFFFF"/>
          </a:solidFill>
          <a:extLst>
            <a:ext uri="{AF507438-7753-43e0-B8FC-AC1667EBCBE1}">
              <a14:hiddenEffects xmlns="" xmlns:a14="http://schemas.microsoft.com/office/drawing/2010/main">
                <a:effectLst>
                  <a:outerShdw dist="35921" dir="2700000" algn="ctr" rotWithShape="0">
                    <a:srgbClr val="808080"/>
                  </a:outerShdw>
                </a:effectLst>
              </a14:hiddenEffects>
            </a:ext>
          </a:extLst>
        </p:spPr>
      </p:sp>
      <p:sp>
        <p:nvSpPr>
          <p:cNvPr id="10244" name="Text Box 2"/>
          <p:cNvSpPr txBox="1">
            <a:spLocks noChangeArrowheads="1"/>
          </p:cNvSpPr>
          <p:nvPr/>
        </p:nvSpPr>
        <p:spPr bwMode="auto">
          <a:xfrm>
            <a:off x="777875" y="4778375"/>
            <a:ext cx="6216650" cy="4525963"/>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wrap="none" lIns="101882" tIns="50941" rIns="101882" bIns="50941" anchor="ctr"/>
          <a:lstStyle/>
          <a:p>
            <a:pPr eaLnBrk="1" hangingPunct="1">
              <a:defRPr/>
            </a:pPr>
            <a:endParaRPr lang="es-CO"/>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755650" y="2347913"/>
            <a:ext cx="8569325" cy="1620837"/>
          </a:xfrm>
        </p:spPr>
        <p:txBody>
          <a:bodyPr/>
          <a:lstStyle/>
          <a:p>
            <a:r>
              <a:rPr lang="es-ES_tradnl"/>
              <a:t>Clic para editar título</a:t>
            </a:r>
            <a:endParaRPr lang="es-ES"/>
          </a:p>
        </p:txBody>
      </p:sp>
      <p:sp>
        <p:nvSpPr>
          <p:cNvPr id="3" name="Subtítulo 2"/>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_tradnl"/>
              <a:t>Haga clic para modificar el estilo de subtítulo del patrón</a:t>
            </a:r>
            <a:endParaRPr lang="es-ES"/>
          </a:p>
        </p:txBody>
      </p:sp>
    </p:spTree>
    <p:extLst>
      <p:ext uri="{BB962C8B-B14F-4D97-AF65-F5344CB8AC3E}">
        <p14:creationId xmlns:p14="http://schemas.microsoft.com/office/powerpoint/2010/main" val="40979634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contenido 2"/>
          <p:cNvSpPr>
            <a:spLocks noGrp="1"/>
          </p:cNvSpPr>
          <p:nvPr>
            <p:ph idx="1"/>
          </p:nvPr>
        </p:nvSpPr>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Tree>
    <p:extLst>
      <p:ext uri="{BB962C8B-B14F-4D97-AF65-F5344CB8AC3E}">
        <p14:creationId xmlns:p14="http://schemas.microsoft.com/office/powerpoint/2010/main" val="9543743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96925" y="4857750"/>
            <a:ext cx="8567738" cy="1501775"/>
          </a:xfrm>
        </p:spPr>
        <p:txBody>
          <a:bodyPr anchor="t"/>
          <a:lstStyle>
            <a:lvl1pPr algn="l">
              <a:defRPr sz="4000" b="1" cap="all"/>
            </a:lvl1pPr>
          </a:lstStyle>
          <a:p>
            <a:r>
              <a:rPr lang="es-ES_tradnl"/>
              <a:t>Clic para editar título</a:t>
            </a:r>
            <a:endParaRPr lang="es-ES"/>
          </a:p>
        </p:txBody>
      </p:sp>
      <p:sp>
        <p:nvSpPr>
          <p:cNvPr id="3" name="Marcador de texto 2"/>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_tradnl"/>
              <a:t>Haga clic para modificar el estilo de texto del patrón</a:t>
            </a:r>
          </a:p>
        </p:txBody>
      </p:sp>
    </p:spTree>
    <p:extLst>
      <p:ext uri="{BB962C8B-B14F-4D97-AF65-F5344CB8AC3E}">
        <p14:creationId xmlns:p14="http://schemas.microsoft.com/office/powerpoint/2010/main" val="24626806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contenido 2"/>
          <p:cNvSpPr>
            <a:spLocks noGrp="1"/>
          </p:cNvSpPr>
          <p:nvPr>
            <p:ph sz="half" idx="1"/>
          </p:nvPr>
        </p:nvSpPr>
        <p:spPr>
          <a:xfrm>
            <a:off x="503238" y="1768475"/>
            <a:ext cx="4457700" cy="43799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contenido 3"/>
          <p:cNvSpPr>
            <a:spLocks noGrp="1"/>
          </p:cNvSpPr>
          <p:nvPr>
            <p:ph sz="half" idx="2"/>
          </p:nvPr>
        </p:nvSpPr>
        <p:spPr>
          <a:xfrm>
            <a:off x="5113338" y="1768475"/>
            <a:ext cx="4457700" cy="43799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Tree>
    <p:extLst>
      <p:ext uri="{BB962C8B-B14F-4D97-AF65-F5344CB8AC3E}">
        <p14:creationId xmlns:p14="http://schemas.microsoft.com/office/powerpoint/2010/main" val="39093441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504825" y="303213"/>
            <a:ext cx="9072563" cy="1258887"/>
          </a:xfrm>
        </p:spPr>
        <p:txBody>
          <a:bodyPr/>
          <a:lstStyle>
            <a:lvl1pPr>
              <a:defRPr/>
            </a:lvl1pPr>
          </a:lstStyle>
          <a:p>
            <a:r>
              <a:rPr lang="es-ES_tradnl"/>
              <a:t>Clic para editar título</a:t>
            </a:r>
            <a:endParaRPr lang="es-ES"/>
          </a:p>
        </p:txBody>
      </p:sp>
      <p:sp>
        <p:nvSpPr>
          <p:cNvPr id="3" name="Marcador de texto 2"/>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4" name="Marcador de contenido 3"/>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5" name="Marcador de texto 4"/>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Haga clic para modificar el estilo de texto del patrón</a:t>
            </a:r>
          </a:p>
        </p:txBody>
      </p:sp>
      <p:sp>
        <p:nvSpPr>
          <p:cNvPr id="6" name="Marcador de contenido 5"/>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Tree>
    <p:extLst>
      <p:ext uri="{BB962C8B-B14F-4D97-AF65-F5344CB8AC3E}">
        <p14:creationId xmlns:p14="http://schemas.microsoft.com/office/powerpoint/2010/main" val="4968887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Tree>
    <p:extLst>
      <p:ext uri="{BB962C8B-B14F-4D97-AF65-F5344CB8AC3E}">
        <p14:creationId xmlns:p14="http://schemas.microsoft.com/office/powerpoint/2010/main" val="31603938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33499612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504825" y="301625"/>
            <a:ext cx="3316288" cy="1279525"/>
          </a:xfrm>
        </p:spPr>
        <p:txBody>
          <a:bodyPr anchor="b"/>
          <a:lstStyle>
            <a:lvl1pPr algn="l">
              <a:defRPr sz="2000" b="1"/>
            </a:lvl1pPr>
          </a:lstStyle>
          <a:p>
            <a:r>
              <a:rPr lang="es-ES_tradnl"/>
              <a:t>Clic para editar título</a:t>
            </a:r>
            <a:endParaRPr lang="es-ES"/>
          </a:p>
        </p:txBody>
      </p:sp>
      <p:sp>
        <p:nvSpPr>
          <p:cNvPr id="3" name="Marcador de contenido 2"/>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Marcador de texto 3"/>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Haga clic para modificar el estilo de texto del patrón</a:t>
            </a:r>
          </a:p>
        </p:txBody>
      </p:sp>
    </p:spTree>
    <p:extLst>
      <p:ext uri="{BB962C8B-B14F-4D97-AF65-F5344CB8AC3E}">
        <p14:creationId xmlns:p14="http://schemas.microsoft.com/office/powerpoint/2010/main" val="11652294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976438" y="5291138"/>
            <a:ext cx="6048375" cy="625475"/>
          </a:xfrm>
        </p:spPr>
        <p:txBody>
          <a:bodyPr anchor="b"/>
          <a:lstStyle>
            <a:lvl1pPr algn="l">
              <a:defRPr sz="2000" b="1"/>
            </a:lvl1pPr>
          </a:lstStyle>
          <a:p>
            <a:r>
              <a:rPr lang="es-ES_tradnl"/>
              <a:t>Clic para editar título</a:t>
            </a:r>
            <a:endParaRPr lang="es-ES"/>
          </a:p>
        </p:txBody>
      </p:sp>
      <p:sp>
        <p:nvSpPr>
          <p:cNvPr id="3" name="Marcador de posición de imagen 2"/>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Marcador de texto 3"/>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Haga clic para modificar el estilo de texto del patrón</a:t>
            </a:r>
          </a:p>
        </p:txBody>
      </p:sp>
    </p:spTree>
    <p:extLst>
      <p:ext uri="{BB962C8B-B14F-4D97-AF65-F5344CB8AC3E}">
        <p14:creationId xmlns:p14="http://schemas.microsoft.com/office/powerpoint/2010/main" val="510027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texto vertical 2"/>
          <p:cNvSpPr>
            <a:spLocks noGrp="1"/>
          </p:cNvSpPr>
          <p:nvPr>
            <p:ph type="body" orient="vert" idx="1"/>
          </p:nvPr>
        </p:nvSpPr>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Tree>
    <p:extLst>
      <p:ext uri="{BB962C8B-B14F-4D97-AF65-F5344CB8AC3E}">
        <p14:creationId xmlns:p14="http://schemas.microsoft.com/office/powerpoint/2010/main" val="237762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304088" y="301625"/>
            <a:ext cx="2266950" cy="5846763"/>
          </a:xfrm>
        </p:spPr>
        <p:txBody>
          <a:bodyPr vert="eaVert"/>
          <a:lstStyle/>
          <a:p>
            <a:r>
              <a:rPr lang="es-ES_tradnl"/>
              <a:t>Clic para editar título</a:t>
            </a:r>
            <a:endParaRPr lang="es-ES"/>
          </a:p>
        </p:txBody>
      </p:sp>
      <p:sp>
        <p:nvSpPr>
          <p:cNvPr id="3" name="Marcador de texto vertical 2"/>
          <p:cNvSpPr>
            <a:spLocks noGrp="1"/>
          </p:cNvSpPr>
          <p:nvPr>
            <p:ph type="body" orient="vert" idx="1"/>
          </p:nvPr>
        </p:nvSpPr>
        <p:spPr>
          <a:xfrm>
            <a:off x="503238" y="301625"/>
            <a:ext cx="6648450" cy="5846763"/>
          </a:xfrm>
        </p:spPr>
        <p:txBody>
          <a:bodyPr vert="eaVert"/>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Tree>
    <p:extLst>
      <p:ext uri="{BB962C8B-B14F-4D97-AF65-F5344CB8AC3E}">
        <p14:creationId xmlns:p14="http://schemas.microsoft.com/office/powerpoint/2010/main" val="27262809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5" name="Picture 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2700" y="25400"/>
            <a:ext cx="10079038" cy="7494588"/>
          </a:xfrm>
          <a:prstGeom prst="rect">
            <a:avLst/>
          </a:prstGeom>
          <a:noFill/>
          <a:ln>
            <a:noFill/>
          </a:ln>
          <a:effectLst/>
          <a:extLst>
            <a:ext uri="{909E8E84-426E-40dd-AFC4-6F175D3DCCD1}">
              <a14:hiddenFill xmlns="" xmlns:a14="http://schemas.microsoft.com/office/drawing/2010/main">
                <a:blipFill dpi="0" rotWithShape="0">
                  <a:blip/>
                  <a:srcRect/>
                  <a:stretch>
                    <a:fillRect/>
                  </a:stretch>
                </a:blip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pic>
      <p:sp>
        <p:nvSpPr>
          <p:cNvPr id="1026" name="Rectangle 2"/>
          <p:cNvSpPr>
            <a:spLocks noGrp="1" noChangeArrowheads="1"/>
          </p:cNvSpPr>
          <p:nvPr>
            <p:ph type="title"/>
          </p:nvPr>
        </p:nvSpPr>
        <p:spPr bwMode="auto">
          <a:xfrm>
            <a:off x="503238" y="301625"/>
            <a:ext cx="9067800" cy="1257300"/>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0" tIns="0" rIns="0" bIns="0" numCol="1" anchor="ctr" anchorCtr="0" compatLnSpc="1">
            <a:prstTxWarp prst="textNoShape">
              <a:avLst/>
            </a:prstTxWarp>
          </a:bodyPr>
          <a:lstStyle/>
          <a:p>
            <a:pPr lvl="0"/>
            <a:r>
              <a:rPr lang="en-GB"/>
              <a:t>Pulse para editar el formato del texto de título</a:t>
            </a:r>
          </a:p>
        </p:txBody>
      </p:sp>
      <p:sp>
        <p:nvSpPr>
          <p:cNvPr id="1027" name="Rectangle 3"/>
          <p:cNvSpPr>
            <a:spLocks noGrp="1" noChangeArrowheads="1"/>
          </p:cNvSpPr>
          <p:nvPr>
            <p:ph type="body" idx="1"/>
          </p:nvPr>
        </p:nvSpPr>
        <p:spPr bwMode="auto">
          <a:xfrm>
            <a:off x="503238" y="1768475"/>
            <a:ext cx="9067800" cy="4379913"/>
          </a:xfrm>
          <a:prstGeom prst="rect">
            <a:avLst/>
          </a:pr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cap="flat">
                <a:solidFill>
                  <a:srgbClr val="3465A4"/>
                </a:solidFill>
                <a:round/>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0" tIns="0" rIns="0" bIns="0" numCol="1" anchor="t" anchorCtr="0" compatLnSpc="1">
            <a:prstTxWarp prst="textNoShape">
              <a:avLst/>
            </a:prstTxWarp>
          </a:bodyPr>
          <a:lstStyle/>
          <a:p>
            <a:pPr lvl="0"/>
            <a:r>
              <a:rPr lang="en-GB"/>
              <a:t>Pulse para editar el formato de esquema del texto</a:t>
            </a:r>
          </a:p>
          <a:p>
            <a:pPr lvl="1"/>
            <a:r>
              <a:rPr lang="en-GB"/>
              <a:t>Segundo nivel del esquema</a:t>
            </a:r>
          </a:p>
          <a:p>
            <a:pPr lvl="2"/>
            <a:r>
              <a:rPr lang="en-GB"/>
              <a:t>Tercer nivel del esquema</a:t>
            </a:r>
          </a:p>
          <a:p>
            <a:pPr lvl="3"/>
            <a:r>
              <a:rPr lang="en-GB"/>
              <a:t>Cuarto nivel del esquema</a:t>
            </a:r>
          </a:p>
          <a:p>
            <a:pPr lvl="4"/>
            <a:r>
              <a:rPr lang="en-GB"/>
              <a:t>Quinto nivel del esquema</a:t>
            </a:r>
          </a:p>
          <a:p>
            <a:pPr lvl="4"/>
            <a:r>
              <a:rPr lang="en-GB"/>
              <a:t>Sexto nivel del esquema</a:t>
            </a:r>
          </a:p>
          <a:p>
            <a:pPr lvl="4"/>
            <a:r>
              <a:rPr lang="en-GB"/>
              <a:t>Séptimo nivel del esquema</a:t>
            </a:r>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xStyles>
    <p:titleStyle>
      <a:lvl1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2pPr>
      <a:lvl3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3pPr>
      <a:lvl4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4pPr>
      <a:lvl5pPr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5pPr>
      <a:lvl6pPr marL="25146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6pPr>
      <a:lvl7pPr marL="29718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7pPr>
      <a:lvl8pPr marL="34290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8pPr>
      <a:lvl9pPr marL="3886200" indent="-228600" algn="ctr" defTabSz="449263" rtl="0" eaLnBrk="0" fontAlgn="base" hangingPunct="0">
        <a:spcBef>
          <a:spcPct val="0"/>
        </a:spcBef>
        <a:spcAft>
          <a:spcPct val="0"/>
        </a:spcAft>
        <a:buClr>
          <a:srgbClr val="000000"/>
        </a:buClr>
        <a:buSzPct val="100000"/>
        <a:buFont typeface="Times New Roman" charset="0"/>
        <a:defRPr sz="4400">
          <a:solidFill>
            <a:srgbClr val="1F497D"/>
          </a:solidFill>
          <a:latin typeface="Arial" charset="0"/>
          <a:ea typeface="ＭＳ Ｐゴシック" charset="0"/>
          <a:cs typeface="Arial Unicode MS" charset="0"/>
        </a:defRPr>
      </a:lvl9pPr>
    </p:titleStyle>
    <p:bodyStyle>
      <a:lvl1pPr marL="342900" indent="-342900" algn="l" defTabSz="449263" rtl="0" eaLnBrk="0" fontAlgn="base" hangingPunct="0">
        <a:spcBef>
          <a:spcPts val="800"/>
        </a:spcBef>
        <a:spcAft>
          <a:spcPct val="0"/>
        </a:spcAft>
        <a:buClr>
          <a:srgbClr val="000000"/>
        </a:buClr>
        <a:buSzPct val="100000"/>
        <a:buFont typeface="Times New Roman" charset="0"/>
        <a:defRPr sz="3200">
          <a:solidFill>
            <a:srgbClr val="000000"/>
          </a:solidFill>
          <a:latin typeface="+mn-lt"/>
          <a:ea typeface="+mn-ea"/>
          <a:cs typeface="+mn-cs"/>
        </a:defRPr>
      </a:lvl1pPr>
      <a:lvl2pPr marL="742950" indent="-285750" algn="l" defTabSz="449263" rtl="0" eaLnBrk="0" fontAlgn="base" hangingPunct="0">
        <a:spcBef>
          <a:spcPts val="700"/>
        </a:spcBef>
        <a:spcAft>
          <a:spcPct val="0"/>
        </a:spcAft>
        <a:buClr>
          <a:srgbClr val="000000"/>
        </a:buClr>
        <a:buSzPct val="100000"/>
        <a:buFont typeface="Times New Roman" charset="0"/>
        <a:defRPr sz="2800">
          <a:solidFill>
            <a:srgbClr val="000000"/>
          </a:solidFill>
          <a:latin typeface="+mn-lt"/>
          <a:ea typeface="+mn-ea"/>
          <a:cs typeface="+mn-cs"/>
        </a:defRPr>
      </a:lvl2pPr>
      <a:lvl3pPr marL="1143000" indent="-228600" algn="l" defTabSz="449263" rtl="0" eaLnBrk="0" fontAlgn="base" hangingPunct="0">
        <a:spcBef>
          <a:spcPts val="600"/>
        </a:spcBef>
        <a:spcAft>
          <a:spcPct val="0"/>
        </a:spcAft>
        <a:buClr>
          <a:srgbClr val="000000"/>
        </a:buClr>
        <a:buSzPct val="100000"/>
        <a:buFont typeface="Times New Roman" charset="0"/>
        <a:defRPr sz="2400">
          <a:solidFill>
            <a:srgbClr val="000000"/>
          </a:solidFill>
          <a:latin typeface="+mn-lt"/>
          <a:ea typeface="+mn-ea"/>
          <a:cs typeface="+mn-cs"/>
        </a:defRPr>
      </a:lvl3pPr>
      <a:lvl4pPr marL="16002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4pPr>
      <a:lvl5pPr marL="20574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5pPr>
      <a:lvl6pPr marL="25146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6pPr>
      <a:lvl7pPr marL="29718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7pPr>
      <a:lvl8pPr marL="34290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8pPr>
      <a:lvl9pPr marL="3886200" indent="-228600" algn="l" defTabSz="449263" rtl="0" eaLnBrk="0" fontAlgn="base" hangingPunct="0">
        <a:spcBef>
          <a:spcPts val="500"/>
        </a:spcBef>
        <a:spcAft>
          <a:spcPct val="0"/>
        </a:spcAft>
        <a:buClr>
          <a:srgbClr val="000000"/>
        </a:buClr>
        <a:buSzPct val="100000"/>
        <a:buFont typeface="Times New Roman" charset="0"/>
        <a:defRPr sz="2000">
          <a:solidFill>
            <a:srgbClr val="000000"/>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tiff"/><Relationship Id="rId18" Type="http://schemas.openxmlformats.org/officeDocument/2006/relationships/image" Target="../media/image17.png"/><Relationship Id="rId3" Type="http://schemas.openxmlformats.org/officeDocument/2006/relationships/image" Target="../media/image2.png"/><Relationship Id="rId21" Type="http://schemas.openxmlformats.org/officeDocument/2006/relationships/image" Target="../media/image20.tiff"/><Relationship Id="rId7" Type="http://schemas.openxmlformats.org/officeDocument/2006/relationships/image" Target="../media/image6.png"/><Relationship Id="rId12" Type="http://schemas.openxmlformats.org/officeDocument/2006/relationships/image" Target="../media/image11.png"/><Relationship Id="rId17" Type="http://schemas.openxmlformats.org/officeDocument/2006/relationships/image" Target="../media/image16.png"/><Relationship Id="rId2" Type="http://schemas.openxmlformats.org/officeDocument/2006/relationships/notesSlide" Target="../notesSlides/notesSlide1.xml"/><Relationship Id="rId16" Type="http://schemas.openxmlformats.org/officeDocument/2006/relationships/image" Target="../media/image15.png"/><Relationship Id="rId20" Type="http://schemas.openxmlformats.org/officeDocument/2006/relationships/image" Target="../media/image19.tiff"/><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24" Type="http://schemas.openxmlformats.org/officeDocument/2006/relationships/image" Target="../media/image23.png"/><Relationship Id="rId5" Type="http://schemas.openxmlformats.org/officeDocument/2006/relationships/image" Target="../media/image4.png"/><Relationship Id="rId15" Type="http://schemas.openxmlformats.org/officeDocument/2006/relationships/image" Target="../media/image14.png"/><Relationship Id="rId23" Type="http://schemas.openxmlformats.org/officeDocument/2006/relationships/image" Target="../media/image22.tiff"/><Relationship Id="rId10" Type="http://schemas.openxmlformats.org/officeDocument/2006/relationships/image" Target="../media/image9.png"/><Relationship Id="rId19" Type="http://schemas.openxmlformats.org/officeDocument/2006/relationships/image" Target="../media/image18.tiff"/><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 Id="rId22" Type="http://schemas.openxmlformats.org/officeDocument/2006/relationships/image" Target="../media/image21.tiff"/></Relationships>
</file>

<file path=ppt/slides/_rels/slide2.xml.rels><?xml version="1.0" encoding="UTF-8" standalone="yes"?>
<Relationships xmlns="http://schemas.openxmlformats.org/package/2006/relationships"><Relationship Id="rId2" Type="http://schemas.openxmlformats.org/officeDocument/2006/relationships/image" Target="../media/image24.tif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5.tif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8.tif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7.xml"/><Relationship Id="rId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Captura de pantalla 2018-01-19 a las 2.40.17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513113"/>
            <a:ext cx="4032200" cy="953466"/>
          </a:xfrm>
          <a:prstGeom prst="rect">
            <a:avLst/>
          </a:prstGeom>
        </p:spPr>
      </p:pic>
      <p:pic>
        <p:nvPicPr>
          <p:cNvPr id="4" name="Imagen 3">
            <a:extLst>
              <a:ext uri="{FF2B5EF4-FFF2-40B4-BE49-F238E27FC236}">
                <a16:creationId xmlns:a16="http://schemas.microsoft.com/office/drawing/2014/main" id="{0254C4C4-78FD-1B4E-9E61-77D28A7D3C6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73887" y="1582765"/>
            <a:ext cx="1872208" cy="355964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n 5">
            <a:extLst>
              <a:ext uri="{FF2B5EF4-FFF2-40B4-BE49-F238E27FC236}">
                <a16:creationId xmlns:a16="http://schemas.microsoft.com/office/drawing/2014/main" id="{ECF47E3A-2F19-094B-B412-947DF937D4C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7311" y="451368"/>
            <a:ext cx="1308100"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Imagen 6">
            <a:extLst>
              <a:ext uri="{FF2B5EF4-FFF2-40B4-BE49-F238E27FC236}">
                <a16:creationId xmlns:a16="http://schemas.microsoft.com/office/drawing/2014/main" id="{F1D97FA2-4C02-204F-8AD1-A66F03F6891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08406" y="2066444"/>
            <a:ext cx="1578440" cy="1296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Imagen 7">
            <a:extLst>
              <a:ext uri="{FF2B5EF4-FFF2-40B4-BE49-F238E27FC236}">
                <a16:creationId xmlns:a16="http://schemas.microsoft.com/office/drawing/2014/main" id="{0BA3A51B-28B1-EC48-9CF3-FDF7D63FB34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18577" y="4797509"/>
            <a:ext cx="12065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Imagen 8">
            <a:extLst>
              <a:ext uri="{FF2B5EF4-FFF2-40B4-BE49-F238E27FC236}">
                <a16:creationId xmlns:a16="http://schemas.microsoft.com/office/drawing/2014/main" id="{DF1D7F68-02C2-A24C-97C2-6ED91AA81DF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65491" y="5204583"/>
            <a:ext cx="914400" cy="93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Imagen 9">
            <a:extLst>
              <a:ext uri="{FF2B5EF4-FFF2-40B4-BE49-F238E27FC236}">
                <a16:creationId xmlns:a16="http://schemas.microsoft.com/office/drawing/2014/main" id="{09EDBBCD-AEC3-8844-A636-BEFB04290A8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5190" y="3082187"/>
            <a:ext cx="1485900" cy="111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Imagen 10">
            <a:extLst>
              <a:ext uri="{FF2B5EF4-FFF2-40B4-BE49-F238E27FC236}">
                <a16:creationId xmlns:a16="http://schemas.microsoft.com/office/drawing/2014/main" id="{9A8D8F27-1DD8-4D40-BD68-02C78FFED8A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18577" y="1540251"/>
            <a:ext cx="1175083" cy="7705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Imagen 11">
            <a:extLst>
              <a:ext uri="{FF2B5EF4-FFF2-40B4-BE49-F238E27FC236}">
                <a16:creationId xmlns:a16="http://schemas.microsoft.com/office/drawing/2014/main" id="{74A8B3A0-3014-BC4D-BF03-8E2172513C43}"/>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928469" y="3398778"/>
            <a:ext cx="1096223" cy="1034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Imagen 12">
            <a:extLst>
              <a:ext uri="{FF2B5EF4-FFF2-40B4-BE49-F238E27FC236}">
                <a16:creationId xmlns:a16="http://schemas.microsoft.com/office/drawing/2014/main" id="{C3D28A5F-C07E-D24B-8CDF-9615839CE22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051053" y="2518864"/>
            <a:ext cx="1270000" cy="139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Imagen 1">
            <a:extLst>
              <a:ext uri="{FF2B5EF4-FFF2-40B4-BE49-F238E27FC236}">
                <a16:creationId xmlns:a16="http://schemas.microsoft.com/office/drawing/2014/main" id="{066CA107-0379-B24C-99D2-A145E53FEDAC}"/>
              </a:ext>
            </a:extLst>
          </p:cNvPr>
          <p:cNvPicPr>
            <a:picLocks noChangeAspect="1"/>
          </p:cNvPicPr>
          <p:nvPr/>
        </p:nvPicPr>
        <p:blipFill>
          <a:blip r:embed="rId13"/>
          <a:stretch>
            <a:fillRect/>
          </a:stretch>
        </p:blipFill>
        <p:spPr>
          <a:xfrm>
            <a:off x="5201826" y="4852074"/>
            <a:ext cx="1467451" cy="1287609"/>
          </a:xfrm>
          <a:prstGeom prst="rect">
            <a:avLst/>
          </a:prstGeom>
        </p:spPr>
      </p:pic>
      <p:pic>
        <p:nvPicPr>
          <p:cNvPr id="14" name="Imagen 13">
            <a:extLst>
              <a:ext uri="{FF2B5EF4-FFF2-40B4-BE49-F238E27FC236}">
                <a16:creationId xmlns:a16="http://schemas.microsoft.com/office/drawing/2014/main" id="{B618FDCD-E443-7E47-8C65-F3BB6A837F56}"/>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007946" y="6167020"/>
            <a:ext cx="1366708" cy="1163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Imagen 14">
            <a:extLst>
              <a:ext uri="{FF2B5EF4-FFF2-40B4-BE49-F238E27FC236}">
                <a16:creationId xmlns:a16="http://schemas.microsoft.com/office/drawing/2014/main" id="{D13D6EB2-4294-024F-B6B0-6CDEB2E20991}"/>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2119312" y="368947"/>
            <a:ext cx="1244600"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Imagen 15">
            <a:extLst>
              <a:ext uri="{FF2B5EF4-FFF2-40B4-BE49-F238E27FC236}">
                <a16:creationId xmlns:a16="http://schemas.microsoft.com/office/drawing/2014/main" id="{E9D52587-CF75-9E43-9941-20A114E139C5}"/>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111489" y="296353"/>
            <a:ext cx="1282700"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Imagen 16">
            <a:extLst>
              <a:ext uri="{FF2B5EF4-FFF2-40B4-BE49-F238E27FC236}">
                <a16:creationId xmlns:a16="http://schemas.microsoft.com/office/drawing/2014/main" id="{63FA6984-573C-2049-99CF-B88CCD0F35EB}"/>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5608024" y="2837884"/>
            <a:ext cx="11811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Imagen 17">
            <a:extLst>
              <a:ext uri="{FF2B5EF4-FFF2-40B4-BE49-F238E27FC236}">
                <a16:creationId xmlns:a16="http://schemas.microsoft.com/office/drawing/2014/main" id="{6ED61D63-CBFF-954D-A1F9-8E39DF422B6B}"/>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3051091" y="5495879"/>
            <a:ext cx="13589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Imagen 18">
            <a:extLst>
              <a:ext uri="{FF2B5EF4-FFF2-40B4-BE49-F238E27FC236}">
                <a16:creationId xmlns:a16="http://schemas.microsoft.com/office/drawing/2014/main" id="{6EF857EF-5571-B74A-AD46-E5B917440B6E}"/>
              </a:ext>
            </a:extLst>
          </p:cNvPr>
          <p:cNvPicPr>
            <a:picLocks noChangeAspect="1"/>
          </p:cNvPicPr>
          <p:nvPr/>
        </p:nvPicPr>
        <p:blipFill>
          <a:blip r:embed="rId19"/>
          <a:stretch>
            <a:fillRect/>
          </a:stretch>
        </p:blipFill>
        <p:spPr>
          <a:xfrm>
            <a:off x="7253309" y="4917734"/>
            <a:ext cx="1365545" cy="1365545"/>
          </a:xfrm>
          <a:prstGeom prst="rect">
            <a:avLst/>
          </a:prstGeom>
        </p:spPr>
      </p:pic>
      <p:pic>
        <p:nvPicPr>
          <p:cNvPr id="20" name="Imagen 19">
            <a:extLst>
              <a:ext uri="{FF2B5EF4-FFF2-40B4-BE49-F238E27FC236}">
                <a16:creationId xmlns:a16="http://schemas.microsoft.com/office/drawing/2014/main" id="{8D9DBA02-BA2C-2A43-BC99-9A711CC04BEF}"/>
              </a:ext>
            </a:extLst>
          </p:cNvPr>
          <p:cNvPicPr>
            <a:picLocks noChangeAspect="1"/>
          </p:cNvPicPr>
          <p:nvPr/>
        </p:nvPicPr>
        <p:blipFill>
          <a:blip r:embed="rId20"/>
          <a:stretch>
            <a:fillRect/>
          </a:stretch>
        </p:blipFill>
        <p:spPr>
          <a:xfrm>
            <a:off x="5465108" y="1034580"/>
            <a:ext cx="1401144" cy="1401144"/>
          </a:xfrm>
          <a:prstGeom prst="rect">
            <a:avLst/>
          </a:prstGeom>
        </p:spPr>
      </p:pic>
      <p:pic>
        <p:nvPicPr>
          <p:cNvPr id="21" name="Imagen 20">
            <a:extLst>
              <a:ext uri="{FF2B5EF4-FFF2-40B4-BE49-F238E27FC236}">
                <a16:creationId xmlns:a16="http://schemas.microsoft.com/office/drawing/2014/main" id="{5491A888-6B45-E64B-86AD-55610C74B102}"/>
              </a:ext>
            </a:extLst>
          </p:cNvPr>
          <p:cNvPicPr>
            <a:picLocks noChangeAspect="1"/>
          </p:cNvPicPr>
          <p:nvPr/>
        </p:nvPicPr>
        <p:blipFill>
          <a:blip r:embed="rId21"/>
          <a:stretch>
            <a:fillRect/>
          </a:stretch>
        </p:blipFill>
        <p:spPr>
          <a:xfrm>
            <a:off x="6141766" y="341245"/>
            <a:ext cx="1771368" cy="969545"/>
          </a:xfrm>
          <a:prstGeom prst="rect">
            <a:avLst/>
          </a:prstGeom>
        </p:spPr>
      </p:pic>
      <p:pic>
        <p:nvPicPr>
          <p:cNvPr id="22" name="Imagen 21">
            <a:extLst>
              <a:ext uri="{FF2B5EF4-FFF2-40B4-BE49-F238E27FC236}">
                <a16:creationId xmlns:a16="http://schemas.microsoft.com/office/drawing/2014/main" id="{D05002E0-A480-754F-8151-FCABD3E74B74}"/>
              </a:ext>
            </a:extLst>
          </p:cNvPr>
          <p:cNvPicPr>
            <a:picLocks noChangeAspect="1"/>
          </p:cNvPicPr>
          <p:nvPr/>
        </p:nvPicPr>
        <p:blipFill>
          <a:blip r:embed="rId22"/>
          <a:stretch>
            <a:fillRect/>
          </a:stretch>
        </p:blipFill>
        <p:spPr>
          <a:xfrm>
            <a:off x="7035415" y="954830"/>
            <a:ext cx="1583439" cy="1560644"/>
          </a:xfrm>
          <a:prstGeom prst="rect">
            <a:avLst/>
          </a:prstGeom>
        </p:spPr>
      </p:pic>
      <p:pic>
        <p:nvPicPr>
          <p:cNvPr id="23" name="Imagen 22">
            <a:extLst>
              <a:ext uri="{FF2B5EF4-FFF2-40B4-BE49-F238E27FC236}">
                <a16:creationId xmlns:a16="http://schemas.microsoft.com/office/drawing/2014/main" id="{499F0F38-5C64-D749-A0CC-12EA4EF99E6C}"/>
              </a:ext>
            </a:extLst>
          </p:cNvPr>
          <p:cNvPicPr>
            <a:picLocks noChangeAspect="1"/>
          </p:cNvPicPr>
          <p:nvPr/>
        </p:nvPicPr>
        <p:blipFill>
          <a:blip r:embed="rId23"/>
          <a:stretch>
            <a:fillRect/>
          </a:stretch>
        </p:blipFill>
        <p:spPr>
          <a:xfrm>
            <a:off x="4729192" y="6086261"/>
            <a:ext cx="1890361" cy="1324675"/>
          </a:xfrm>
          <a:prstGeom prst="rect">
            <a:avLst/>
          </a:prstGeom>
        </p:spPr>
      </p:pic>
      <p:pic>
        <p:nvPicPr>
          <p:cNvPr id="24" name="Imagen 23">
            <a:extLst>
              <a:ext uri="{FF2B5EF4-FFF2-40B4-BE49-F238E27FC236}">
                <a16:creationId xmlns:a16="http://schemas.microsoft.com/office/drawing/2014/main" id="{4F4911B5-8FFA-B94A-8BAE-A21ABB38DC2D}"/>
              </a:ext>
            </a:extLst>
          </p:cNvPr>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7253309" y="3792849"/>
            <a:ext cx="11049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A6450F8-5911-1741-8E7B-A08634B73791}"/>
              </a:ext>
            </a:extLst>
          </p:cNvPr>
          <p:cNvSpPr txBox="1"/>
          <p:nvPr/>
        </p:nvSpPr>
        <p:spPr>
          <a:xfrm>
            <a:off x="14533" y="765379"/>
            <a:ext cx="2304256" cy="369332"/>
          </a:xfrm>
          <a:prstGeom prst="rect">
            <a:avLst/>
          </a:prstGeom>
          <a:noFill/>
        </p:spPr>
        <p:txBody>
          <a:bodyPr wrap="square" rtlCol="0">
            <a:spAutoFit/>
          </a:bodyPr>
          <a:lstStyle/>
          <a:p>
            <a:r>
              <a:rPr lang="es-ES_tradnl" b="1" dirty="0">
                <a:solidFill>
                  <a:srgbClr val="002060"/>
                </a:solidFill>
              </a:rPr>
              <a:t>MARCO LEGAL </a:t>
            </a:r>
          </a:p>
        </p:txBody>
      </p:sp>
      <p:sp>
        <p:nvSpPr>
          <p:cNvPr id="3" name="Rectángulo 2">
            <a:extLst>
              <a:ext uri="{FF2B5EF4-FFF2-40B4-BE49-F238E27FC236}">
                <a16:creationId xmlns:a16="http://schemas.microsoft.com/office/drawing/2014/main" id="{EB84FBF4-BD1C-7346-BCDA-365328A3960B}"/>
              </a:ext>
            </a:extLst>
          </p:cNvPr>
          <p:cNvSpPr/>
          <p:nvPr/>
        </p:nvSpPr>
        <p:spPr>
          <a:xfrm>
            <a:off x="29994" y="1115541"/>
            <a:ext cx="9073008" cy="3970318"/>
          </a:xfrm>
          <a:prstGeom prst="rect">
            <a:avLst/>
          </a:prstGeom>
        </p:spPr>
        <p:txBody>
          <a:bodyPr wrap="square">
            <a:spAutoFit/>
          </a:bodyPr>
          <a:lstStyle/>
          <a:p>
            <a:r>
              <a:rPr lang="es-CO" dirty="0">
                <a:solidFill>
                  <a:srgbClr val="002060"/>
                </a:solidFill>
                <a:latin typeface="Arial" panose="020B0604020202020204" pitchFamily="34" charset="0"/>
              </a:rPr>
              <a:t>En  Colombia  los requerimientos para el uso y la implementación de Elementos de protección Personal en los lugares de trabajo, se encuentran contemplados en la Ley 9 de Enero 24 de 1979 (Titulo III SALUD OCUPACIONAL, Artículos 122 a 124)</a:t>
            </a:r>
          </a:p>
          <a:p>
            <a:pPr algn="just"/>
            <a:r>
              <a:rPr lang="es-ES" b="1" i="1" dirty="0">
                <a:solidFill>
                  <a:srgbClr val="002060"/>
                </a:solidFill>
                <a:latin typeface="Arial" panose="020B0604020202020204" pitchFamily="34" charset="0"/>
              </a:rPr>
              <a:t>Artículo 122</a:t>
            </a:r>
            <a:r>
              <a:rPr lang="es-ES" dirty="0">
                <a:solidFill>
                  <a:srgbClr val="002060"/>
                </a:solidFill>
                <a:latin typeface="Arial" panose="020B0604020202020204" pitchFamily="34" charset="0"/>
              </a:rPr>
              <a:t>.- Todos los empleadores están obligados a proporcionar a cada trabajador, sin costo para éste, elementos de protección personal en cantidad y calidad acordes con los riesgos reales o potenciales existentes en los lugares de trabajo.</a:t>
            </a:r>
            <a:endParaRPr lang="es-ES" dirty="0">
              <a:solidFill>
                <a:srgbClr val="002060"/>
              </a:solidFill>
              <a:latin typeface="Helvetica Neue Light" panose="02000403000000020004" pitchFamily="2" charset="0"/>
            </a:endParaRPr>
          </a:p>
          <a:p>
            <a:pPr algn="just"/>
            <a:r>
              <a:rPr lang="es-ES" b="1" i="1" dirty="0">
                <a:solidFill>
                  <a:srgbClr val="002060"/>
                </a:solidFill>
                <a:latin typeface="Arial" panose="020B0604020202020204" pitchFamily="34" charset="0"/>
              </a:rPr>
              <a:t>Artículo 123.</a:t>
            </a:r>
            <a:r>
              <a:rPr lang="es-ES" dirty="0">
                <a:solidFill>
                  <a:srgbClr val="002060"/>
                </a:solidFill>
                <a:latin typeface="Arial" panose="020B0604020202020204" pitchFamily="34" charset="0"/>
              </a:rPr>
              <a:t>- Los equipos de protección personal se deberán ajustar a las normas oficiales y demás regulaciones técnicas y de seguridad aprobadas por el Gobierno.</a:t>
            </a:r>
            <a:endParaRPr lang="es-ES" dirty="0">
              <a:solidFill>
                <a:srgbClr val="002060"/>
              </a:solidFill>
              <a:latin typeface="Helvetica Neue Light" panose="02000403000000020004" pitchFamily="2" charset="0"/>
            </a:endParaRPr>
          </a:p>
          <a:p>
            <a:pPr algn="just"/>
            <a:r>
              <a:rPr lang="es-ES" b="1" i="1" dirty="0">
                <a:solidFill>
                  <a:srgbClr val="002060"/>
                </a:solidFill>
                <a:latin typeface="Arial" panose="020B0604020202020204" pitchFamily="34" charset="0"/>
              </a:rPr>
              <a:t>Artículo 124</a:t>
            </a:r>
            <a:r>
              <a:rPr lang="es-ES" dirty="0">
                <a:solidFill>
                  <a:srgbClr val="002060"/>
                </a:solidFill>
                <a:latin typeface="Arial" panose="020B0604020202020204" pitchFamily="34" charset="0"/>
              </a:rPr>
              <a:t>.- El Ministerio de Salud reglamentará la dotación, el uso y la conservación de los equipos de protección personal.</a:t>
            </a:r>
          </a:p>
          <a:p>
            <a:pPr algn="just"/>
            <a:endParaRPr lang="es-ES" dirty="0">
              <a:solidFill>
                <a:srgbClr val="002060"/>
              </a:solidFill>
              <a:latin typeface="Arial" panose="020B0604020202020204" pitchFamily="34" charset="0"/>
            </a:endParaRPr>
          </a:p>
          <a:p>
            <a:pPr algn="just"/>
            <a:r>
              <a:rPr lang="es-CO" dirty="0">
                <a:solidFill>
                  <a:srgbClr val="002060"/>
                </a:solidFill>
                <a:latin typeface="Arial" panose="020B0604020202020204" pitchFamily="34" charset="0"/>
              </a:rPr>
              <a:t>Resolución 2400 de Mayo 22 de 1979 (Titulo IV, Capitulo II DE LOS EQUIPOS Y ELEMENTOS DE PROTECCIÓN, Artículos 176 a 201), </a:t>
            </a:r>
            <a:endParaRPr lang="es-ES" dirty="0">
              <a:solidFill>
                <a:srgbClr val="002060"/>
              </a:solidFill>
              <a:latin typeface="Helvetica Neue Light" panose="02000403000000020004" pitchFamily="2" charset="0"/>
            </a:endParaRPr>
          </a:p>
          <a:p>
            <a:endParaRPr lang="es-ES_tradnl" dirty="0"/>
          </a:p>
        </p:txBody>
      </p:sp>
      <p:sp>
        <p:nvSpPr>
          <p:cNvPr id="4" name="CuadroTexto 3">
            <a:extLst>
              <a:ext uri="{FF2B5EF4-FFF2-40B4-BE49-F238E27FC236}">
                <a16:creationId xmlns:a16="http://schemas.microsoft.com/office/drawing/2014/main" id="{6288206D-550D-2041-8399-A81851326EA5}"/>
              </a:ext>
            </a:extLst>
          </p:cNvPr>
          <p:cNvSpPr txBox="1"/>
          <p:nvPr/>
        </p:nvSpPr>
        <p:spPr>
          <a:xfrm>
            <a:off x="29994" y="107429"/>
            <a:ext cx="7962646" cy="461665"/>
          </a:xfrm>
          <a:prstGeom prst="rect">
            <a:avLst/>
          </a:prstGeom>
          <a:noFill/>
        </p:spPr>
        <p:txBody>
          <a:bodyPr wrap="square" rtlCol="0">
            <a:spAutoFit/>
          </a:bodyPr>
          <a:lstStyle/>
          <a:p>
            <a:r>
              <a:rPr lang="es-ES_tradnl" sz="2400" b="1" dirty="0">
                <a:solidFill>
                  <a:srgbClr val="F0D1C0"/>
                </a:solidFill>
              </a:rPr>
              <a:t>ELEMENTOS DE PROTECCIÓN PERSONAL </a:t>
            </a:r>
          </a:p>
        </p:txBody>
      </p:sp>
      <p:pic>
        <p:nvPicPr>
          <p:cNvPr id="5" name="Imagen 4">
            <a:extLst>
              <a:ext uri="{FF2B5EF4-FFF2-40B4-BE49-F238E27FC236}">
                <a16:creationId xmlns:a16="http://schemas.microsoft.com/office/drawing/2014/main" id="{CD4D4BC4-E7FB-7742-A667-51A6185A60DF}"/>
              </a:ext>
            </a:extLst>
          </p:cNvPr>
          <p:cNvPicPr>
            <a:picLocks noChangeAspect="1"/>
          </p:cNvPicPr>
          <p:nvPr/>
        </p:nvPicPr>
        <p:blipFill>
          <a:blip r:embed="rId2"/>
          <a:stretch>
            <a:fillRect/>
          </a:stretch>
        </p:blipFill>
        <p:spPr>
          <a:xfrm>
            <a:off x="5544368" y="4859957"/>
            <a:ext cx="2931347" cy="2106905"/>
          </a:xfrm>
          <a:prstGeom prst="rect">
            <a:avLst/>
          </a:prstGeom>
        </p:spPr>
      </p:pic>
    </p:spTree>
    <p:extLst>
      <p:ext uri="{BB962C8B-B14F-4D97-AF65-F5344CB8AC3E}">
        <p14:creationId xmlns:p14="http://schemas.microsoft.com/office/powerpoint/2010/main" val="30779261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EADA469B-7726-9A4F-BB4F-347D5E056DE4}"/>
              </a:ext>
            </a:extLst>
          </p:cNvPr>
          <p:cNvSpPr/>
          <p:nvPr/>
        </p:nvSpPr>
        <p:spPr>
          <a:xfrm>
            <a:off x="575816" y="1043533"/>
            <a:ext cx="7416824" cy="2308324"/>
          </a:xfrm>
          <a:prstGeom prst="rect">
            <a:avLst/>
          </a:prstGeom>
        </p:spPr>
        <p:txBody>
          <a:bodyPr wrap="square">
            <a:spAutoFit/>
          </a:bodyPr>
          <a:lstStyle/>
          <a:p>
            <a:r>
              <a:rPr lang="es-CO" b="1" dirty="0">
                <a:solidFill>
                  <a:srgbClr val="002060"/>
                </a:solidFill>
                <a:latin typeface="Calibri" panose="020F0502020204030204" pitchFamily="34" charset="0"/>
              </a:rPr>
              <a:t>Que son los Elementos de Protección Personal EPP:</a:t>
            </a:r>
          </a:p>
          <a:p>
            <a:r>
              <a:rPr lang="es-CO" dirty="0">
                <a:solidFill>
                  <a:srgbClr val="002060"/>
                </a:solidFill>
                <a:latin typeface="Calibri" panose="020F0502020204030204" pitchFamily="34" charset="0"/>
              </a:rPr>
              <a:t>Los elementos de protección personal son aquellos equipos u dispositivos destinados para ser utilizados por el trabajador, cumpliendo funciones tales como protegerlo de riesgos y aumentar las condiciones de seguridad y salud en el trabajo, teniendo en cuenta que cada trabajador dependiendo de sus funciones y área de trabajo, puede requerir distintos elementos de protección, así lo dice la resolución 2400 de 1979 y la ley 9 de 1979.</a:t>
            </a:r>
          </a:p>
          <a:p>
            <a:endParaRPr lang="es-CO" dirty="0">
              <a:solidFill>
                <a:srgbClr val="002060"/>
              </a:solidFill>
              <a:latin typeface="Calibri" panose="020F0502020204030204" pitchFamily="34" charset="0"/>
            </a:endParaRPr>
          </a:p>
        </p:txBody>
      </p:sp>
      <p:pic>
        <p:nvPicPr>
          <p:cNvPr id="4" name="Imagen 3">
            <a:extLst>
              <a:ext uri="{FF2B5EF4-FFF2-40B4-BE49-F238E27FC236}">
                <a16:creationId xmlns:a16="http://schemas.microsoft.com/office/drawing/2014/main" id="{F8986852-3C1D-554F-BD77-A0A3FE1DA15A}"/>
              </a:ext>
            </a:extLst>
          </p:cNvPr>
          <p:cNvPicPr>
            <a:picLocks noChangeAspect="1"/>
          </p:cNvPicPr>
          <p:nvPr/>
        </p:nvPicPr>
        <p:blipFill>
          <a:blip r:embed="rId2"/>
          <a:stretch>
            <a:fillRect/>
          </a:stretch>
        </p:blipFill>
        <p:spPr>
          <a:xfrm>
            <a:off x="2520032" y="3131765"/>
            <a:ext cx="3791198" cy="3791198"/>
          </a:xfrm>
          <a:prstGeom prst="rect">
            <a:avLst/>
          </a:prstGeom>
        </p:spPr>
      </p:pic>
      <p:sp>
        <p:nvSpPr>
          <p:cNvPr id="5" name="CuadroTexto 4">
            <a:extLst>
              <a:ext uri="{FF2B5EF4-FFF2-40B4-BE49-F238E27FC236}">
                <a16:creationId xmlns:a16="http://schemas.microsoft.com/office/drawing/2014/main" id="{AFDE7828-9008-A143-B2FD-E8B5179AE7D6}"/>
              </a:ext>
            </a:extLst>
          </p:cNvPr>
          <p:cNvSpPr txBox="1"/>
          <p:nvPr/>
        </p:nvSpPr>
        <p:spPr>
          <a:xfrm>
            <a:off x="143768" y="107429"/>
            <a:ext cx="7962646" cy="461665"/>
          </a:xfrm>
          <a:prstGeom prst="rect">
            <a:avLst/>
          </a:prstGeom>
          <a:noFill/>
        </p:spPr>
        <p:txBody>
          <a:bodyPr wrap="square" rtlCol="0">
            <a:spAutoFit/>
          </a:bodyPr>
          <a:lstStyle/>
          <a:p>
            <a:r>
              <a:rPr lang="es-ES_tradnl" sz="2400" b="1" dirty="0">
                <a:solidFill>
                  <a:srgbClr val="F0D1C0"/>
                </a:solidFill>
              </a:rPr>
              <a:t>ELEMENTOS DE PROTECCIÓN PERSONAL </a:t>
            </a:r>
          </a:p>
        </p:txBody>
      </p:sp>
    </p:spTree>
    <p:extLst>
      <p:ext uri="{BB962C8B-B14F-4D97-AF65-F5344CB8AC3E}">
        <p14:creationId xmlns:p14="http://schemas.microsoft.com/office/powerpoint/2010/main" val="11520272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0CE50CB-D292-FF48-BC68-2F395D138CF0}"/>
              </a:ext>
            </a:extLst>
          </p:cNvPr>
          <p:cNvSpPr txBox="1"/>
          <p:nvPr/>
        </p:nvSpPr>
        <p:spPr>
          <a:xfrm>
            <a:off x="29994" y="107429"/>
            <a:ext cx="7962646" cy="461665"/>
          </a:xfrm>
          <a:prstGeom prst="rect">
            <a:avLst/>
          </a:prstGeom>
          <a:noFill/>
        </p:spPr>
        <p:txBody>
          <a:bodyPr wrap="square" rtlCol="0">
            <a:spAutoFit/>
          </a:bodyPr>
          <a:lstStyle/>
          <a:p>
            <a:r>
              <a:rPr lang="es-ES_tradnl" sz="2400" b="1" dirty="0">
                <a:solidFill>
                  <a:srgbClr val="F0D1C0"/>
                </a:solidFill>
              </a:rPr>
              <a:t>ELEMENTOS DE PROTECCIÓN PERSONAL </a:t>
            </a:r>
          </a:p>
        </p:txBody>
      </p:sp>
      <p:sp>
        <p:nvSpPr>
          <p:cNvPr id="3" name="Rectángulo 2">
            <a:extLst>
              <a:ext uri="{FF2B5EF4-FFF2-40B4-BE49-F238E27FC236}">
                <a16:creationId xmlns:a16="http://schemas.microsoft.com/office/drawing/2014/main" id="{F7FD9F8F-5341-8E48-82BD-6BDAD8674DFE}"/>
              </a:ext>
            </a:extLst>
          </p:cNvPr>
          <p:cNvSpPr/>
          <p:nvPr/>
        </p:nvSpPr>
        <p:spPr>
          <a:xfrm>
            <a:off x="64966" y="1476582"/>
            <a:ext cx="9186782" cy="6278642"/>
          </a:xfrm>
          <a:prstGeom prst="rect">
            <a:avLst/>
          </a:prstGeom>
        </p:spPr>
        <p:txBody>
          <a:bodyPr wrap="square">
            <a:spAutoFit/>
          </a:bodyPr>
          <a:lstStyle/>
          <a:p>
            <a:endParaRPr lang="es-ES_tradnl" sz="2400" b="1" dirty="0">
              <a:solidFill>
                <a:srgbClr val="002060"/>
              </a:solidFill>
            </a:endParaRPr>
          </a:p>
          <a:p>
            <a:r>
              <a:rPr lang="es-ES_tradnl" dirty="0">
                <a:solidFill>
                  <a:srgbClr val="002060"/>
                </a:solidFill>
              </a:rPr>
              <a:t>Cabe resaltar que la empresa no debe limitarse a exigir el uso de los EPP a sus empleados “además de suministrarlos”, también será necesario que exija dichos elementos a todos los contratistas y demás terceros que se encuentren en las instalaciones de la empresa.</a:t>
            </a:r>
          </a:p>
          <a:p>
            <a:r>
              <a:rPr lang="es-ES_tradnl" dirty="0">
                <a:solidFill>
                  <a:srgbClr val="002060"/>
                </a:solidFill>
              </a:rPr>
              <a:t>Luego de tener en cuenta lo anterior, también será necesario considerar que:</a:t>
            </a:r>
          </a:p>
          <a:p>
            <a:r>
              <a:rPr lang="es-ES_tradnl" dirty="0">
                <a:solidFill>
                  <a:srgbClr val="002060"/>
                </a:solidFill>
              </a:rPr>
              <a:t>    Los EPP los debe entregar personalmente el empleador a sus empleados y preferiblemente dejar constancia del acto.</a:t>
            </a:r>
          </a:p>
          <a:p>
            <a:r>
              <a:rPr lang="es-ES_tradnl" dirty="0">
                <a:solidFill>
                  <a:srgbClr val="002060"/>
                </a:solidFill>
              </a:rPr>
              <a:t>    Los EPP deben cumplir los requerimientos necesarios para que se ajusten a cada persona, por ejemplo, la talla.</a:t>
            </a:r>
          </a:p>
          <a:p>
            <a:r>
              <a:rPr lang="es-ES_tradnl" dirty="0">
                <a:solidFill>
                  <a:srgbClr val="002060"/>
                </a:solidFill>
              </a:rPr>
              <a:t>    Cada vez que un elemento de protección se desgaste o deteriore, el empleador deberá reponerlo.</a:t>
            </a:r>
          </a:p>
          <a:p>
            <a:r>
              <a:rPr lang="es-ES_tradnl" dirty="0">
                <a:solidFill>
                  <a:srgbClr val="002060"/>
                </a:solidFill>
              </a:rPr>
              <a:t>   Los elementos de protección personal deben cumplir las especificaciones técnicas básicas según el caso, no se deben suministrar EPP que sean de mala calidad.</a:t>
            </a:r>
          </a:p>
          <a:p>
            <a:r>
              <a:rPr lang="es-ES_tradnl" dirty="0">
                <a:solidFill>
                  <a:srgbClr val="002060"/>
                </a:solidFill>
              </a:rPr>
              <a:t>   El empleado será responsable del adecuado uso de los elementos que le brinde su empleador.</a:t>
            </a:r>
          </a:p>
          <a:p>
            <a:r>
              <a:rPr lang="es-ES_tradnl" dirty="0">
                <a:solidFill>
                  <a:srgbClr val="002060"/>
                </a:solidFill>
              </a:rPr>
              <a:t>    Durante toda la jornada laboral deberá usarlos sin excusa alguna.</a:t>
            </a:r>
          </a:p>
          <a:p>
            <a:endParaRPr lang="es-ES_tradnl" dirty="0">
              <a:solidFill>
                <a:srgbClr val="002060"/>
              </a:solidFill>
            </a:endParaRPr>
          </a:p>
          <a:p>
            <a:r>
              <a:rPr lang="es-ES_tradnl" dirty="0">
                <a:solidFill>
                  <a:srgbClr val="002060"/>
                </a:solidFill>
              </a:rPr>
              <a:t> </a:t>
            </a:r>
          </a:p>
          <a:p>
            <a:endParaRPr lang="es-ES_tradnl" dirty="0">
              <a:solidFill>
                <a:srgbClr val="002060"/>
              </a:solidFill>
            </a:endParaRPr>
          </a:p>
          <a:p>
            <a:endParaRPr lang="es-ES_tradnl" dirty="0">
              <a:solidFill>
                <a:srgbClr val="002060"/>
              </a:solidFill>
            </a:endParaRPr>
          </a:p>
          <a:p>
            <a:r>
              <a:rPr lang="es-ES_tradnl" dirty="0">
                <a:solidFill>
                  <a:srgbClr val="002060"/>
                </a:solidFill>
              </a:rPr>
              <a:t>  </a:t>
            </a:r>
          </a:p>
        </p:txBody>
      </p:sp>
      <p:sp>
        <p:nvSpPr>
          <p:cNvPr id="4" name="Rectángulo 3">
            <a:extLst>
              <a:ext uri="{FF2B5EF4-FFF2-40B4-BE49-F238E27FC236}">
                <a16:creationId xmlns:a16="http://schemas.microsoft.com/office/drawing/2014/main" id="{13198C19-81BF-DE49-8D9D-80E03693C50C}"/>
              </a:ext>
            </a:extLst>
          </p:cNvPr>
          <p:cNvSpPr/>
          <p:nvPr/>
        </p:nvSpPr>
        <p:spPr>
          <a:xfrm>
            <a:off x="29994" y="569094"/>
            <a:ext cx="8424936" cy="1077218"/>
          </a:xfrm>
          <a:prstGeom prst="rect">
            <a:avLst/>
          </a:prstGeom>
        </p:spPr>
        <p:txBody>
          <a:bodyPr wrap="square">
            <a:spAutoFit/>
          </a:bodyPr>
          <a:lstStyle/>
          <a:p>
            <a:r>
              <a:rPr lang="es-ES_tradnl" sz="3200" b="1" dirty="0">
                <a:solidFill>
                  <a:srgbClr val="002060"/>
                </a:solidFill>
              </a:rPr>
              <a:t>¡</a:t>
            </a:r>
            <a:r>
              <a:rPr lang="es-ES_tradnl" sz="2800" b="1" dirty="0">
                <a:solidFill>
                  <a:srgbClr val="002060"/>
                </a:solidFill>
              </a:rPr>
              <a:t>Aspectos importantes en el manejo de los elementos de protección personal en el trabajo</a:t>
            </a:r>
            <a:r>
              <a:rPr lang="es-ES_tradnl" sz="3200" b="1" dirty="0">
                <a:solidFill>
                  <a:srgbClr val="002060"/>
                </a:solidFill>
              </a:rPr>
              <a:t>!</a:t>
            </a:r>
          </a:p>
        </p:txBody>
      </p:sp>
      <p:pic>
        <p:nvPicPr>
          <p:cNvPr id="6" name="Imagen 5">
            <a:extLst>
              <a:ext uri="{FF2B5EF4-FFF2-40B4-BE49-F238E27FC236}">
                <a16:creationId xmlns:a16="http://schemas.microsoft.com/office/drawing/2014/main" id="{595DD32C-7BA5-8447-B106-B4F48EB90C8D}"/>
              </a:ext>
            </a:extLst>
          </p:cNvPr>
          <p:cNvPicPr>
            <a:picLocks noChangeAspect="1"/>
          </p:cNvPicPr>
          <p:nvPr/>
        </p:nvPicPr>
        <p:blipFill>
          <a:blip r:embed="rId2"/>
          <a:stretch>
            <a:fillRect/>
          </a:stretch>
        </p:blipFill>
        <p:spPr>
          <a:xfrm>
            <a:off x="47911" y="3318490"/>
            <a:ext cx="311033" cy="239256"/>
          </a:xfrm>
          <a:prstGeom prst="rect">
            <a:avLst/>
          </a:prstGeom>
        </p:spPr>
      </p:pic>
      <p:pic>
        <p:nvPicPr>
          <p:cNvPr id="7" name="Imagen 6">
            <a:extLst>
              <a:ext uri="{FF2B5EF4-FFF2-40B4-BE49-F238E27FC236}">
                <a16:creationId xmlns:a16="http://schemas.microsoft.com/office/drawing/2014/main" id="{F8CCD267-AD49-0741-A8B3-B8FD9DCCC645}"/>
              </a:ext>
            </a:extLst>
          </p:cNvPr>
          <p:cNvPicPr>
            <a:picLocks noChangeAspect="1"/>
          </p:cNvPicPr>
          <p:nvPr/>
        </p:nvPicPr>
        <p:blipFill>
          <a:blip r:embed="rId2"/>
          <a:stretch>
            <a:fillRect/>
          </a:stretch>
        </p:blipFill>
        <p:spPr>
          <a:xfrm>
            <a:off x="64966" y="3842686"/>
            <a:ext cx="311033" cy="239256"/>
          </a:xfrm>
          <a:prstGeom prst="rect">
            <a:avLst/>
          </a:prstGeom>
        </p:spPr>
      </p:pic>
      <p:pic>
        <p:nvPicPr>
          <p:cNvPr id="8" name="Imagen 7">
            <a:extLst>
              <a:ext uri="{FF2B5EF4-FFF2-40B4-BE49-F238E27FC236}">
                <a16:creationId xmlns:a16="http://schemas.microsoft.com/office/drawing/2014/main" id="{FDE5B7F6-71C0-BE43-AE16-1EED56DFC417}"/>
              </a:ext>
            </a:extLst>
          </p:cNvPr>
          <p:cNvPicPr>
            <a:picLocks noChangeAspect="1"/>
          </p:cNvPicPr>
          <p:nvPr/>
        </p:nvPicPr>
        <p:blipFill>
          <a:blip r:embed="rId2"/>
          <a:stretch>
            <a:fillRect/>
          </a:stretch>
        </p:blipFill>
        <p:spPr>
          <a:xfrm>
            <a:off x="64966" y="4379764"/>
            <a:ext cx="311033" cy="260002"/>
          </a:xfrm>
          <a:prstGeom prst="rect">
            <a:avLst/>
          </a:prstGeom>
        </p:spPr>
      </p:pic>
      <p:pic>
        <p:nvPicPr>
          <p:cNvPr id="9" name="Imagen 8">
            <a:extLst>
              <a:ext uri="{FF2B5EF4-FFF2-40B4-BE49-F238E27FC236}">
                <a16:creationId xmlns:a16="http://schemas.microsoft.com/office/drawing/2014/main" id="{877273FB-E0BB-0347-B896-939A908525C6}"/>
              </a:ext>
            </a:extLst>
          </p:cNvPr>
          <p:cNvPicPr>
            <a:picLocks noChangeAspect="1"/>
          </p:cNvPicPr>
          <p:nvPr/>
        </p:nvPicPr>
        <p:blipFill>
          <a:blip r:embed="rId2"/>
          <a:stretch>
            <a:fillRect/>
          </a:stretch>
        </p:blipFill>
        <p:spPr>
          <a:xfrm>
            <a:off x="24844" y="4954984"/>
            <a:ext cx="311033" cy="268386"/>
          </a:xfrm>
          <a:prstGeom prst="rect">
            <a:avLst/>
          </a:prstGeom>
        </p:spPr>
      </p:pic>
      <p:pic>
        <p:nvPicPr>
          <p:cNvPr id="10" name="Imagen 9">
            <a:extLst>
              <a:ext uri="{FF2B5EF4-FFF2-40B4-BE49-F238E27FC236}">
                <a16:creationId xmlns:a16="http://schemas.microsoft.com/office/drawing/2014/main" id="{1267B2F2-E109-A840-A983-454B21E53B33}"/>
              </a:ext>
            </a:extLst>
          </p:cNvPr>
          <p:cNvPicPr>
            <a:picLocks noChangeAspect="1"/>
          </p:cNvPicPr>
          <p:nvPr/>
        </p:nvPicPr>
        <p:blipFill>
          <a:blip r:embed="rId2"/>
          <a:stretch>
            <a:fillRect/>
          </a:stretch>
        </p:blipFill>
        <p:spPr>
          <a:xfrm>
            <a:off x="31570" y="5485734"/>
            <a:ext cx="311033" cy="268386"/>
          </a:xfrm>
          <a:prstGeom prst="rect">
            <a:avLst/>
          </a:prstGeom>
        </p:spPr>
      </p:pic>
      <p:pic>
        <p:nvPicPr>
          <p:cNvPr id="11" name="Imagen 10">
            <a:extLst>
              <a:ext uri="{FF2B5EF4-FFF2-40B4-BE49-F238E27FC236}">
                <a16:creationId xmlns:a16="http://schemas.microsoft.com/office/drawing/2014/main" id="{DBC06477-A72E-874A-B816-FAAD6E92414E}"/>
              </a:ext>
            </a:extLst>
          </p:cNvPr>
          <p:cNvPicPr>
            <a:picLocks noChangeAspect="1"/>
          </p:cNvPicPr>
          <p:nvPr/>
        </p:nvPicPr>
        <p:blipFill>
          <a:blip r:embed="rId2"/>
          <a:stretch>
            <a:fillRect/>
          </a:stretch>
        </p:blipFill>
        <p:spPr>
          <a:xfrm>
            <a:off x="64966" y="6004511"/>
            <a:ext cx="311034" cy="268388"/>
          </a:xfrm>
          <a:prstGeom prst="rect">
            <a:avLst/>
          </a:prstGeom>
        </p:spPr>
      </p:pic>
    </p:spTree>
    <p:extLst>
      <p:ext uri="{BB962C8B-B14F-4D97-AF65-F5344CB8AC3E}">
        <p14:creationId xmlns:p14="http://schemas.microsoft.com/office/powerpoint/2010/main" val="28525737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a 3">
            <a:extLst>
              <a:ext uri="{FF2B5EF4-FFF2-40B4-BE49-F238E27FC236}">
                <a16:creationId xmlns:a16="http://schemas.microsoft.com/office/drawing/2014/main" id="{2C184E4A-DFA2-E144-B0D7-AA94D29F3635}"/>
              </a:ext>
            </a:extLst>
          </p:cNvPr>
          <p:cNvGraphicFramePr>
            <a:graphicFrameLocks noGrp="1"/>
          </p:cNvGraphicFramePr>
          <p:nvPr>
            <p:extLst>
              <p:ext uri="{D42A27DB-BD31-4B8C-83A1-F6EECF244321}">
                <p14:modId xmlns:p14="http://schemas.microsoft.com/office/powerpoint/2010/main" val="4203075097"/>
              </p:ext>
            </p:extLst>
          </p:nvPr>
        </p:nvGraphicFramePr>
        <p:xfrm>
          <a:off x="-16648" y="5087"/>
          <a:ext cx="10080625" cy="2950046"/>
        </p:xfrm>
        <a:graphic>
          <a:graphicData uri="http://schemas.openxmlformats.org/drawingml/2006/table">
            <a:tbl>
              <a:tblPr firstRow="1" bandRow="1">
                <a:tableStyleId>{5C22544A-7EE6-4342-B048-85BDC9FD1C3A}</a:tableStyleId>
              </a:tblPr>
              <a:tblGrid>
                <a:gridCol w="2642494">
                  <a:extLst>
                    <a:ext uri="{9D8B030D-6E8A-4147-A177-3AD203B41FA5}">
                      <a16:colId xmlns:a16="http://schemas.microsoft.com/office/drawing/2014/main" val="2902689220"/>
                    </a:ext>
                  </a:extLst>
                </a:gridCol>
                <a:gridCol w="3693962">
                  <a:extLst>
                    <a:ext uri="{9D8B030D-6E8A-4147-A177-3AD203B41FA5}">
                      <a16:colId xmlns:a16="http://schemas.microsoft.com/office/drawing/2014/main" val="3317171917"/>
                    </a:ext>
                  </a:extLst>
                </a:gridCol>
                <a:gridCol w="3744169">
                  <a:extLst>
                    <a:ext uri="{9D8B030D-6E8A-4147-A177-3AD203B41FA5}">
                      <a16:colId xmlns:a16="http://schemas.microsoft.com/office/drawing/2014/main" val="1518201177"/>
                    </a:ext>
                  </a:extLst>
                </a:gridCol>
              </a:tblGrid>
              <a:tr h="411765">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ELEMENTO</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DESCRIPCIÓN</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AREAS  DE USO</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extLst>
                  <a:ext uri="{0D108BD9-81ED-4DB2-BD59-A6C34878D82A}">
                    <a16:rowId xmlns:a16="http://schemas.microsoft.com/office/drawing/2014/main" val="1900740079"/>
                  </a:ext>
                </a:extLst>
              </a:tr>
              <a:tr h="2538281">
                <a:tc>
                  <a:txBody>
                    <a:bodyPr/>
                    <a:lstStyle/>
                    <a:p>
                      <a:pPr algn="ctr"/>
                      <a:r>
                        <a:rPr lang="es-ES_tradnl" sz="1600" dirty="0" smtClean="0"/>
                        <a:t>BOTAS</a:t>
                      </a:r>
                      <a:r>
                        <a:rPr lang="es-ES_tradnl" sz="1600" baseline="0" dirty="0" smtClean="0"/>
                        <a:t> DE SEGURIDAD</a:t>
                      </a:r>
                      <a:endParaRPr lang="es-ES_tradnl" sz="1600" dirty="0"/>
                    </a:p>
                    <a:p>
                      <a:endParaRPr lang="es-ES_tradnl" sz="1600" dirty="0"/>
                    </a:p>
                    <a:p>
                      <a:endParaRPr lang="es-ES_tradnl" dirty="0"/>
                    </a:p>
                    <a:p>
                      <a:endParaRPr lang="es-ES_tradnl" dirty="0"/>
                    </a:p>
                    <a:p>
                      <a:endParaRPr lang="es-ES_tradnl" dirty="0"/>
                    </a:p>
                    <a:p>
                      <a:endParaRPr lang="es-ES_tradnl" dirty="0"/>
                    </a:p>
                    <a:p>
                      <a:endParaRPr lang="es-ES_tradnl" dirty="0"/>
                    </a:p>
                    <a:p>
                      <a:endParaRPr lang="es-ES_tradnl" dirty="0"/>
                    </a:p>
                  </a:txBody>
                  <a:tcPr/>
                </a:tc>
                <a:tc>
                  <a:txBody>
                    <a:bodyPr/>
                    <a:lstStyle/>
                    <a:p>
                      <a:endParaRPr lang="es-ES" sz="1600" kern="1200" dirty="0">
                        <a:solidFill>
                          <a:schemeClr val="dk1"/>
                        </a:solidFill>
                        <a:effectLst/>
                        <a:latin typeface="+mn-lt"/>
                        <a:ea typeface="+mn-ea"/>
                        <a:cs typeface="+mn-cs"/>
                      </a:endParaRPr>
                    </a:p>
                    <a:p>
                      <a:r>
                        <a:rPr lang="es-ES" sz="1700" kern="1200" dirty="0">
                          <a:solidFill>
                            <a:schemeClr val="dk1"/>
                          </a:solidFill>
                          <a:effectLst/>
                          <a:latin typeface="+mn-lt"/>
                          <a:ea typeface="+mn-ea"/>
                          <a:cs typeface="+mn-cs"/>
                        </a:rPr>
                        <a:t>Protección del pie contra  impacto, teni tipo ingeniero para ser utilizado en condiciones  de trabajo que tengan riesgos de impacto y compresión en la puntera; resistencia  al choque eléctrico, suela  con grabado, antideslizante , antiderrape y autolimpiante </a:t>
                      </a:r>
                      <a:endParaRPr lang="es-ES_tradnl" sz="1700" dirty="0"/>
                    </a:p>
                  </a:txBody>
                  <a:tcPr/>
                </a:tc>
                <a:tc>
                  <a:txBody>
                    <a:bodyPr/>
                    <a:lstStyle/>
                    <a:p>
                      <a:r>
                        <a:rPr lang="es-ES_tradnl" sz="1700" dirty="0"/>
                        <a:t>Se debe utilizar en las áreas:                                             Taller,  CETE, pintura, almacén, en estaciones de servicio (EDS) por  servicio técnico, mantenimiento y  Cuando se encuentren en áreas con peligro de caída de objetos</a:t>
                      </a:r>
                      <a:r>
                        <a:rPr lang="es-ES_tradnl" sz="1600" dirty="0"/>
                        <a:t>.</a:t>
                      </a:r>
                    </a:p>
                  </a:txBody>
                  <a:tcPr/>
                </a:tc>
                <a:extLst>
                  <a:ext uri="{0D108BD9-81ED-4DB2-BD59-A6C34878D82A}">
                    <a16:rowId xmlns:a16="http://schemas.microsoft.com/office/drawing/2014/main" val="2893879565"/>
                  </a:ext>
                </a:extLst>
              </a:tr>
            </a:tbl>
          </a:graphicData>
        </a:graphic>
      </p:graphicFrame>
      <p:graphicFrame>
        <p:nvGraphicFramePr>
          <p:cNvPr id="5" name="Tabla 4">
            <a:extLst>
              <a:ext uri="{FF2B5EF4-FFF2-40B4-BE49-F238E27FC236}">
                <a16:creationId xmlns:a16="http://schemas.microsoft.com/office/drawing/2014/main" id="{28D66E44-C6B9-AD4E-852D-9B36D94F6AA7}"/>
              </a:ext>
            </a:extLst>
          </p:cNvPr>
          <p:cNvGraphicFramePr>
            <a:graphicFrameLocks noGrp="1"/>
          </p:cNvGraphicFramePr>
          <p:nvPr>
            <p:extLst>
              <p:ext uri="{D42A27DB-BD31-4B8C-83A1-F6EECF244321}">
                <p14:modId xmlns:p14="http://schemas.microsoft.com/office/powerpoint/2010/main" val="3842146661"/>
              </p:ext>
            </p:extLst>
          </p:nvPr>
        </p:nvGraphicFramePr>
        <p:xfrm>
          <a:off x="0" y="2976318"/>
          <a:ext cx="10080625" cy="3329653"/>
        </p:xfrm>
        <a:graphic>
          <a:graphicData uri="http://schemas.openxmlformats.org/drawingml/2006/table">
            <a:tbl>
              <a:tblPr firstRow="1" bandRow="1">
                <a:tableStyleId>{5C22544A-7EE6-4342-B048-85BDC9FD1C3A}</a:tableStyleId>
              </a:tblPr>
              <a:tblGrid>
                <a:gridCol w="2668638">
                  <a:extLst>
                    <a:ext uri="{9D8B030D-6E8A-4147-A177-3AD203B41FA5}">
                      <a16:colId xmlns:a16="http://schemas.microsoft.com/office/drawing/2014/main" val="2039160437"/>
                    </a:ext>
                  </a:extLst>
                </a:gridCol>
                <a:gridCol w="3678392">
                  <a:extLst>
                    <a:ext uri="{9D8B030D-6E8A-4147-A177-3AD203B41FA5}">
                      <a16:colId xmlns:a16="http://schemas.microsoft.com/office/drawing/2014/main" val="765389060"/>
                    </a:ext>
                  </a:extLst>
                </a:gridCol>
                <a:gridCol w="3733595">
                  <a:extLst>
                    <a:ext uri="{9D8B030D-6E8A-4147-A177-3AD203B41FA5}">
                      <a16:colId xmlns:a16="http://schemas.microsoft.com/office/drawing/2014/main" val="3277867286"/>
                    </a:ext>
                  </a:extLst>
                </a:gridCol>
              </a:tblGrid>
              <a:tr h="340709">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VIDA UTIL</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a:tc>
                <a:tc>
                  <a:txBody>
                    <a:bodyPr/>
                    <a:lstStyle/>
                    <a:p>
                      <a:pPr algn="ctr"/>
                      <a:r>
                        <a:rPr lang="es-ES_tradnl" sz="1600" dirty="0">
                          <a:solidFill>
                            <a:schemeClr val="tx1"/>
                          </a:solidFill>
                        </a:rPr>
                        <a:t>INSPECCIÓN </a:t>
                      </a:r>
                    </a:p>
                  </a:txBody>
                  <a:tcPr/>
                </a:tc>
                <a:tc>
                  <a:txBody>
                    <a:bodyPr/>
                    <a:lstStyle/>
                    <a:p>
                      <a:pPr algn="ctr"/>
                      <a:r>
                        <a:rPr lang="es-ES_tradnl" sz="1600" dirty="0">
                          <a:solidFill>
                            <a:schemeClr val="tx1"/>
                          </a:solidFill>
                        </a:rPr>
                        <a:t>LIMPIEZA</a:t>
                      </a:r>
                    </a:p>
                  </a:txBody>
                  <a:tcPr/>
                </a:tc>
                <a:extLst>
                  <a:ext uri="{0D108BD9-81ED-4DB2-BD59-A6C34878D82A}">
                    <a16:rowId xmlns:a16="http://schemas.microsoft.com/office/drawing/2014/main" val="2444675764"/>
                  </a:ext>
                </a:extLst>
              </a:tr>
              <a:tr h="2988944">
                <a:tc>
                  <a:txBody>
                    <a:bodyPr/>
                    <a:lstStyle/>
                    <a:p>
                      <a:r>
                        <a:rPr lang="es-ES" sz="1700" kern="1200" dirty="0">
                          <a:solidFill>
                            <a:schemeClr val="dk1"/>
                          </a:solidFill>
                          <a:effectLst/>
                          <a:latin typeface="+mn-lt"/>
                          <a:ea typeface="+mn-ea"/>
                          <a:cs typeface="+mn-cs"/>
                        </a:rPr>
                        <a:t>El calzado de uso profesional guarda relación con las condiciones de empleo y la calidad de su mantenimiento.</a:t>
                      </a:r>
                    </a:p>
                    <a:p>
                      <a:r>
                        <a:rPr lang="es-ES" sz="1700" kern="1200" dirty="0">
                          <a:solidFill>
                            <a:schemeClr val="dk1"/>
                          </a:solidFill>
                          <a:effectLst/>
                          <a:latin typeface="+mn-lt"/>
                          <a:ea typeface="+mn-ea"/>
                          <a:cs typeface="+mn-cs"/>
                        </a:rPr>
                        <a:t>El calzado debe ser objeto de un control regular. </a:t>
                      </a:r>
                      <a:endParaRPr lang="es-CO" sz="1700" kern="1200" dirty="0">
                        <a:solidFill>
                          <a:schemeClr val="dk1"/>
                        </a:solidFill>
                        <a:effectLst/>
                        <a:latin typeface="+mn-lt"/>
                        <a:ea typeface="+mn-ea"/>
                        <a:cs typeface="+mn-cs"/>
                      </a:endParaRPr>
                    </a:p>
                    <a:p>
                      <a:r>
                        <a:rPr lang="es-ES" sz="1700" kern="1200" dirty="0">
                          <a:solidFill>
                            <a:schemeClr val="dk1"/>
                          </a:solidFill>
                          <a:effectLst/>
                          <a:latin typeface="+mn-lt"/>
                          <a:ea typeface="+mn-ea"/>
                          <a:cs typeface="+mn-cs"/>
                        </a:rPr>
                        <a:t>La vida útil  es de minio 1 año  máximo 18 meses.</a:t>
                      </a:r>
                      <a:r>
                        <a:rPr lang="es-CO" sz="1700" dirty="0">
                          <a:effectLst/>
                        </a:rPr>
                        <a:t> </a:t>
                      </a:r>
                      <a:endParaRPr lang="es-ES_tradnl" sz="1700" dirty="0"/>
                    </a:p>
                  </a:txBody>
                  <a:tcPr/>
                </a:tc>
                <a:tc>
                  <a:txBody>
                    <a:bodyPr/>
                    <a:lstStyle/>
                    <a:p>
                      <a:r>
                        <a:rPr lang="es-CO" sz="1700" kern="1200" dirty="0" smtClean="0">
                          <a:solidFill>
                            <a:schemeClr val="dk1"/>
                          </a:solidFill>
                          <a:effectLst/>
                          <a:latin typeface="+mn-lt"/>
                          <a:ea typeface="+mn-ea"/>
                          <a:cs typeface="+mn-cs"/>
                        </a:rPr>
                        <a:t>Inspeccione siempre antes de usar  </a:t>
                      </a:r>
                      <a:r>
                        <a:rPr lang="es-CO" sz="1700" kern="1200" dirty="0">
                          <a:solidFill>
                            <a:schemeClr val="dk1"/>
                          </a:solidFill>
                          <a:effectLst/>
                          <a:latin typeface="+mn-lt"/>
                          <a:ea typeface="+mn-ea"/>
                          <a:cs typeface="+mn-cs"/>
                        </a:rPr>
                        <a:t>con cuidado las botas de seguridad antes de iniciar  labores, si </a:t>
                      </a:r>
                      <a:r>
                        <a:rPr lang="es-CO" sz="1700" kern="1200" dirty="0" smtClean="0">
                          <a:solidFill>
                            <a:schemeClr val="dk1"/>
                          </a:solidFill>
                          <a:effectLst/>
                          <a:latin typeface="+mn-lt"/>
                          <a:ea typeface="+mn-ea"/>
                          <a:cs typeface="+mn-cs"/>
                        </a:rPr>
                        <a:t>observa </a:t>
                      </a:r>
                      <a:r>
                        <a:rPr lang="es-CO" sz="1700" kern="1200" dirty="0">
                          <a:solidFill>
                            <a:schemeClr val="dk1"/>
                          </a:solidFill>
                          <a:effectLst/>
                          <a:latin typeface="+mn-lt"/>
                          <a:ea typeface="+mn-ea"/>
                          <a:cs typeface="+mn-cs"/>
                        </a:rPr>
                        <a:t>algún daño </a:t>
                      </a:r>
                      <a:r>
                        <a:rPr lang="es-CO" sz="1700" kern="1200" dirty="0" smtClean="0">
                          <a:solidFill>
                            <a:schemeClr val="dk1"/>
                          </a:solidFill>
                          <a:effectLst/>
                          <a:latin typeface="+mn-lt"/>
                          <a:ea typeface="+mn-ea"/>
                          <a:cs typeface="+mn-cs"/>
                        </a:rPr>
                        <a:t>como costuras rotas, rotura en las suelas, desgaste en el</a:t>
                      </a:r>
                      <a:r>
                        <a:rPr lang="es-CO" sz="1700" kern="1200" baseline="0" dirty="0" smtClean="0">
                          <a:solidFill>
                            <a:schemeClr val="dk1"/>
                          </a:solidFill>
                          <a:effectLst/>
                          <a:latin typeface="+mn-lt"/>
                          <a:ea typeface="+mn-ea"/>
                          <a:cs typeface="+mn-cs"/>
                        </a:rPr>
                        <a:t> antideslizante, rotura en la parte delantera de la puntera  debe  </a:t>
                      </a:r>
                      <a:r>
                        <a:rPr lang="es-CO" sz="1700" kern="1200" dirty="0" smtClean="0">
                          <a:solidFill>
                            <a:schemeClr val="dk1"/>
                          </a:solidFill>
                          <a:effectLst/>
                          <a:latin typeface="+mn-lt"/>
                          <a:ea typeface="+mn-ea"/>
                          <a:cs typeface="+mn-cs"/>
                        </a:rPr>
                        <a:t>reportar</a:t>
                      </a:r>
                      <a:r>
                        <a:rPr lang="es-CO" sz="1700" kern="1200" baseline="0" dirty="0" smtClean="0">
                          <a:solidFill>
                            <a:schemeClr val="dk1"/>
                          </a:solidFill>
                          <a:effectLst/>
                          <a:latin typeface="+mn-lt"/>
                          <a:ea typeface="+mn-ea"/>
                          <a:cs typeface="+mn-cs"/>
                        </a:rPr>
                        <a:t> </a:t>
                      </a:r>
                      <a:r>
                        <a:rPr lang="es-CO" sz="1700" kern="1200" dirty="0" smtClean="0">
                          <a:solidFill>
                            <a:schemeClr val="dk1"/>
                          </a:solidFill>
                          <a:effectLst/>
                          <a:latin typeface="+mn-lt"/>
                          <a:ea typeface="+mn-ea"/>
                          <a:cs typeface="+mn-cs"/>
                        </a:rPr>
                        <a:t> </a:t>
                      </a:r>
                      <a:r>
                        <a:rPr lang="es-CO" sz="1700" kern="1200" dirty="0">
                          <a:solidFill>
                            <a:schemeClr val="dk1"/>
                          </a:solidFill>
                          <a:effectLst/>
                          <a:latin typeface="+mn-lt"/>
                          <a:ea typeface="+mn-ea"/>
                          <a:cs typeface="+mn-cs"/>
                        </a:rPr>
                        <a:t>y </a:t>
                      </a:r>
                      <a:r>
                        <a:rPr lang="es-CO" sz="1700" kern="1200" dirty="0" smtClean="0">
                          <a:solidFill>
                            <a:schemeClr val="dk1"/>
                          </a:solidFill>
                          <a:effectLst/>
                          <a:latin typeface="+mn-lt"/>
                          <a:ea typeface="+mn-ea"/>
                          <a:cs typeface="+mn-cs"/>
                        </a:rPr>
                        <a:t>solicitar</a:t>
                      </a:r>
                      <a:r>
                        <a:rPr lang="es-CO" sz="1700" kern="1200" baseline="0" dirty="0" smtClean="0">
                          <a:solidFill>
                            <a:schemeClr val="dk1"/>
                          </a:solidFill>
                          <a:effectLst/>
                          <a:latin typeface="+mn-lt"/>
                          <a:ea typeface="+mn-ea"/>
                          <a:cs typeface="+mn-cs"/>
                        </a:rPr>
                        <a:t> </a:t>
                      </a:r>
                      <a:r>
                        <a:rPr lang="es-CO" sz="1700" kern="1200" dirty="0" smtClean="0">
                          <a:solidFill>
                            <a:schemeClr val="dk1"/>
                          </a:solidFill>
                          <a:effectLst/>
                          <a:latin typeface="+mn-lt"/>
                          <a:ea typeface="+mn-ea"/>
                          <a:cs typeface="+mn-cs"/>
                        </a:rPr>
                        <a:t> cambio</a:t>
                      </a:r>
                      <a:r>
                        <a:rPr lang="es-CO" sz="1700" kern="1200" dirty="0">
                          <a:solidFill>
                            <a:schemeClr val="dk1"/>
                          </a:solidFill>
                          <a:effectLst/>
                          <a:latin typeface="+mn-lt"/>
                          <a:ea typeface="+mn-ea"/>
                          <a:cs typeface="+mn-cs"/>
                        </a:rPr>
                        <a:t>.</a:t>
                      </a:r>
                      <a:endParaRPr lang="es-ES_tradnl" sz="1700" dirty="0"/>
                    </a:p>
                  </a:txBody>
                  <a:tcPr/>
                </a:tc>
                <a:tc>
                  <a:txBody>
                    <a:bodyPr/>
                    <a:lstStyle/>
                    <a:p>
                      <a:r>
                        <a:rPr lang="es-ES" sz="1700" kern="1200" dirty="0">
                          <a:solidFill>
                            <a:schemeClr val="dk1"/>
                          </a:solidFill>
                          <a:effectLst/>
                          <a:latin typeface="+mn-lt"/>
                          <a:ea typeface="+mn-ea"/>
                          <a:cs typeface="+mn-cs"/>
                        </a:rPr>
                        <a:t>Debe mantenerse limpio y seco cuando  se usa.</a:t>
                      </a:r>
                      <a:endParaRPr lang="es-CO" sz="1700" kern="1200" dirty="0">
                        <a:solidFill>
                          <a:schemeClr val="dk1"/>
                        </a:solidFill>
                        <a:effectLst/>
                        <a:latin typeface="+mn-lt"/>
                        <a:ea typeface="+mn-ea"/>
                        <a:cs typeface="+mn-cs"/>
                      </a:endParaRPr>
                    </a:p>
                    <a:p>
                      <a:r>
                        <a:rPr lang="es-ES" sz="1700" kern="1200" dirty="0">
                          <a:solidFill>
                            <a:schemeClr val="dk1"/>
                          </a:solidFill>
                          <a:effectLst/>
                          <a:latin typeface="+mn-lt"/>
                          <a:ea typeface="+mn-ea"/>
                          <a:cs typeface="+mn-cs"/>
                        </a:rPr>
                        <a:t>Los productos de limpieza en el mercado para los artículos de cuero tienen una  acción de impregnación hidrófuga por cuestiones de higiene, debe evitarse su re utilización por otra persona.</a:t>
                      </a:r>
                      <a:endParaRPr lang="es-CO" sz="1700" kern="1200" dirty="0">
                        <a:solidFill>
                          <a:schemeClr val="dk1"/>
                        </a:solidFill>
                        <a:effectLst/>
                        <a:latin typeface="+mn-lt"/>
                        <a:ea typeface="+mn-ea"/>
                        <a:cs typeface="+mn-cs"/>
                      </a:endParaRPr>
                    </a:p>
                    <a:p>
                      <a:endParaRPr lang="es-ES_tradnl" sz="1700" dirty="0"/>
                    </a:p>
                  </a:txBody>
                  <a:tcPr/>
                </a:tc>
                <a:extLst>
                  <a:ext uri="{0D108BD9-81ED-4DB2-BD59-A6C34878D82A}">
                    <a16:rowId xmlns:a16="http://schemas.microsoft.com/office/drawing/2014/main" val="2466580429"/>
                  </a:ext>
                </a:extLst>
              </a:tr>
            </a:tbl>
          </a:graphicData>
        </a:graphic>
      </p:graphicFrame>
      <p:sp>
        <p:nvSpPr>
          <p:cNvPr id="6" name="Rectángulo 5">
            <a:extLst>
              <a:ext uri="{FF2B5EF4-FFF2-40B4-BE49-F238E27FC236}">
                <a16:creationId xmlns:a16="http://schemas.microsoft.com/office/drawing/2014/main" id="{65EF1B15-8D20-B54D-9456-2CCB83C2EF4D}"/>
              </a:ext>
            </a:extLst>
          </p:cNvPr>
          <p:cNvSpPr/>
          <p:nvPr/>
        </p:nvSpPr>
        <p:spPr>
          <a:xfrm>
            <a:off x="222972" y="2030271"/>
            <a:ext cx="2357168" cy="830997"/>
          </a:xfrm>
          <a:prstGeom prst="rect">
            <a:avLst/>
          </a:prstGeom>
        </p:spPr>
        <p:txBody>
          <a:bodyPr wrap="square">
            <a:spAutoFit/>
          </a:bodyPr>
          <a:lstStyle/>
          <a:p>
            <a:r>
              <a:rPr lang="es-ES_tradnl" sz="1200" b="1" dirty="0">
                <a:solidFill>
                  <a:schemeClr val="tx1"/>
                </a:solidFill>
              </a:rPr>
              <a:t>Botas con Puntera de Acero, Resistente choque eléctrico, hidrocarburo </a:t>
            </a:r>
          </a:p>
          <a:p>
            <a:r>
              <a:rPr lang="es-ES_tradnl" sz="1200" b="1" dirty="0">
                <a:solidFill>
                  <a:schemeClr val="tx1"/>
                </a:solidFill>
              </a:rPr>
              <a:t>Rf: 9007</a:t>
            </a:r>
          </a:p>
        </p:txBody>
      </p:sp>
      <p:pic>
        <p:nvPicPr>
          <p:cNvPr id="7" name="Imagen 6">
            <a:extLst>
              <a:ext uri="{FF2B5EF4-FFF2-40B4-BE49-F238E27FC236}">
                <a16:creationId xmlns:a16="http://schemas.microsoft.com/office/drawing/2014/main" id="{B618FDCD-E443-7E47-8C65-F3BB6A837F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271" y="787395"/>
            <a:ext cx="1821240" cy="1146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8" name="Tabla 7">
            <a:extLst>
              <a:ext uri="{FF2B5EF4-FFF2-40B4-BE49-F238E27FC236}">
                <a16:creationId xmlns:a16="http://schemas.microsoft.com/office/drawing/2014/main" id="{4C09281A-93A6-2641-86BA-F61DAEACFCE6}"/>
              </a:ext>
            </a:extLst>
          </p:cNvPr>
          <p:cNvGraphicFramePr>
            <a:graphicFrameLocks noGrp="1"/>
          </p:cNvGraphicFramePr>
          <p:nvPr>
            <p:extLst>
              <p:ext uri="{D42A27DB-BD31-4B8C-83A1-F6EECF244321}">
                <p14:modId xmlns:p14="http://schemas.microsoft.com/office/powerpoint/2010/main" val="2497525477"/>
              </p:ext>
            </p:extLst>
          </p:nvPr>
        </p:nvGraphicFramePr>
        <p:xfrm>
          <a:off x="0" y="6327156"/>
          <a:ext cx="10097273" cy="1174854"/>
        </p:xfrm>
        <a:graphic>
          <a:graphicData uri="http://schemas.openxmlformats.org/drawingml/2006/table">
            <a:tbl>
              <a:tblPr firstRow="1" bandRow="1">
                <a:tableStyleId>{5C22544A-7EE6-4342-B048-85BDC9FD1C3A}</a:tableStyleId>
              </a:tblPr>
              <a:tblGrid>
                <a:gridCol w="10097273">
                  <a:extLst>
                    <a:ext uri="{9D8B030D-6E8A-4147-A177-3AD203B41FA5}">
                      <a16:colId xmlns:a16="http://schemas.microsoft.com/office/drawing/2014/main" val="3472740027"/>
                    </a:ext>
                  </a:extLst>
                </a:gridCol>
              </a:tblGrid>
              <a:tr h="350296">
                <a:tc>
                  <a:txBody>
                    <a:bodyPr/>
                    <a:lstStyle/>
                    <a:p>
                      <a:r>
                        <a:rPr lang="es-CO" sz="1600" b="1" kern="1200" dirty="0">
                          <a:solidFill>
                            <a:schemeClr val="tx1"/>
                          </a:solidFill>
                          <a:effectLst/>
                          <a:latin typeface="+mn-lt"/>
                          <a:ea typeface="+mn-ea"/>
                          <a:cs typeface="+mn-cs"/>
                        </a:rPr>
                        <a:t>ALMACENAMIENTO</a:t>
                      </a:r>
                      <a:r>
                        <a:rPr lang="es-CO" sz="1600" dirty="0">
                          <a:effectLst/>
                        </a:rPr>
                        <a:t> </a:t>
                      </a:r>
                      <a:endParaRPr lang="es-ES_tradnl" sz="1600" dirty="0"/>
                    </a:p>
                  </a:txBody>
                  <a:tcPr/>
                </a:tc>
                <a:extLst>
                  <a:ext uri="{0D108BD9-81ED-4DB2-BD59-A6C34878D82A}">
                    <a16:rowId xmlns:a16="http://schemas.microsoft.com/office/drawing/2014/main" val="4036745711"/>
                  </a:ext>
                </a:extLst>
              </a:tr>
              <a:tr h="824558">
                <a:tc>
                  <a:txBody>
                    <a:bodyPr/>
                    <a:lstStyle/>
                    <a:p>
                      <a:r>
                        <a:rPr lang="es-ES" sz="1800" kern="1200" dirty="0">
                          <a:solidFill>
                            <a:schemeClr val="dk1"/>
                          </a:solidFill>
                          <a:effectLst/>
                          <a:latin typeface="+mn-lt"/>
                          <a:ea typeface="+mn-ea"/>
                          <a:cs typeface="+mn-cs"/>
                        </a:rPr>
                        <a:t>No deberá almacenarse cerca de una fuente de calor para evitar un cambio  brusco en el  deterioro del cuero </a:t>
                      </a:r>
                      <a:r>
                        <a:rPr lang="es-CO" sz="1800" kern="1200" dirty="0">
                          <a:solidFill>
                            <a:schemeClr val="dk1"/>
                          </a:solidFill>
                          <a:effectLst/>
                          <a:latin typeface="+mn-lt"/>
                          <a:ea typeface="+mn-ea"/>
                          <a:cs typeface="+mn-cs"/>
                        </a:rPr>
                        <a:t>se debe guardar en lugar limpio y seco.</a:t>
                      </a:r>
                      <a:r>
                        <a:rPr lang="es-CO" dirty="0">
                          <a:effectLst/>
                        </a:rPr>
                        <a:t> </a:t>
                      </a:r>
                      <a:endParaRPr lang="es-ES_tradnl" dirty="0"/>
                    </a:p>
                  </a:txBody>
                  <a:tcPr/>
                </a:tc>
                <a:extLst>
                  <a:ext uri="{0D108BD9-81ED-4DB2-BD59-A6C34878D82A}">
                    <a16:rowId xmlns:a16="http://schemas.microsoft.com/office/drawing/2014/main" val="498012809"/>
                  </a:ext>
                </a:extLst>
              </a:tr>
            </a:tbl>
          </a:graphicData>
        </a:graphic>
      </p:graphicFrame>
    </p:spTree>
    <p:extLst>
      <p:ext uri="{BB962C8B-B14F-4D97-AF65-F5344CB8AC3E}">
        <p14:creationId xmlns:p14="http://schemas.microsoft.com/office/powerpoint/2010/main" val="28255454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AEE14E5-D9CD-404A-8C62-7966626CF4D5}"/>
              </a:ext>
            </a:extLst>
          </p:cNvPr>
          <p:cNvSpPr txBox="1"/>
          <p:nvPr/>
        </p:nvSpPr>
        <p:spPr>
          <a:xfrm>
            <a:off x="29994" y="107429"/>
            <a:ext cx="7962646" cy="461665"/>
          </a:xfrm>
          <a:prstGeom prst="rect">
            <a:avLst/>
          </a:prstGeom>
          <a:noFill/>
        </p:spPr>
        <p:txBody>
          <a:bodyPr wrap="square" rtlCol="0">
            <a:spAutoFit/>
          </a:bodyPr>
          <a:lstStyle/>
          <a:p>
            <a:r>
              <a:rPr lang="es-ES_tradnl" sz="2400" b="1" dirty="0">
                <a:solidFill>
                  <a:srgbClr val="F0D1C0"/>
                </a:solidFill>
              </a:rPr>
              <a:t>ELEMENTOS DE PROTECCIÓN PERSONAL </a:t>
            </a:r>
          </a:p>
        </p:txBody>
      </p:sp>
      <p:graphicFrame>
        <p:nvGraphicFramePr>
          <p:cNvPr id="3" name="Tabla 2">
            <a:extLst>
              <a:ext uri="{FF2B5EF4-FFF2-40B4-BE49-F238E27FC236}">
                <a16:creationId xmlns:a16="http://schemas.microsoft.com/office/drawing/2014/main" id="{836E8B0A-91C1-7343-918B-7B0269D82D3A}"/>
              </a:ext>
            </a:extLst>
          </p:cNvPr>
          <p:cNvGraphicFramePr>
            <a:graphicFrameLocks noGrp="1"/>
          </p:cNvGraphicFramePr>
          <p:nvPr>
            <p:extLst>
              <p:ext uri="{D42A27DB-BD31-4B8C-83A1-F6EECF244321}">
                <p14:modId xmlns:p14="http://schemas.microsoft.com/office/powerpoint/2010/main" val="1968365736"/>
              </p:ext>
            </p:extLst>
          </p:nvPr>
        </p:nvGraphicFramePr>
        <p:xfrm>
          <a:off x="-16648" y="5087"/>
          <a:ext cx="10080625" cy="2950046"/>
        </p:xfrm>
        <a:graphic>
          <a:graphicData uri="http://schemas.openxmlformats.org/drawingml/2006/table">
            <a:tbl>
              <a:tblPr firstRow="1" bandRow="1">
                <a:tableStyleId>{5C22544A-7EE6-4342-B048-85BDC9FD1C3A}</a:tableStyleId>
              </a:tblPr>
              <a:tblGrid>
                <a:gridCol w="2642494">
                  <a:extLst>
                    <a:ext uri="{9D8B030D-6E8A-4147-A177-3AD203B41FA5}">
                      <a16:colId xmlns:a16="http://schemas.microsoft.com/office/drawing/2014/main" val="2902689220"/>
                    </a:ext>
                  </a:extLst>
                </a:gridCol>
                <a:gridCol w="3693962">
                  <a:extLst>
                    <a:ext uri="{9D8B030D-6E8A-4147-A177-3AD203B41FA5}">
                      <a16:colId xmlns:a16="http://schemas.microsoft.com/office/drawing/2014/main" val="3317171917"/>
                    </a:ext>
                  </a:extLst>
                </a:gridCol>
                <a:gridCol w="3744169">
                  <a:extLst>
                    <a:ext uri="{9D8B030D-6E8A-4147-A177-3AD203B41FA5}">
                      <a16:colId xmlns:a16="http://schemas.microsoft.com/office/drawing/2014/main" val="1518201177"/>
                    </a:ext>
                  </a:extLst>
                </a:gridCol>
              </a:tblGrid>
              <a:tr h="411765">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ELEMENTO</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DESCRIPCIÓN</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AREAS  DE USO</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extLst>
                  <a:ext uri="{0D108BD9-81ED-4DB2-BD59-A6C34878D82A}">
                    <a16:rowId xmlns:a16="http://schemas.microsoft.com/office/drawing/2014/main" val="1900740079"/>
                  </a:ext>
                </a:extLst>
              </a:tr>
              <a:tr h="2538281">
                <a:tc>
                  <a:txBody>
                    <a:bodyPr/>
                    <a:lstStyle/>
                    <a:p>
                      <a:pPr algn="ctr"/>
                      <a:r>
                        <a:rPr lang="es-ES_tradnl" dirty="0"/>
                        <a:t>Casco</a:t>
                      </a:r>
                    </a:p>
                    <a:p>
                      <a:endParaRPr lang="es-ES_tradnl" dirty="0"/>
                    </a:p>
                    <a:p>
                      <a:endParaRPr lang="es-ES_tradnl" dirty="0"/>
                    </a:p>
                    <a:p>
                      <a:endParaRPr lang="es-ES_tradnl" dirty="0"/>
                    </a:p>
                    <a:p>
                      <a:endParaRPr lang="es-ES_tradnl" dirty="0"/>
                    </a:p>
                    <a:p>
                      <a:endParaRPr lang="es-ES_tradnl" dirty="0"/>
                    </a:p>
                    <a:p>
                      <a:r>
                        <a:rPr lang="es-ES_tradnl" sz="1600" b="1" dirty="0"/>
                        <a:t>Cascos Bullard tipo I-E Rf:S21</a:t>
                      </a:r>
                    </a:p>
                  </a:txBody>
                  <a:tcPr/>
                </a:tc>
                <a:tc>
                  <a:txBody>
                    <a:bodyPr/>
                    <a:lstStyle/>
                    <a:p>
                      <a:r>
                        <a:rPr lang="es-ES" sz="1600" dirty="0"/>
                        <a:t>Este casco proporciona una protección limitada al reducir la fuerza de los objetos que caen y golpean la parte superior del caparazón. Si bien brindará protección limitada en otras partes de la carcasa, no fue diseñado para brindar protección contra impactos frontales, laterales o traseros.</a:t>
                      </a:r>
                      <a:endParaRPr lang="es-ES" sz="1600" kern="1200" dirty="0">
                        <a:solidFill>
                          <a:schemeClr val="dk1"/>
                        </a:solidFill>
                        <a:effectLst/>
                        <a:latin typeface="+mn-lt"/>
                        <a:ea typeface="+mn-ea"/>
                        <a:cs typeface="+mn-cs"/>
                      </a:endParaRP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s-ES_tradnl" sz="1600" dirty="0"/>
                        <a:t>Se debe utilizar en las áreas:                                              En estaciones de servicio (EDS) por  servicio técnico, mantenimiento al realizar trabajos  y  </a:t>
                      </a:r>
                      <a:r>
                        <a:rPr lang="es-ES_tradnl" sz="1600" dirty="0" smtClean="0"/>
                        <a:t>cuando </a:t>
                      </a:r>
                      <a:r>
                        <a:rPr lang="es-ES_tradnl" sz="1600" dirty="0"/>
                        <a:t>se encuentren en áreas con peligro de caída de objetos o materiales.</a:t>
                      </a:r>
                    </a:p>
                  </a:txBody>
                  <a:tcPr/>
                </a:tc>
                <a:extLst>
                  <a:ext uri="{0D108BD9-81ED-4DB2-BD59-A6C34878D82A}">
                    <a16:rowId xmlns:a16="http://schemas.microsoft.com/office/drawing/2014/main" val="2893879565"/>
                  </a:ext>
                </a:extLst>
              </a:tr>
            </a:tbl>
          </a:graphicData>
        </a:graphic>
      </p:graphicFrame>
      <p:graphicFrame>
        <p:nvGraphicFramePr>
          <p:cNvPr id="4" name="Tabla 3">
            <a:extLst>
              <a:ext uri="{FF2B5EF4-FFF2-40B4-BE49-F238E27FC236}">
                <a16:creationId xmlns:a16="http://schemas.microsoft.com/office/drawing/2014/main" id="{532A4B84-F3FB-9D4A-9CE4-771C2CDF04B1}"/>
              </a:ext>
            </a:extLst>
          </p:cNvPr>
          <p:cNvGraphicFramePr>
            <a:graphicFrameLocks noGrp="1"/>
          </p:cNvGraphicFramePr>
          <p:nvPr>
            <p:extLst>
              <p:ext uri="{D42A27DB-BD31-4B8C-83A1-F6EECF244321}">
                <p14:modId xmlns:p14="http://schemas.microsoft.com/office/powerpoint/2010/main" val="1359673880"/>
              </p:ext>
            </p:extLst>
          </p:nvPr>
        </p:nvGraphicFramePr>
        <p:xfrm>
          <a:off x="0" y="2976318"/>
          <a:ext cx="10080625" cy="3358229"/>
        </p:xfrm>
        <a:graphic>
          <a:graphicData uri="http://schemas.openxmlformats.org/drawingml/2006/table">
            <a:tbl>
              <a:tblPr firstRow="1" bandRow="1">
                <a:tableStyleId>{5C22544A-7EE6-4342-B048-85BDC9FD1C3A}</a:tableStyleId>
              </a:tblPr>
              <a:tblGrid>
                <a:gridCol w="2880072">
                  <a:extLst>
                    <a:ext uri="{9D8B030D-6E8A-4147-A177-3AD203B41FA5}">
                      <a16:colId xmlns:a16="http://schemas.microsoft.com/office/drawing/2014/main" val="2039160437"/>
                    </a:ext>
                  </a:extLst>
                </a:gridCol>
                <a:gridCol w="3466958">
                  <a:extLst>
                    <a:ext uri="{9D8B030D-6E8A-4147-A177-3AD203B41FA5}">
                      <a16:colId xmlns:a16="http://schemas.microsoft.com/office/drawing/2014/main" val="765389060"/>
                    </a:ext>
                  </a:extLst>
                </a:gridCol>
                <a:gridCol w="3733595">
                  <a:extLst>
                    <a:ext uri="{9D8B030D-6E8A-4147-A177-3AD203B41FA5}">
                      <a16:colId xmlns:a16="http://schemas.microsoft.com/office/drawing/2014/main" val="3277867286"/>
                    </a:ext>
                  </a:extLst>
                </a:gridCol>
              </a:tblGrid>
              <a:tr h="340709">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VIDA UTIL</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a:tc>
                <a:tc>
                  <a:txBody>
                    <a:bodyPr/>
                    <a:lstStyle/>
                    <a:p>
                      <a:pPr algn="ctr"/>
                      <a:r>
                        <a:rPr lang="es-ES_tradnl" sz="1600" dirty="0">
                          <a:solidFill>
                            <a:schemeClr val="tx1"/>
                          </a:solidFill>
                        </a:rPr>
                        <a:t>INSPECCIÓN </a:t>
                      </a:r>
                    </a:p>
                  </a:txBody>
                  <a:tcPr/>
                </a:tc>
                <a:tc>
                  <a:txBody>
                    <a:bodyPr/>
                    <a:lstStyle/>
                    <a:p>
                      <a:pPr algn="ctr"/>
                      <a:r>
                        <a:rPr lang="es-ES_tradnl" sz="1600" dirty="0">
                          <a:solidFill>
                            <a:schemeClr val="tx1"/>
                          </a:solidFill>
                        </a:rPr>
                        <a:t>LIMPIEZA</a:t>
                      </a:r>
                    </a:p>
                  </a:txBody>
                  <a:tcPr/>
                </a:tc>
                <a:extLst>
                  <a:ext uri="{0D108BD9-81ED-4DB2-BD59-A6C34878D82A}">
                    <a16:rowId xmlns:a16="http://schemas.microsoft.com/office/drawing/2014/main" val="2444675764"/>
                  </a:ext>
                </a:extLst>
              </a:tr>
              <a:tr h="2988944">
                <a:tc>
                  <a:txBody>
                    <a:bodyPr/>
                    <a:lstStyle/>
                    <a:p>
                      <a:r>
                        <a:rPr lang="es-CO" sz="1200" kern="1200" dirty="0">
                          <a:solidFill>
                            <a:schemeClr val="dk1"/>
                          </a:solidFill>
                          <a:effectLst/>
                          <a:latin typeface="+mn-lt"/>
                          <a:ea typeface="+mn-ea"/>
                          <a:cs typeface="+mn-cs"/>
                        </a:rPr>
                        <a:t>Los efectos  mecánicos: </a:t>
                      </a:r>
                      <a:r>
                        <a:rPr lang="es-ES" sz="1200" kern="1200" dirty="0">
                          <a:solidFill>
                            <a:schemeClr val="dk1"/>
                          </a:solidFill>
                          <a:effectLst/>
                          <a:latin typeface="+mn-lt"/>
                          <a:ea typeface="+mn-ea"/>
                          <a:cs typeface="+mn-cs"/>
                        </a:rPr>
                        <a:t>si el casco ha sufrido un golpe o si presenta defectos o grietas, debe sustituirse.</a:t>
                      </a:r>
                      <a:endParaRPr lang="es-CO" sz="1200" kern="1200" dirty="0">
                        <a:solidFill>
                          <a:schemeClr val="dk1"/>
                        </a:solidFill>
                        <a:effectLst/>
                        <a:latin typeface="+mn-lt"/>
                        <a:ea typeface="+mn-ea"/>
                        <a:cs typeface="+mn-cs"/>
                      </a:endParaRPr>
                    </a:p>
                    <a:p>
                      <a:r>
                        <a:rPr lang="es-ES" sz="1200" kern="1200" dirty="0">
                          <a:solidFill>
                            <a:schemeClr val="dk1"/>
                          </a:solidFill>
                          <a:effectLst/>
                          <a:latin typeface="+mn-lt"/>
                          <a:ea typeface="+mn-ea"/>
                          <a:cs typeface="+mn-cs"/>
                        </a:rPr>
                        <a:t>* Los efectos </a:t>
                      </a:r>
                      <a:r>
                        <a:rPr lang="es-CO" sz="1200" kern="1200" dirty="0">
                          <a:solidFill>
                            <a:schemeClr val="dk1"/>
                          </a:solidFill>
                          <a:effectLst/>
                          <a:latin typeface="+mn-lt"/>
                          <a:ea typeface="+mn-ea"/>
                          <a:cs typeface="+mn-cs"/>
                        </a:rPr>
                        <a:t>químicos: la exposición a pinturas solventes u otros sustancias químicas  descompone gradualmente  el material con mucha rapidez.</a:t>
                      </a:r>
                    </a:p>
                    <a:p>
                      <a:r>
                        <a:rPr lang="es-CO" sz="1200" kern="1200" dirty="0">
                          <a:solidFill>
                            <a:schemeClr val="dk1"/>
                          </a:solidFill>
                          <a:effectLst/>
                          <a:latin typeface="+mn-lt"/>
                          <a:ea typeface="+mn-ea"/>
                          <a:cs typeface="+mn-cs"/>
                        </a:rPr>
                        <a:t>*La radiación ultravioleta descompone gradualmente  el material  de plástico; por lo tanto no deje el casco expuesto al sol ni tampoco  a fuentes  de  calor.</a:t>
                      </a:r>
                    </a:p>
                    <a:p>
                      <a:r>
                        <a:rPr lang="es-ES" sz="1200" kern="1200" dirty="0">
                          <a:solidFill>
                            <a:schemeClr val="dk1"/>
                          </a:solidFill>
                          <a:effectLst/>
                          <a:latin typeface="+mn-lt"/>
                          <a:ea typeface="+mn-ea"/>
                          <a:cs typeface="+mn-cs"/>
                        </a:rPr>
                        <a:t>*Puede asegurarse una vida útil del casco de 3 años, si es utilizado habitualmente, mientras que si el uso es esporádico, la duración es de 5 años.</a:t>
                      </a:r>
                      <a:r>
                        <a:rPr lang="es-CO" sz="1200" dirty="0">
                          <a:effectLst/>
                        </a:rPr>
                        <a:t> </a:t>
                      </a:r>
                      <a:endParaRPr lang="es-ES_tradnl" sz="1200" dirty="0"/>
                    </a:p>
                  </a:txBody>
                  <a:tcPr/>
                </a:tc>
                <a:tc>
                  <a:txBody>
                    <a:bodyPr/>
                    <a:lstStyle/>
                    <a:p>
                      <a:r>
                        <a:rPr lang="es-ES" sz="1400" dirty="0"/>
                        <a:t>Inspeccione la carcasa o la suspensión de su casco con regularidad. Adquiera el hábito de comprobar si hay grietas, correas deshilachadas y cualquier signo de daño antes de ponerse el </a:t>
                      </a:r>
                      <a:r>
                        <a:rPr lang="es-ES" sz="1400" dirty="0" smtClean="0"/>
                        <a:t>casco. </a:t>
                      </a:r>
                      <a:r>
                        <a:rPr lang="es-ES" sz="1400" dirty="0"/>
                        <a:t>Si nota algún signo de desgaste o daño</a:t>
                      </a:r>
                      <a:r>
                        <a:rPr lang="es-ES" sz="1400" dirty="0" smtClean="0"/>
                        <a:t>, en  </a:t>
                      </a:r>
                      <a:r>
                        <a:rPr lang="es-ES" sz="1400" dirty="0"/>
                        <a:t>la carcasa y / o la suspensión deben destruirse INMEDIATAMENTE y reemplazarse. Si el casco ha sido </a:t>
                      </a:r>
                      <a:r>
                        <a:rPr lang="es-ES" sz="1400" dirty="0" smtClean="0"/>
                        <a:t>recibido un </a:t>
                      </a:r>
                      <a:r>
                        <a:rPr lang="es-ES" sz="1400" dirty="0"/>
                        <a:t>golpe fuerte, debe destruirse y reemplazarse de inmediato, incluso si no hay daños visibles.</a:t>
                      </a:r>
                      <a:endParaRPr lang="es-ES_tradnl" sz="1400" dirty="0"/>
                    </a:p>
                  </a:txBody>
                  <a:tcPr/>
                </a:tc>
                <a:tc>
                  <a:txBody>
                    <a:bodyPr/>
                    <a:lstStyle/>
                    <a:p>
                      <a:pPr marL="457200">
                        <a:spcAft>
                          <a:spcPts val="0"/>
                        </a:spcAft>
                      </a:pPr>
                      <a:r>
                        <a:rPr lang="es-CO" sz="1400" dirty="0">
                          <a:effectLst/>
                          <a:latin typeface="+mn-lt"/>
                          <a:ea typeface="Times New Roman" panose="02020603050405020304" pitchFamily="18" charset="0"/>
                        </a:rPr>
                        <a:t>Debe lavarse periódicamente con agua fría o tibia y jabón neutro, Para evitar acumulación de suciedad y la aparición de hongos y bacterias</a:t>
                      </a:r>
                      <a:r>
                        <a:rPr lang="es-CO" sz="1400" dirty="0" smtClean="0">
                          <a:effectLst/>
                          <a:latin typeface="+mn-lt"/>
                          <a:ea typeface="Times New Roman" panose="02020603050405020304" pitchFamily="18" charset="0"/>
                        </a:rPr>
                        <a:t>. </a:t>
                      </a:r>
                      <a:endParaRPr lang="es-CO" sz="1400" dirty="0">
                        <a:effectLst/>
                        <a:latin typeface="+mn-lt"/>
                        <a:ea typeface="Times New Roman" panose="02020603050405020304" pitchFamily="18" charset="0"/>
                      </a:endParaRPr>
                    </a:p>
                  </a:txBody>
                  <a:tcPr marL="34925" marR="34925" marT="34925" marB="34925"/>
                </a:tc>
                <a:extLst>
                  <a:ext uri="{0D108BD9-81ED-4DB2-BD59-A6C34878D82A}">
                    <a16:rowId xmlns:a16="http://schemas.microsoft.com/office/drawing/2014/main" val="2466580429"/>
                  </a:ext>
                </a:extLst>
              </a:tr>
            </a:tbl>
          </a:graphicData>
        </a:graphic>
      </p:graphicFrame>
      <p:graphicFrame>
        <p:nvGraphicFramePr>
          <p:cNvPr id="5" name="Tabla 4">
            <a:extLst>
              <a:ext uri="{FF2B5EF4-FFF2-40B4-BE49-F238E27FC236}">
                <a16:creationId xmlns:a16="http://schemas.microsoft.com/office/drawing/2014/main" id="{DD22EB83-69DF-5D42-890E-A9C7493E4BF0}"/>
              </a:ext>
            </a:extLst>
          </p:cNvPr>
          <p:cNvGraphicFramePr>
            <a:graphicFrameLocks noGrp="1"/>
          </p:cNvGraphicFramePr>
          <p:nvPr>
            <p:extLst>
              <p:ext uri="{D42A27DB-BD31-4B8C-83A1-F6EECF244321}">
                <p14:modId xmlns:p14="http://schemas.microsoft.com/office/powerpoint/2010/main" val="4247868495"/>
              </p:ext>
            </p:extLst>
          </p:nvPr>
        </p:nvGraphicFramePr>
        <p:xfrm>
          <a:off x="0" y="6327156"/>
          <a:ext cx="10097273" cy="1174854"/>
        </p:xfrm>
        <a:graphic>
          <a:graphicData uri="http://schemas.openxmlformats.org/drawingml/2006/table">
            <a:tbl>
              <a:tblPr firstRow="1" bandRow="1">
                <a:tableStyleId>{5C22544A-7EE6-4342-B048-85BDC9FD1C3A}</a:tableStyleId>
              </a:tblPr>
              <a:tblGrid>
                <a:gridCol w="10097273">
                  <a:extLst>
                    <a:ext uri="{9D8B030D-6E8A-4147-A177-3AD203B41FA5}">
                      <a16:colId xmlns:a16="http://schemas.microsoft.com/office/drawing/2014/main" val="3472740027"/>
                    </a:ext>
                  </a:extLst>
                </a:gridCol>
              </a:tblGrid>
              <a:tr h="350296">
                <a:tc>
                  <a:txBody>
                    <a:bodyPr/>
                    <a:lstStyle/>
                    <a:p>
                      <a:r>
                        <a:rPr lang="es-CO" sz="1600" b="1" kern="1200" dirty="0">
                          <a:solidFill>
                            <a:schemeClr val="tx1"/>
                          </a:solidFill>
                          <a:effectLst/>
                          <a:latin typeface="+mn-lt"/>
                          <a:ea typeface="+mn-ea"/>
                          <a:cs typeface="+mn-cs"/>
                        </a:rPr>
                        <a:t>ALMACENAMIENTO</a:t>
                      </a:r>
                      <a:r>
                        <a:rPr lang="es-CO" sz="1600" dirty="0">
                          <a:effectLst/>
                        </a:rPr>
                        <a:t> </a:t>
                      </a:r>
                      <a:endParaRPr lang="es-ES_tradnl" sz="1600" dirty="0"/>
                    </a:p>
                  </a:txBody>
                  <a:tcPr/>
                </a:tc>
                <a:extLst>
                  <a:ext uri="{0D108BD9-81ED-4DB2-BD59-A6C34878D82A}">
                    <a16:rowId xmlns:a16="http://schemas.microsoft.com/office/drawing/2014/main" val="4036745711"/>
                  </a:ext>
                </a:extLst>
              </a:tr>
              <a:tr h="824558">
                <a:tc>
                  <a:txBody>
                    <a:bodyPr/>
                    <a:lstStyle/>
                    <a:p>
                      <a:r>
                        <a:rPr lang="es-CO" sz="1400" kern="1200" dirty="0" smtClean="0">
                          <a:solidFill>
                            <a:schemeClr val="dk1"/>
                          </a:solidFill>
                          <a:effectLst/>
                          <a:latin typeface="+mn-lt"/>
                          <a:ea typeface="+mn-ea"/>
                          <a:cs typeface="+mn-cs"/>
                        </a:rPr>
                        <a:t>Cuando termine el trabajo, siempre debe  guardar  el casco en un lugar de modo horizontal en un lugar  liso  o colgado en un gancho , no exponer a  temperaturas elevadas y  humedad. </a:t>
                      </a:r>
                      <a:endParaRPr lang="es-ES_tradnl" sz="1400" dirty="0"/>
                    </a:p>
                  </a:txBody>
                  <a:tcPr/>
                </a:tc>
                <a:extLst>
                  <a:ext uri="{0D108BD9-81ED-4DB2-BD59-A6C34878D82A}">
                    <a16:rowId xmlns:a16="http://schemas.microsoft.com/office/drawing/2014/main" val="498012809"/>
                  </a:ext>
                </a:extLst>
              </a:tr>
            </a:tbl>
          </a:graphicData>
        </a:graphic>
      </p:graphicFrame>
      <p:pic>
        <p:nvPicPr>
          <p:cNvPr id="6" name="Imagen 5">
            <a:extLst>
              <a:ext uri="{FF2B5EF4-FFF2-40B4-BE49-F238E27FC236}">
                <a16:creationId xmlns:a16="http://schemas.microsoft.com/office/drawing/2014/main" id="{2AB4EF38-7B26-2548-B985-9C0E969A38E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59792" y="853365"/>
            <a:ext cx="1368152" cy="1054264"/>
          </a:xfrm>
          <a:prstGeom prst="rect">
            <a:avLst/>
          </a:prstGeom>
          <a:solidFill>
            <a:srgbClr val="FFFFFF"/>
          </a:solidFill>
          <a:ln w="9525">
            <a:solidFill>
              <a:srgbClr val="4F81BD"/>
            </a:solidFill>
            <a:miter lim="800000"/>
            <a:headEnd/>
            <a:tailEnd/>
          </a:ln>
        </p:spPr>
      </p:pic>
    </p:spTree>
    <p:extLst>
      <p:ext uri="{BB962C8B-B14F-4D97-AF65-F5344CB8AC3E}">
        <p14:creationId xmlns:p14="http://schemas.microsoft.com/office/powerpoint/2010/main" val="33711137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AEE14E5-D9CD-404A-8C62-7966626CF4D5}"/>
              </a:ext>
            </a:extLst>
          </p:cNvPr>
          <p:cNvSpPr txBox="1"/>
          <p:nvPr/>
        </p:nvSpPr>
        <p:spPr>
          <a:xfrm>
            <a:off x="29994" y="107429"/>
            <a:ext cx="7962646" cy="461665"/>
          </a:xfrm>
          <a:prstGeom prst="rect">
            <a:avLst/>
          </a:prstGeom>
          <a:noFill/>
        </p:spPr>
        <p:txBody>
          <a:bodyPr wrap="square" rtlCol="0">
            <a:spAutoFit/>
          </a:bodyPr>
          <a:lstStyle/>
          <a:p>
            <a:r>
              <a:rPr lang="es-ES_tradnl" sz="2400" b="1" dirty="0">
                <a:solidFill>
                  <a:srgbClr val="F0D1C0"/>
                </a:solidFill>
              </a:rPr>
              <a:t>ELEMENTOS DE PROTECCIÓN PERSONAL </a:t>
            </a:r>
          </a:p>
        </p:txBody>
      </p:sp>
      <p:graphicFrame>
        <p:nvGraphicFramePr>
          <p:cNvPr id="3" name="Tabla 2">
            <a:extLst>
              <a:ext uri="{FF2B5EF4-FFF2-40B4-BE49-F238E27FC236}">
                <a16:creationId xmlns:a16="http://schemas.microsoft.com/office/drawing/2014/main" id="{836E8B0A-91C1-7343-918B-7B0269D82D3A}"/>
              </a:ext>
            </a:extLst>
          </p:cNvPr>
          <p:cNvGraphicFramePr>
            <a:graphicFrameLocks noGrp="1"/>
          </p:cNvGraphicFramePr>
          <p:nvPr>
            <p:extLst>
              <p:ext uri="{D42A27DB-BD31-4B8C-83A1-F6EECF244321}">
                <p14:modId xmlns:p14="http://schemas.microsoft.com/office/powerpoint/2010/main" val="529577630"/>
              </p:ext>
            </p:extLst>
          </p:nvPr>
        </p:nvGraphicFramePr>
        <p:xfrm>
          <a:off x="-16648" y="5087"/>
          <a:ext cx="10080625" cy="3520725"/>
        </p:xfrm>
        <a:graphic>
          <a:graphicData uri="http://schemas.openxmlformats.org/drawingml/2006/table">
            <a:tbl>
              <a:tblPr firstRow="1" bandRow="1">
                <a:tableStyleId>{5C22544A-7EE6-4342-B048-85BDC9FD1C3A}</a:tableStyleId>
              </a:tblPr>
              <a:tblGrid>
                <a:gridCol w="2642494">
                  <a:extLst>
                    <a:ext uri="{9D8B030D-6E8A-4147-A177-3AD203B41FA5}">
                      <a16:colId xmlns:a16="http://schemas.microsoft.com/office/drawing/2014/main" val="2902689220"/>
                    </a:ext>
                  </a:extLst>
                </a:gridCol>
                <a:gridCol w="3693962">
                  <a:extLst>
                    <a:ext uri="{9D8B030D-6E8A-4147-A177-3AD203B41FA5}">
                      <a16:colId xmlns:a16="http://schemas.microsoft.com/office/drawing/2014/main" val="3317171917"/>
                    </a:ext>
                  </a:extLst>
                </a:gridCol>
                <a:gridCol w="3744169">
                  <a:extLst>
                    <a:ext uri="{9D8B030D-6E8A-4147-A177-3AD203B41FA5}">
                      <a16:colId xmlns:a16="http://schemas.microsoft.com/office/drawing/2014/main" val="1518201177"/>
                    </a:ext>
                  </a:extLst>
                </a:gridCol>
              </a:tblGrid>
              <a:tr h="411765">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ELEMENTO</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DESCRIPCIÓN</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AREAS  DE USO</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extLst>
                  <a:ext uri="{0D108BD9-81ED-4DB2-BD59-A6C34878D82A}">
                    <a16:rowId xmlns:a16="http://schemas.microsoft.com/office/drawing/2014/main" val="1900740079"/>
                  </a:ext>
                </a:extLst>
              </a:tr>
              <a:tr h="2538281">
                <a:tc>
                  <a:txBody>
                    <a:bodyPr/>
                    <a:lstStyle/>
                    <a:p>
                      <a:r>
                        <a:rPr lang="es-ES_tradnl" dirty="0" smtClean="0"/>
                        <a:t>Barbuquejo</a:t>
                      </a:r>
                      <a:endParaRPr lang="es-ES_tradnl" dirty="0"/>
                    </a:p>
                    <a:p>
                      <a:endParaRPr lang="es-ES_tradnl" dirty="0"/>
                    </a:p>
                    <a:p>
                      <a:endParaRPr lang="es-ES_tradnl" dirty="0"/>
                    </a:p>
                    <a:p>
                      <a:endParaRPr lang="es-ES_tradnl" dirty="0" smtClean="0"/>
                    </a:p>
                    <a:p>
                      <a:r>
                        <a:rPr lang="es-ES" sz="1200" dirty="0" smtClean="0"/>
                        <a:t>Reata fija : Fabricado con algodón y elástico para máxima duración, comodidad</a:t>
                      </a:r>
                      <a:r>
                        <a:rPr lang="es-ES" sz="1200" baseline="0" dirty="0" smtClean="0"/>
                        <a:t> y </a:t>
                      </a:r>
                      <a:r>
                        <a:rPr lang="es-ES" sz="1200" dirty="0" smtClean="0"/>
                        <a:t>ajustable</a:t>
                      </a:r>
                      <a:r>
                        <a:rPr lang="es-ES" sz="1200" baseline="0" dirty="0" smtClean="0"/>
                        <a:t> </a:t>
                      </a:r>
                      <a:r>
                        <a:rPr lang="es-ES" sz="1200" dirty="0" smtClean="0"/>
                        <a:t>posee 3 puntos de apoyo sobre el casquete ubicados así: 2 laterales y 1 en la parte posterior.</a:t>
                      </a:r>
                      <a:endParaRPr lang="es-ES_tradnl" sz="1200" dirty="0"/>
                    </a:p>
                    <a:p>
                      <a:endParaRPr lang="es-ES_tradnl" dirty="0"/>
                    </a:p>
                    <a:p>
                      <a:endParaRPr lang="es-ES_tradnl" dirty="0"/>
                    </a:p>
                    <a:p>
                      <a:endParaRPr lang="es-ES_tradnl" dirty="0"/>
                    </a:p>
                  </a:txBody>
                  <a:tcPr/>
                </a:tc>
                <a:tc>
                  <a:txBody>
                    <a:bodyPr/>
                    <a:lstStyle/>
                    <a:p>
                      <a:r>
                        <a:rPr lang="es-CO" sz="1600" kern="1200" dirty="0" smtClean="0">
                          <a:solidFill>
                            <a:schemeClr val="dk1"/>
                          </a:solidFill>
                          <a:effectLst/>
                          <a:latin typeface="+mn-lt"/>
                          <a:ea typeface="+mn-ea"/>
                          <a:cs typeface="+mn-cs"/>
                        </a:rPr>
                        <a:t>Sistema de ajuste mediante hebillas plásticas de enganche rápido y graduación por corredera. Tiene como función evitar que el casco se salga de la cabeza. Ejerce soporte en la nuca , disminuyendo al máximo la posibilidad que el casco se salga de su cabeza hacia adelante en caso de recibir un impacto con cualquier elemento en la parte posterior.</a:t>
                      </a:r>
                      <a:endParaRPr lang="es-ES" sz="1600" kern="1200" dirty="0">
                        <a:solidFill>
                          <a:schemeClr val="dk1"/>
                        </a:solidFill>
                        <a:effectLst/>
                        <a:latin typeface="+mn-lt"/>
                        <a:ea typeface="+mn-ea"/>
                        <a:cs typeface="+mn-cs"/>
                      </a:endParaRP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s-ES_tradnl" sz="1600" dirty="0" smtClean="0"/>
                        <a:t>Se debe usar  con el casco en estaciones de servicio (EDS) por  servicio técnico, mantenimiento al realizar trabajos  y  cuando se encuentren en áreas con peligro de caída de objetos o materiales</a:t>
                      </a:r>
                      <a:r>
                        <a:rPr lang="es-ES_tradnl" sz="1600" baseline="0" dirty="0" smtClean="0"/>
                        <a:t> , espacios confinados y trabajo en alturas.</a:t>
                      </a:r>
                      <a:endParaRPr lang="es-ES_tradnl" sz="1600" dirty="0" smtClean="0"/>
                    </a:p>
                    <a:p>
                      <a:endParaRPr lang="es-ES_tradnl" sz="1600" dirty="0"/>
                    </a:p>
                  </a:txBody>
                  <a:tcPr/>
                </a:tc>
                <a:extLst>
                  <a:ext uri="{0D108BD9-81ED-4DB2-BD59-A6C34878D82A}">
                    <a16:rowId xmlns:a16="http://schemas.microsoft.com/office/drawing/2014/main" val="2893879565"/>
                  </a:ext>
                </a:extLst>
              </a:tr>
            </a:tbl>
          </a:graphicData>
        </a:graphic>
      </p:graphicFrame>
      <p:graphicFrame>
        <p:nvGraphicFramePr>
          <p:cNvPr id="4" name="Tabla 3">
            <a:extLst>
              <a:ext uri="{FF2B5EF4-FFF2-40B4-BE49-F238E27FC236}">
                <a16:creationId xmlns:a16="http://schemas.microsoft.com/office/drawing/2014/main" id="{532A4B84-F3FB-9D4A-9CE4-771C2CDF04B1}"/>
              </a:ext>
            </a:extLst>
          </p:cNvPr>
          <p:cNvGraphicFramePr>
            <a:graphicFrameLocks noGrp="1"/>
          </p:cNvGraphicFramePr>
          <p:nvPr>
            <p:extLst>
              <p:ext uri="{D42A27DB-BD31-4B8C-83A1-F6EECF244321}">
                <p14:modId xmlns:p14="http://schemas.microsoft.com/office/powerpoint/2010/main" val="2617013567"/>
              </p:ext>
            </p:extLst>
          </p:nvPr>
        </p:nvGraphicFramePr>
        <p:xfrm>
          <a:off x="0" y="2976318"/>
          <a:ext cx="10080625" cy="3329653"/>
        </p:xfrm>
        <a:graphic>
          <a:graphicData uri="http://schemas.openxmlformats.org/drawingml/2006/table">
            <a:tbl>
              <a:tblPr firstRow="1" bandRow="1">
                <a:tableStyleId>{5C22544A-7EE6-4342-B048-85BDC9FD1C3A}</a:tableStyleId>
              </a:tblPr>
              <a:tblGrid>
                <a:gridCol w="2668638">
                  <a:extLst>
                    <a:ext uri="{9D8B030D-6E8A-4147-A177-3AD203B41FA5}">
                      <a16:colId xmlns:a16="http://schemas.microsoft.com/office/drawing/2014/main" val="2039160437"/>
                    </a:ext>
                  </a:extLst>
                </a:gridCol>
                <a:gridCol w="3678392">
                  <a:extLst>
                    <a:ext uri="{9D8B030D-6E8A-4147-A177-3AD203B41FA5}">
                      <a16:colId xmlns:a16="http://schemas.microsoft.com/office/drawing/2014/main" val="765389060"/>
                    </a:ext>
                  </a:extLst>
                </a:gridCol>
                <a:gridCol w="3733595">
                  <a:extLst>
                    <a:ext uri="{9D8B030D-6E8A-4147-A177-3AD203B41FA5}">
                      <a16:colId xmlns:a16="http://schemas.microsoft.com/office/drawing/2014/main" val="3277867286"/>
                    </a:ext>
                  </a:extLst>
                </a:gridCol>
              </a:tblGrid>
              <a:tr h="340709">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VIDA UTIL</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a:tc>
                <a:tc>
                  <a:txBody>
                    <a:bodyPr/>
                    <a:lstStyle/>
                    <a:p>
                      <a:pPr algn="ctr"/>
                      <a:r>
                        <a:rPr lang="es-ES_tradnl" sz="1600" dirty="0">
                          <a:solidFill>
                            <a:schemeClr val="tx1"/>
                          </a:solidFill>
                        </a:rPr>
                        <a:t>INSPECCIÓN </a:t>
                      </a:r>
                    </a:p>
                  </a:txBody>
                  <a:tcPr/>
                </a:tc>
                <a:tc>
                  <a:txBody>
                    <a:bodyPr/>
                    <a:lstStyle/>
                    <a:p>
                      <a:pPr algn="ctr"/>
                      <a:r>
                        <a:rPr lang="es-ES_tradnl" sz="1600" dirty="0">
                          <a:solidFill>
                            <a:schemeClr val="tx1"/>
                          </a:solidFill>
                        </a:rPr>
                        <a:t>LIMPIEZA</a:t>
                      </a:r>
                    </a:p>
                  </a:txBody>
                  <a:tcPr/>
                </a:tc>
                <a:extLst>
                  <a:ext uri="{0D108BD9-81ED-4DB2-BD59-A6C34878D82A}">
                    <a16:rowId xmlns:a16="http://schemas.microsoft.com/office/drawing/2014/main" val="2444675764"/>
                  </a:ext>
                </a:extLst>
              </a:tr>
              <a:tr h="2988944">
                <a:tc>
                  <a:txBody>
                    <a:bodyPr/>
                    <a:lstStyle/>
                    <a:p>
                      <a:r>
                        <a:rPr lang="es-ES" sz="1600" kern="1200" dirty="0" smtClean="0">
                          <a:solidFill>
                            <a:schemeClr val="dk1"/>
                          </a:solidFill>
                          <a:effectLst/>
                          <a:latin typeface="+mn-lt"/>
                          <a:ea typeface="+mn-ea"/>
                          <a:cs typeface="+mn-cs"/>
                        </a:rPr>
                        <a:t>Se deberá cambiar  cuando se presenta rotura  en las cintas /correas o estén deshilachas, también por  daño o fractura en las hebillas .</a:t>
                      </a:r>
                      <a:endParaRPr lang="es-CO" sz="1600" kern="1200" dirty="0" smtClean="0">
                        <a:solidFill>
                          <a:schemeClr val="dk1"/>
                        </a:solidFill>
                        <a:effectLst/>
                        <a:latin typeface="+mn-lt"/>
                        <a:ea typeface="+mn-ea"/>
                        <a:cs typeface="+mn-cs"/>
                      </a:endParaRPr>
                    </a:p>
                    <a:p>
                      <a:r>
                        <a:rPr lang="es-CO" sz="1600" kern="1200" dirty="0" smtClean="0">
                          <a:solidFill>
                            <a:schemeClr val="dk1"/>
                          </a:solidFill>
                          <a:effectLst/>
                          <a:latin typeface="+mn-lt"/>
                          <a:ea typeface="+mn-ea"/>
                          <a:cs typeface="+mn-cs"/>
                        </a:rPr>
                        <a:t>Dependerá de su uso y cuidado y mantenimiento y esta es de 12 meses</a:t>
                      </a:r>
                      <a:endParaRPr lang="es-ES_tradnl" sz="1600" dirty="0"/>
                    </a:p>
                  </a:txBody>
                  <a:tcPr/>
                </a:tc>
                <a:tc>
                  <a:txBody>
                    <a:bodyPr/>
                    <a:lstStyle/>
                    <a:p>
                      <a:r>
                        <a:rPr lang="es-ES" sz="1600" dirty="0" smtClean="0"/>
                        <a:t>Inspeccione siempre</a:t>
                      </a:r>
                      <a:r>
                        <a:rPr lang="es-ES" sz="1600" baseline="0" dirty="0" smtClean="0"/>
                        <a:t> antes de usar </a:t>
                      </a:r>
                      <a:r>
                        <a:rPr lang="es-ES" sz="1600" dirty="0" smtClean="0"/>
                        <a:t>la correas que no presenten</a:t>
                      </a:r>
                      <a:r>
                        <a:rPr lang="es-ES" sz="1600" baseline="0" dirty="0" smtClean="0"/>
                        <a:t> deformación, rotura  de hilos y quemaduras; las partes plásticas  no estén rotas o deformadas</a:t>
                      </a:r>
                      <a:r>
                        <a:rPr lang="es-ES" sz="1600" dirty="0" smtClean="0"/>
                        <a:t>. Si</a:t>
                      </a:r>
                      <a:r>
                        <a:rPr lang="es-ES" sz="1600" baseline="0" dirty="0" smtClean="0"/>
                        <a:t> presenta algunas de las anteriores solicitar el</a:t>
                      </a:r>
                      <a:r>
                        <a:rPr lang="es-ES" sz="1600" dirty="0" smtClean="0"/>
                        <a:t> reemplazo. </a:t>
                      </a:r>
                      <a:endParaRPr lang="es-ES_tradnl" sz="1600"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CO" sz="1600" kern="1200" dirty="0" smtClean="0">
                          <a:solidFill>
                            <a:schemeClr val="dk1"/>
                          </a:solidFill>
                          <a:effectLst/>
                          <a:latin typeface="+mn-lt"/>
                          <a:ea typeface="+mn-ea"/>
                          <a:cs typeface="+mn-cs"/>
                        </a:rPr>
                        <a:t>Debe lavarse periódicamente con agua fría o tibia y jabón neutro, Para evitar acumulación de suciedad y la aparición de hongos y bacterias.</a:t>
                      </a:r>
                      <a:endParaRPr lang="es-ES_tradnl" sz="1600" dirty="0" smtClean="0"/>
                    </a:p>
                    <a:p>
                      <a:endParaRPr lang="es-ES_tradnl" sz="1700" dirty="0"/>
                    </a:p>
                  </a:txBody>
                  <a:tcPr/>
                </a:tc>
                <a:extLst>
                  <a:ext uri="{0D108BD9-81ED-4DB2-BD59-A6C34878D82A}">
                    <a16:rowId xmlns:a16="http://schemas.microsoft.com/office/drawing/2014/main" val="2466580429"/>
                  </a:ext>
                </a:extLst>
              </a:tr>
            </a:tbl>
          </a:graphicData>
        </a:graphic>
      </p:graphicFrame>
      <p:graphicFrame>
        <p:nvGraphicFramePr>
          <p:cNvPr id="5" name="Tabla 4">
            <a:extLst>
              <a:ext uri="{FF2B5EF4-FFF2-40B4-BE49-F238E27FC236}">
                <a16:creationId xmlns:a16="http://schemas.microsoft.com/office/drawing/2014/main" id="{DD22EB83-69DF-5D42-890E-A9C7493E4BF0}"/>
              </a:ext>
            </a:extLst>
          </p:cNvPr>
          <p:cNvGraphicFramePr>
            <a:graphicFrameLocks noGrp="1"/>
          </p:cNvGraphicFramePr>
          <p:nvPr>
            <p:extLst>
              <p:ext uri="{D42A27DB-BD31-4B8C-83A1-F6EECF244321}">
                <p14:modId xmlns:p14="http://schemas.microsoft.com/office/powerpoint/2010/main" val="257431625"/>
              </p:ext>
            </p:extLst>
          </p:nvPr>
        </p:nvGraphicFramePr>
        <p:xfrm>
          <a:off x="0" y="6327156"/>
          <a:ext cx="10097273" cy="1174854"/>
        </p:xfrm>
        <a:graphic>
          <a:graphicData uri="http://schemas.openxmlformats.org/drawingml/2006/table">
            <a:tbl>
              <a:tblPr firstRow="1" bandRow="1">
                <a:tableStyleId>{5C22544A-7EE6-4342-B048-85BDC9FD1C3A}</a:tableStyleId>
              </a:tblPr>
              <a:tblGrid>
                <a:gridCol w="10097273">
                  <a:extLst>
                    <a:ext uri="{9D8B030D-6E8A-4147-A177-3AD203B41FA5}">
                      <a16:colId xmlns:a16="http://schemas.microsoft.com/office/drawing/2014/main" val="3472740027"/>
                    </a:ext>
                  </a:extLst>
                </a:gridCol>
              </a:tblGrid>
              <a:tr h="350296">
                <a:tc>
                  <a:txBody>
                    <a:bodyPr/>
                    <a:lstStyle/>
                    <a:p>
                      <a:r>
                        <a:rPr lang="es-CO" sz="1600" b="1" kern="1200" dirty="0">
                          <a:solidFill>
                            <a:schemeClr val="tx1"/>
                          </a:solidFill>
                          <a:effectLst/>
                          <a:latin typeface="+mn-lt"/>
                          <a:ea typeface="+mn-ea"/>
                          <a:cs typeface="+mn-cs"/>
                        </a:rPr>
                        <a:t>ALMACENAMIENTO</a:t>
                      </a:r>
                      <a:r>
                        <a:rPr lang="es-CO" sz="1600" dirty="0">
                          <a:effectLst/>
                        </a:rPr>
                        <a:t> </a:t>
                      </a:r>
                      <a:endParaRPr lang="es-ES_tradnl" sz="1600" dirty="0"/>
                    </a:p>
                  </a:txBody>
                  <a:tcPr/>
                </a:tc>
                <a:extLst>
                  <a:ext uri="{0D108BD9-81ED-4DB2-BD59-A6C34878D82A}">
                    <a16:rowId xmlns:a16="http://schemas.microsoft.com/office/drawing/2014/main" val="4036745711"/>
                  </a:ext>
                </a:extLst>
              </a:tr>
              <a:tr h="824558">
                <a:tc>
                  <a:txBody>
                    <a:bodyPr/>
                    <a:lstStyle/>
                    <a:p>
                      <a:r>
                        <a:rPr lang="es-CO" sz="1600" kern="1200" dirty="0" smtClean="0">
                          <a:solidFill>
                            <a:schemeClr val="dk1"/>
                          </a:solidFill>
                          <a:effectLst/>
                          <a:latin typeface="+mn-lt"/>
                          <a:ea typeface="+mn-ea"/>
                          <a:cs typeface="+mn-cs"/>
                        </a:rPr>
                        <a:t>Cuando termine el trabajo, siempre debe  guardarlo</a:t>
                      </a:r>
                      <a:r>
                        <a:rPr lang="es-CO" sz="1600" kern="1200" baseline="0" dirty="0" smtClean="0">
                          <a:solidFill>
                            <a:schemeClr val="dk1"/>
                          </a:solidFill>
                          <a:effectLst/>
                          <a:latin typeface="+mn-lt"/>
                          <a:ea typeface="+mn-ea"/>
                          <a:cs typeface="+mn-cs"/>
                        </a:rPr>
                        <a:t> </a:t>
                      </a:r>
                      <a:r>
                        <a:rPr lang="es-CO" sz="1600" kern="1200" dirty="0" smtClean="0">
                          <a:solidFill>
                            <a:schemeClr val="dk1"/>
                          </a:solidFill>
                          <a:effectLst/>
                          <a:latin typeface="+mn-lt"/>
                          <a:ea typeface="+mn-ea"/>
                          <a:cs typeface="+mn-cs"/>
                        </a:rPr>
                        <a:t>juntamente con el casco en un lugar de modo horizontal en un lugar  liso  o colgado en un gancho , no exponer a  temperaturas elevadas y  humedad. </a:t>
                      </a:r>
                      <a:endParaRPr lang="es-ES_tradnl" sz="1600" dirty="0"/>
                    </a:p>
                  </a:txBody>
                  <a:tcPr/>
                </a:tc>
                <a:extLst>
                  <a:ext uri="{0D108BD9-81ED-4DB2-BD59-A6C34878D82A}">
                    <a16:rowId xmlns:a16="http://schemas.microsoft.com/office/drawing/2014/main" val="498012809"/>
                  </a:ext>
                </a:extLst>
              </a:tr>
            </a:tbl>
          </a:graphicData>
        </a:graphic>
      </p:graphicFrame>
      <p:pic>
        <p:nvPicPr>
          <p:cNvPr id="6" name="Imagen 5"/>
          <p:cNvPicPr>
            <a:picLocks noChangeAspect="1"/>
          </p:cNvPicPr>
          <p:nvPr/>
        </p:nvPicPr>
        <p:blipFill>
          <a:blip r:embed="rId2"/>
          <a:stretch>
            <a:fillRect/>
          </a:stretch>
        </p:blipFill>
        <p:spPr>
          <a:xfrm>
            <a:off x="287784" y="824709"/>
            <a:ext cx="1944216" cy="578864"/>
          </a:xfrm>
          <a:prstGeom prst="rect">
            <a:avLst/>
          </a:prstGeom>
        </p:spPr>
      </p:pic>
    </p:spTree>
    <p:extLst>
      <p:ext uri="{BB962C8B-B14F-4D97-AF65-F5344CB8AC3E}">
        <p14:creationId xmlns:p14="http://schemas.microsoft.com/office/powerpoint/2010/main" val="26240221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AEE14E5-D9CD-404A-8C62-7966626CF4D5}"/>
              </a:ext>
            </a:extLst>
          </p:cNvPr>
          <p:cNvSpPr txBox="1"/>
          <p:nvPr/>
        </p:nvSpPr>
        <p:spPr>
          <a:xfrm>
            <a:off x="29994" y="107429"/>
            <a:ext cx="7962646" cy="461665"/>
          </a:xfrm>
          <a:prstGeom prst="rect">
            <a:avLst/>
          </a:prstGeom>
          <a:noFill/>
        </p:spPr>
        <p:txBody>
          <a:bodyPr wrap="square" rtlCol="0">
            <a:spAutoFit/>
          </a:bodyPr>
          <a:lstStyle/>
          <a:p>
            <a:r>
              <a:rPr lang="es-ES_tradnl" sz="2400" b="1" dirty="0">
                <a:solidFill>
                  <a:srgbClr val="F0D1C0"/>
                </a:solidFill>
              </a:rPr>
              <a:t>ELEMENTOS DE PROTECCIÓN PERSONAL </a:t>
            </a:r>
          </a:p>
        </p:txBody>
      </p:sp>
      <p:graphicFrame>
        <p:nvGraphicFramePr>
          <p:cNvPr id="3" name="Tabla 2">
            <a:extLst>
              <a:ext uri="{FF2B5EF4-FFF2-40B4-BE49-F238E27FC236}">
                <a16:creationId xmlns:a16="http://schemas.microsoft.com/office/drawing/2014/main" id="{836E8B0A-91C1-7343-918B-7B0269D82D3A}"/>
              </a:ext>
            </a:extLst>
          </p:cNvPr>
          <p:cNvGraphicFramePr>
            <a:graphicFrameLocks noGrp="1"/>
          </p:cNvGraphicFramePr>
          <p:nvPr>
            <p:extLst>
              <p:ext uri="{D42A27DB-BD31-4B8C-83A1-F6EECF244321}">
                <p14:modId xmlns:p14="http://schemas.microsoft.com/office/powerpoint/2010/main" val="2568648863"/>
              </p:ext>
            </p:extLst>
          </p:nvPr>
        </p:nvGraphicFramePr>
        <p:xfrm>
          <a:off x="-16648" y="5087"/>
          <a:ext cx="10080625" cy="4587525"/>
        </p:xfrm>
        <a:graphic>
          <a:graphicData uri="http://schemas.openxmlformats.org/drawingml/2006/table">
            <a:tbl>
              <a:tblPr firstRow="1" bandRow="1">
                <a:tableStyleId>{5C22544A-7EE6-4342-B048-85BDC9FD1C3A}</a:tableStyleId>
              </a:tblPr>
              <a:tblGrid>
                <a:gridCol w="2896720">
                  <a:extLst>
                    <a:ext uri="{9D8B030D-6E8A-4147-A177-3AD203B41FA5}">
                      <a16:colId xmlns:a16="http://schemas.microsoft.com/office/drawing/2014/main" val="2902689220"/>
                    </a:ext>
                  </a:extLst>
                </a:gridCol>
                <a:gridCol w="3439736">
                  <a:extLst>
                    <a:ext uri="{9D8B030D-6E8A-4147-A177-3AD203B41FA5}">
                      <a16:colId xmlns:a16="http://schemas.microsoft.com/office/drawing/2014/main" val="3317171917"/>
                    </a:ext>
                  </a:extLst>
                </a:gridCol>
                <a:gridCol w="3744169">
                  <a:extLst>
                    <a:ext uri="{9D8B030D-6E8A-4147-A177-3AD203B41FA5}">
                      <a16:colId xmlns:a16="http://schemas.microsoft.com/office/drawing/2014/main" val="1518201177"/>
                    </a:ext>
                  </a:extLst>
                </a:gridCol>
              </a:tblGrid>
              <a:tr h="411765">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ELEMENTO</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DESCRIPCIÓN</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AREAS  DE USO</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extLst>
                  <a:ext uri="{0D108BD9-81ED-4DB2-BD59-A6C34878D82A}">
                    <a16:rowId xmlns:a16="http://schemas.microsoft.com/office/drawing/2014/main" val="1900740079"/>
                  </a:ext>
                </a:extLst>
              </a:tr>
              <a:tr h="2538281">
                <a:tc>
                  <a:txBody>
                    <a:bodyPr/>
                    <a:lstStyle/>
                    <a:p>
                      <a:r>
                        <a:rPr lang="es-ES" sz="1200" kern="1200" dirty="0" smtClean="0">
                          <a:solidFill>
                            <a:schemeClr val="dk1"/>
                          </a:solidFill>
                          <a:effectLst/>
                          <a:latin typeface="+mn-lt"/>
                          <a:ea typeface="+mn-ea"/>
                          <a:cs typeface="+mn-cs"/>
                        </a:rPr>
                        <a:t>GAFAS LENTE CLARO O OSCURO</a:t>
                      </a:r>
                      <a:endParaRPr lang="es-CO" sz="1200" kern="1200" dirty="0" smtClean="0">
                        <a:solidFill>
                          <a:schemeClr val="dk1"/>
                        </a:solidFill>
                        <a:effectLst/>
                        <a:latin typeface="+mn-lt"/>
                        <a:ea typeface="+mn-ea"/>
                        <a:cs typeface="+mn-cs"/>
                      </a:endParaRPr>
                    </a:p>
                    <a:p>
                      <a:r>
                        <a:rPr lang="es-CO" sz="1800" kern="1200" dirty="0" smtClean="0">
                          <a:solidFill>
                            <a:schemeClr val="dk1"/>
                          </a:solidFill>
                          <a:effectLst/>
                          <a:latin typeface="+mn-lt"/>
                          <a:ea typeface="+mn-ea"/>
                          <a:cs typeface="+mn-cs"/>
                        </a:rPr>
                        <a:t> </a:t>
                      </a:r>
                    </a:p>
                    <a:p>
                      <a:r>
                        <a:rPr lang="es-CO" sz="1800" kern="1200" dirty="0" smtClean="0">
                          <a:solidFill>
                            <a:schemeClr val="dk1"/>
                          </a:solidFill>
                          <a:effectLst/>
                          <a:latin typeface="+mn-lt"/>
                          <a:ea typeface="+mn-ea"/>
                          <a:cs typeface="+mn-cs"/>
                        </a:rPr>
                        <a:t> </a:t>
                      </a:r>
                    </a:p>
                    <a:p>
                      <a:r>
                        <a:rPr lang="es-CO" sz="1400" kern="1200" dirty="0" smtClean="0">
                          <a:solidFill>
                            <a:schemeClr val="dk1"/>
                          </a:solidFill>
                          <a:effectLst/>
                          <a:latin typeface="+mn-lt"/>
                          <a:ea typeface="+mn-ea"/>
                          <a:cs typeface="+mn-cs"/>
                        </a:rPr>
                        <a:t>La protección ocular para  proyección de partículas en pequeñas dimensiones que perforan la córnea y el cristalino, o salpicaduras de productos químicos que irritan o queman y </a:t>
                      </a:r>
                      <a:r>
                        <a:rPr lang="es-MX" sz="1400" kern="1200" dirty="0" smtClean="0">
                          <a:solidFill>
                            <a:schemeClr val="dk1"/>
                          </a:solidFill>
                          <a:effectLst/>
                          <a:latin typeface="+mn-lt"/>
                          <a:ea typeface="+mn-ea"/>
                          <a:cs typeface="+mn-cs"/>
                        </a:rPr>
                        <a:t>el riesgo de contacto con productos agentes patógenos y biológicos.</a:t>
                      </a:r>
                      <a:endParaRPr lang="es-ES_tradnl" sz="1400" dirty="0" smtClean="0"/>
                    </a:p>
                    <a:p>
                      <a:endParaRPr lang="es-ES_tradnl" dirty="0"/>
                    </a:p>
                    <a:p>
                      <a:endParaRPr lang="es-ES_tradnl" dirty="0"/>
                    </a:p>
                    <a:p>
                      <a:endParaRPr lang="es-ES_tradnl" dirty="0"/>
                    </a:p>
                    <a:p>
                      <a:endParaRPr lang="es-ES_tradnl" dirty="0"/>
                    </a:p>
                    <a:p>
                      <a:endParaRPr lang="es-ES_tradnl" dirty="0"/>
                    </a:p>
                    <a:p>
                      <a:endParaRPr lang="es-ES_tradnl" dirty="0"/>
                    </a:p>
                  </a:txBody>
                  <a:tcPr/>
                </a:tc>
                <a:tc>
                  <a:txBody>
                    <a:bodyPr/>
                    <a:lstStyle/>
                    <a:p>
                      <a:r>
                        <a:rPr lang="es-ES" sz="1600" kern="1200" dirty="0" smtClean="0">
                          <a:solidFill>
                            <a:schemeClr val="dk1"/>
                          </a:solidFill>
                          <a:effectLst/>
                          <a:latin typeface="+mn-lt"/>
                          <a:ea typeface="+mn-ea"/>
                          <a:cs typeface="+mn-cs"/>
                        </a:rPr>
                        <a:t>Anteojo de lente en policarbonato, antidesempañante con montura en nylon y brazos ajustables. Lente Claro y lente oscuro cumple con ANSI Z-87.</a:t>
                      </a:r>
                      <a:endParaRPr lang="es-ES" sz="1600" kern="1200" dirty="0">
                        <a:solidFill>
                          <a:schemeClr val="dk1"/>
                        </a:solidFill>
                        <a:effectLst/>
                        <a:latin typeface="+mn-lt"/>
                        <a:ea typeface="+mn-ea"/>
                        <a:cs typeface="+mn-cs"/>
                      </a:endParaRPr>
                    </a:p>
                  </a:txBody>
                  <a:tcPr/>
                </a:tc>
                <a:tc>
                  <a:txBody>
                    <a:bodyPr/>
                    <a:lstStyle/>
                    <a:p>
                      <a:r>
                        <a:rPr lang="es-ES_tradnl" sz="1400" dirty="0" smtClean="0"/>
                        <a:t>Se debe utilizar en las áreas:                                             Taller,  CETE, pintura, almacén, en estaciones de servicio (EDS) por  servicio técnico, mantenimiento, producción.</a:t>
                      </a:r>
                      <a:r>
                        <a:rPr lang="es-ES_tradnl" sz="1400" baseline="0" dirty="0" smtClean="0"/>
                        <a:t> </a:t>
                      </a:r>
                      <a:r>
                        <a:rPr lang="es-ES_tradnl" sz="1400" dirty="0" smtClean="0"/>
                        <a:t>Cuando se realicen</a:t>
                      </a:r>
                      <a:r>
                        <a:rPr lang="es-ES" sz="1400" dirty="0" smtClean="0"/>
                        <a:t> tareas donde se  generan material particulado, manipulación</a:t>
                      </a:r>
                      <a:r>
                        <a:rPr lang="es-ES" sz="1400" baseline="0" dirty="0" smtClean="0"/>
                        <a:t>  de productos químicos con </a:t>
                      </a:r>
                      <a:r>
                        <a:rPr lang="es-ES" sz="1400" dirty="0" smtClean="0"/>
                        <a:t>posibilidad de salpicaduras, </a:t>
                      </a:r>
                      <a:r>
                        <a:rPr lang="es-ES" sz="1400" baseline="0" dirty="0" smtClean="0"/>
                        <a:t>a</a:t>
                      </a:r>
                      <a:r>
                        <a:rPr lang="es-ES" sz="1400" dirty="0" smtClean="0"/>
                        <a:t>l</a:t>
                      </a:r>
                      <a:r>
                        <a:rPr lang="es-ES" sz="1400" baseline="0" dirty="0" smtClean="0"/>
                        <a:t> p</a:t>
                      </a:r>
                      <a:r>
                        <a:rPr lang="es-ES" sz="1400" dirty="0" smtClean="0"/>
                        <a:t>ulir piezas, cortar manguera, pintar, limpieza de superficies o equipos con gran cantidad de suciedad </a:t>
                      </a:r>
                      <a:r>
                        <a:rPr lang="es-ES" sz="1400" baseline="0" dirty="0" smtClean="0"/>
                        <a:t>.</a:t>
                      </a:r>
                      <a:r>
                        <a:rPr lang="es-ES" sz="1400" dirty="0" smtClean="0"/>
                        <a:t> </a:t>
                      </a:r>
                      <a:endParaRPr lang="es-ES_tradnl" sz="1400" dirty="0"/>
                    </a:p>
                  </a:txBody>
                  <a:tcPr/>
                </a:tc>
                <a:extLst>
                  <a:ext uri="{0D108BD9-81ED-4DB2-BD59-A6C34878D82A}">
                    <a16:rowId xmlns:a16="http://schemas.microsoft.com/office/drawing/2014/main" val="2893879565"/>
                  </a:ext>
                </a:extLst>
              </a:tr>
            </a:tbl>
          </a:graphicData>
        </a:graphic>
      </p:graphicFrame>
      <p:graphicFrame>
        <p:nvGraphicFramePr>
          <p:cNvPr id="4" name="Tabla 3">
            <a:extLst>
              <a:ext uri="{FF2B5EF4-FFF2-40B4-BE49-F238E27FC236}">
                <a16:creationId xmlns:a16="http://schemas.microsoft.com/office/drawing/2014/main" id="{532A4B84-F3FB-9D4A-9CE4-771C2CDF04B1}"/>
              </a:ext>
            </a:extLst>
          </p:cNvPr>
          <p:cNvGraphicFramePr>
            <a:graphicFrameLocks noGrp="1"/>
          </p:cNvGraphicFramePr>
          <p:nvPr>
            <p:extLst>
              <p:ext uri="{D42A27DB-BD31-4B8C-83A1-F6EECF244321}">
                <p14:modId xmlns:p14="http://schemas.microsoft.com/office/powerpoint/2010/main" val="1861442642"/>
              </p:ext>
            </p:extLst>
          </p:nvPr>
        </p:nvGraphicFramePr>
        <p:xfrm>
          <a:off x="0" y="2976318"/>
          <a:ext cx="10080626" cy="3358229"/>
        </p:xfrm>
        <a:graphic>
          <a:graphicData uri="http://schemas.openxmlformats.org/drawingml/2006/table">
            <a:tbl>
              <a:tblPr firstRow="1" bandRow="1">
                <a:tableStyleId>{5C22544A-7EE6-4342-B048-85BDC9FD1C3A}</a:tableStyleId>
              </a:tblPr>
              <a:tblGrid>
                <a:gridCol w="2880072">
                  <a:extLst>
                    <a:ext uri="{9D8B030D-6E8A-4147-A177-3AD203B41FA5}">
                      <a16:colId xmlns:a16="http://schemas.microsoft.com/office/drawing/2014/main" val="2039160437"/>
                    </a:ext>
                  </a:extLst>
                </a:gridCol>
                <a:gridCol w="3466959">
                  <a:extLst>
                    <a:ext uri="{9D8B030D-6E8A-4147-A177-3AD203B41FA5}">
                      <a16:colId xmlns:a16="http://schemas.microsoft.com/office/drawing/2014/main" val="765389060"/>
                    </a:ext>
                  </a:extLst>
                </a:gridCol>
                <a:gridCol w="3733595">
                  <a:extLst>
                    <a:ext uri="{9D8B030D-6E8A-4147-A177-3AD203B41FA5}">
                      <a16:colId xmlns:a16="http://schemas.microsoft.com/office/drawing/2014/main" val="3277867286"/>
                    </a:ext>
                  </a:extLst>
                </a:gridCol>
              </a:tblGrid>
              <a:tr h="340709">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VIDA UTIL</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a:tc>
                <a:tc>
                  <a:txBody>
                    <a:bodyPr/>
                    <a:lstStyle/>
                    <a:p>
                      <a:pPr algn="ctr"/>
                      <a:r>
                        <a:rPr lang="es-ES_tradnl" sz="1600" dirty="0">
                          <a:solidFill>
                            <a:schemeClr val="tx1"/>
                          </a:solidFill>
                        </a:rPr>
                        <a:t>INSPECCIÓN </a:t>
                      </a:r>
                    </a:p>
                  </a:txBody>
                  <a:tcPr/>
                </a:tc>
                <a:tc>
                  <a:txBody>
                    <a:bodyPr/>
                    <a:lstStyle/>
                    <a:p>
                      <a:pPr algn="ctr"/>
                      <a:r>
                        <a:rPr lang="es-ES_tradnl" sz="1600" dirty="0">
                          <a:solidFill>
                            <a:schemeClr val="tx1"/>
                          </a:solidFill>
                        </a:rPr>
                        <a:t>LIMPIEZA</a:t>
                      </a:r>
                    </a:p>
                  </a:txBody>
                  <a:tcPr/>
                </a:tc>
                <a:extLst>
                  <a:ext uri="{0D108BD9-81ED-4DB2-BD59-A6C34878D82A}">
                    <a16:rowId xmlns:a16="http://schemas.microsoft.com/office/drawing/2014/main" val="2444675764"/>
                  </a:ext>
                </a:extLst>
              </a:tr>
              <a:tr h="2988944">
                <a:tc>
                  <a:txBody>
                    <a:bodyPr/>
                    <a:lstStyle/>
                    <a:p>
                      <a:r>
                        <a:rPr lang="es-ES" sz="1700" dirty="0" smtClean="0"/>
                        <a:t>La vida útil esta definida dependiendo del uso y su buen mantenimiento, estas se cambian cada vez que sea necesario.</a:t>
                      </a:r>
                      <a:endParaRPr lang="es-ES_tradnl" sz="1700"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sz="1800" dirty="0" smtClean="0"/>
                        <a:t>Inspeccione siempre</a:t>
                      </a:r>
                      <a:r>
                        <a:rPr lang="es-ES" sz="1800" baseline="0" dirty="0" smtClean="0"/>
                        <a:t> antes de usar que los lentes  no presenten  rayones, roturas, que la montura no presente deformaciones </a:t>
                      </a:r>
                      <a:r>
                        <a:rPr lang="es-ES" sz="1800" dirty="0" smtClean="0"/>
                        <a:t>Si</a:t>
                      </a:r>
                      <a:r>
                        <a:rPr lang="es-ES" sz="1800" baseline="0" dirty="0" smtClean="0"/>
                        <a:t> presenta algunas de las anteriores solicitar el</a:t>
                      </a:r>
                      <a:r>
                        <a:rPr lang="es-ES" sz="1800" dirty="0" smtClean="0"/>
                        <a:t> reemplazo. </a:t>
                      </a:r>
                      <a:endParaRPr lang="es-ES_tradnl" sz="1800" dirty="0" smtClean="0"/>
                    </a:p>
                    <a:p>
                      <a:endParaRPr lang="es-ES_tradnl" sz="1700" dirty="0"/>
                    </a:p>
                  </a:txBody>
                  <a:tcPr/>
                </a:tc>
                <a:tc>
                  <a:txBody>
                    <a:bodyPr/>
                    <a:lstStyle/>
                    <a:p>
                      <a:r>
                        <a:rPr lang="es-ES" sz="1600" kern="1200" dirty="0" smtClean="0">
                          <a:solidFill>
                            <a:schemeClr val="dk1"/>
                          </a:solidFill>
                          <a:effectLst/>
                          <a:latin typeface="+mn-lt"/>
                          <a:ea typeface="+mn-ea"/>
                          <a:cs typeface="+mn-cs"/>
                        </a:rPr>
                        <a:t>Se recomienda la limpieza después de cada uso. Moje las gafas y aplique jabón  realizando masaje con la yema de los dedos hasta hacer  buena espuma; Luego enjuague con abundante agua; sacudir y dejar secar al aire libre.</a:t>
                      </a:r>
                      <a:r>
                        <a:rPr lang="es-CO" sz="1600" kern="1200" dirty="0" smtClean="0">
                          <a:solidFill>
                            <a:schemeClr val="dk1"/>
                          </a:solidFill>
                          <a:effectLst/>
                          <a:latin typeface="+mn-lt"/>
                          <a:ea typeface="+mn-ea"/>
                          <a:cs typeface="+mn-cs"/>
                        </a:rPr>
                        <a:t>No utilice sustancias como  gasolina, fluidos desengrasantes clorados (tales como tricloroetileno), disolventes orgánicos, o agentes de limpieza abrasivos para limpiar cualquier parte del equipo. </a:t>
                      </a:r>
                      <a:endParaRPr lang="es-ES_tradnl" sz="1600" dirty="0"/>
                    </a:p>
                  </a:txBody>
                  <a:tcPr/>
                </a:tc>
                <a:extLst>
                  <a:ext uri="{0D108BD9-81ED-4DB2-BD59-A6C34878D82A}">
                    <a16:rowId xmlns:a16="http://schemas.microsoft.com/office/drawing/2014/main" val="2466580429"/>
                  </a:ext>
                </a:extLst>
              </a:tr>
            </a:tbl>
          </a:graphicData>
        </a:graphic>
      </p:graphicFrame>
      <p:graphicFrame>
        <p:nvGraphicFramePr>
          <p:cNvPr id="5" name="Tabla 4">
            <a:extLst>
              <a:ext uri="{FF2B5EF4-FFF2-40B4-BE49-F238E27FC236}">
                <a16:creationId xmlns:a16="http://schemas.microsoft.com/office/drawing/2014/main" id="{DD22EB83-69DF-5D42-890E-A9C7493E4BF0}"/>
              </a:ext>
            </a:extLst>
          </p:cNvPr>
          <p:cNvGraphicFramePr>
            <a:graphicFrameLocks noGrp="1"/>
          </p:cNvGraphicFramePr>
          <p:nvPr>
            <p:extLst>
              <p:ext uri="{D42A27DB-BD31-4B8C-83A1-F6EECF244321}">
                <p14:modId xmlns:p14="http://schemas.microsoft.com/office/powerpoint/2010/main" val="3474203108"/>
              </p:ext>
            </p:extLst>
          </p:nvPr>
        </p:nvGraphicFramePr>
        <p:xfrm>
          <a:off x="0" y="6305971"/>
          <a:ext cx="10097273" cy="1253704"/>
        </p:xfrm>
        <a:graphic>
          <a:graphicData uri="http://schemas.openxmlformats.org/drawingml/2006/table">
            <a:tbl>
              <a:tblPr firstRow="1" bandRow="1">
                <a:tableStyleId>{5C22544A-7EE6-4342-B048-85BDC9FD1C3A}</a:tableStyleId>
              </a:tblPr>
              <a:tblGrid>
                <a:gridCol w="10097273">
                  <a:extLst>
                    <a:ext uri="{9D8B030D-6E8A-4147-A177-3AD203B41FA5}">
                      <a16:colId xmlns:a16="http://schemas.microsoft.com/office/drawing/2014/main" val="3472740027"/>
                    </a:ext>
                  </a:extLst>
                </a:gridCol>
              </a:tblGrid>
              <a:tr h="431051">
                <a:tc>
                  <a:txBody>
                    <a:bodyPr/>
                    <a:lstStyle/>
                    <a:p>
                      <a:r>
                        <a:rPr lang="es-CO" sz="1600" b="1" kern="1200" dirty="0">
                          <a:solidFill>
                            <a:schemeClr val="tx1"/>
                          </a:solidFill>
                          <a:effectLst/>
                          <a:latin typeface="+mn-lt"/>
                          <a:ea typeface="+mn-ea"/>
                          <a:cs typeface="+mn-cs"/>
                        </a:rPr>
                        <a:t>ALMACENAMIENTO</a:t>
                      </a:r>
                      <a:r>
                        <a:rPr lang="es-CO" sz="1600" dirty="0">
                          <a:effectLst/>
                        </a:rPr>
                        <a:t> </a:t>
                      </a:r>
                      <a:endParaRPr lang="es-ES_tradnl" sz="1600" dirty="0"/>
                    </a:p>
                  </a:txBody>
                  <a:tcPr/>
                </a:tc>
                <a:extLst>
                  <a:ext uri="{0D108BD9-81ED-4DB2-BD59-A6C34878D82A}">
                    <a16:rowId xmlns:a16="http://schemas.microsoft.com/office/drawing/2014/main" val="4036745711"/>
                  </a:ext>
                </a:extLst>
              </a:tr>
              <a:tr h="822653">
                <a:tc>
                  <a:txBody>
                    <a:bodyPr/>
                    <a:lstStyle/>
                    <a:p>
                      <a:pPr>
                        <a:spcAft>
                          <a:spcPts val="0"/>
                        </a:spcAft>
                      </a:pPr>
                      <a:r>
                        <a:rPr lang="es-ES" sz="1600" dirty="0">
                          <a:solidFill>
                            <a:srgbClr val="00000A"/>
                          </a:solidFill>
                          <a:effectLst/>
                          <a:latin typeface="Arial" panose="020B0604020202020204" pitchFamily="34" charset="0"/>
                          <a:ea typeface="Arial Unicode MS" panose="020B0604020202020204"/>
                          <a:cs typeface="Arial Unicode MS" panose="020B0604020202020204"/>
                        </a:rPr>
                        <a:t>Se deben almacenarse en </a:t>
                      </a:r>
                      <a:r>
                        <a:rPr lang="es-ES" sz="1600" dirty="0" smtClean="0">
                          <a:solidFill>
                            <a:srgbClr val="00000A"/>
                          </a:solidFill>
                          <a:effectLst/>
                          <a:latin typeface="Arial" panose="020B0604020202020204" pitchFamily="34" charset="0"/>
                          <a:ea typeface="Arial Unicode MS" panose="020B0604020202020204"/>
                          <a:cs typeface="Arial Unicode MS" panose="020B0604020202020204"/>
                        </a:rPr>
                        <a:t>la</a:t>
                      </a:r>
                      <a:r>
                        <a:rPr lang="es-ES" sz="1600" baseline="0" dirty="0" smtClean="0">
                          <a:solidFill>
                            <a:srgbClr val="00000A"/>
                          </a:solidFill>
                          <a:effectLst/>
                          <a:latin typeface="Arial" panose="020B0604020202020204" pitchFamily="34" charset="0"/>
                          <a:ea typeface="Arial Unicode MS" panose="020B0604020202020204"/>
                          <a:cs typeface="Arial Unicode MS" panose="020B0604020202020204"/>
                        </a:rPr>
                        <a:t> bolsa</a:t>
                      </a:r>
                      <a:r>
                        <a:rPr lang="es-ES" sz="1600" dirty="0" smtClean="0">
                          <a:solidFill>
                            <a:srgbClr val="00000A"/>
                          </a:solidFill>
                          <a:effectLst/>
                          <a:latin typeface="Arial" panose="020B0604020202020204" pitchFamily="34" charset="0"/>
                          <a:ea typeface="Arial Unicode MS" panose="020B0604020202020204"/>
                          <a:cs typeface="Arial Unicode MS" panose="020B0604020202020204"/>
                        </a:rPr>
                        <a:t> que </a:t>
                      </a:r>
                      <a:r>
                        <a:rPr lang="es-ES" sz="1600" dirty="0">
                          <a:solidFill>
                            <a:srgbClr val="00000A"/>
                          </a:solidFill>
                          <a:effectLst/>
                          <a:latin typeface="Arial" panose="020B0604020202020204" pitchFamily="34" charset="0"/>
                          <a:ea typeface="Arial Unicode MS" panose="020B0604020202020204"/>
                          <a:cs typeface="Arial Unicode MS" panose="020B0604020202020204"/>
                        </a:rPr>
                        <a:t>se </a:t>
                      </a:r>
                      <a:r>
                        <a:rPr lang="es-ES" sz="1600" dirty="0" smtClean="0">
                          <a:solidFill>
                            <a:srgbClr val="00000A"/>
                          </a:solidFill>
                          <a:effectLst/>
                          <a:latin typeface="Arial" panose="020B0604020202020204" pitchFamily="34" charset="0"/>
                          <a:ea typeface="Arial Unicode MS" panose="020B0604020202020204"/>
                          <a:cs typeface="Arial Unicode MS" panose="020B0604020202020204"/>
                        </a:rPr>
                        <a:t>suministra </a:t>
                      </a:r>
                      <a:r>
                        <a:rPr lang="es-ES" sz="1600" dirty="0">
                          <a:solidFill>
                            <a:srgbClr val="00000A"/>
                          </a:solidFill>
                          <a:effectLst/>
                          <a:latin typeface="Arial" panose="020B0604020202020204" pitchFamily="34" charset="0"/>
                          <a:ea typeface="Arial Unicode MS" panose="020B0604020202020204"/>
                          <a:cs typeface="Arial Unicode MS" panose="020B0604020202020204"/>
                        </a:rPr>
                        <a:t>(estuche  para las gafas o  </a:t>
                      </a:r>
                      <a:r>
                        <a:rPr lang="es-ES" sz="1600" dirty="0">
                          <a:solidFill>
                            <a:srgbClr val="000000"/>
                          </a:solidFill>
                          <a:effectLst/>
                          <a:latin typeface="Arial" panose="020B0604020202020204" pitchFamily="34" charset="0"/>
                          <a:ea typeface="Arial Unicode MS" panose="020B0604020202020204"/>
                          <a:cs typeface="Arial Unicode MS" panose="020B0604020202020204"/>
                        </a:rPr>
                        <a:t>bolsa </a:t>
                      </a:r>
                      <a:r>
                        <a:rPr lang="es-ES" sz="1600" dirty="0" err="1">
                          <a:solidFill>
                            <a:srgbClr val="000000"/>
                          </a:solidFill>
                          <a:effectLst/>
                          <a:latin typeface="Arial" panose="020B0604020202020204" pitchFamily="34" charset="0"/>
                          <a:ea typeface="Arial Unicode MS" panose="020B0604020202020204"/>
                          <a:cs typeface="Arial Unicode MS" panose="020B0604020202020204"/>
                        </a:rPr>
                        <a:t>ziploc</a:t>
                      </a:r>
                      <a:r>
                        <a:rPr lang="es-ES" sz="1600" dirty="0">
                          <a:solidFill>
                            <a:srgbClr val="00000A"/>
                          </a:solidFill>
                          <a:effectLst/>
                          <a:latin typeface="Arial" panose="020B0604020202020204" pitchFamily="34" charset="0"/>
                          <a:ea typeface="Arial Unicode MS" panose="020B0604020202020204"/>
                          <a:cs typeface="Arial Unicode MS" panose="020B0604020202020204"/>
                        </a:rPr>
                        <a:t>).En un lugar seco y </a:t>
                      </a:r>
                      <a:r>
                        <a:rPr lang="es-ES" sz="1600" dirty="0" smtClean="0">
                          <a:solidFill>
                            <a:srgbClr val="00000A"/>
                          </a:solidFill>
                          <a:effectLst/>
                          <a:latin typeface="Arial" panose="020B0604020202020204" pitchFamily="34" charset="0"/>
                          <a:ea typeface="Arial Unicode MS" panose="020B0604020202020204"/>
                          <a:cs typeface="Arial Unicode MS" panose="020B0604020202020204"/>
                        </a:rPr>
                        <a:t>limpio</a:t>
                      </a:r>
                      <a:r>
                        <a:rPr lang="es-ES" sz="1600" baseline="0" dirty="0" smtClean="0">
                          <a:solidFill>
                            <a:srgbClr val="00000A"/>
                          </a:solidFill>
                          <a:effectLst/>
                          <a:latin typeface="Arial" panose="020B0604020202020204" pitchFamily="34" charset="0"/>
                          <a:ea typeface="Arial Unicode MS" panose="020B0604020202020204"/>
                          <a:cs typeface="Arial Unicode MS" panose="020B0604020202020204"/>
                        </a:rPr>
                        <a:t> </a:t>
                      </a:r>
                      <a:r>
                        <a:rPr lang="es-ES" sz="1600" dirty="0" smtClean="0">
                          <a:solidFill>
                            <a:srgbClr val="00000A"/>
                          </a:solidFill>
                          <a:effectLst/>
                          <a:latin typeface="Arial" panose="020B0604020202020204" pitchFamily="34" charset="0"/>
                          <a:ea typeface="Arial Unicode MS" panose="020B0604020202020204"/>
                          <a:cs typeface="Arial Unicode MS" panose="020B0604020202020204"/>
                        </a:rPr>
                        <a:t>alejado </a:t>
                      </a:r>
                      <a:r>
                        <a:rPr lang="es-ES" sz="1600" dirty="0">
                          <a:solidFill>
                            <a:srgbClr val="00000A"/>
                          </a:solidFill>
                          <a:effectLst/>
                          <a:latin typeface="Arial" panose="020B0604020202020204" pitchFamily="34" charset="0"/>
                          <a:ea typeface="Arial Unicode MS" panose="020B0604020202020204"/>
                          <a:cs typeface="Arial Unicode MS" panose="020B0604020202020204"/>
                        </a:rPr>
                        <a:t>de la luz solar directa, fuentes de alta temperatura, vapores de gasolina o disolventes. </a:t>
                      </a:r>
                      <a:endParaRPr lang="es-CO" sz="1600" dirty="0">
                        <a:solidFill>
                          <a:srgbClr val="00000A"/>
                        </a:solidFill>
                        <a:effectLst/>
                        <a:latin typeface="Liberation Serif"/>
                        <a:ea typeface="Arial Unicode MS" panose="020B0604020202020204"/>
                        <a:cs typeface="Arial Unicode MS" panose="020B0604020202020204"/>
                      </a:endParaRPr>
                    </a:p>
                  </a:txBody>
                  <a:tcPr marL="34925" marR="34925" marT="34925" marB="34925"/>
                </a:tc>
                <a:extLst>
                  <a:ext uri="{0D108BD9-81ED-4DB2-BD59-A6C34878D82A}">
                    <a16:rowId xmlns:a16="http://schemas.microsoft.com/office/drawing/2014/main" val="498012809"/>
                  </a:ext>
                </a:extLst>
              </a:tr>
            </a:tbl>
          </a:graphicData>
        </a:graphic>
      </p:graphicFrame>
      <p:pic>
        <p:nvPicPr>
          <p:cNvPr id="6" name="Imagen 5"/>
          <p:cNvPicPr>
            <a:picLocks noChangeAspect="1"/>
          </p:cNvPicPr>
          <p:nvPr/>
        </p:nvPicPr>
        <p:blipFill>
          <a:blip r:embed="rId2"/>
          <a:stretch>
            <a:fillRect/>
          </a:stretch>
        </p:blipFill>
        <p:spPr>
          <a:xfrm>
            <a:off x="29994" y="669691"/>
            <a:ext cx="1128161" cy="504055"/>
          </a:xfrm>
          <a:prstGeom prst="rect">
            <a:avLst/>
          </a:prstGeom>
        </p:spPr>
      </p:pic>
      <p:pic>
        <p:nvPicPr>
          <p:cNvPr id="7" name="Imagen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4797" y="664349"/>
            <a:ext cx="1143000" cy="507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2724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AEE14E5-D9CD-404A-8C62-7966626CF4D5}"/>
              </a:ext>
            </a:extLst>
          </p:cNvPr>
          <p:cNvSpPr txBox="1"/>
          <p:nvPr/>
        </p:nvSpPr>
        <p:spPr>
          <a:xfrm>
            <a:off x="29994" y="107429"/>
            <a:ext cx="7962646" cy="461665"/>
          </a:xfrm>
          <a:prstGeom prst="rect">
            <a:avLst/>
          </a:prstGeom>
          <a:noFill/>
        </p:spPr>
        <p:txBody>
          <a:bodyPr wrap="square" rtlCol="0">
            <a:spAutoFit/>
          </a:bodyPr>
          <a:lstStyle/>
          <a:p>
            <a:r>
              <a:rPr lang="es-ES_tradnl" sz="2400" b="1" dirty="0">
                <a:solidFill>
                  <a:srgbClr val="F0D1C0"/>
                </a:solidFill>
              </a:rPr>
              <a:t>ELEMENTOS DE PROTECCIÓN PERSONAL </a:t>
            </a:r>
          </a:p>
        </p:txBody>
      </p:sp>
      <p:graphicFrame>
        <p:nvGraphicFramePr>
          <p:cNvPr id="3" name="Tabla 2">
            <a:extLst>
              <a:ext uri="{FF2B5EF4-FFF2-40B4-BE49-F238E27FC236}">
                <a16:creationId xmlns:a16="http://schemas.microsoft.com/office/drawing/2014/main" id="{836E8B0A-91C1-7343-918B-7B0269D82D3A}"/>
              </a:ext>
            </a:extLst>
          </p:cNvPr>
          <p:cNvGraphicFramePr>
            <a:graphicFrameLocks noGrp="1"/>
          </p:cNvGraphicFramePr>
          <p:nvPr>
            <p:extLst>
              <p:ext uri="{D42A27DB-BD31-4B8C-83A1-F6EECF244321}">
                <p14:modId xmlns:p14="http://schemas.microsoft.com/office/powerpoint/2010/main" val="432789530"/>
              </p:ext>
            </p:extLst>
          </p:nvPr>
        </p:nvGraphicFramePr>
        <p:xfrm>
          <a:off x="-16648" y="5087"/>
          <a:ext cx="10080625" cy="2950046"/>
        </p:xfrm>
        <a:graphic>
          <a:graphicData uri="http://schemas.openxmlformats.org/drawingml/2006/table">
            <a:tbl>
              <a:tblPr firstRow="1" bandRow="1">
                <a:tableStyleId>{5C22544A-7EE6-4342-B048-85BDC9FD1C3A}</a:tableStyleId>
              </a:tblPr>
              <a:tblGrid>
                <a:gridCol w="2642494">
                  <a:extLst>
                    <a:ext uri="{9D8B030D-6E8A-4147-A177-3AD203B41FA5}">
                      <a16:colId xmlns:a16="http://schemas.microsoft.com/office/drawing/2014/main" val="2902689220"/>
                    </a:ext>
                  </a:extLst>
                </a:gridCol>
                <a:gridCol w="3693962">
                  <a:extLst>
                    <a:ext uri="{9D8B030D-6E8A-4147-A177-3AD203B41FA5}">
                      <a16:colId xmlns:a16="http://schemas.microsoft.com/office/drawing/2014/main" val="3317171917"/>
                    </a:ext>
                  </a:extLst>
                </a:gridCol>
                <a:gridCol w="3744169">
                  <a:extLst>
                    <a:ext uri="{9D8B030D-6E8A-4147-A177-3AD203B41FA5}">
                      <a16:colId xmlns:a16="http://schemas.microsoft.com/office/drawing/2014/main" val="1518201177"/>
                    </a:ext>
                  </a:extLst>
                </a:gridCol>
              </a:tblGrid>
              <a:tr h="411765">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ELEMENTO</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DESCRIPCIÓN</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AREAS  DE USO</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extLst>
                  <a:ext uri="{0D108BD9-81ED-4DB2-BD59-A6C34878D82A}">
                    <a16:rowId xmlns:a16="http://schemas.microsoft.com/office/drawing/2014/main" val="1900740079"/>
                  </a:ext>
                </a:extLst>
              </a:tr>
              <a:tr h="253828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sz="1400" kern="1200" dirty="0" smtClean="0">
                          <a:solidFill>
                            <a:schemeClr val="dk1"/>
                          </a:solidFill>
                          <a:effectLst/>
                          <a:latin typeface="+mn-lt"/>
                          <a:ea typeface="+mn-ea"/>
                          <a:cs typeface="+mn-cs"/>
                        </a:rPr>
                        <a:t>PIEZA FACIAL MEDIA CARA Y CARA COMPLETA </a:t>
                      </a:r>
                      <a:endParaRPr lang="es-CO" sz="1400" kern="1200" dirty="0" smtClean="0">
                        <a:solidFill>
                          <a:schemeClr val="dk1"/>
                        </a:solidFill>
                        <a:effectLst/>
                        <a:latin typeface="+mn-lt"/>
                        <a:ea typeface="+mn-ea"/>
                        <a:cs typeface="+mn-cs"/>
                      </a:endParaRPr>
                    </a:p>
                    <a:p>
                      <a:endParaRPr lang="es-ES_tradnl" sz="1400" dirty="0"/>
                    </a:p>
                    <a:p>
                      <a:endParaRPr lang="es-ES_tradnl" sz="1400" dirty="0"/>
                    </a:p>
                    <a:p>
                      <a:endParaRPr lang="es-ES_tradnl" sz="1400" dirty="0"/>
                    </a:p>
                    <a:p>
                      <a:r>
                        <a:rPr lang="es-ES_tradnl" sz="1400" dirty="0" smtClean="0"/>
                        <a:t>Protección respiratoria; </a:t>
                      </a:r>
                      <a:r>
                        <a:rPr lang="es-ES" sz="1400" dirty="0" smtClean="0"/>
                        <a:t>Respiradores  moldex reusable serie 7000   y Full </a:t>
                      </a:r>
                      <a:r>
                        <a:rPr lang="es-ES" sz="1400" dirty="0" err="1" smtClean="0"/>
                        <a:t>face</a:t>
                      </a:r>
                      <a:r>
                        <a:rPr lang="es-ES" sz="1400" dirty="0" smtClean="0"/>
                        <a:t> serie 9000</a:t>
                      </a:r>
                      <a:endParaRPr lang="es-ES_tradnl" sz="1400" dirty="0"/>
                    </a:p>
                    <a:p>
                      <a:endParaRPr lang="es-ES_tradnl" sz="1400" dirty="0"/>
                    </a:p>
                    <a:p>
                      <a:endParaRPr lang="es-ES_tradnl" sz="1400" dirty="0"/>
                    </a:p>
                  </a:txBody>
                  <a:tcPr/>
                </a:tc>
                <a:tc>
                  <a:txBody>
                    <a:bodyPr/>
                    <a:lstStyle/>
                    <a:p>
                      <a:r>
                        <a:rPr lang="es-ES" sz="1400" kern="1200" dirty="0" smtClean="0">
                          <a:solidFill>
                            <a:schemeClr val="dk1"/>
                          </a:solidFill>
                          <a:effectLst/>
                          <a:latin typeface="+mn-lt"/>
                          <a:ea typeface="+mn-ea"/>
                          <a:cs typeface="+mn-cs"/>
                        </a:rPr>
                        <a:t>Protección contacto con vapores orgánicos  de combustible y vapores de pintura. Respirador media cara y Full </a:t>
                      </a:r>
                      <a:r>
                        <a:rPr lang="es-ES" sz="1400" kern="1200" dirty="0" err="1" smtClean="0">
                          <a:solidFill>
                            <a:schemeClr val="dk1"/>
                          </a:solidFill>
                          <a:effectLst/>
                          <a:latin typeface="+mn-lt"/>
                          <a:ea typeface="+mn-ea"/>
                          <a:cs typeface="+mn-cs"/>
                        </a:rPr>
                        <a:t>Face</a:t>
                      </a:r>
                      <a:r>
                        <a:rPr lang="es-ES" sz="1400" kern="1200" dirty="0" smtClean="0">
                          <a:solidFill>
                            <a:schemeClr val="dk1"/>
                          </a:solidFill>
                          <a:effectLst/>
                          <a:latin typeface="+mn-lt"/>
                          <a:ea typeface="+mn-ea"/>
                          <a:cs typeface="+mn-cs"/>
                        </a:rPr>
                        <a:t>  elaborado en silicón premiun de alta calidad, pieza facial mediana, sin cartuchos, bandas de ajuste elástico ajustable y con broche a la nuca</a:t>
                      </a:r>
                      <a:r>
                        <a:rPr lang="es-ES" sz="1400" kern="1200" baseline="0" dirty="0" smtClean="0">
                          <a:solidFill>
                            <a:schemeClr val="dk1"/>
                          </a:solidFill>
                          <a:effectLst/>
                          <a:latin typeface="+mn-lt"/>
                          <a:ea typeface="+mn-ea"/>
                          <a:cs typeface="+mn-cs"/>
                        </a:rPr>
                        <a:t> a</a:t>
                      </a:r>
                      <a:r>
                        <a:rPr lang="es-ES" sz="1400" kern="1200" dirty="0" smtClean="0">
                          <a:solidFill>
                            <a:schemeClr val="dk1"/>
                          </a:solidFill>
                          <a:effectLst/>
                          <a:latin typeface="+mn-lt"/>
                          <a:ea typeface="+mn-ea"/>
                          <a:cs typeface="+mn-cs"/>
                        </a:rPr>
                        <a:t>probación NIOSH.</a:t>
                      </a:r>
                      <a:endParaRPr lang="es-ES" sz="1400" kern="1200" dirty="0">
                        <a:solidFill>
                          <a:schemeClr val="dk1"/>
                        </a:solidFill>
                        <a:effectLst/>
                        <a:latin typeface="+mn-lt"/>
                        <a:ea typeface="+mn-ea"/>
                        <a:cs typeface="+mn-cs"/>
                      </a:endParaRPr>
                    </a:p>
                  </a:txBody>
                  <a:tcPr/>
                </a:tc>
                <a:tc>
                  <a:txBody>
                    <a:bodyPr/>
                    <a:lstStyle/>
                    <a:p>
                      <a:r>
                        <a:rPr lang="es-ES_tradnl" sz="1400" dirty="0" smtClean="0"/>
                        <a:t>Se debe utilizar en las áreas:                                             Taller,  CETE, pintura, en estaciones de servicio (EDS) por  servicio técnico, mantenimiento, producción,</a:t>
                      </a:r>
                      <a:r>
                        <a:rPr lang="es-ES" sz="1400" dirty="0" smtClean="0"/>
                        <a:t> durante la manipulación de sustancias químicas vapores orgánicos</a:t>
                      </a:r>
                      <a:r>
                        <a:rPr lang="es-ES" sz="1400" baseline="0" dirty="0" smtClean="0"/>
                        <a:t> de combustible</a:t>
                      </a:r>
                      <a:r>
                        <a:rPr lang="es-ES" sz="1400" dirty="0" smtClean="0"/>
                        <a:t>, gases</a:t>
                      </a:r>
                      <a:r>
                        <a:rPr lang="es-ES" sz="1400" baseline="0" dirty="0" smtClean="0"/>
                        <a:t> y vapores por pintura, gases por soldadura </a:t>
                      </a:r>
                      <a:endParaRPr lang="es-ES_tradnl" sz="1400" dirty="0"/>
                    </a:p>
                  </a:txBody>
                  <a:tcPr/>
                </a:tc>
                <a:extLst>
                  <a:ext uri="{0D108BD9-81ED-4DB2-BD59-A6C34878D82A}">
                    <a16:rowId xmlns:a16="http://schemas.microsoft.com/office/drawing/2014/main" val="2893879565"/>
                  </a:ext>
                </a:extLst>
              </a:tr>
            </a:tbl>
          </a:graphicData>
        </a:graphic>
      </p:graphicFrame>
      <p:graphicFrame>
        <p:nvGraphicFramePr>
          <p:cNvPr id="4" name="Tabla 3">
            <a:extLst>
              <a:ext uri="{FF2B5EF4-FFF2-40B4-BE49-F238E27FC236}">
                <a16:creationId xmlns:a16="http://schemas.microsoft.com/office/drawing/2014/main" id="{532A4B84-F3FB-9D4A-9CE4-771C2CDF04B1}"/>
              </a:ext>
            </a:extLst>
          </p:cNvPr>
          <p:cNvGraphicFramePr>
            <a:graphicFrameLocks noGrp="1"/>
          </p:cNvGraphicFramePr>
          <p:nvPr>
            <p:extLst>
              <p:ext uri="{D42A27DB-BD31-4B8C-83A1-F6EECF244321}">
                <p14:modId xmlns:p14="http://schemas.microsoft.com/office/powerpoint/2010/main" val="4290454743"/>
              </p:ext>
            </p:extLst>
          </p:nvPr>
        </p:nvGraphicFramePr>
        <p:xfrm>
          <a:off x="0" y="2411685"/>
          <a:ext cx="10080627" cy="4196328"/>
        </p:xfrm>
        <a:graphic>
          <a:graphicData uri="http://schemas.openxmlformats.org/drawingml/2006/table">
            <a:tbl>
              <a:tblPr firstRow="1" bandRow="1">
                <a:tableStyleId>{5C22544A-7EE6-4342-B048-85BDC9FD1C3A}</a:tableStyleId>
              </a:tblPr>
              <a:tblGrid>
                <a:gridCol w="3672160">
                  <a:extLst>
                    <a:ext uri="{9D8B030D-6E8A-4147-A177-3AD203B41FA5}">
                      <a16:colId xmlns:a16="http://schemas.microsoft.com/office/drawing/2014/main" val="2039160437"/>
                    </a:ext>
                  </a:extLst>
                </a:gridCol>
                <a:gridCol w="3384376">
                  <a:extLst>
                    <a:ext uri="{9D8B030D-6E8A-4147-A177-3AD203B41FA5}">
                      <a16:colId xmlns:a16="http://schemas.microsoft.com/office/drawing/2014/main" val="765389060"/>
                    </a:ext>
                  </a:extLst>
                </a:gridCol>
                <a:gridCol w="3024091">
                  <a:extLst>
                    <a:ext uri="{9D8B030D-6E8A-4147-A177-3AD203B41FA5}">
                      <a16:colId xmlns:a16="http://schemas.microsoft.com/office/drawing/2014/main" val="3277867286"/>
                    </a:ext>
                  </a:extLst>
                </a:gridCol>
              </a:tblGrid>
              <a:tr h="432048">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VIDA UTIL</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a:tc>
                <a:tc>
                  <a:txBody>
                    <a:bodyPr/>
                    <a:lstStyle/>
                    <a:p>
                      <a:pPr algn="ctr"/>
                      <a:r>
                        <a:rPr lang="es-ES_tradnl" sz="1600" dirty="0">
                          <a:solidFill>
                            <a:schemeClr val="tx1"/>
                          </a:solidFill>
                        </a:rPr>
                        <a:t>INSPECCIÓN </a:t>
                      </a:r>
                    </a:p>
                  </a:txBody>
                  <a:tcPr/>
                </a:tc>
                <a:tc>
                  <a:txBody>
                    <a:bodyPr/>
                    <a:lstStyle/>
                    <a:p>
                      <a:pPr algn="ctr"/>
                      <a:r>
                        <a:rPr lang="es-ES_tradnl" sz="1600" dirty="0">
                          <a:solidFill>
                            <a:schemeClr val="tx1"/>
                          </a:solidFill>
                        </a:rPr>
                        <a:t>LIMPIEZA</a:t>
                      </a:r>
                    </a:p>
                  </a:txBody>
                  <a:tcPr/>
                </a:tc>
                <a:extLst>
                  <a:ext uri="{0D108BD9-81ED-4DB2-BD59-A6C34878D82A}">
                    <a16:rowId xmlns:a16="http://schemas.microsoft.com/office/drawing/2014/main" val="2444675764"/>
                  </a:ext>
                </a:extLst>
              </a:tr>
              <a:tr h="2988944">
                <a:tc>
                  <a:txBody>
                    <a:bodyPr/>
                    <a:lstStyle/>
                    <a:p>
                      <a:r>
                        <a:rPr lang="es-CO" sz="1400" kern="1200" dirty="0" smtClean="0">
                          <a:solidFill>
                            <a:schemeClr val="dk1"/>
                          </a:solidFill>
                          <a:effectLst/>
                          <a:latin typeface="+mn-lt"/>
                          <a:ea typeface="+mn-ea"/>
                          <a:cs typeface="+mn-cs"/>
                        </a:rPr>
                        <a:t>Dependerá de su uso y frecuencia cuidado y mantenimiento.</a:t>
                      </a:r>
                    </a:p>
                    <a:p>
                      <a:r>
                        <a:rPr lang="es-CO" sz="1400" kern="1200" dirty="0" smtClean="0">
                          <a:solidFill>
                            <a:schemeClr val="dk1"/>
                          </a:solidFill>
                          <a:effectLst/>
                          <a:latin typeface="+mn-lt"/>
                          <a:ea typeface="+mn-ea"/>
                          <a:cs typeface="+mn-cs"/>
                        </a:rPr>
                        <a:t>Máximo de vida útil 2 años, mínimo año y medio</a:t>
                      </a:r>
                    </a:p>
                    <a:p>
                      <a:r>
                        <a:rPr lang="es-CO" sz="1400" kern="1200" dirty="0" smtClean="0">
                          <a:solidFill>
                            <a:schemeClr val="dk1"/>
                          </a:solidFill>
                          <a:effectLst/>
                          <a:latin typeface="+mn-lt"/>
                          <a:ea typeface="+mn-ea"/>
                          <a:cs typeface="+mn-cs"/>
                        </a:rPr>
                        <a:t>Prueba: Verificar que este bien acoplado  para garantizar que no haya ingreso de vapores y gases  contaminados.</a:t>
                      </a:r>
                    </a:p>
                    <a:p>
                      <a:r>
                        <a:rPr lang="es-CO" sz="1400" kern="1200" dirty="0" smtClean="0">
                          <a:solidFill>
                            <a:schemeClr val="dk1"/>
                          </a:solidFill>
                          <a:effectLst/>
                          <a:latin typeface="+mn-lt"/>
                          <a:ea typeface="+mn-ea"/>
                          <a:cs typeface="+mn-cs"/>
                        </a:rPr>
                        <a:t>Esta prueba se realiza con la pieza facial puesta; tape con las manos los filtros, tome aire esta debe comprimirse , luego tape con una mano el lugar de la válvula de exhalación esta se debe inflar, de esta manera se verifica  que  esta bien acoplada la pieza facial a la cara </a:t>
                      </a:r>
                    </a:p>
                    <a:p>
                      <a:r>
                        <a:rPr lang="es-CO" sz="1400" kern="1200" dirty="0" smtClean="0">
                          <a:solidFill>
                            <a:schemeClr val="dk1"/>
                          </a:solidFill>
                          <a:effectLst/>
                          <a:latin typeface="+mn-lt"/>
                          <a:ea typeface="+mn-ea"/>
                          <a:cs typeface="+mn-cs"/>
                        </a:rPr>
                        <a:t>Nota: No esta permitido el uso de  bello facial (barba y bigote).</a:t>
                      </a:r>
                    </a:p>
                    <a:p>
                      <a:endParaRPr lang="es-ES_tradnl" sz="1700" dirty="0"/>
                    </a:p>
                  </a:txBody>
                  <a:tcPr/>
                </a:tc>
                <a:tc>
                  <a:txBody>
                    <a:bodyPr/>
                    <a:lstStyle/>
                    <a:p>
                      <a:r>
                        <a:rPr lang="es-ES" sz="1400" kern="1200" dirty="0" smtClean="0">
                          <a:solidFill>
                            <a:schemeClr val="dk1"/>
                          </a:solidFill>
                          <a:effectLst/>
                          <a:latin typeface="+mn-lt"/>
                          <a:ea typeface="+mn-ea"/>
                          <a:cs typeface="+mn-cs"/>
                        </a:rPr>
                        <a:t>Examine su respirador antes y después de cada uso que no tenga:</a:t>
                      </a:r>
                      <a:endParaRPr lang="es-CO" sz="1400" kern="1200" dirty="0" smtClean="0">
                        <a:solidFill>
                          <a:schemeClr val="dk1"/>
                        </a:solidFill>
                        <a:effectLst/>
                        <a:latin typeface="+mn-lt"/>
                        <a:ea typeface="+mn-ea"/>
                        <a:cs typeface="+mn-cs"/>
                      </a:endParaRPr>
                    </a:p>
                    <a:p>
                      <a:r>
                        <a:rPr lang="es-CO" sz="1400" kern="1200" dirty="0" smtClean="0">
                          <a:solidFill>
                            <a:schemeClr val="dk1"/>
                          </a:solidFill>
                          <a:effectLst/>
                          <a:latin typeface="+mn-lt"/>
                          <a:ea typeface="+mn-ea"/>
                          <a:cs typeface="+mn-cs"/>
                        </a:rPr>
                        <a:t>1. Las correas de la cabeza, que no estén torcidas, cortadas o han perdido elasticidad,</a:t>
                      </a:r>
                      <a:r>
                        <a:rPr lang="es-CO" sz="1400" kern="1200" baseline="0" dirty="0" smtClean="0">
                          <a:solidFill>
                            <a:schemeClr val="dk1"/>
                          </a:solidFill>
                          <a:effectLst/>
                          <a:latin typeface="+mn-lt"/>
                          <a:ea typeface="+mn-ea"/>
                          <a:cs typeface="+mn-cs"/>
                        </a:rPr>
                        <a:t> </a:t>
                      </a:r>
                      <a:r>
                        <a:rPr lang="es-CO" sz="1400" kern="1200" dirty="0" smtClean="0">
                          <a:solidFill>
                            <a:schemeClr val="dk1"/>
                          </a:solidFill>
                          <a:effectLst/>
                          <a:latin typeface="+mn-lt"/>
                          <a:ea typeface="+mn-ea"/>
                          <a:cs typeface="+mn-cs"/>
                        </a:rPr>
                        <a:t>2. Las hebillas o la horquilla principal que no</a:t>
                      </a:r>
                      <a:r>
                        <a:rPr lang="es-CO" sz="1400" kern="1200" baseline="0" dirty="0" smtClean="0">
                          <a:solidFill>
                            <a:schemeClr val="dk1"/>
                          </a:solidFill>
                          <a:effectLst/>
                          <a:latin typeface="+mn-lt"/>
                          <a:ea typeface="+mn-ea"/>
                          <a:cs typeface="+mn-cs"/>
                        </a:rPr>
                        <a:t> esté </a:t>
                      </a:r>
                      <a:r>
                        <a:rPr lang="es-CO" sz="1400" kern="1200" dirty="0" smtClean="0">
                          <a:solidFill>
                            <a:schemeClr val="dk1"/>
                          </a:solidFill>
                          <a:effectLst/>
                          <a:latin typeface="+mn-lt"/>
                          <a:ea typeface="+mn-ea"/>
                          <a:cs typeface="+mn-cs"/>
                        </a:rPr>
                        <a:t>dañada o rota.              3. La pieza facial que esté  agrietada, torcida, distorsionada, sucia o tenga agujeros;</a:t>
                      </a:r>
                      <a:r>
                        <a:rPr lang="es-CO" sz="1400" kern="1200" baseline="0" dirty="0" smtClean="0">
                          <a:solidFill>
                            <a:schemeClr val="dk1"/>
                          </a:solidFill>
                          <a:effectLst/>
                          <a:latin typeface="+mn-lt"/>
                          <a:ea typeface="+mn-ea"/>
                          <a:cs typeface="+mn-cs"/>
                        </a:rPr>
                        <a:t> </a:t>
                      </a:r>
                      <a:r>
                        <a:rPr lang="es-CO" sz="1400" kern="1200" dirty="0" smtClean="0">
                          <a:solidFill>
                            <a:schemeClr val="dk1"/>
                          </a:solidFill>
                          <a:effectLst/>
                          <a:latin typeface="+mn-lt"/>
                          <a:ea typeface="+mn-ea"/>
                          <a:cs typeface="+mn-cs"/>
                        </a:rPr>
                        <a:t>4. las válvulas de la Inhalación/Exhalación que no  estén torcidas, dañadas o no estén correctamente asentadas;</a:t>
                      </a:r>
                      <a:r>
                        <a:rPr lang="es-CO" sz="1400" kern="1200" baseline="0" dirty="0" smtClean="0">
                          <a:solidFill>
                            <a:schemeClr val="dk1"/>
                          </a:solidFill>
                          <a:effectLst/>
                          <a:latin typeface="+mn-lt"/>
                          <a:ea typeface="+mn-ea"/>
                          <a:cs typeface="+mn-cs"/>
                        </a:rPr>
                        <a:t> </a:t>
                      </a:r>
                      <a:r>
                        <a:rPr lang="es-CO" sz="1400" kern="1200" dirty="0" smtClean="0">
                          <a:solidFill>
                            <a:schemeClr val="dk1"/>
                          </a:solidFill>
                          <a:effectLst/>
                          <a:latin typeface="+mn-lt"/>
                          <a:ea typeface="+mn-ea"/>
                          <a:cs typeface="+mn-cs"/>
                        </a:rPr>
                        <a:t>5. Los cartuchos que no estén agrietados, dañados, o saturados,</a:t>
                      </a:r>
                      <a:r>
                        <a:rPr lang="es-CO" sz="1400" kern="1200" baseline="0" dirty="0" smtClean="0">
                          <a:solidFill>
                            <a:schemeClr val="dk1"/>
                          </a:solidFill>
                          <a:effectLst/>
                          <a:latin typeface="+mn-lt"/>
                          <a:ea typeface="+mn-ea"/>
                          <a:cs typeface="+mn-cs"/>
                        </a:rPr>
                        <a:t> que </a:t>
                      </a:r>
                      <a:r>
                        <a:rPr lang="es-CO" sz="1400" kern="1200" dirty="0" smtClean="0">
                          <a:solidFill>
                            <a:schemeClr val="dk1"/>
                          </a:solidFill>
                          <a:effectLst/>
                          <a:latin typeface="+mn-lt"/>
                          <a:ea typeface="+mn-ea"/>
                          <a:cs typeface="+mn-cs"/>
                        </a:rPr>
                        <a:t>no estén</a:t>
                      </a:r>
                      <a:r>
                        <a:rPr lang="es-CO" sz="1400" kern="1200" baseline="0" dirty="0" smtClean="0">
                          <a:solidFill>
                            <a:schemeClr val="dk1"/>
                          </a:solidFill>
                          <a:effectLst/>
                          <a:latin typeface="+mn-lt"/>
                          <a:ea typeface="+mn-ea"/>
                          <a:cs typeface="+mn-cs"/>
                        </a:rPr>
                        <a:t> bien instalados</a:t>
                      </a:r>
                      <a:r>
                        <a:rPr lang="es-CO" sz="1400" kern="1200" dirty="0" smtClean="0">
                          <a:solidFill>
                            <a:schemeClr val="dk1"/>
                          </a:solidFill>
                          <a:effectLst/>
                          <a:latin typeface="+mn-lt"/>
                          <a:ea typeface="+mn-ea"/>
                          <a:cs typeface="+mn-cs"/>
                        </a:rPr>
                        <a:t>.</a:t>
                      </a:r>
                      <a:endParaRPr lang="es-ES_tradnl" sz="1400" dirty="0"/>
                    </a:p>
                  </a:txBody>
                  <a:tcPr/>
                </a:tc>
                <a:tc>
                  <a:txBody>
                    <a:bodyPr/>
                    <a:lstStyle/>
                    <a:p>
                      <a:r>
                        <a:rPr lang="es-CO" sz="1400" kern="1200" dirty="0" smtClean="0">
                          <a:solidFill>
                            <a:schemeClr val="dk1"/>
                          </a:solidFill>
                          <a:effectLst/>
                          <a:latin typeface="+mn-lt"/>
                          <a:ea typeface="+mn-ea"/>
                          <a:cs typeface="+mn-cs"/>
                        </a:rPr>
                        <a:t>Lavar con detergente neutro  y agua usando un cepillo suave las partes  donde se acumule el mugre, enjuagar con bastante agua y secar a aire No use pañitos que sueltes partículas  de tela.</a:t>
                      </a:r>
                    </a:p>
                    <a:p>
                      <a:r>
                        <a:rPr lang="es-CO" sz="1400" kern="1200" dirty="0" smtClean="0">
                          <a:solidFill>
                            <a:schemeClr val="dk1"/>
                          </a:solidFill>
                          <a:effectLst/>
                          <a:latin typeface="+mn-lt"/>
                          <a:ea typeface="+mn-ea"/>
                          <a:cs typeface="+mn-cs"/>
                        </a:rPr>
                        <a:t>Lave las válvula de exhalación  con un jabón suave enjuagar con bastante agua y secar a aire No dañe o deforme las válvulas durante la limpieza. Todas las piezas  deben estar completamente secas antes de ser armadas. Armar la mascarilla, revise los sellos y empaques por si están flojos o hay algún tipo de fuga.</a:t>
                      </a:r>
                      <a:endParaRPr lang="es-ES_tradnl" sz="1400" dirty="0"/>
                    </a:p>
                  </a:txBody>
                  <a:tcPr/>
                </a:tc>
                <a:extLst>
                  <a:ext uri="{0D108BD9-81ED-4DB2-BD59-A6C34878D82A}">
                    <a16:rowId xmlns:a16="http://schemas.microsoft.com/office/drawing/2014/main" val="2466580429"/>
                  </a:ext>
                </a:extLst>
              </a:tr>
            </a:tbl>
          </a:graphicData>
        </a:graphic>
      </p:graphicFrame>
      <p:graphicFrame>
        <p:nvGraphicFramePr>
          <p:cNvPr id="5" name="Tabla 4">
            <a:extLst>
              <a:ext uri="{FF2B5EF4-FFF2-40B4-BE49-F238E27FC236}">
                <a16:creationId xmlns:a16="http://schemas.microsoft.com/office/drawing/2014/main" id="{DD22EB83-69DF-5D42-890E-A9C7493E4BF0}"/>
              </a:ext>
            </a:extLst>
          </p:cNvPr>
          <p:cNvGraphicFramePr>
            <a:graphicFrameLocks noGrp="1"/>
          </p:cNvGraphicFramePr>
          <p:nvPr>
            <p:extLst>
              <p:ext uri="{D42A27DB-BD31-4B8C-83A1-F6EECF244321}">
                <p14:modId xmlns:p14="http://schemas.microsoft.com/office/powerpoint/2010/main" val="2880907345"/>
              </p:ext>
            </p:extLst>
          </p:nvPr>
        </p:nvGraphicFramePr>
        <p:xfrm>
          <a:off x="0" y="6608012"/>
          <a:ext cx="10097273" cy="962722"/>
        </p:xfrm>
        <a:graphic>
          <a:graphicData uri="http://schemas.openxmlformats.org/drawingml/2006/table">
            <a:tbl>
              <a:tblPr firstRow="1" bandRow="1">
                <a:tableStyleId>{5C22544A-7EE6-4342-B048-85BDC9FD1C3A}</a:tableStyleId>
              </a:tblPr>
              <a:tblGrid>
                <a:gridCol w="10097273">
                  <a:extLst>
                    <a:ext uri="{9D8B030D-6E8A-4147-A177-3AD203B41FA5}">
                      <a16:colId xmlns:a16="http://schemas.microsoft.com/office/drawing/2014/main" val="3472740027"/>
                    </a:ext>
                  </a:extLst>
                </a:gridCol>
              </a:tblGrid>
              <a:tr h="266555">
                <a:tc>
                  <a:txBody>
                    <a:bodyPr/>
                    <a:lstStyle/>
                    <a:p>
                      <a:r>
                        <a:rPr lang="es-CO" sz="1600" b="1" kern="1200" dirty="0">
                          <a:solidFill>
                            <a:schemeClr val="tx1"/>
                          </a:solidFill>
                          <a:effectLst/>
                          <a:latin typeface="+mn-lt"/>
                          <a:ea typeface="+mn-ea"/>
                          <a:cs typeface="+mn-cs"/>
                        </a:rPr>
                        <a:t>ALMACENAMIENTO</a:t>
                      </a:r>
                      <a:r>
                        <a:rPr lang="es-CO" sz="1600" dirty="0">
                          <a:effectLst/>
                        </a:rPr>
                        <a:t> </a:t>
                      </a:r>
                      <a:endParaRPr lang="es-ES_tradnl" sz="1600" dirty="0"/>
                    </a:p>
                  </a:txBody>
                  <a:tcPr/>
                </a:tc>
                <a:extLst>
                  <a:ext uri="{0D108BD9-81ED-4DB2-BD59-A6C34878D82A}">
                    <a16:rowId xmlns:a16="http://schemas.microsoft.com/office/drawing/2014/main" val="4036745711"/>
                  </a:ext>
                </a:extLst>
              </a:tr>
              <a:tr h="627442">
                <a:tc>
                  <a:txBody>
                    <a:bodyPr/>
                    <a:lstStyle/>
                    <a:p>
                      <a:r>
                        <a:rPr lang="es-CO" sz="1400" kern="1200" dirty="0" smtClean="0">
                          <a:solidFill>
                            <a:schemeClr val="dk1"/>
                          </a:solidFill>
                          <a:effectLst/>
                          <a:latin typeface="+mn-lt"/>
                          <a:ea typeface="+mn-ea"/>
                          <a:cs typeface="+mn-cs"/>
                        </a:rPr>
                        <a:t>Almacene la pieza facial en una bolsa sellada (</a:t>
                      </a:r>
                      <a:r>
                        <a:rPr lang="es-CO" sz="1400" kern="1200" dirty="0" err="1" smtClean="0">
                          <a:solidFill>
                            <a:schemeClr val="dk1"/>
                          </a:solidFill>
                          <a:effectLst/>
                          <a:latin typeface="+mn-lt"/>
                          <a:ea typeface="+mn-ea"/>
                          <a:cs typeface="+mn-cs"/>
                        </a:rPr>
                        <a:t>ziplo</a:t>
                      </a:r>
                      <a:r>
                        <a:rPr lang="es-CO" sz="1400" kern="1200" dirty="0" smtClean="0">
                          <a:solidFill>
                            <a:schemeClr val="dk1"/>
                          </a:solidFill>
                          <a:effectLst/>
                          <a:latin typeface="+mn-lt"/>
                          <a:ea typeface="+mn-ea"/>
                          <a:cs typeface="+mn-cs"/>
                        </a:rPr>
                        <a:t>)y en un lugar fresco alejado de la humedad luz solar y la contaminación por agentes químicos.	</a:t>
                      </a:r>
                      <a:endParaRPr lang="es-ES_tradnl" sz="1400" dirty="0"/>
                    </a:p>
                  </a:txBody>
                  <a:tcPr/>
                </a:tc>
                <a:extLst>
                  <a:ext uri="{0D108BD9-81ED-4DB2-BD59-A6C34878D82A}">
                    <a16:rowId xmlns:a16="http://schemas.microsoft.com/office/drawing/2014/main" val="498012809"/>
                  </a:ext>
                </a:extLst>
              </a:tr>
            </a:tbl>
          </a:graphicData>
        </a:graphic>
      </p:graphicFrame>
      <p:pic>
        <p:nvPicPr>
          <p:cNvPr id="6" name="Imagen 5"/>
          <p:cNvPicPr>
            <a:picLocks noChangeAspect="1"/>
          </p:cNvPicPr>
          <p:nvPr/>
        </p:nvPicPr>
        <p:blipFill>
          <a:blip r:embed="rId2"/>
          <a:stretch>
            <a:fillRect/>
          </a:stretch>
        </p:blipFill>
        <p:spPr>
          <a:xfrm>
            <a:off x="52020" y="967509"/>
            <a:ext cx="1243876" cy="508072"/>
          </a:xfrm>
          <a:prstGeom prst="rect">
            <a:avLst/>
          </a:prstGeom>
        </p:spPr>
      </p:pic>
      <p:pic>
        <p:nvPicPr>
          <p:cNvPr id="7" name="Imagen 6"/>
          <p:cNvPicPr>
            <a:picLocks noChangeAspect="1"/>
          </p:cNvPicPr>
          <p:nvPr/>
        </p:nvPicPr>
        <p:blipFill>
          <a:blip r:embed="rId3"/>
          <a:stretch>
            <a:fillRect/>
          </a:stretch>
        </p:blipFill>
        <p:spPr>
          <a:xfrm>
            <a:off x="1364564" y="974846"/>
            <a:ext cx="1208152" cy="500735"/>
          </a:xfrm>
          <a:prstGeom prst="rect">
            <a:avLst/>
          </a:prstGeom>
        </p:spPr>
      </p:pic>
    </p:spTree>
    <p:extLst>
      <p:ext uri="{BB962C8B-B14F-4D97-AF65-F5344CB8AC3E}">
        <p14:creationId xmlns:p14="http://schemas.microsoft.com/office/powerpoint/2010/main" val="1194403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AEE14E5-D9CD-404A-8C62-7966626CF4D5}"/>
              </a:ext>
            </a:extLst>
          </p:cNvPr>
          <p:cNvSpPr txBox="1"/>
          <p:nvPr/>
        </p:nvSpPr>
        <p:spPr>
          <a:xfrm>
            <a:off x="29994" y="107429"/>
            <a:ext cx="7962646" cy="461665"/>
          </a:xfrm>
          <a:prstGeom prst="rect">
            <a:avLst/>
          </a:prstGeom>
          <a:noFill/>
        </p:spPr>
        <p:txBody>
          <a:bodyPr wrap="square" rtlCol="0">
            <a:spAutoFit/>
          </a:bodyPr>
          <a:lstStyle/>
          <a:p>
            <a:r>
              <a:rPr lang="es-ES_tradnl" sz="2400" b="1" dirty="0">
                <a:solidFill>
                  <a:srgbClr val="F0D1C0"/>
                </a:solidFill>
              </a:rPr>
              <a:t>ELEMENTOS DE PROTECCIÓN PERSONAL </a:t>
            </a:r>
          </a:p>
        </p:txBody>
      </p:sp>
      <p:graphicFrame>
        <p:nvGraphicFramePr>
          <p:cNvPr id="3" name="Tabla 2">
            <a:extLst>
              <a:ext uri="{FF2B5EF4-FFF2-40B4-BE49-F238E27FC236}">
                <a16:creationId xmlns:a16="http://schemas.microsoft.com/office/drawing/2014/main" id="{836E8B0A-91C1-7343-918B-7B0269D82D3A}"/>
              </a:ext>
            </a:extLst>
          </p:cNvPr>
          <p:cNvGraphicFramePr>
            <a:graphicFrameLocks noGrp="1"/>
          </p:cNvGraphicFramePr>
          <p:nvPr>
            <p:extLst>
              <p:ext uri="{D42A27DB-BD31-4B8C-83A1-F6EECF244321}">
                <p14:modId xmlns:p14="http://schemas.microsoft.com/office/powerpoint/2010/main" val="3573604548"/>
              </p:ext>
            </p:extLst>
          </p:nvPr>
        </p:nvGraphicFramePr>
        <p:xfrm>
          <a:off x="-16648" y="5087"/>
          <a:ext cx="10080625" cy="3175713"/>
        </p:xfrm>
        <a:graphic>
          <a:graphicData uri="http://schemas.openxmlformats.org/drawingml/2006/table">
            <a:tbl>
              <a:tblPr firstRow="1" bandRow="1">
                <a:tableStyleId>{5C22544A-7EE6-4342-B048-85BDC9FD1C3A}</a:tableStyleId>
              </a:tblPr>
              <a:tblGrid>
                <a:gridCol w="2642494">
                  <a:extLst>
                    <a:ext uri="{9D8B030D-6E8A-4147-A177-3AD203B41FA5}">
                      <a16:colId xmlns:a16="http://schemas.microsoft.com/office/drawing/2014/main" val="2902689220"/>
                    </a:ext>
                  </a:extLst>
                </a:gridCol>
                <a:gridCol w="3693962">
                  <a:extLst>
                    <a:ext uri="{9D8B030D-6E8A-4147-A177-3AD203B41FA5}">
                      <a16:colId xmlns:a16="http://schemas.microsoft.com/office/drawing/2014/main" val="3317171917"/>
                    </a:ext>
                  </a:extLst>
                </a:gridCol>
                <a:gridCol w="3744169">
                  <a:extLst>
                    <a:ext uri="{9D8B030D-6E8A-4147-A177-3AD203B41FA5}">
                      <a16:colId xmlns:a16="http://schemas.microsoft.com/office/drawing/2014/main" val="1518201177"/>
                    </a:ext>
                  </a:extLst>
                </a:gridCol>
              </a:tblGrid>
              <a:tr h="341073">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ELEMENTO</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DESCRIPCIÓN</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AREAS  DE USO</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extLst>
                  <a:ext uri="{0D108BD9-81ED-4DB2-BD59-A6C34878D82A}">
                    <a16:rowId xmlns:a16="http://schemas.microsoft.com/office/drawing/2014/main" val="1900740079"/>
                  </a:ext>
                </a:extLst>
              </a:tr>
              <a:tr h="268278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sz="1600" kern="1200" dirty="0" smtClean="0">
                          <a:solidFill>
                            <a:schemeClr val="dk1"/>
                          </a:solidFill>
                          <a:effectLst/>
                          <a:latin typeface="+mn-lt"/>
                          <a:ea typeface="+mn-ea"/>
                          <a:cs typeface="+mn-cs"/>
                        </a:rPr>
                        <a:t>CARTUCHOS / FILTROS</a:t>
                      </a:r>
                      <a:endParaRPr lang="es-CO" sz="1600" kern="1200" dirty="0" smtClean="0">
                        <a:solidFill>
                          <a:schemeClr val="dk1"/>
                        </a:solidFill>
                        <a:effectLst/>
                        <a:latin typeface="+mn-lt"/>
                        <a:ea typeface="+mn-ea"/>
                        <a:cs typeface="+mn-cs"/>
                      </a:endParaRPr>
                    </a:p>
                    <a:p>
                      <a:endParaRPr lang="es-ES_tradnl" sz="1600" dirty="0"/>
                    </a:p>
                    <a:p>
                      <a:endParaRPr lang="es-ES_tradnl" sz="1600" dirty="0"/>
                    </a:p>
                    <a:p>
                      <a:endParaRPr lang="es-ES_tradnl" sz="1600" dirty="0"/>
                    </a:p>
                    <a:p>
                      <a:endParaRPr lang="es-ES_tradnl" sz="1600" dirty="0"/>
                    </a:p>
                    <a:p>
                      <a:r>
                        <a:rPr lang="es-ES_tradnl" sz="1600" dirty="0" smtClean="0"/>
                        <a:t>Cartuchos </a:t>
                      </a:r>
                      <a:r>
                        <a:rPr lang="es-ES_tradnl" sz="1600" dirty="0" err="1" smtClean="0"/>
                        <a:t>Multi</a:t>
                      </a:r>
                      <a:r>
                        <a:rPr lang="es-ES_tradnl" sz="1600" dirty="0" smtClean="0"/>
                        <a:t>/Gas  Vapores </a:t>
                      </a:r>
                      <a:r>
                        <a:rPr lang="es-ES_tradnl" sz="1600" dirty="0" err="1" smtClean="0"/>
                        <a:t>Organicos</a:t>
                      </a:r>
                      <a:r>
                        <a:rPr lang="es-ES_tradnl" sz="1600" dirty="0" smtClean="0"/>
                        <a:t> Ref. 7600</a:t>
                      </a:r>
                      <a:r>
                        <a:rPr lang="es-ES_tradnl" sz="1600" baseline="0" dirty="0" smtClean="0"/>
                        <a:t> </a:t>
                      </a:r>
                      <a:r>
                        <a:rPr lang="es-ES_tradnl" sz="1600" dirty="0" smtClean="0"/>
                        <a:t>y  </a:t>
                      </a:r>
                      <a:r>
                        <a:rPr lang="es-ES_tradnl" sz="1600" dirty="0" err="1" smtClean="0"/>
                        <a:t>Prefiltros</a:t>
                      </a:r>
                      <a:r>
                        <a:rPr lang="es-ES_tradnl" sz="1600" dirty="0" smtClean="0"/>
                        <a:t> </a:t>
                      </a:r>
                      <a:r>
                        <a:rPr lang="es-ES_tradnl" sz="1600" dirty="0" err="1" smtClean="0"/>
                        <a:t>Ref</a:t>
                      </a:r>
                      <a:r>
                        <a:rPr lang="es-ES_tradnl" sz="1600" dirty="0" smtClean="0"/>
                        <a:t>: 8910 N95</a:t>
                      </a:r>
                      <a:endParaRPr lang="es-ES_tradnl" sz="1600" dirty="0"/>
                    </a:p>
                    <a:p>
                      <a:endParaRPr lang="es-ES_tradnl" dirty="0"/>
                    </a:p>
                    <a:p>
                      <a:endParaRPr lang="es-ES_tradnl" dirty="0"/>
                    </a:p>
                  </a:txBody>
                  <a:tcPr/>
                </a:tc>
                <a:tc>
                  <a:txBody>
                    <a:bodyPr/>
                    <a:lstStyle/>
                    <a:p>
                      <a:r>
                        <a:rPr lang="es-ES" sz="1600" kern="1200" dirty="0" smtClean="0">
                          <a:solidFill>
                            <a:schemeClr val="dk1"/>
                          </a:solidFill>
                          <a:effectLst/>
                          <a:latin typeface="+mn-lt"/>
                          <a:ea typeface="+mn-ea"/>
                          <a:cs typeface="+mn-cs"/>
                        </a:rPr>
                        <a:t>Cartucho para ensamblar a respirador  a respirador serie 700, 800 y 9000. Aprobación;</a:t>
                      </a:r>
                      <a:r>
                        <a:rPr lang="es-ES" sz="1600" kern="1200" baseline="0" dirty="0" smtClean="0">
                          <a:solidFill>
                            <a:schemeClr val="dk1"/>
                          </a:solidFill>
                          <a:effectLst/>
                          <a:latin typeface="+mn-lt"/>
                          <a:ea typeface="+mn-ea"/>
                          <a:cs typeface="+mn-cs"/>
                        </a:rPr>
                        <a:t> L</a:t>
                      </a:r>
                      <a:r>
                        <a:rPr lang="es-ES" sz="1600" kern="1200" dirty="0" smtClean="0">
                          <a:solidFill>
                            <a:schemeClr val="dk1"/>
                          </a:solidFill>
                          <a:effectLst/>
                          <a:latin typeface="+mn-lt"/>
                          <a:ea typeface="+mn-ea"/>
                          <a:cs typeface="+mn-cs"/>
                        </a:rPr>
                        <a:t>os </a:t>
                      </a:r>
                      <a:r>
                        <a:rPr lang="es-ES" sz="1600" kern="1200" dirty="0" err="1" smtClean="0">
                          <a:solidFill>
                            <a:schemeClr val="dk1"/>
                          </a:solidFill>
                          <a:effectLst/>
                          <a:latin typeface="+mn-lt"/>
                          <a:ea typeface="+mn-ea"/>
                          <a:cs typeface="+mn-cs"/>
                        </a:rPr>
                        <a:t>prefiltros</a:t>
                      </a:r>
                      <a:r>
                        <a:rPr lang="es-ES" sz="1600" kern="1200" dirty="0" smtClean="0">
                          <a:solidFill>
                            <a:schemeClr val="dk1"/>
                          </a:solidFill>
                          <a:effectLst/>
                          <a:latin typeface="+mn-lt"/>
                          <a:ea typeface="+mn-ea"/>
                          <a:cs typeface="+mn-cs"/>
                        </a:rPr>
                        <a:t> 8910 N95, tienen una eficiencia del 95% contra aerosoles de partículas</a:t>
                      </a:r>
                      <a:r>
                        <a:rPr lang="es-ES" sz="1600" kern="1200" baseline="0" dirty="0" smtClean="0">
                          <a:solidFill>
                            <a:schemeClr val="dk1"/>
                          </a:solidFill>
                          <a:effectLst/>
                          <a:latin typeface="+mn-lt"/>
                          <a:ea typeface="+mn-ea"/>
                          <a:cs typeface="+mn-cs"/>
                        </a:rPr>
                        <a:t> los dos </a:t>
                      </a:r>
                      <a:r>
                        <a:rPr lang="es-ES" sz="1600" kern="1200" dirty="0" smtClean="0">
                          <a:solidFill>
                            <a:schemeClr val="dk1"/>
                          </a:solidFill>
                          <a:effectLst/>
                          <a:latin typeface="+mn-lt"/>
                          <a:ea typeface="+mn-ea"/>
                          <a:cs typeface="+mn-cs"/>
                        </a:rPr>
                        <a:t>aprobados por el NIOSH</a:t>
                      </a:r>
                      <a:endParaRPr lang="es-ES" sz="1600" kern="1200" dirty="0">
                        <a:solidFill>
                          <a:schemeClr val="dk1"/>
                        </a:solidFill>
                        <a:effectLst/>
                        <a:latin typeface="+mn-lt"/>
                        <a:ea typeface="+mn-ea"/>
                        <a:cs typeface="+mn-cs"/>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_tradnl" sz="1600" dirty="0" smtClean="0"/>
                        <a:t>Se debe utilizar en las áreas:                                             Taller,  CETE, pintura, en estaciones de servicio (EDS) por  servicio técnico, mantenimiento, producción,</a:t>
                      </a:r>
                      <a:r>
                        <a:rPr lang="es-ES" sz="1600" dirty="0" smtClean="0"/>
                        <a:t> durante la manipulación de sustancias químicas vapores orgánicos</a:t>
                      </a:r>
                      <a:r>
                        <a:rPr lang="es-ES" sz="1600" baseline="0" dirty="0" smtClean="0"/>
                        <a:t> de combustible</a:t>
                      </a:r>
                      <a:r>
                        <a:rPr lang="es-ES" sz="1600" dirty="0" smtClean="0"/>
                        <a:t>, gases</a:t>
                      </a:r>
                      <a:r>
                        <a:rPr lang="es-ES" sz="1600" baseline="0" dirty="0" smtClean="0"/>
                        <a:t> y vapores por pintura, gases por soldadura </a:t>
                      </a:r>
                      <a:endParaRPr lang="es-ES_tradnl" sz="1600" dirty="0" smtClean="0"/>
                    </a:p>
                    <a:p>
                      <a:endParaRPr lang="es-ES_tradnl" sz="1600" dirty="0"/>
                    </a:p>
                  </a:txBody>
                  <a:tcPr/>
                </a:tc>
                <a:extLst>
                  <a:ext uri="{0D108BD9-81ED-4DB2-BD59-A6C34878D82A}">
                    <a16:rowId xmlns:a16="http://schemas.microsoft.com/office/drawing/2014/main" val="2893879565"/>
                  </a:ext>
                </a:extLst>
              </a:tr>
            </a:tbl>
          </a:graphicData>
        </a:graphic>
      </p:graphicFrame>
      <p:graphicFrame>
        <p:nvGraphicFramePr>
          <p:cNvPr id="4" name="Tabla 3">
            <a:extLst>
              <a:ext uri="{FF2B5EF4-FFF2-40B4-BE49-F238E27FC236}">
                <a16:creationId xmlns:a16="http://schemas.microsoft.com/office/drawing/2014/main" id="{532A4B84-F3FB-9D4A-9CE4-771C2CDF04B1}"/>
              </a:ext>
            </a:extLst>
          </p:cNvPr>
          <p:cNvGraphicFramePr>
            <a:graphicFrameLocks noGrp="1"/>
          </p:cNvGraphicFramePr>
          <p:nvPr>
            <p:extLst>
              <p:ext uri="{D42A27DB-BD31-4B8C-83A1-F6EECF244321}">
                <p14:modId xmlns:p14="http://schemas.microsoft.com/office/powerpoint/2010/main" val="3895138224"/>
              </p:ext>
            </p:extLst>
          </p:nvPr>
        </p:nvGraphicFramePr>
        <p:xfrm>
          <a:off x="0" y="2699717"/>
          <a:ext cx="10080625" cy="3544869"/>
        </p:xfrm>
        <a:graphic>
          <a:graphicData uri="http://schemas.openxmlformats.org/drawingml/2006/table">
            <a:tbl>
              <a:tblPr firstRow="1" bandRow="1">
                <a:tableStyleId>{5C22544A-7EE6-4342-B048-85BDC9FD1C3A}</a:tableStyleId>
              </a:tblPr>
              <a:tblGrid>
                <a:gridCol w="2668638">
                  <a:extLst>
                    <a:ext uri="{9D8B030D-6E8A-4147-A177-3AD203B41FA5}">
                      <a16:colId xmlns:a16="http://schemas.microsoft.com/office/drawing/2014/main" val="2039160437"/>
                    </a:ext>
                  </a:extLst>
                </a:gridCol>
                <a:gridCol w="3678392">
                  <a:extLst>
                    <a:ext uri="{9D8B030D-6E8A-4147-A177-3AD203B41FA5}">
                      <a16:colId xmlns:a16="http://schemas.microsoft.com/office/drawing/2014/main" val="765389060"/>
                    </a:ext>
                  </a:extLst>
                </a:gridCol>
                <a:gridCol w="3733595">
                  <a:extLst>
                    <a:ext uri="{9D8B030D-6E8A-4147-A177-3AD203B41FA5}">
                      <a16:colId xmlns:a16="http://schemas.microsoft.com/office/drawing/2014/main" val="3277867286"/>
                    </a:ext>
                  </a:extLst>
                </a:gridCol>
              </a:tblGrid>
              <a:tr h="369607">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VIDA UTIL</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a:tc>
                <a:tc>
                  <a:txBody>
                    <a:bodyPr/>
                    <a:lstStyle/>
                    <a:p>
                      <a:pPr algn="ctr"/>
                      <a:r>
                        <a:rPr lang="es-ES_tradnl" sz="1600" dirty="0">
                          <a:solidFill>
                            <a:schemeClr val="tx1"/>
                          </a:solidFill>
                        </a:rPr>
                        <a:t>INSPECCIÓN </a:t>
                      </a:r>
                    </a:p>
                  </a:txBody>
                  <a:tcPr/>
                </a:tc>
                <a:tc>
                  <a:txBody>
                    <a:bodyPr/>
                    <a:lstStyle/>
                    <a:p>
                      <a:pPr algn="ctr"/>
                      <a:r>
                        <a:rPr lang="es-ES_tradnl" sz="1600" dirty="0">
                          <a:solidFill>
                            <a:schemeClr val="tx1"/>
                          </a:solidFill>
                        </a:rPr>
                        <a:t>LIMPIEZA</a:t>
                      </a:r>
                    </a:p>
                  </a:txBody>
                  <a:tcPr/>
                </a:tc>
                <a:extLst>
                  <a:ext uri="{0D108BD9-81ED-4DB2-BD59-A6C34878D82A}">
                    <a16:rowId xmlns:a16="http://schemas.microsoft.com/office/drawing/2014/main" val="2444675764"/>
                  </a:ext>
                </a:extLst>
              </a:tr>
              <a:tr h="3175262">
                <a:tc>
                  <a:txBody>
                    <a:bodyPr/>
                    <a:lstStyle/>
                    <a:p>
                      <a:r>
                        <a:rPr lang="es-ES" sz="1600" dirty="0" smtClean="0"/>
                        <a:t>La vida útil se ha definido por la exposición al riesgo, los cartuchos siempre que no se estén usando se deben  retirar de la pieza  y mantener  en una bolsa.</a:t>
                      </a:r>
                      <a:endParaRPr lang="es-ES_tradnl" sz="1600"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sz="1600" kern="1200" dirty="0" smtClean="0">
                          <a:solidFill>
                            <a:schemeClr val="dk1"/>
                          </a:solidFill>
                          <a:effectLst/>
                          <a:latin typeface="+mn-lt"/>
                          <a:ea typeface="+mn-ea"/>
                          <a:cs typeface="+mn-cs"/>
                        </a:rPr>
                        <a:t>Examine antes y después de cada uso:</a:t>
                      </a:r>
                    </a:p>
                    <a:p>
                      <a:pPr marL="0" marR="0" indent="0" algn="l" defTabSz="457200" rtl="0" eaLnBrk="1" fontAlgn="auto" latinLnBrk="0" hangingPunct="1">
                        <a:lnSpc>
                          <a:spcPct val="100000"/>
                        </a:lnSpc>
                        <a:spcBef>
                          <a:spcPts val="0"/>
                        </a:spcBef>
                        <a:spcAft>
                          <a:spcPts val="0"/>
                        </a:spcAft>
                        <a:buClrTx/>
                        <a:buSzTx/>
                        <a:buFontTx/>
                        <a:buNone/>
                        <a:tabLst/>
                        <a:defRPr/>
                      </a:pPr>
                      <a:r>
                        <a:rPr lang="es-CO" sz="1600" kern="1200" dirty="0" smtClean="0">
                          <a:solidFill>
                            <a:schemeClr val="dk1"/>
                          </a:solidFill>
                          <a:effectLst/>
                          <a:latin typeface="+mn-lt"/>
                          <a:ea typeface="+mn-ea"/>
                          <a:cs typeface="+mn-cs"/>
                        </a:rPr>
                        <a:t>Los cartuchos deben estar en buena condición y estar bien acoplados en la pieza facial o full </a:t>
                      </a:r>
                      <a:r>
                        <a:rPr lang="es-CO" sz="1600" kern="1200" dirty="0" err="1" smtClean="0">
                          <a:solidFill>
                            <a:schemeClr val="dk1"/>
                          </a:solidFill>
                          <a:effectLst/>
                          <a:latin typeface="+mn-lt"/>
                          <a:ea typeface="+mn-ea"/>
                          <a:cs typeface="+mn-cs"/>
                        </a:rPr>
                        <a:t>face</a:t>
                      </a:r>
                      <a:r>
                        <a:rPr lang="es-CO" sz="1600" kern="1200" dirty="0" smtClean="0">
                          <a:solidFill>
                            <a:schemeClr val="dk1"/>
                          </a:solidFill>
                          <a:effectLst/>
                          <a:latin typeface="+mn-lt"/>
                          <a:ea typeface="+mn-ea"/>
                          <a:cs typeface="+mn-cs"/>
                        </a:rPr>
                        <a:t> adicionalmente validar que no se sienta el olor al contaminante expuesto. Seleccionar el cartucho adecuado, para los vapores o solventes a los que se expone, (</a:t>
                      </a:r>
                      <a:r>
                        <a:rPr lang="es-CO" sz="1600" kern="1200" dirty="0" err="1" smtClean="0">
                          <a:solidFill>
                            <a:schemeClr val="dk1"/>
                          </a:solidFill>
                          <a:effectLst/>
                          <a:latin typeface="+mn-lt"/>
                          <a:ea typeface="+mn-ea"/>
                          <a:cs typeface="+mn-cs"/>
                        </a:rPr>
                        <a:t>multigases</a:t>
                      </a:r>
                      <a:r>
                        <a:rPr lang="es-CO" sz="1600" kern="1200" dirty="0" smtClean="0">
                          <a:solidFill>
                            <a:schemeClr val="dk1"/>
                          </a:solidFill>
                          <a:effectLst/>
                          <a:latin typeface="+mn-lt"/>
                          <a:ea typeface="+mn-ea"/>
                          <a:cs typeface="+mn-cs"/>
                        </a:rPr>
                        <a:t> y vapores).</a:t>
                      </a:r>
                      <a:r>
                        <a:rPr lang="es-ES" sz="1600" kern="1200" dirty="0" smtClean="0">
                          <a:solidFill>
                            <a:schemeClr val="dk1"/>
                          </a:solidFill>
                          <a:effectLst/>
                          <a:latin typeface="+mn-lt"/>
                          <a:ea typeface="+mn-ea"/>
                          <a:cs typeface="+mn-cs"/>
                        </a:rPr>
                        <a:t>    </a:t>
                      </a:r>
                      <a:endParaRPr lang="es-CO" sz="1600" kern="1200" dirty="0" smtClean="0">
                        <a:solidFill>
                          <a:schemeClr val="dk1"/>
                        </a:solidFill>
                        <a:effectLst/>
                        <a:latin typeface="+mn-lt"/>
                        <a:ea typeface="+mn-ea"/>
                        <a:cs typeface="+mn-cs"/>
                      </a:endParaRPr>
                    </a:p>
                    <a:p>
                      <a:endParaRPr lang="es-ES_tradnl" sz="1600" dirty="0"/>
                    </a:p>
                  </a:txBody>
                  <a:tcPr/>
                </a:tc>
                <a:tc>
                  <a:txBody>
                    <a:bodyPr/>
                    <a:lstStyle/>
                    <a:p>
                      <a:r>
                        <a:rPr lang="es-CO" sz="1600" kern="1200" dirty="0" smtClean="0">
                          <a:solidFill>
                            <a:schemeClr val="dk1"/>
                          </a:solidFill>
                          <a:effectLst/>
                          <a:latin typeface="+mn-lt"/>
                          <a:ea typeface="+mn-ea"/>
                          <a:cs typeface="+mn-cs"/>
                        </a:rPr>
                        <a:t>Los cartuchos y pre filtros   no se debe limpiar o lavar.</a:t>
                      </a:r>
                      <a:endParaRPr lang="es-ES_tradnl" sz="1600" dirty="0"/>
                    </a:p>
                  </a:txBody>
                  <a:tcPr/>
                </a:tc>
                <a:extLst>
                  <a:ext uri="{0D108BD9-81ED-4DB2-BD59-A6C34878D82A}">
                    <a16:rowId xmlns:a16="http://schemas.microsoft.com/office/drawing/2014/main" val="2466580429"/>
                  </a:ext>
                </a:extLst>
              </a:tr>
            </a:tbl>
          </a:graphicData>
        </a:graphic>
      </p:graphicFrame>
      <p:graphicFrame>
        <p:nvGraphicFramePr>
          <p:cNvPr id="5" name="Tabla 4">
            <a:extLst>
              <a:ext uri="{FF2B5EF4-FFF2-40B4-BE49-F238E27FC236}">
                <a16:creationId xmlns:a16="http://schemas.microsoft.com/office/drawing/2014/main" id="{DD22EB83-69DF-5D42-890E-A9C7493E4BF0}"/>
              </a:ext>
            </a:extLst>
          </p:cNvPr>
          <p:cNvGraphicFramePr>
            <a:graphicFrameLocks noGrp="1"/>
          </p:cNvGraphicFramePr>
          <p:nvPr>
            <p:extLst>
              <p:ext uri="{D42A27DB-BD31-4B8C-83A1-F6EECF244321}">
                <p14:modId xmlns:p14="http://schemas.microsoft.com/office/powerpoint/2010/main" val="1925273776"/>
              </p:ext>
            </p:extLst>
          </p:nvPr>
        </p:nvGraphicFramePr>
        <p:xfrm>
          <a:off x="0" y="5740209"/>
          <a:ext cx="10097273" cy="1964652"/>
        </p:xfrm>
        <a:graphic>
          <a:graphicData uri="http://schemas.openxmlformats.org/drawingml/2006/table">
            <a:tbl>
              <a:tblPr firstRow="1" bandRow="1">
                <a:tableStyleId>{5C22544A-7EE6-4342-B048-85BDC9FD1C3A}</a:tableStyleId>
              </a:tblPr>
              <a:tblGrid>
                <a:gridCol w="10097273">
                  <a:extLst>
                    <a:ext uri="{9D8B030D-6E8A-4147-A177-3AD203B41FA5}">
                      <a16:colId xmlns:a16="http://schemas.microsoft.com/office/drawing/2014/main" val="3472740027"/>
                    </a:ext>
                  </a:extLst>
                </a:gridCol>
              </a:tblGrid>
              <a:tr h="456722">
                <a:tc>
                  <a:txBody>
                    <a:bodyPr/>
                    <a:lstStyle/>
                    <a:p>
                      <a:r>
                        <a:rPr lang="es-CO" sz="1600" b="1" kern="1200" dirty="0">
                          <a:solidFill>
                            <a:schemeClr val="tx1"/>
                          </a:solidFill>
                          <a:effectLst/>
                          <a:latin typeface="+mn-lt"/>
                          <a:ea typeface="+mn-ea"/>
                          <a:cs typeface="+mn-cs"/>
                        </a:rPr>
                        <a:t>ALMACENAMIENTO</a:t>
                      </a:r>
                      <a:r>
                        <a:rPr lang="es-CO" sz="1600" dirty="0">
                          <a:effectLst/>
                        </a:rPr>
                        <a:t> </a:t>
                      </a:r>
                      <a:endParaRPr lang="es-ES_tradnl" sz="1600" dirty="0"/>
                    </a:p>
                  </a:txBody>
                  <a:tcPr/>
                </a:tc>
                <a:extLst>
                  <a:ext uri="{0D108BD9-81ED-4DB2-BD59-A6C34878D82A}">
                    <a16:rowId xmlns:a16="http://schemas.microsoft.com/office/drawing/2014/main" val="4036745711"/>
                  </a:ext>
                </a:extLst>
              </a:tr>
              <a:tr h="1507930">
                <a:tc>
                  <a:txBody>
                    <a:bodyPr/>
                    <a:lstStyle/>
                    <a:p>
                      <a:r>
                        <a:rPr lang="es-CO" sz="1600" kern="1200" dirty="0" smtClean="0">
                          <a:solidFill>
                            <a:schemeClr val="dk1"/>
                          </a:solidFill>
                          <a:effectLst/>
                          <a:latin typeface="+mn-lt"/>
                          <a:ea typeface="+mn-ea"/>
                          <a:cs typeface="+mn-cs"/>
                        </a:rPr>
                        <a:t>Después de cada uso debe desacoplarlos  de la Full </a:t>
                      </a:r>
                      <a:r>
                        <a:rPr lang="es-CO" sz="1600" kern="1200" dirty="0" err="1" smtClean="0">
                          <a:solidFill>
                            <a:schemeClr val="dk1"/>
                          </a:solidFill>
                          <a:effectLst/>
                          <a:latin typeface="+mn-lt"/>
                          <a:ea typeface="+mn-ea"/>
                          <a:cs typeface="+mn-cs"/>
                        </a:rPr>
                        <a:t>Face</a:t>
                      </a:r>
                      <a:r>
                        <a:rPr lang="es-CO" sz="1600" kern="1200" dirty="0" smtClean="0">
                          <a:solidFill>
                            <a:schemeClr val="dk1"/>
                          </a:solidFill>
                          <a:effectLst/>
                          <a:latin typeface="+mn-lt"/>
                          <a:ea typeface="+mn-ea"/>
                          <a:cs typeface="+mn-cs"/>
                        </a:rPr>
                        <a:t> o pieza facial  guardar en una bolsa ziploc, separada de la  Full </a:t>
                      </a:r>
                      <a:r>
                        <a:rPr lang="es-CO" sz="1600" kern="1200" dirty="0" err="1" smtClean="0">
                          <a:solidFill>
                            <a:schemeClr val="dk1"/>
                          </a:solidFill>
                          <a:effectLst/>
                          <a:latin typeface="+mn-lt"/>
                          <a:ea typeface="+mn-ea"/>
                          <a:cs typeface="+mn-cs"/>
                        </a:rPr>
                        <a:t>Face</a:t>
                      </a:r>
                      <a:r>
                        <a:rPr lang="es-CO" sz="1600" kern="1200" baseline="0" dirty="0" smtClean="0">
                          <a:solidFill>
                            <a:schemeClr val="dk1"/>
                          </a:solidFill>
                          <a:effectLst/>
                          <a:latin typeface="+mn-lt"/>
                          <a:ea typeface="+mn-ea"/>
                          <a:cs typeface="+mn-cs"/>
                        </a:rPr>
                        <a:t> </a:t>
                      </a:r>
                      <a:r>
                        <a:rPr lang="es-CO" sz="1600" kern="1200" dirty="0" smtClean="0">
                          <a:solidFill>
                            <a:schemeClr val="dk1"/>
                          </a:solidFill>
                          <a:effectLst/>
                          <a:latin typeface="+mn-lt"/>
                          <a:ea typeface="+mn-ea"/>
                          <a:cs typeface="+mn-cs"/>
                        </a:rPr>
                        <a:t>o pieza facial  media cara, para evitar que continúe recibiendo contaminación  del ambiente y los  pre filtros también se almacena juntamente con los cartuchos inmediatamente después de su uso.</a:t>
                      </a:r>
                      <a:endParaRPr lang="es-ES_tradnl" sz="1600" dirty="0"/>
                    </a:p>
                  </a:txBody>
                  <a:tcPr/>
                </a:tc>
                <a:extLst>
                  <a:ext uri="{0D108BD9-81ED-4DB2-BD59-A6C34878D82A}">
                    <a16:rowId xmlns:a16="http://schemas.microsoft.com/office/drawing/2014/main" val="498012809"/>
                  </a:ext>
                </a:extLst>
              </a:tr>
            </a:tbl>
          </a:graphicData>
        </a:graphic>
      </p:graphicFrame>
      <p:pic>
        <p:nvPicPr>
          <p:cNvPr id="6" name="Imagen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676" y="671436"/>
            <a:ext cx="1110204" cy="94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Imagen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896" y="673122"/>
            <a:ext cx="1295400" cy="94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160766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AEE14E5-D9CD-404A-8C62-7966626CF4D5}"/>
              </a:ext>
            </a:extLst>
          </p:cNvPr>
          <p:cNvSpPr txBox="1"/>
          <p:nvPr/>
        </p:nvSpPr>
        <p:spPr>
          <a:xfrm>
            <a:off x="29994" y="107429"/>
            <a:ext cx="7962646" cy="461665"/>
          </a:xfrm>
          <a:prstGeom prst="rect">
            <a:avLst/>
          </a:prstGeom>
          <a:noFill/>
        </p:spPr>
        <p:txBody>
          <a:bodyPr wrap="square" rtlCol="0">
            <a:spAutoFit/>
          </a:bodyPr>
          <a:lstStyle/>
          <a:p>
            <a:r>
              <a:rPr lang="es-ES_tradnl" sz="2400" b="1" dirty="0">
                <a:solidFill>
                  <a:srgbClr val="F0D1C0"/>
                </a:solidFill>
              </a:rPr>
              <a:t>ELEMENTOS DE PROTECCIÓN PERSONAL </a:t>
            </a:r>
          </a:p>
        </p:txBody>
      </p:sp>
      <p:graphicFrame>
        <p:nvGraphicFramePr>
          <p:cNvPr id="3" name="Tabla 2">
            <a:extLst>
              <a:ext uri="{FF2B5EF4-FFF2-40B4-BE49-F238E27FC236}">
                <a16:creationId xmlns:a16="http://schemas.microsoft.com/office/drawing/2014/main" id="{836E8B0A-91C1-7343-918B-7B0269D82D3A}"/>
              </a:ext>
            </a:extLst>
          </p:cNvPr>
          <p:cNvGraphicFramePr>
            <a:graphicFrameLocks noGrp="1"/>
          </p:cNvGraphicFramePr>
          <p:nvPr>
            <p:extLst>
              <p:ext uri="{D42A27DB-BD31-4B8C-83A1-F6EECF244321}">
                <p14:modId xmlns:p14="http://schemas.microsoft.com/office/powerpoint/2010/main" val="4125422873"/>
              </p:ext>
            </p:extLst>
          </p:nvPr>
        </p:nvGraphicFramePr>
        <p:xfrm>
          <a:off x="-16648" y="5087"/>
          <a:ext cx="10080625" cy="3246405"/>
        </p:xfrm>
        <a:graphic>
          <a:graphicData uri="http://schemas.openxmlformats.org/drawingml/2006/table">
            <a:tbl>
              <a:tblPr firstRow="1" bandRow="1">
                <a:tableStyleId>{5C22544A-7EE6-4342-B048-85BDC9FD1C3A}</a:tableStyleId>
              </a:tblPr>
              <a:tblGrid>
                <a:gridCol w="2642494">
                  <a:extLst>
                    <a:ext uri="{9D8B030D-6E8A-4147-A177-3AD203B41FA5}">
                      <a16:colId xmlns:a16="http://schemas.microsoft.com/office/drawing/2014/main" val="2902689220"/>
                    </a:ext>
                  </a:extLst>
                </a:gridCol>
                <a:gridCol w="3693962">
                  <a:extLst>
                    <a:ext uri="{9D8B030D-6E8A-4147-A177-3AD203B41FA5}">
                      <a16:colId xmlns:a16="http://schemas.microsoft.com/office/drawing/2014/main" val="3317171917"/>
                    </a:ext>
                  </a:extLst>
                </a:gridCol>
                <a:gridCol w="3744169">
                  <a:extLst>
                    <a:ext uri="{9D8B030D-6E8A-4147-A177-3AD203B41FA5}">
                      <a16:colId xmlns:a16="http://schemas.microsoft.com/office/drawing/2014/main" val="1518201177"/>
                    </a:ext>
                  </a:extLst>
                </a:gridCol>
              </a:tblGrid>
              <a:tr h="411765">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ELEMENTO</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DESCRIPCIÓN</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AREAS  DE USO</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extLst>
                  <a:ext uri="{0D108BD9-81ED-4DB2-BD59-A6C34878D82A}">
                    <a16:rowId xmlns:a16="http://schemas.microsoft.com/office/drawing/2014/main" val="1900740079"/>
                  </a:ext>
                </a:extLst>
              </a:tr>
              <a:tr h="2538281">
                <a:tc>
                  <a:txBody>
                    <a:bodyPr/>
                    <a:lstStyle/>
                    <a:p>
                      <a:r>
                        <a:rPr lang="es-CO" sz="1400" kern="1200" dirty="0" smtClean="0">
                          <a:solidFill>
                            <a:schemeClr val="dk1"/>
                          </a:solidFill>
                          <a:effectLst/>
                          <a:latin typeface="+mn-lt"/>
                          <a:ea typeface="+mn-ea"/>
                          <a:cs typeface="+mn-cs"/>
                        </a:rPr>
                        <a:t>GUANTES ANTICORTE</a:t>
                      </a:r>
                      <a:endParaRPr lang="es-ES_tradnl" sz="1400" dirty="0"/>
                    </a:p>
                    <a:p>
                      <a:endParaRPr lang="es-ES_tradnl" dirty="0"/>
                    </a:p>
                    <a:p>
                      <a:endParaRPr lang="es-ES_tradnl" dirty="0"/>
                    </a:p>
                    <a:p>
                      <a:endParaRPr lang="es-ES" sz="1600" dirty="0" smtClean="0"/>
                    </a:p>
                    <a:p>
                      <a:r>
                        <a:rPr lang="es-ES" sz="1600" dirty="0" smtClean="0"/>
                        <a:t>Riesgos mecánicos se aplica  a todos las agresiones físicas y mecánicas por abrasión, corte por trozado, perforación  y desgarre.</a:t>
                      </a:r>
                      <a:endParaRPr lang="es-ES_tradnl" sz="1600" dirty="0"/>
                    </a:p>
                    <a:p>
                      <a:endParaRPr lang="es-ES_tradnl" dirty="0"/>
                    </a:p>
                  </a:txBody>
                  <a:tcPr/>
                </a:tc>
                <a:tc>
                  <a:txBody>
                    <a:bodyPr/>
                    <a:lstStyle/>
                    <a:p>
                      <a:r>
                        <a:rPr lang="es-ES" sz="1400" kern="1200" dirty="0" smtClean="0">
                          <a:solidFill>
                            <a:schemeClr val="dk1"/>
                          </a:solidFill>
                          <a:effectLst/>
                          <a:latin typeface="+mn-lt"/>
                          <a:ea typeface="+mn-ea"/>
                          <a:cs typeface="+mn-cs"/>
                        </a:rPr>
                        <a:t>Para protección de manos contra riesgos mecánicos</a:t>
                      </a:r>
                      <a:r>
                        <a:rPr lang="es-ES" sz="1400" kern="1200" baseline="0" dirty="0" smtClean="0">
                          <a:solidFill>
                            <a:schemeClr val="dk1"/>
                          </a:solidFill>
                          <a:effectLst/>
                          <a:latin typeface="+mn-lt"/>
                          <a:ea typeface="+mn-ea"/>
                          <a:cs typeface="+mn-cs"/>
                        </a:rPr>
                        <a:t> estos</a:t>
                      </a:r>
                      <a:r>
                        <a:rPr lang="es-ES" sz="1400" kern="1200" dirty="0" smtClean="0">
                          <a:solidFill>
                            <a:schemeClr val="dk1"/>
                          </a:solidFill>
                          <a:effectLst/>
                          <a:latin typeface="+mn-lt"/>
                          <a:ea typeface="+mn-ea"/>
                          <a:cs typeface="+mn-cs"/>
                        </a:rPr>
                        <a:t> tienen propiedades antideslizantes, protege contra riesgos de abrasión y cortes.</a:t>
                      </a:r>
                    </a:p>
                    <a:p>
                      <a:r>
                        <a:rPr lang="es-ES" sz="1400" kern="1200" dirty="0" smtClean="0">
                          <a:solidFill>
                            <a:schemeClr val="dk1"/>
                          </a:solidFill>
                          <a:effectLst/>
                          <a:latin typeface="+mn-lt"/>
                          <a:ea typeface="+mn-ea"/>
                          <a:cs typeface="+mn-cs"/>
                        </a:rPr>
                        <a:t>Este guante no se recomienda para usos como por ejemplo:</a:t>
                      </a:r>
                    </a:p>
                    <a:p>
                      <a:r>
                        <a:rPr lang="es-ES" sz="1400" kern="1200" dirty="0" smtClean="0">
                          <a:solidFill>
                            <a:schemeClr val="dk1"/>
                          </a:solidFill>
                          <a:effectLst/>
                          <a:latin typeface="+mn-lt"/>
                          <a:ea typeface="+mn-ea"/>
                          <a:cs typeface="+mn-cs"/>
                        </a:rPr>
                        <a:t>Manejo de máquinas en movimiento en las que exista riesgo de atrapamiento, debido a la alta resistencia al desgarro</a:t>
                      </a:r>
                      <a:r>
                        <a:rPr lang="es-ES" sz="1600" kern="1200" dirty="0" smtClean="0">
                          <a:solidFill>
                            <a:schemeClr val="dk1"/>
                          </a:solidFill>
                          <a:effectLst/>
                          <a:latin typeface="+mn-lt"/>
                          <a:ea typeface="+mn-ea"/>
                          <a:cs typeface="+mn-cs"/>
                        </a:rPr>
                        <a:t>.</a:t>
                      </a:r>
                      <a:endParaRPr lang="es-ES" sz="1600" kern="1200" dirty="0">
                        <a:solidFill>
                          <a:schemeClr val="dk1"/>
                        </a:solidFill>
                        <a:effectLst/>
                        <a:latin typeface="+mn-lt"/>
                        <a:ea typeface="+mn-ea"/>
                        <a:cs typeface="+mn-cs"/>
                      </a:endParaRPr>
                    </a:p>
                  </a:txBody>
                  <a:tcPr/>
                </a:tc>
                <a:tc>
                  <a:txBody>
                    <a:bodyPr/>
                    <a:lstStyle/>
                    <a:p>
                      <a:r>
                        <a:rPr lang="es-ES_tradnl" sz="1600" dirty="0" smtClean="0"/>
                        <a:t>Se debe utilizar en las áreas:                                             Taller,  CETE, pintura, almacén, en estaciones de servicio (EDS) por  servicio técnico, mantenimiento </a:t>
                      </a:r>
                      <a:endParaRPr lang="es-ES_tradnl" sz="1600" dirty="0"/>
                    </a:p>
                  </a:txBody>
                  <a:tcPr/>
                </a:tc>
                <a:extLst>
                  <a:ext uri="{0D108BD9-81ED-4DB2-BD59-A6C34878D82A}">
                    <a16:rowId xmlns:a16="http://schemas.microsoft.com/office/drawing/2014/main" val="2893879565"/>
                  </a:ext>
                </a:extLst>
              </a:tr>
            </a:tbl>
          </a:graphicData>
        </a:graphic>
      </p:graphicFrame>
      <p:graphicFrame>
        <p:nvGraphicFramePr>
          <p:cNvPr id="4" name="Tabla 3">
            <a:extLst>
              <a:ext uri="{FF2B5EF4-FFF2-40B4-BE49-F238E27FC236}">
                <a16:creationId xmlns:a16="http://schemas.microsoft.com/office/drawing/2014/main" id="{532A4B84-F3FB-9D4A-9CE4-771C2CDF04B1}"/>
              </a:ext>
            </a:extLst>
          </p:cNvPr>
          <p:cNvGraphicFramePr>
            <a:graphicFrameLocks noGrp="1"/>
          </p:cNvGraphicFramePr>
          <p:nvPr>
            <p:extLst>
              <p:ext uri="{D42A27DB-BD31-4B8C-83A1-F6EECF244321}">
                <p14:modId xmlns:p14="http://schemas.microsoft.com/office/powerpoint/2010/main" val="3397618157"/>
              </p:ext>
            </p:extLst>
          </p:nvPr>
        </p:nvGraphicFramePr>
        <p:xfrm>
          <a:off x="0" y="2976318"/>
          <a:ext cx="10080625" cy="3329653"/>
        </p:xfrm>
        <a:graphic>
          <a:graphicData uri="http://schemas.openxmlformats.org/drawingml/2006/table">
            <a:tbl>
              <a:tblPr firstRow="1" bandRow="1">
                <a:tableStyleId>{5C22544A-7EE6-4342-B048-85BDC9FD1C3A}</a:tableStyleId>
              </a:tblPr>
              <a:tblGrid>
                <a:gridCol w="2668638">
                  <a:extLst>
                    <a:ext uri="{9D8B030D-6E8A-4147-A177-3AD203B41FA5}">
                      <a16:colId xmlns:a16="http://schemas.microsoft.com/office/drawing/2014/main" val="2039160437"/>
                    </a:ext>
                  </a:extLst>
                </a:gridCol>
                <a:gridCol w="3678392">
                  <a:extLst>
                    <a:ext uri="{9D8B030D-6E8A-4147-A177-3AD203B41FA5}">
                      <a16:colId xmlns:a16="http://schemas.microsoft.com/office/drawing/2014/main" val="765389060"/>
                    </a:ext>
                  </a:extLst>
                </a:gridCol>
                <a:gridCol w="3733595">
                  <a:extLst>
                    <a:ext uri="{9D8B030D-6E8A-4147-A177-3AD203B41FA5}">
                      <a16:colId xmlns:a16="http://schemas.microsoft.com/office/drawing/2014/main" val="3277867286"/>
                    </a:ext>
                  </a:extLst>
                </a:gridCol>
              </a:tblGrid>
              <a:tr h="340709">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VIDA UTIL</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a:tc>
                <a:tc>
                  <a:txBody>
                    <a:bodyPr/>
                    <a:lstStyle/>
                    <a:p>
                      <a:pPr algn="ctr"/>
                      <a:r>
                        <a:rPr lang="es-ES_tradnl" sz="1600" dirty="0">
                          <a:solidFill>
                            <a:schemeClr val="tx1"/>
                          </a:solidFill>
                        </a:rPr>
                        <a:t>INSPECCIÓN </a:t>
                      </a:r>
                    </a:p>
                  </a:txBody>
                  <a:tcPr/>
                </a:tc>
                <a:tc>
                  <a:txBody>
                    <a:bodyPr/>
                    <a:lstStyle/>
                    <a:p>
                      <a:pPr algn="ctr"/>
                      <a:r>
                        <a:rPr lang="es-ES_tradnl" sz="1600" dirty="0">
                          <a:solidFill>
                            <a:schemeClr val="tx1"/>
                          </a:solidFill>
                        </a:rPr>
                        <a:t>LIMPIEZA</a:t>
                      </a:r>
                    </a:p>
                  </a:txBody>
                  <a:tcPr/>
                </a:tc>
                <a:extLst>
                  <a:ext uri="{0D108BD9-81ED-4DB2-BD59-A6C34878D82A}">
                    <a16:rowId xmlns:a16="http://schemas.microsoft.com/office/drawing/2014/main" val="2444675764"/>
                  </a:ext>
                </a:extLst>
              </a:tr>
              <a:tr h="2988944">
                <a:tc>
                  <a:txBody>
                    <a:bodyPr/>
                    <a:lstStyle/>
                    <a:p>
                      <a:r>
                        <a:rPr lang="es-ES" sz="1800" kern="1200" dirty="0" smtClean="0">
                          <a:solidFill>
                            <a:schemeClr val="dk1"/>
                          </a:solidFill>
                          <a:effectLst/>
                          <a:latin typeface="+mn-lt"/>
                          <a:ea typeface="+mn-ea"/>
                          <a:cs typeface="+mn-cs"/>
                        </a:rPr>
                        <a:t>La sustitución periódica o de inmediato de los guantes es  cuando se presentan defectos, grietas o desgarros a fin de garantizar que se cambien cuando antes.</a:t>
                      </a:r>
                      <a:endParaRPr lang="es-CO" sz="1800" kern="1200" dirty="0" smtClean="0">
                        <a:solidFill>
                          <a:schemeClr val="dk1"/>
                        </a:solidFill>
                        <a:effectLst/>
                        <a:latin typeface="+mn-lt"/>
                        <a:ea typeface="+mn-ea"/>
                        <a:cs typeface="+mn-cs"/>
                      </a:endParaRPr>
                    </a:p>
                    <a:p>
                      <a:r>
                        <a:rPr lang="es-CO" sz="1800" kern="1200" dirty="0" smtClean="0">
                          <a:solidFill>
                            <a:schemeClr val="dk1"/>
                          </a:solidFill>
                          <a:effectLst/>
                          <a:latin typeface="+mn-lt"/>
                          <a:ea typeface="+mn-ea"/>
                          <a:cs typeface="+mn-cs"/>
                        </a:rPr>
                        <a:t>La vida útil es de 6 meses </a:t>
                      </a:r>
                      <a:endParaRPr lang="es-ES_tradnl" sz="1700" dirty="0"/>
                    </a:p>
                  </a:txBody>
                  <a:tcPr/>
                </a:tc>
                <a:tc>
                  <a:txBody>
                    <a:bodyPr/>
                    <a:lstStyle/>
                    <a:p>
                      <a:r>
                        <a:rPr lang="es-CO" sz="1800" kern="1200" dirty="0" smtClean="0">
                          <a:solidFill>
                            <a:schemeClr val="dk1"/>
                          </a:solidFill>
                          <a:effectLst/>
                          <a:latin typeface="+mn-lt"/>
                          <a:ea typeface="+mn-ea"/>
                          <a:cs typeface="+mn-cs"/>
                        </a:rPr>
                        <a:t>Inspeccione con cuidado los guantes antes de usarlos, observe si </a:t>
                      </a:r>
                      <a:r>
                        <a:rPr lang="es-CO" sz="1800" kern="1200" dirty="0" err="1" smtClean="0">
                          <a:solidFill>
                            <a:schemeClr val="dk1"/>
                          </a:solidFill>
                          <a:effectLst/>
                          <a:latin typeface="+mn-lt"/>
                          <a:ea typeface="+mn-ea"/>
                          <a:cs typeface="+mn-cs"/>
                        </a:rPr>
                        <a:t>están</a:t>
                      </a:r>
                      <a:r>
                        <a:rPr lang="es-CO" sz="1800" kern="1200" dirty="0" smtClean="0">
                          <a:solidFill>
                            <a:schemeClr val="dk1"/>
                          </a:solidFill>
                          <a:effectLst/>
                          <a:latin typeface="+mn-lt"/>
                          <a:ea typeface="+mn-ea"/>
                          <a:cs typeface="+mn-cs"/>
                        </a:rPr>
                        <a:t> rotos, gastados o </a:t>
                      </a:r>
                      <a:r>
                        <a:rPr lang="es-CO" sz="1800" kern="1200" dirty="0" err="1" smtClean="0">
                          <a:solidFill>
                            <a:schemeClr val="dk1"/>
                          </a:solidFill>
                          <a:effectLst/>
                          <a:latin typeface="+mn-lt"/>
                          <a:ea typeface="+mn-ea"/>
                          <a:cs typeface="+mn-cs"/>
                        </a:rPr>
                        <a:t>dañados</a:t>
                      </a:r>
                      <a:r>
                        <a:rPr lang="es-CO" sz="1800" kern="1200" dirty="0" smtClean="0">
                          <a:solidFill>
                            <a:schemeClr val="dk1"/>
                          </a:solidFill>
                          <a:effectLst/>
                          <a:latin typeface="+mn-lt"/>
                          <a:ea typeface="+mn-ea"/>
                          <a:cs typeface="+mn-cs"/>
                        </a:rPr>
                        <a:t> Si nota cualquier tipo de </a:t>
                      </a:r>
                      <a:r>
                        <a:rPr lang="es-CO" sz="1800" kern="1200" dirty="0" err="1" smtClean="0">
                          <a:solidFill>
                            <a:schemeClr val="dk1"/>
                          </a:solidFill>
                          <a:effectLst/>
                          <a:latin typeface="+mn-lt"/>
                          <a:ea typeface="+mn-ea"/>
                          <a:cs typeface="+mn-cs"/>
                        </a:rPr>
                        <a:t>daño</a:t>
                      </a:r>
                      <a:r>
                        <a:rPr lang="es-CO" sz="1800" kern="1200" dirty="0" smtClean="0">
                          <a:solidFill>
                            <a:schemeClr val="dk1"/>
                          </a:solidFill>
                          <a:effectLst/>
                          <a:latin typeface="+mn-lt"/>
                          <a:ea typeface="+mn-ea"/>
                          <a:cs typeface="+mn-cs"/>
                        </a:rPr>
                        <a:t>, reporte y cambie los guantes.</a:t>
                      </a:r>
                      <a:endParaRPr lang="es-ES_tradnl" sz="1700" dirty="0"/>
                    </a:p>
                  </a:txBody>
                  <a:tcPr/>
                </a:tc>
                <a:tc>
                  <a:txBody>
                    <a:bodyPr/>
                    <a:lstStyle/>
                    <a:p>
                      <a:r>
                        <a:rPr lang="es-CO" sz="1800" kern="1200" dirty="0" smtClean="0">
                          <a:solidFill>
                            <a:schemeClr val="dk1"/>
                          </a:solidFill>
                          <a:effectLst/>
                          <a:latin typeface="+mn-lt"/>
                          <a:ea typeface="+mn-ea"/>
                          <a:cs typeface="+mn-cs"/>
                        </a:rPr>
                        <a:t>Lavar con agua y detergente neutro. Deberán en todo momento mantenerse limpios y secos en la zona interior Voltear por el lado revés con el fin de airear el guante evitando que se generen hongos y bacterias</a:t>
                      </a:r>
                      <a:endParaRPr lang="es-ES_tradnl" sz="1700" dirty="0"/>
                    </a:p>
                  </a:txBody>
                  <a:tcPr/>
                </a:tc>
                <a:extLst>
                  <a:ext uri="{0D108BD9-81ED-4DB2-BD59-A6C34878D82A}">
                    <a16:rowId xmlns:a16="http://schemas.microsoft.com/office/drawing/2014/main" val="2466580429"/>
                  </a:ext>
                </a:extLst>
              </a:tr>
            </a:tbl>
          </a:graphicData>
        </a:graphic>
      </p:graphicFrame>
      <p:graphicFrame>
        <p:nvGraphicFramePr>
          <p:cNvPr id="5" name="Tabla 4">
            <a:extLst>
              <a:ext uri="{FF2B5EF4-FFF2-40B4-BE49-F238E27FC236}">
                <a16:creationId xmlns:a16="http://schemas.microsoft.com/office/drawing/2014/main" id="{DD22EB83-69DF-5D42-890E-A9C7493E4BF0}"/>
              </a:ext>
            </a:extLst>
          </p:cNvPr>
          <p:cNvGraphicFramePr>
            <a:graphicFrameLocks noGrp="1"/>
          </p:cNvGraphicFramePr>
          <p:nvPr>
            <p:extLst/>
          </p:nvPr>
        </p:nvGraphicFramePr>
        <p:xfrm>
          <a:off x="0" y="6327156"/>
          <a:ext cx="10097273" cy="1174854"/>
        </p:xfrm>
        <a:graphic>
          <a:graphicData uri="http://schemas.openxmlformats.org/drawingml/2006/table">
            <a:tbl>
              <a:tblPr firstRow="1" bandRow="1">
                <a:tableStyleId>{5C22544A-7EE6-4342-B048-85BDC9FD1C3A}</a:tableStyleId>
              </a:tblPr>
              <a:tblGrid>
                <a:gridCol w="10097273">
                  <a:extLst>
                    <a:ext uri="{9D8B030D-6E8A-4147-A177-3AD203B41FA5}">
                      <a16:colId xmlns:a16="http://schemas.microsoft.com/office/drawing/2014/main" val="3472740027"/>
                    </a:ext>
                  </a:extLst>
                </a:gridCol>
              </a:tblGrid>
              <a:tr h="350296">
                <a:tc>
                  <a:txBody>
                    <a:bodyPr/>
                    <a:lstStyle/>
                    <a:p>
                      <a:r>
                        <a:rPr lang="es-CO" sz="1600" b="1" kern="1200" dirty="0">
                          <a:solidFill>
                            <a:schemeClr val="tx1"/>
                          </a:solidFill>
                          <a:effectLst/>
                          <a:latin typeface="+mn-lt"/>
                          <a:ea typeface="+mn-ea"/>
                          <a:cs typeface="+mn-cs"/>
                        </a:rPr>
                        <a:t>ALMACENAMIENTO</a:t>
                      </a:r>
                      <a:r>
                        <a:rPr lang="es-CO" sz="1600" dirty="0">
                          <a:effectLst/>
                        </a:rPr>
                        <a:t> </a:t>
                      </a:r>
                      <a:endParaRPr lang="es-ES_tradnl" sz="1600" dirty="0"/>
                    </a:p>
                  </a:txBody>
                  <a:tcPr/>
                </a:tc>
                <a:extLst>
                  <a:ext uri="{0D108BD9-81ED-4DB2-BD59-A6C34878D82A}">
                    <a16:rowId xmlns:a16="http://schemas.microsoft.com/office/drawing/2014/main" val="4036745711"/>
                  </a:ext>
                </a:extLst>
              </a:tr>
              <a:tr h="824558">
                <a:tc>
                  <a:txBody>
                    <a:bodyPr/>
                    <a:lstStyle/>
                    <a:p>
                      <a:r>
                        <a:rPr lang="es-CO" sz="1800" kern="1200" dirty="0" smtClean="0">
                          <a:solidFill>
                            <a:schemeClr val="dk1"/>
                          </a:solidFill>
                          <a:effectLst/>
                          <a:latin typeface="+mn-lt"/>
                          <a:ea typeface="+mn-ea"/>
                          <a:cs typeface="+mn-cs"/>
                        </a:rPr>
                        <a:t>Almacene los guantes volteados  por el lado revés y guardar  en el empaque o bolsa adecuado cuando termine su trabajo del día. </a:t>
                      </a:r>
                      <a:endParaRPr lang="es-ES_tradnl" dirty="0"/>
                    </a:p>
                  </a:txBody>
                  <a:tcPr/>
                </a:tc>
                <a:extLst>
                  <a:ext uri="{0D108BD9-81ED-4DB2-BD59-A6C34878D82A}">
                    <a16:rowId xmlns:a16="http://schemas.microsoft.com/office/drawing/2014/main" val="498012809"/>
                  </a:ext>
                </a:extLst>
              </a:tr>
            </a:tbl>
          </a:graphicData>
        </a:graphic>
      </p:graphicFrame>
      <p:pic>
        <p:nvPicPr>
          <p:cNvPr id="6" name="Imagen 5"/>
          <p:cNvPicPr>
            <a:picLocks noChangeAspect="1"/>
          </p:cNvPicPr>
          <p:nvPr/>
        </p:nvPicPr>
        <p:blipFill>
          <a:blip r:embed="rId2"/>
          <a:stretch>
            <a:fillRect/>
          </a:stretch>
        </p:blipFill>
        <p:spPr>
          <a:xfrm>
            <a:off x="215777" y="827509"/>
            <a:ext cx="1224136" cy="576064"/>
          </a:xfrm>
          <a:prstGeom prst="rect">
            <a:avLst/>
          </a:prstGeom>
        </p:spPr>
      </p:pic>
    </p:spTree>
    <p:extLst>
      <p:ext uri="{BB962C8B-B14F-4D97-AF65-F5344CB8AC3E}">
        <p14:creationId xmlns:p14="http://schemas.microsoft.com/office/powerpoint/2010/main" val="33485713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AEE14E5-D9CD-404A-8C62-7966626CF4D5}"/>
              </a:ext>
            </a:extLst>
          </p:cNvPr>
          <p:cNvSpPr txBox="1"/>
          <p:nvPr/>
        </p:nvSpPr>
        <p:spPr>
          <a:xfrm>
            <a:off x="29994" y="107429"/>
            <a:ext cx="7962646" cy="461665"/>
          </a:xfrm>
          <a:prstGeom prst="rect">
            <a:avLst/>
          </a:prstGeom>
          <a:noFill/>
        </p:spPr>
        <p:txBody>
          <a:bodyPr wrap="square" rtlCol="0">
            <a:spAutoFit/>
          </a:bodyPr>
          <a:lstStyle/>
          <a:p>
            <a:r>
              <a:rPr lang="es-ES_tradnl" sz="2400" b="1" dirty="0">
                <a:solidFill>
                  <a:srgbClr val="F0D1C0"/>
                </a:solidFill>
              </a:rPr>
              <a:t>ELEMENTOS DE PROTECCIÓN PERSONAL </a:t>
            </a:r>
          </a:p>
        </p:txBody>
      </p:sp>
      <p:graphicFrame>
        <p:nvGraphicFramePr>
          <p:cNvPr id="3" name="Tabla 2">
            <a:extLst>
              <a:ext uri="{FF2B5EF4-FFF2-40B4-BE49-F238E27FC236}">
                <a16:creationId xmlns:a16="http://schemas.microsoft.com/office/drawing/2014/main" id="{836E8B0A-91C1-7343-918B-7B0269D82D3A}"/>
              </a:ext>
            </a:extLst>
          </p:cNvPr>
          <p:cNvGraphicFramePr>
            <a:graphicFrameLocks noGrp="1"/>
          </p:cNvGraphicFramePr>
          <p:nvPr>
            <p:extLst>
              <p:ext uri="{D42A27DB-BD31-4B8C-83A1-F6EECF244321}">
                <p14:modId xmlns:p14="http://schemas.microsoft.com/office/powerpoint/2010/main" val="1638114731"/>
              </p:ext>
            </p:extLst>
          </p:nvPr>
        </p:nvGraphicFramePr>
        <p:xfrm>
          <a:off x="-16648" y="5087"/>
          <a:ext cx="10080625" cy="3063525"/>
        </p:xfrm>
        <a:graphic>
          <a:graphicData uri="http://schemas.openxmlformats.org/drawingml/2006/table">
            <a:tbl>
              <a:tblPr firstRow="1" bandRow="1">
                <a:tableStyleId>{5C22544A-7EE6-4342-B048-85BDC9FD1C3A}</a:tableStyleId>
              </a:tblPr>
              <a:tblGrid>
                <a:gridCol w="2642494">
                  <a:extLst>
                    <a:ext uri="{9D8B030D-6E8A-4147-A177-3AD203B41FA5}">
                      <a16:colId xmlns:a16="http://schemas.microsoft.com/office/drawing/2014/main" val="2902689220"/>
                    </a:ext>
                  </a:extLst>
                </a:gridCol>
                <a:gridCol w="3693962">
                  <a:extLst>
                    <a:ext uri="{9D8B030D-6E8A-4147-A177-3AD203B41FA5}">
                      <a16:colId xmlns:a16="http://schemas.microsoft.com/office/drawing/2014/main" val="3317171917"/>
                    </a:ext>
                  </a:extLst>
                </a:gridCol>
                <a:gridCol w="3744169">
                  <a:extLst>
                    <a:ext uri="{9D8B030D-6E8A-4147-A177-3AD203B41FA5}">
                      <a16:colId xmlns:a16="http://schemas.microsoft.com/office/drawing/2014/main" val="1518201177"/>
                    </a:ext>
                  </a:extLst>
                </a:gridCol>
              </a:tblGrid>
              <a:tr h="411765">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ELEMENTO</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DESCRIPCIÓN</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AREAS  DE USO</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extLst>
                  <a:ext uri="{0D108BD9-81ED-4DB2-BD59-A6C34878D82A}">
                    <a16:rowId xmlns:a16="http://schemas.microsoft.com/office/drawing/2014/main" val="1900740079"/>
                  </a:ext>
                </a:extLst>
              </a:tr>
              <a:tr h="253828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sz="1400" kern="1200" dirty="0" smtClean="0">
                          <a:solidFill>
                            <a:schemeClr val="dk1"/>
                          </a:solidFill>
                          <a:effectLst/>
                          <a:latin typeface="+mn-lt"/>
                          <a:ea typeface="+mn-ea"/>
                          <a:cs typeface="+mn-cs"/>
                        </a:rPr>
                        <a:t>GUANTES DE NITRILO</a:t>
                      </a:r>
                    </a:p>
                    <a:p>
                      <a:pPr marL="0" marR="0" indent="0" algn="l" defTabSz="457200" rtl="0" eaLnBrk="1" fontAlgn="auto" latinLnBrk="0" hangingPunct="1">
                        <a:lnSpc>
                          <a:spcPct val="100000"/>
                        </a:lnSpc>
                        <a:spcBef>
                          <a:spcPts val="0"/>
                        </a:spcBef>
                        <a:spcAft>
                          <a:spcPts val="0"/>
                        </a:spcAft>
                        <a:buClrTx/>
                        <a:buSzTx/>
                        <a:buFontTx/>
                        <a:buNone/>
                        <a:tabLst/>
                        <a:defRPr/>
                      </a:pPr>
                      <a:endParaRPr lang="es-ES" sz="1400" kern="1200" dirty="0" smtClean="0">
                        <a:solidFill>
                          <a:schemeClr val="dk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s-CO" sz="1400" kern="1200" dirty="0" smtClean="0">
                        <a:solidFill>
                          <a:schemeClr val="dk1"/>
                        </a:solidFill>
                        <a:effectLst/>
                        <a:latin typeface="+mn-lt"/>
                        <a:ea typeface="+mn-ea"/>
                        <a:cs typeface="+mn-cs"/>
                      </a:endParaRPr>
                    </a:p>
                    <a:p>
                      <a:endParaRPr lang="es-ES_tradnl" dirty="0"/>
                    </a:p>
                    <a:p>
                      <a:r>
                        <a:rPr lang="es-ES" dirty="0" smtClean="0"/>
                        <a:t>Protección de contacto con sustancias químicas</a:t>
                      </a:r>
                      <a:endParaRPr lang="es-ES_tradnl" dirty="0"/>
                    </a:p>
                    <a:p>
                      <a:endParaRPr lang="es-ES_tradnl" dirty="0"/>
                    </a:p>
                    <a:p>
                      <a:endParaRPr lang="es-ES_tradnl" dirty="0"/>
                    </a:p>
                    <a:p>
                      <a:endParaRPr lang="es-ES_tradnl" dirty="0"/>
                    </a:p>
                  </a:txBody>
                  <a:tcPr/>
                </a:tc>
                <a:tc>
                  <a:txBody>
                    <a:bodyPr/>
                    <a:lstStyle/>
                    <a:p>
                      <a:r>
                        <a:rPr lang="es-ES" sz="1800" b="0" i="0" kern="1200" dirty="0" smtClean="0">
                          <a:solidFill>
                            <a:schemeClr val="dk1"/>
                          </a:solidFill>
                          <a:effectLst/>
                          <a:latin typeface="+mn-lt"/>
                          <a:ea typeface="+mn-ea"/>
                          <a:cs typeface="+mn-cs"/>
                        </a:rPr>
                        <a:t>Guante flexible y robusto que ofrece una gran destreza y una buena resistencia a la rotura. Protege la mano de aceites, hidrocarburos, grasas y abrasiones, con un agarre óptimo,</a:t>
                      </a:r>
                      <a:r>
                        <a:rPr lang="es-ES" sz="1800" b="0" i="0" kern="1200" baseline="0" dirty="0" smtClean="0">
                          <a:solidFill>
                            <a:schemeClr val="dk1"/>
                          </a:solidFill>
                          <a:effectLst/>
                          <a:latin typeface="+mn-lt"/>
                          <a:ea typeface="+mn-ea"/>
                          <a:cs typeface="+mn-cs"/>
                        </a:rPr>
                        <a:t> </a:t>
                      </a:r>
                      <a:r>
                        <a:rPr lang="es-ES" sz="1800" b="0" i="0" kern="1200" dirty="0" smtClean="0">
                          <a:solidFill>
                            <a:schemeClr val="dk1"/>
                          </a:solidFill>
                          <a:effectLst/>
                          <a:latin typeface="+mn-lt"/>
                          <a:ea typeface="+mn-ea"/>
                          <a:cs typeface="+mn-cs"/>
                        </a:rPr>
                        <a:t>impermeable para trabajar en ambientes húmedos con mayor resistencia a la abrasión</a:t>
                      </a:r>
                      <a:endParaRPr lang="es-ES" sz="1600" kern="1200" dirty="0">
                        <a:solidFill>
                          <a:schemeClr val="dk1"/>
                        </a:solidFill>
                        <a:effectLst/>
                        <a:latin typeface="+mn-lt"/>
                        <a:ea typeface="+mn-ea"/>
                        <a:cs typeface="+mn-cs"/>
                      </a:endParaRP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_tradnl" sz="1600" dirty="0" smtClean="0"/>
                        <a:t>Se debe utilizar en las áreas:                                             Taller,  CETE, pintura, en estaciones de servicio (EDS) por  servicio técnico, mantenimiento,</a:t>
                      </a:r>
                      <a:r>
                        <a:rPr lang="es-ES" sz="1600" dirty="0" smtClean="0"/>
                        <a:t> durante la manipulación de sustancias químicas.</a:t>
                      </a:r>
                      <a:endParaRPr lang="es-ES_tradnl" sz="1600" dirty="0"/>
                    </a:p>
                  </a:txBody>
                  <a:tcPr/>
                </a:tc>
                <a:extLst>
                  <a:ext uri="{0D108BD9-81ED-4DB2-BD59-A6C34878D82A}">
                    <a16:rowId xmlns:a16="http://schemas.microsoft.com/office/drawing/2014/main" val="2893879565"/>
                  </a:ext>
                </a:extLst>
              </a:tr>
            </a:tbl>
          </a:graphicData>
        </a:graphic>
      </p:graphicFrame>
      <p:graphicFrame>
        <p:nvGraphicFramePr>
          <p:cNvPr id="4" name="Tabla 3">
            <a:extLst>
              <a:ext uri="{FF2B5EF4-FFF2-40B4-BE49-F238E27FC236}">
                <a16:creationId xmlns:a16="http://schemas.microsoft.com/office/drawing/2014/main" id="{532A4B84-F3FB-9D4A-9CE4-771C2CDF04B1}"/>
              </a:ext>
            </a:extLst>
          </p:cNvPr>
          <p:cNvGraphicFramePr>
            <a:graphicFrameLocks noGrp="1"/>
          </p:cNvGraphicFramePr>
          <p:nvPr>
            <p:extLst>
              <p:ext uri="{D42A27DB-BD31-4B8C-83A1-F6EECF244321}">
                <p14:modId xmlns:p14="http://schemas.microsoft.com/office/powerpoint/2010/main" val="1281738818"/>
              </p:ext>
            </p:extLst>
          </p:nvPr>
        </p:nvGraphicFramePr>
        <p:xfrm>
          <a:off x="0" y="2976318"/>
          <a:ext cx="10080625" cy="3329653"/>
        </p:xfrm>
        <a:graphic>
          <a:graphicData uri="http://schemas.openxmlformats.org/drawingml/2006/table">
            <a:tbl>
              <a:tblPr firstRow="1" bandRow="1">
                <a:tableStyleId>{5C22544A-7EE6-4342-B048-85BDC9FD1C3A}</a:tableStyleId>
              </a:tblPr>
              <a:tblGrid>
                <a:gridCol w="2668638">
                  <a:extLst>
                    <a:ext uri="{9D8B030D-6E8A-4147-A177-3AD203B41FA5}">
                      <a16:colId xmlns:a16="http://schemas.microsoft.com/office/drawing/2014/main" val="2039160437"/>
                    </a:ext>
                  </a:extLst>
                </a:gridCol>
                <a:gridCol w="3678392">
                  <a:extLst>
                    <a:ext uri="{9D8B030D-6E8A-4147-A177-3AD203B41FA5}">
                      <a16:colId xmlns:a16="http://schemas.microsoft.com/office/drawing/2014/main" val="765389060"/>
                    </a:ext>
                  </a:extLst>
                </a:gridCol>
                <a:gridCol w="3733595">
                  <a:extLst>
                    <a:ext uri="{9D8B030D-6E8A-4147-A177-3AD203B41FA5}">
                      <a16:colId xmlns:a16="http://schemas.microsoft.com/office/drawing/2014/main" val="3277867286"/>
                    </a:ext>
                  </a:extLst>
                </a:gridCol>
              </a:tblGrid>
              <a:tr h="340709">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VIDA UTIL</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a:tc>
                <a:tc>
                  <a:txBody>
                    <a:bodyPr/>
                    <a:lstStyle/>
                    <a:p>
                      <a:pPr algn="ctr"/>
                      <a:r>
                        <a:rPr lang="es-ES_tradnl" sz="1600" dirty="0">
                          <a:solidFill>
                            <a:schemeClr val="tx1"/>
                          </a:solidFill>
                        </a:rPr>
                        <a:t>INSPECCIÓN </a:t>
                      </a:r>
                    </a:p>
                  </a:txBody>
                  <a:tcPr/>
                </a:tc>
                <a:tc>
                  <a:txBody>
                    <a:bodyPr/>
                    <a:lstStyle/>
                    <a:p>
                      <a:pPr algn="ctr"/>
                      <a:r>
                        <a:rPr lang="es-ES_tradnl" sz="1600" dirty="0">
                          <a:solidFill>
                            <a:schemeClr val="tx1"/>
                          </a:solidFill>
                        </a:rPr>
                        <a:t>LIMPIEZA</a:t>
                      </a:r>
                    </a:p>
                  </a:txBody>
                  <a:tcPr/>
                </a:tc>
                <a:extLst>
                  <a:ext uri="{0D108BD9-81ED-4DB2-BD59-A6C34878D82A}">
                    <a16:rowId xmlns:a16="http://schemas.microsoft.com/office/drawing/2014/main" val="2444675764"/>
                  </a:ext>
                </a:extLst>
              </a:tr>
              <a:tr h="2988944">
                <a:tc>
                  <a:txBody>
                    <a:bodyPr/>
                    <a:lstStyle/>
                    <a:p>
                      <a:r>
                        <a:rPr lang="es-CO" sz="1800" kern="1200" dirty="0" smtClean="0">
                          <a:solidFill>
                            <a:schemeClr val="dk1"/>
                          </a:solidFill>
                          <a:effectLst/>
                          <a:latin typeface="+mn-lt"/>
                          <a:ea typeface="+mn-ea"/>
                          <a:cs typeface="+mn-cs"/>
                        </a:rPr>
                        <a:t>Su vida útil hasta 6 meses, depende del tipo de exposición y frecuencia  a sustancias químicas se debe revisar continuamente antes y después  de usar si se observa anomalías   reportar y cambiar de inmediato. </a:t>
                      </a:r>
                      <a:endParaRPr lang="es-ES_tradnl" sz="1700" dirty="0"/>
                    </a:p>
                  </a:txBody>
                  <a:tcPr/>
                </a:tc>
                <a:tc>
                  <a:txBody>
                    <a:bodyPr/>
                    <a:lstStyle/>
                    <a:p>
                      <a:r>
                        <a:rPr lang="es-CO" sz="1800" kern="1200" dirty="0" smtClean="0">
                          <a:solidFill>
                            <a:schemeClr val="dk1"/>
                          </a:solidFill>
                          <a:effectLst/>
                          <a:latin typeface="+mn-lt"/>
                          <a:ea typeface="+mn-ea"/>
                          <a:cs typeface="+mn-cs"/>
                        </a:rPr>
                        <a:t>Inspeccione con cuidado los guantes antes de usarlos, para esto debe insuflar o llenar de aire cada guante y verificar que no tenga perforaciones observe si están rotos, gastados o dañados reporte y cambie los guantes.</a:t>
                      </a:r>
                      <a:endParaRPr lang="es-ES_tradnl" sz="1700"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sz="1800" kern="1200" dirty="0" smtClean="0">
                          <a:solidFill>
                            <a:schemeClr val="dk1"/>
                          </a:solidFill>
                          <a:effectLst/>
                          <a:latin typeface="+mn-lt"/>
                          <a:ea typeface="+mn-ea"/>
                          <a:cs typeface="+mn-cs"/>
                        </a:rPr>
                        <a:t>Lavar con agua y detergente neutro.                                   Deberán en todo momento mantenerse limpios y secos en la zona interior Voltear por el lado revés con el fin de airear el guante evitando que se generen hongos y bacterias</a:t>
                      </a:r>
                      <a:endParaRPr lang="es-CO" sz="1800" kern="1200" dirty="0" smtClean="0">
                        <a:solidFill>
                          <a:schemeClr val="dk1"/>
                        </a:solidFill>
                        <a:effectLst/>
                        <a:latin typeface="+mn-lt"/>
                        <a:ea typeface="+mn-ea"/>
                        <a:cs typeface="+mn-cs"/>
                      </a:endParaRPr>
                    </a:p>
                    <a:p>
                      <a:endParaRPr lang="es-ES_tradnl" sz="1700" dirty="0"/>
                    </a:p>
                  </a:txBody>
                  <a:tcPr/>
                </a:tc>
                <a:extLst>
                  <a:ext uri="{0D108BD9-81ED-4DB2-BD59-A6C34878D82A}">
                    <a16:rowId xmlns:a16="http://schemas.microsoft.com/office/drawing/2014/main" val="2466580429"/>
                  </a:ext>
                </a:extLst>
              </a:tr>
            </a:tbl>
          </a:graphicData>
        </a:graphic>
      </p:graphicFrame>
      <p:graphicFrame>
        <p:nvGraphicFramePr>
          <p:cNvPr id="5" name="Tabla 4">
            <a:extLst>
              <a:ext uri="{FF2B5EF4-FFF2-40B4-BE49-F238E27FC236}">
                <a16:creationId xmlns:a16="http://schemas.microsoft.com/office/drawing/2014/main" id="{DD22EB83-69DF-5D42-890E-A9C7493E4BF0}"/>
              </a:ext>
            </a:extLst>
          </p:cNvPr>
          <p:cNvGraphicFramePr>
            <a:graphicFrameLocks noGrp="1"/>
          </p:cNvGraphicFramePr>
          <p:nvPr>
            <p:extLst/>
          </p:nvPr>
        </p:nvGraphicFramePr>
        <p:xfrm>
          <a:off x="0" y="6327156"/>
          <a:ext cx="10097273" cy="1174854"/>
        </p:xfrm>
        <a:graphic>
          <a:graphicData uri="http://schemas.openxmlformats.org/drawingml/2006/table">
            <a:tbl>
              <a:tblPr firstRow="1" bandRow="1">
                <a:tableStyleId>{5C22544A-7EE6-4342-B048-85BDC9FD1C3A}</a:tableStyleId>
              </a:tblPr>
              <a:tblGrid>
                <a:gridCol w="10097273">
                  <a:extLst>
                    <a:ext uri="{9D8B030D-6E8A-4147-A177-3AD203B41FA5}">
                      <a16:colId xmlns:a16="http://schemas.microsoft.com/office/drawing/2014/main" val="3472740027"/>
                    </a:ext>
                  </a:extLst>
                </a:gridCol>
              </a:tblGrid>
              <a:tr h="350296">
                <a:tc>
                  <a:txBody>
                    <a:bodyPr/>
                    <a:lstStyle/>
                    <a:p>
                      <a:r>
                        <a:rPr lang="es-CO" sz="1600" b="1" kern="1200" dirty="0">
                          <a:solidFill>
                            <a:schemeClr val="tx1"/>
                          </a:solidFill>
                          <a:effectLst/>
                          <a:latin typeface="+mn-lt"/>
                          <a:ea typeface="+mn-ea"/>
                          <a:cs typeface="+mn-cs"/>
                        </a:rPr>
                        <a:t>ALMACENAMIENTO</a:t>
                      </a:r>
                      <a:r>
                        <a:rPr lang="es-CO" sz="1600" dirty="0">
                          <a:effectLst/>
                        </a:rPr>
                        <a:t> </a:t>
                      </a:r>
                      <a:endParaRPr lang="es-ES_tradnl" sz="1600" dirty="0"/>
                    </a:p>
                  </a:txBody>
                  <a:tcPr/>
                </a:tc>
                <a:extLst>
                  <a:ext uri="{0D108BD9-81ED-4DB2-BD59-A6C34878D82A}">
                    <a16:rowId xmlns:a16="http://schemas.microsoft.com/office/drawing/2014/main" val="4036745711"/>
                  </a:ext>
                </a:extLst>
              </a:tr>
              <a:tr h="824558">
                <a:tc>
                  <a:txBody>
                    <a:bodyPr/>
                    <a:lstStyle/>
                    <a:p>
                      <a:r>
                        <a:rPr lang="es-CO" sz="1800" kern="1200" dirty="0" smtClean="0">
                          <a:solidFill>
                            <a:schemeClr val="dk1"/>
                          </a:solidFill>
                          <a:effectLst/>
                          <a:latin typeface="+mn-lt"/>
                          <a:ea typeface="+mn-ea"/>
                          <a:cs typeface="+mn-cs"/>
                        </a:rPr>
                        <a:t>Almacene los guantes volteados  por el lado revés y guardar  en el empaque o bolsa adecuado cuando termine su trabajo del día. </a:t>
                      </a:r>
                      <a:endParaRPr lang="es-ES_tradnl" dirty="0"/>
                    </a:p>
                  </a:txBody>
                  <a:tcPr/>
                </a:tc>
                <a:extLst>
                  <a:ext uri="{0D108BD9-81ED-4DB2-BD59-A6C34878D82A}">
                    <a16:rowId xmlns:a16="http://schemas.microsoft.com/office/drawing/2014/main" val="498012809"/>
                  </a:ext>
                </a:extLst>
              </a:tr>
            </a:tbl>
          </a:graphicData>
        </a:graphic>
      </p:graphicFrame>
      <p:pic>
        <p:nvPicPr>
          <p:cNvPr id="6" name="Imagen 5"/>
          <p:cNvPicPr>
            <a:picLocks noChangeAspect="1"/>
          </p:cNvPicPr>
          <p:nvPr/>
        </p:nvPicPr>
        <p:blipFill>
          <a:blip r:embed="rId2"/>
          <a:stretch>
            <a:fillRect/>
          </a:stretch>
        </p:blipFill>
        <p:spPr>
          <a:xfrm>
            <a:off x="431800" y="671436"/>
            <a:ext cx="828571" cy="643078"/>
          </a:xfrm>
          <a:prstGeom prst="rect">
            <a:avLst/>
          </a:prstGeom>
        </p:spPr>
      </p:pic>
      <p:pic>
        <p:nvPicPr>
          <p:cNvPr id="7" name="Imagen 6"/>
          <p:cNvPicPr>
            <a:picLocks noChangeAspect="1"/>
          </p:cNvPicPr>
          <p:nvPr/>
        </p:nvPicPr>
        <p:blipFill>
          <a:blip r:embed="rId3"/>
          <a:stretch>
            <a:fillRect/>
          </a:stretch>
        </p:blipFill>
        <p:spPr>
          <a:xfrm>
            <a:off x="1260371" y="617768"/>
            <a:ext cx="1229122" cy="648072"/>
          </a:xfrm>
          <a:prstGeom prst="rect">
            <a:avLst/>
          </a:prstGeom>
        </p:spPr>
      </p:pic>
    </p:spTree>
    <p:extLst>
      <p:ext uri="{BB962C8B-B14F-4D97-AF65-F5344CB8AC3E}">
        <p14:creationId xmlns:p14="http://schemas.microsoft.com/office/powerpoint/2010/main" val="30973634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AEE14E5-D9CD-404A-8C62-7966626CF4D5}"/>
              </a:ext>
            </a:extLst>
          </p:cNvPr>
          <p:cNvSpPr txBox="1"/>
          <p:nvPr/>
        </p:nvSpPr>
        <p:spPr>
          <a:xfrm>
            <a:off x="29994" y="107429"/>
            <a:ext cx="7962646" cy="461665"/>
          </a:xfrm>
          <a:prstGeom prst="rect">
            <a:avLst/>
          </a:prstGeom>
          <a:noFill/>
        </p:spPr>
        <p:txBody>
          <a:bodyPr wrap="square" rtlCol="0">
            <a:spAutoFit/>
          </a:bodyPr>
          <a:lstStyle/>
          <a:p>
            <a:r>
              <a:rPr lang="es-ES_tradnl" sz="2400" b="1" dirty="0">
                <a:solidFill>
                  <a:srgbClr val="F0D1C0"/>
                </a:solidFill>
              </a:rPr>
              <a:t>ELEMENTOS DE PROTECCIÓN PERSONAL </a:t>
            </a:r>
          </a:p>
        </p:txBody>
      </p:sp>
      <p:graphicFrame>
        <p:nvGraphicFramePr>
          <p:cNvPr id="3" name="Tabla 2">
            <a:extLst>
              <a:ext uri="{FF2B5EF4-FFF2-40B4-BE49-F238E27FC236}">
                <a16:creationId xmlns:a16="http://schemas.microsoft.com/office/drawing/2014/main" id="{836E8B0A-91C1-7343-918B-7B0269D82D3A}"/>
              </a:ext>
            </a:extLst>
          </p:cNvPr>
          <p:cNvGraphicFramePr>
            <a:graphicFrameLocks noGrp="1"/>
          </p:cNvGraphicFramePr>
          <p:nvPr>
            <p:extLst>
              <p:ext uri="{D42A27DB-BD31-4B8C-83A1-F6EECF244321}">
                <p14:modId xmlns:p14="http://schemas.microsoft.com/office/powerpoint/2010/main" val="1131788107"/>
              </p:ext>
            </p:extLst>
          </p:nvPr>
        </p:nvGraphicFramePr>
        <p:xfrm>
          <a:off x="-16648" y="5087"/>
          <a:ext cx="10080625" cy="3246405"/>
        </p:xfrm>
        <a:graphic>
          <a:graphicData uri="http://schemas.openxmlformats.org/drawingml/2006/table">
            <a:tbl>
              <a:tblPr firstRow="1" bandRow="1">
                <a:tableStyleId>{5C22544A-7EE6-4342-B048-85BDC9FD1C3A}</a:tableStyleId>
              </a:tblPr>
              <a:tblGrid>
                <a:gridCol w="2642494">
                  <a:extLst>
                    <a:ext uri="{9D8B030D-6E8A-4147-A177-3AD203B41FA5}">
                      <a16:colId xmlns:a16="http://schemas.microsoft.com/office/drawing/2014/main" val="2902689220"/>
                    </a:ext>
                  </a:extLst>
                </a:gridCol>
                <a:gridCol w="3693962">
                  <a:extLst>
                    <a:ext uri="{9D8B030D-6E8A-4147-A177-3AD203B41FA5}">
                      <a16:colId xmlns:a16="http://schemas.microsoft.com/office/drawing/2014/main" val="3317171917"/>
                    </a:ext>
                  </a:extLst>
                </a:gridCol>
                <a:gridCol w="3744169">
                  <a:extLst>
                    <a:ext uri="{9D8B030D-6E8A-4147-A177-3AD203B41FA5}">
                      <a16:colId xmlns:a16="http://schemas.microsoft.com/office/drawing/2014/main" val="1518201177"/>
                    </a:ext>
                  </a:extLst>
                </a:gridCol>
              </a:tblGrid>
              <a:tr h="411765">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ELEMENTO</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DESCRIPCIÓN</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AREAS  DE USO</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extLst>
                  <a:ext uri="{0D108BD9-81ED-4DB2-BD59-A6C34878D82A}">
                    <a16:rowId xmlns:a16="http://schemas.microsoft.com/office/drawing/2014/main" val="1900740079"/>
                  </a:ext>
                </a:extLst>
              </a:tr>
              <a:tr h="253828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sz="1400" kern="1200" dirty="0" smtClean="0">
                          <a:solidFill>
                            <a:schemeClr val="dk1"/>
                          </a:solidFill>
                          <a:effectLst/>
                          <a:latin typeface="+mn-lt"/>
                          <a:ea typeface="+mn-ea"/>
                          <a:cs typeface="+mn-cs"/>
                        </a:rPr>
                        <a:t>RESPIRADOR MATERIAL PARTICUL</a:t>
                      </a:r>
                      <a:r>
                        <a:rPr lang="es-CO" sz="1400" kern="1200" dirty="0" smtClean="0">
                          <a:solidFill>
                            <a:schemeClr val="dk1"/>
                          </a:solidFill>
                          <a:effectLst/>
                          <a:latin typeface="+mn-lt"/>
                          <a:ea typeface="+mn-ea"/>
                          <a:cs typeface="+mn-cs"/>
                        </a:rPr>
                        <a:t> </a:t>
                      </a:r>
                      <a:r>
                        <a:rPr lang="es-ES" sz="1400" kern="1200" dirty="0" smtClean="0">
                          <a:solidFill>
                            <a:schemeClr val="dk1"/>
                          </a:solidFill>
                          <a:effectLst/>
                          <a:latin typeface="+mn-lt"/>
                          <a:ea typeface="+mn-ea"/>
                          <a:cs typeface="+mn-cs"/>
                        </a:rPr>
                        <a:t>ADO</a:t>
                      </a:r>
                      <a:endParaRPr lang="es-CO" sz="1400" kern="1200" dirty="0" smtClean="0">
                        <a:solidFill>
                          <a:schemeClr val="dk1"/>
                        </a:solidFill>
                        <a:effectLst/>
                        <a:latin typeface="+mn-lt"/>
                        <a:ea typeface="+mn-ea"/>
                        <a:cs typeface="+mn-cs"/>
                      </a:endParaRPr>
                    </a:p>
                    <a:p>
                      <a:endParaRPr lang="es-ES_tradnl" dirty="0"/>
                    </a:p>
                    <a:p>
                      <a:endParaRPr lang="es-ES_tradnl" dirty="0"/>
                    </a:p>
                    <a:p>
                      <a:r>
                        <a:rPr lang="es-CO" sz="1600" kern="1200" dirty="0" smtClean="0">
                          <a:solidFill>
                            <a:schemeClr val="dk1"/>
                          </a:solidFill>
                          <a:effectLst/>
                          <a:latin typeface="+mn-lt"/>
                          <a:ea typeface="+mn-ea"/>
                          <a:cs typeface="+mn-cs"/>
                        </a:rPr>
                        <a:t>Son libres de mantenimiento sirve para protección del</a:t>
                      </a:r>
                      <a:r>
                        <a:rPr lang="es-CO" sz="1600" kern="1200" baseline="0" dirty="0" smtClean="0">
                          <a:solidFill>
                            <a:schemeClr val="dk1"/>
                          </a:solidFill>
                          <a:effectLst/>
                          <a:latin typeface="+mn-lt"/>
                          <a:ea typeface="+mn-ea"/>
                          <a:cs typeface="+mn-cs"/>
                        </a:rPr>
                        <a:t> material</a:t>
                      </a:r>
                      <a:r>
                        <a:rPr lang="es-CO" sz="1600" kern="1200" dirty="0" smtClean="0">
                          <a:solidFill>
                            <a:schemeClr val="dk1"/>
                          </a:solidFill>
                          <a:effectLst/>
                          <a:latin typeface="+mn-lt"/>
                          <a:ea typeface="+mn-ea"/>
                          <a:cs typeface="+mn-cs"/>
                        </a:rPr>
                        <a:t>  partículado de aerosoles, aceitosos y no aceitosos</a:t>
                      </a:r>
                      <a:endParaRPr lang="es-ES_tradnl" sz="1600" dirty="0"/>
                    </a:p>
                    <a:p>
                      <a:endParaRPr lang="es-ES_tradnl" dirty="0"/>
                    </a:p>
                    <a:p>
                      <a:endParaRPr lang="es-ES_tradnl" dirty="0"/>
                    </a:p>
                  </a:txBody>
                  <a:tcPr/>
                </a:tc>
                <a:tc>
                  <a:txBody>
                    <a:bodyPr/>
                    <a:lstStyle/>
                    <a:p>
                      <a:r>
                        <a:rPr lang="es-CO" sz="1800" kern="1200" dirty="0" smtClean="0">
                          <a:solidFill>
                            <a:schemeClr val="dk1"/>
                          </a:solidFill>
                          <a:effectLst/>
                          <a:latin typeface="+mn-lt"/>
                          <a:ea typeface="+mn-ea"/>
                          <a:cs typeface="+mn-cs"/>
                        </a:rPr>
                        <a:t>Estos  no suministran oxígeno</a:t>
                      </a:r>
                      <a:endParaRPr lang="es-ES" sz="1600" kern="1200" dirty="0">
                        <a:solidFill>
                          <a:schemeClr val="dk1"/>
                        </a:solidFill>
                        <a:effectLst/>
                        <a:latin typeface="+mn-lt"/>
                        <a:ea typeface="+mn-ea"/>
                        <a:cs typeface="+mn-cs"/>
                      </a:endParaRPr>
                    </a:p>
                  </a:txBody>
                  <a:tcPr/>
                </a:tc>
                <a:tc>
                  <a:txBody>
                    <a:bodyPr/>
                    <a:lstStyle/>
                    <a:p>
                      <a:r>
                        <a:rPr lang="es-ES_tradnl" sz="1600" dirty="0" smtClean="0"/>
                        <a:t>Se debe utilizar en las áreas:                                             Taller,  CETE, pintura, en estaciones de servicio (EDS) por  servicio técnico, mantenimiento,</a:t>
                      </a:r>
                      <a:r>
                        <a:rPr lang="es-ES" sz="1600" dirty="0" smtClean="0"/>
                        <a:t> durante la realización</a:t>
                      </a:r>
                      <a:r>
                        <a:rPr lang="es-ES" sz="1600" baseline="0" dirty="0" smtClean="0"/>
                        <a:t>  de actividades que generen material particulado aceitosa y no aceitosa .</a:t>
                      </a:r>
                      <a:endParaRPr lang="es-ES_tradnl" sz="1600" dirty="0"/>
                    </a:p>
                  </a:txBody>
                  <a:tcPr/>
                </a:tc>
                <a:extLst>
                  <a:ext uri="{0D108BD9-81ED-4DB2-BD59-A6C34878D82A}">
                    <a16:rowId xmlns:a16="http://schemas.microsoft.com/office/drawing/2014/main" val="2893879565"/>
                  </a:ext>
                </a:extLst>
              </a:tr>
            </a:tbl>
          </a:graphicData>
        </a:graphic>
      </p:graphicFrame>
      <p:graphicFrame>
        <p:nvGraphicFramePr>
          <p:cNvPr id="4" name="Tabla 3">
            <a:extLst>
              <a:ext uri="{FF2B5EF4-FFF2-40B4-BE49-F238E27FC236}">
                <a16:creationId xmlns:a16="http://schemas.microsoft.com/office/drawing/2014/main" id="{532A4B84-F3FB-9D4A-9CE4-771C2CDF04B1}"/>
              </a:ext>
            </a:extLst>
          </p:cNvPr>
          <p:cNvGraphicFramePr>
            <a:graphicFrameLocks noGrp="1"/>
          </p:cNvGraphicFramePr>
          <p:nvPr>
            <p:extLst>
              <p:ext uri="{D42A27DB-BD31-4B8C-83A1-F6EECF244321}">
                <p14:modId xmlns:p14="http://schemas.microsoft.com/office/powerpoint/2010/main" val="4210394752"/>
              </p:ext>
            </p:extLst>
          </p:nvPr>
        </p:nvGraphicFramePr>
        <p:xfrm>
          <a:off x="0" y="2987749"/>
          <a:ext cx="10080625" cy="3324224"/>
        </p:xfrm>
        <a:graphic>
          <a:graphicData uri="http://schemas.openxmlformats.org/drawingml/2006/table">
            <a:tbl>
              <a:tblPr firstRow="1" bandRow="1">
                <a:tableStyleId>{5C22544A-7EE6-4342-B048-85BDC9FD1C3A}</a:tableStyleId>
              </a:tblPr>
              <a:tblGrid>
                <a:gridCol w="2668638">
                  <a:extLst>
                    <a:ext uri="{9D8B030D-6E8A-4147-A177-3AD203B41FA5}">
                      <a16:colId xmlns:a16="http://schemas.microsoft.com/office/drawing/2014/main" val="2039160437"/>
                    </a:ext>
                  </a:extLst>
                </a:gridCol>
                <a:gridCol w="3678392">
                  <a:extLst>
                    <a:ext uri="{9D8B030D-6E8A-4147-A177-3AD203B41FA5}">
                      <a16:colId xmlns:a16="http://schemas.microsoft.com/office/drawing/2014/main" val="765389060"/>
                    </a:ext>
                  </a:extLst>
                </a:gridCol>
                <a:gridCol w="3733595">
                  <a:extLst>
                    <a:ext uri="{9D8B030D-6E8A-4147-A177-3AD203B41FA5}">
                      <a16:colId xmlns:a16="http://schemas.microsoft.com/office/drawing/2014/main" val="3277867286"/>
                    </a:ext>
                  </a:extLst>
                </a:gridCol>
              </a:tblGrid>
              <a:tr h="329278">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VIDA UTIL</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a:tc>
                <a:tc>
                  <a:txBody>
                    <a:bodyPr/>
                    <a:lstStyle/>
                    <a:p>
                      <a:pPr algn="ctr"/>
                      <a:r>
                        <a:rPr lang="es-ES_tradnl" sz="1600" dirty="0">
                          <a:solidFill>
                            <a:schemeClr val="tx1"/>
                          </a:solidFill>
                        </a:rPr>
                        <a:t>INSPECCIÓN </a:t>
                      </a:r>
                    </a:p>
                  </a:txBody>
                  <a:tcPr/>
                </a:tc>
                <a:tc>
                  <a:txBody>
                    <a:bodyPr/>
                    <a:lstStyle/>
                    <a:p>
                      <a:pPr algn="ctr"/>
                      <a:r>
                        <a:rPr lang="es-ES_tradnl" sz="1600" dirty="0">
                          <a:solidFill>
                            <a:schemeClr val="tx1"/>
                          </a:solidFill>
                        </a:rPr>
                        <a:t>LIMPIEZA</a:t>
                      </a:r>
                    </a:p>
                  </a:txBody>
                  <a:tcPr/>
                </a:tc>
                <a:extLst>
                  <a:ext uri="{0D108BD9-81ED-4DB2-BD59-A6C34878D82A}">
                    <a16:rowId xmlns:a16="http://schemas.microsoft.com/office/drawing/2014/main" val="2444675764"/>
                  </a:ext>
                </a:extLst>
              </a:tr>
              <a:tr h="2988944">
                <a:tc>
                  <a:txBody>
                    <a:bodyPr/>
                    <a:lstStyle/>
                    <a:p>
                      <a:pPr>
                        <a:spcAft>
                          <a:spcPts val="0"/>
                        </a:spcAft>
                      </a:pPr>
                      <a:r>
                        <a:rPr lang="es-ES" sz="1600" dirty="0">
                          <a:solidFill>
                            <a:srgbClr val="00000A"/>
                          </a:solidFill>
                          <a:effectLst/>
                          <a:latin typeface="Arial" panose="020B0604020202020204" pitchFamily="34" charset="0"/>
                          <a:ea typeface="Arial Unicode MS" panose="020B0604020202020204"/>
                          <a:cs typeface="Arial Unicode MS" panose="020B0604020202020204"/>
                        </a:rPr>
                        <a:t>No altere, modifique, o maltrate este respirador, se cambia cuando este saturado ósea cuando ya presente dificultad para respirar depende del tipo de uso que le de el trabajador.</a:t>
                      </a:r>
                      <a:endParaRPr lang="es-CO" sz="1600" dirty="0">
                        <a:solidFill>
                          <a:srgbClr val="00000A"/>
                        </a:solidFill>
                        <a:effectLst/>
                        <a:latin typeface="Liberation Serif"/>
                        <a:ea typeface="Arial Unicode MS" panose="020B0604020202020204"/>
                        <a:cs typeface="Arial Unicode MS" panose="020B0604020202020204"/>
                      </a:endParaRPr>
                    </a:p>
                  </a:txBody>
                  <a:tcPr marL="34925" marR="34925" marT="34925" marB="34925"/>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sz="1600" kern="1200" dirty="0" smtClean="0">
                          <a:solidFill>
                            <a:schemeClr val="dk1"/>
                          </a:solidFill>
                          <a:effectLst/>
                          <a:latin typeface="+mn-lt"/>
                          <a:ea typeface="+mn-ea"/>
                          <a:cs typeface="+mn-cs"/>
                        </a:rPr>
                        <a:t>Antes de cada uso, inspeccione cuidadosamente  el respirador, incluyendo el medio filtrante y área de fijación de la banda, en caso de fisuras o daños,</a:t>
                      </a:r>
                      <a:r>
                        <a:rPr lang="es-ES" sz="1600" kern="1200" baseline="0" dirty="0" smtClean="0">
                          <a:solidFill>
                            <a:schemeClr val="dk1"/>
                          </a:solidFill>
                          <a:effectLst/>
                          <a:latin typeface="+mn-lt"/>
                          <a:ea typeface="+mn-ea"/>
                          <a:cs typeface="+mn-cs"/>
                        </a:rPr>
                        <a:t> las p</a:t>
                      </a:r>
                      <a:r>
                        <a:rPr lang="es-ES" sz="1600" kern="1200" dirty="0" smtClean="0">
                          <a:solidFill>
                            <a:schemeClr val="dk1"/>
                          </a:solidFill>
                          <a:effectLst/>
                          <a:latin typeface="+mn-lt"/>
                          <a:ea typeface="+mn-ea"/>
                          <a:cs typeface="+mn-cs"/>
                        </a:rPr>
                        <a:t>erforaciones por grapas o en el área de pegado de la banda no afectan el desempeño del respirador.</a:t>
                      </a:r>
                      <a:endParaRPr lang="es-CO" sz="1600" kern="1200" dirty="0" smtClean="0">
                        <a:solidFill>
                          <a:schemeClr val="dk1"/>
                        </a:solidFill>
                        <a:effectLst/>
                        <a:latin typeface="+mn-lt"/>
                        <a:ea typeface="+mn-ea"/>
                        <a:cs typeface="+mn-cs"/>
                      </a:endParaRPr>
                    </a:p>
                    <a:p>
                      <a:endParaRPr lang="es-ES_tradnl" sz="1700" dirty="0"/>
                    </a:p>
                  </a:txBody>
                  <a:tcPr/>
                </a:tc>
                <a:tc>
                  <a:txBody>
                    <a:bodyPr/>
                    <a:lstStyle/>
                    <a:p>
                      <a:r>
                        <a:rPr lang="es-CO" sz="1800" kern="1200" dirty="0" smtClean="0">
                          <a:solidFill>
                            <a:schemeClr val="dk1"/>
                          </a:solidFill>
                          <a:effectLst/>
                          <a:latin typeface="+mn-lt"/>
                          <a:ea typeface="+mn-ea"/>
                          <a:cs typeface="+mn-cs"/>
                        </a:rPr>
                        <a:t>Es libre de mantenimiento </a:t>
                      </a:r>
                      <a:r>
                        <a:rPr lang="es-ES" sz="1800" kern="1200" dirty="0" smtClean="0">
                          <a:solidFill>
                            <a:schemeClr val="dk1"/>
                          </a:solidFill>
                          <a:effectLst/>
                          <a:latin typeface="+mn-lt"/>
                          <a:ea typeface="+mn-ea"/>
                          <a:cs typeface="+mn-cs"/>
                        </a:rPr>
                        <a:t> y se debe cambiar cada vez que sea necesario.</a:t>
                      </a:r>
                      <a:endParaRPr lang="es-ES_tradnl" sz="1700" dirty="0"/>
                    </a:p>
                  </a:txBody>
                  <a:tcPr/>
                </a:tc>
                <a:extLst>
                  <a:ext uri="{0D108BD9-81ED-4DB2-BD59-A6C34878D82A}">
                    <a16:rowId xmlns:a16="http://schemas.microsoft.com/office/drawing/2014/main" val="2466580429"/>
                  </a:ext>
                </a:extLst>
              </a:tr>
            </a:tbl>
          </a:graphicData>
        </a:graphic>
      </p:graphicFrame>
      <p:graphicFrame>
        <p:nvGraphicFramePr>
          <p:cNvPr id="5" name="Tabla 4">
            <a:extLst>
              <a:ext uri="{FF2B5EF4-FFF2-40B4-BE49-F238E27FC236}">
                <a16:creationId xmlns:a16="http://schemas.microsoft.com/office/drawing/2014/main" id="{DD22EB83-69DF-5D42-890E-A9C7493E4BF0}"/>
              </a:ext>
            </a:extLst>
          </p:cNvPr>
          <p:cNvGraphicFramePr>
            <a:graphicFrameLocks noGrp="1"/>
          </p:cNvGraphicFramePr>
          <p:nvPr>
            <p:extLst>
              <p:ext uri="{D42A27DB-BD31-4B8C-83A1-F6EECF244321}">
                <p14:modId xmlns:p14="http://schemas.microsoft.com/office/powerpoint/2010/main" val="3217782268"/>
              </p:ext>
            </p:extLst>
          </p:nvPr>
        </p:nvGraphicFramePr>
        <p:xfrm>
          <a:off x="0" y="6084093"/>
          <a:ext cx="10097273" cy="1417917"/>
        </p:xfrm>
        <a:graphic>
          <a:graphicData uri="http://schemas.openxmlformats.org/drawingml/2006/table">
            <a:tbl>
              <a:tblPr firstRow="1" bandRow="1">
                <a:tableStyleId>{5C22544A-7EE6-4342-B048-85BDC9FD1C3A}</a:tableStyleId>
              </a:tblPr>
              <a:tblGrid>
                <a:gridCol w="10097273">
                  <a:extLst>
                    <a:ext uri="{9D8B030D-6E8A-4147-A177-3AD203B41FA5}">
                      <a16:colId xmlns:a16="http://schemas.microsoft.com/office/drawing/2014/main" val="3472740027"/>
                    </a:ext>
                  </a:extLst>
                </a:gridCol>
              </a:tblGrid>
              <a:tr h="422768">
                <a:tc>
                  <a:txBody>
                    <a:bodyPr/>
                    <a:lstStyle/>
                    <a:p>
                      <a:r>
                        <a:rPr lang="es-CO" sz="1600" b="1" kern="1200" dirty="0">
                          <a:solidFill>
                            <a:schemeClr val="tx1"/>
                          </a:solidFill>
                          <a:effectLst/>
                          <a:latin typeface="+mn-lt"/>
                          <a:ea typeface="+mn-ea"/>
                          <a:cs typeface="+mn-cs"/>
                        </a:rPr>
                        <a:t>ALMACENAMIENTO</a:t>
                      </a:r>
                      <a:r>
                        <a:rPr lang="es-CO" sz="1600" dirty="0">
                          <a:effectLst/>
                        </a:rPr>
                        <a:t> </a:t>
                      </a:r>
                      <a:endParaRPr lang="es-ES_tradnl" sz="1600" dirty="0"/>
                    </a:p>
                  </a:txBody>
                  <a:tcPr/>
                </a:tc>
                <a:extLst>
                  <a:ext uri="{0D108BD9-81ED-4DB2-BD59-A6C34878D82A}">
                    <a16:rowId xmlns:a16="http://schemas.microsoft.com/office/drawing/2014/main" val="4036745711"/>
                  </a:ext>
                </a:extLst>
              </a:tr>
              <a:tr h="995149">
                <a:tc>
                  <a:txBody>
                    <a:bodyPr/>
                    <a:lstStyle/>
                    <a:p>
                      <a:r>
                        <a:rPr lang="es-CO" sz="1800" kern="1200" dirty="0" smtClean="0">
                          <a:solidFill>
                            <a:schemeClr val="dk1"/>
                          </a:solidFill>
                          <a:effectLst/>
                          <a:latin typeface="+mn-lt"/>
                          <a:ea typeface="+mn-ea"/>
                          <a:cs typeface="+mn-cs"/>
                        </a:rPr>
                        <a:t>Almacene el  respirador no utilizados en caja / bolsa en un área limpia, seca y no contaminada.</a:t>
                      </a:r>
                      <a:endParaRPr lang="es-ES_tradnl" dirty="0"/>
                    </a:p>
                  </a:txBody>
                  <a:tcPr/>
                </a:tc>
                <a:extLst>
                  <a:ext uri="{0D108BD9-81ED-4DB2-BD59-A6C34878D82A}">
                    <a16:rowId xmlns:a16="http://schemas.microsoft.com/office/drawing/2014/main" val="498012809"/>
                  </a:ext>
                </a:extLst>
              </a:tr>
            </a:tbl>
          </a:graphicData>
        </a:graphic>
      </p:graphicFrame>
      <p:pic>
        <p:nvPicPr>
          <p:cNvPr id="6" name="Imagen 5"/>
          <p:cNvPicPr>
            <a:picLocks noChangeAspect="1"/>
          </p:cNvPicPr>
          <p:nvPr/>
        </p:nvPicPr>
        <p:blipFill>
          <a:blip r:embed="rId2"/>
          <a:stretch>
            <a:fillRect/>
          </a:stretch>
        </p:blipFill>
        <p:spPr>
          <a:xfrm>
            <a:off x="1439912" y="701798"/>
            <a:ext cx="936104" cy="845312"/>
          </a:xfrm>
          <a:prstGeom prst="rect">
            <a:avLst/>
          </a:prstGeom>
        </p:spPr>
      </p:pic>
    </p:spTree>
    <p:extLst>
      <p:ext uri="{BB962C8B-B14F-4D97-AF65-F5344CB8AC3E}">
        <p14:creationId xmlns:p14="http://schemas.microsoft.com/office/powerpoint/2010/main" val="28347426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AEE14E5-D9CD-404A-8C62-7966626CF4D5}"/>
              </a:ext>
            </a:extLst>
          </p:cNvPr>
          <p:cNvSpPr txBox="1"/>
          <p:nvPr/>
        </p:nvSpPr>
        <p:spPr>
          <a:xfrm>
            <a:off x="29994" y="107429"/>
            <a:ext cx="7962646" cy="461665"/>
          </a:xfrm>
          <a:prstGeom prst="rect">
            <a:avLst/>
          </a:prstGeom>
          <a:noFill/>
        </p:spPr>
        <p:txBody>
          <a:bodyPr wrap="square" rtlCol="0">
            <a:spAutoFit/>
          </a:bodyPr>
          <a:lstStyle/>
          <a:p>
            <a:r>
              <a:rPr lang="es-ES_tradnl" sz="2400" b="1" dirty="0">
                <a:solidFill>
                  <a:srgbClr val="F0D1C0"/>
                </a:solidFill>
              </a:rPr>
              <a:t>ELEMENTOS DE PROTECCIÓN PERSONAL </a:t>
            </a:r>
          </a:p>
        </p:txBody>
      </p:sp>
      <p:graphicFrame>
        <p:nvGraphicFramePr>
          <p:cNvPr id="3" name="Tabla 2">
            <a:extLst>
              <a:ext uri="{FF2B5EF4-FFF2-40B4-BE49-F238E27FC236}">
                <a16:creationId xmlns:a16="http://schemas.microsoft.com/office/drawing/2014/main" id="{836E8B0A-91C1-7343-918B-7B0269D82D3A}"/>
              </a:ext>
            </a:extLst>
          </p:cNvPr>
          <p:cNvGraphicFramePr>
            <a:graphicFrameLocks noGrp="1"/>
          </p:cNvGraphicFramePr>
          <p:nvPr>
            <p:extLst>
              <p:ext uri="{D42A27DB-BD31-4B8C-83A1-F6EECF244321}">
                <p14:modId xmlns:p14="http://schemas.microsoft.com/office/powerpoint/2010/main" val="1526131571"/>
              </p:ext>
            </p:extLst>
          </p:nvPr>
        </p:nvGraphicFramePr>
        <p:xfrm>
          <a:off x="-16648" y="5087"/>
          <a:ext cx="10080625" cy="2950046"/>
        </p:xfrm>
        <a:graphic>
          <a:graphicData uri="http://schemas.openxmlformats.org/drawingml/2006/table">
            <a:tbl>
              <a:tblPr firstRow="1" bandRow="1">
                <a:tableStyleId>{5C22544A-7EE6-4342-B048-85BDC9FD1C3A}</a:tableStyleId>
              </a:tblPr>
              <a:tblGrid>
                <a:gridCol w="2642494">
                  <a:extLst>
                    <a:ext uri="{9D8B030D-6E8A-4147-A177-3AD203B41FA5}">
                      <a16:colId xmlns:a16="http://schemas.microsoft.com/office/drawing/2014/main" val="2902689220"/>
                    </a:ext>
                  </a:extLst>
                </a:gridCol>
                <a:gridCol w="3693962">
                  <a:extLst>
                    <a:ext uri="{9D8B030D-6E8A-4147-A177-3AD203B41FA5}">
                      <a16:colId xmlns:a16="http://schemas.microsoft.com/office/drawing/2014/main" val="3317171917"/>
                    </a:ext>
                  </a:extLst>
                </a:gridCol>
                <a:gridCol w="3744169">
                  <a:extLst>
                    <a:ext uri="{9D8B030D-6E8A-4147-A177-3AD203B41FA5}">
                      <a16:colId xmlns:a16="http://schemas.microsoft.com/office/drawing/2014/main" val="1518201177"/>
                    </a:ext>
                  </a:extLst>
                </a:gridCol>
              </a:tblGrid>
              <a:tr h="411765">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ELEMENTO</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DESCRIPCIÓN</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AREAS  DE USO</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extLst>
                  <a:ext uri="{0D108BD9-81ED-4DB2-BD59-A6C34878D82A}">
                    <a16:rowId xmlns:a16="http://schemas.microsoft.com/office/drawing/2014/main" val="1900740079"/>
                  </a:ext>
                </a:extLst>
              </a:tr>
              <a:tr h="253828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s-ES" sz="1400" kern="1200" dirty="0" smtClean="0">
                          <a:solidFill>
                            <a:schemeClr val="dk1"/>
                          </a:solidFill>
                          <a:effectLst/>
                          <a:latin typeface="+mn-lt"/>
                          <a:ea typeface="+mn-ea"/>
                          <a:cs typeface="+mn-cs"/>
                        </a:rPr>
                        <a:t>PROTECCIÓN AUDITIVA DE INSERCIÓN</a:t>
                      </a:r>
                      <a:endParaRPr lang="es-CO" sz="1400" kern="1200" dirty="0" smtClean="0">
                        <a:solidFill>
                          <a:schemeClr val="dk1"/>
                        </a:solidFill>
                        <a:effectLst/>
                        <a:latin typeface="+mn-lt"/>
                        <a:ea typeface="+mn-ea"/>
                        <a:cs typeface="+mn-cs"/>
                      </a:endParaRPr>
                    </a:p>
                    <a:p>
                      <a:endParaRPr lang="es-ES_tradnl" dirty="0"/>
                    </a:p>
                    <a:p>
                      <a:endParaRPr lang="es-ES_tradnl" dirty="0"/>
                    </a:p>
                    <a:p>
                      <a:r>
                        <a:rPr lang="es-CO" sz="1600" kern="1200" dirty="0" smtClean="0">
                          <a:solidFill>
                            <a:schemeClr val="dk1"/>
                          </a:solidFill>
                          <a:effectLst/>
                          <a:latin typeface="+mn-lt"/>
                          <a:ea typeface="+mn-ea"/>
                          <a:cs typeface="+mn-cs"/>
                        </a:rPr>
                        <a:t>Tapones o protectores : elementos que protegen el conducto auditivo con efectos de bloquear la entrada del ruido.</a:t>
                      </a:r>
                      <a:endParaRPr lang="es-ES_tradnl" sz="1600" dirty="0"/>
                    </a:p>
                    <a:p>
                      <a:endParaRPr lang="es-ES_tradnl" sz="1600" dirty="0"/>
                    </a:p>
                  </a:txBody>
                  <a:tcPr/>
                </a:tc>
                <a:tc>
                  <a:txBody>
                    <a:bodyPr/>
                    <a:lstStyle/>
                    <a:p>
                      <a:r>
                        <a:rPr lang="es-ES" sz="1600" kern="1200" dirty="0" smtClean="0">
                          <a:solidFill>
                            <a:schemeClr val="dk1"/>
                          </a:solidFill>
                          <a:effectLst/>
                          <a:latin typeface="+mn-lt"/>
                          <a:ea typeface="+mn-ea"/>
                          <a:cs typeface="+mn-cs"/>
                        </a:rPr>
                        <a:t>Atenúa el nivel de ruido al que esta expuesto los trabajadores, </a:t>
                      </a:r>
                      <a:r>
                        <a:rPr lang="es-ES" sz="1600" dirty="0" smtClean="0"/>
                        <a:t>son fabricados con materiales </a:t>
                      </a:r>
                      <a:r>
                        <a:rPr lang="es-ES" sz="1600" dirty="0" err="1" smtClean="0"/>
                        <a:t>hipoalergénicos</a:t>
                      </a:r>
                      <a:r>
                        <a:rPr lang="es-ES" sz="1600" dirty="0" smtClean="0"/>
                        <a:t> y de muy bajo peso, brindan una efectiva e higiénica protección a los trabajadores que se desempeñan en áreas donde los niveles de ruido superan los 60 dB por jornada de trabajo</a:t>
                      </a:r>
                      <a:endParaRPr lang="es-ES" sz="1600" kern="1200" dirty="0">
                        <a:solidFill>
                          <a:schemeClr val="dk1"/>
                        </a:solidFill>
                        <a:effectLst/>
                        <a:latin typeface="+mn-lt"/>
                        <a:ea typeface="+mn-ea"/>
                        <a:cs typeface="+mn-cs"/>
                      </a:endParaRPr>
                    </a:p>
                  </a:txBody>
                  <a:tcPr/>
                </a:tc>
                <a:tc>
                  <a:txBody>
                    <a:bodyPr/>
                    <a:lstStyle/>
                    <a:p>
                      <a:r>
                        <a:rPr lang="es-ES_tradnl" sz="1600" dirty="0" smtClean="0"/>
                        <a:t>Se debe utilizar en las áreas:                                             Taller,  CETE, pintura, en estaciones de servicio (EDS) por  servicio técnico, mantenimiento</a:t>
                      </a:r>
                      <a:r>
                        <a:rPr lang="es-ES_tradnl" sz="1600" baseline="0" dirty="0" smtClean="0"/>
                        <a:t> en ambientes ruidosos-</a:t>
                      </a:r>
                      <a:endParaRPr lang="es-ES_tradnl" sz="1600" dirty="0"/>
                    </a:p>
                  </a:txBody>
                  <a:tcPr/>
                </a:tc>
                <a:extLst>
                  <a:ext uri="{0D108BD9-81ED-4DB2-BD59-A6C34878D82A}">
                    <a16:rowId xmlns:a16="http://schemas.microsoft.com/office/drawing/2014/main" val="2893879565"/>
                  </a:ext>
                </a:extLst>
              </a:tr>
            </a:tbl>
          </a:graphicData>
        </a:graphic>
      </p:graphicFrame>
      <p:graphicFrame>
        <p:nvGraphicFramePr>
          <p:cNvPr id="4" name="Tabla 3">
            <a:extLst>
              <a:ext uri="{FF2B5EF4-FFF2-40B4-BE49-F238E27FC236}">
                <a16:creationId xmlns:a16="http://schemas.microsoft.com/office/drawing/2014/main" id="{532A4B84-F3FB-9D4A-9CE4-771C2CDF04B1}"/>
              </a:ext>
            </a:extLst>
          </p:cNvPr>
          <p:cNvGraphicFramePr>
            <a:graphicFrameLocks noGrp="1"/>
          </p:cNvGraphicFramePr>
          <p:nvPr>
            <p:extLst>
              <p:ext uri="{D42A27DB-BD31-4B8C-83A1-F6EECF244321}">
                <p14:modId xmlns:p14="http://schemas.microsoft.com/office/powerpoint/2010/main" val="3092623615"/>
              </p:ext>
            </p:extLst>
          </p:nvPr>
        </p:nvGraphicFramePr>
        <p:xfrm>
          <a:off x="0" y="2976318"/>
          <a:ext cx="10080625" cy="3329653"/>
        </p:xfrm>
        <a:graphic>
          <a:graphicData uri="http://schemas.openxmlformats.org/drawingml/2006/table">
            <a:tbl>
              <a:tblPr firstRow="1" bandRow="1">
                <a:tableStyleId>{5C22544A-7EE6-4342-B048-85BDC9FD1C3A}</a:tableStyleId>
              </a:tblPr>
              <a:tblGrid>
                <a:gridCol w="2808064">
                  <a:extLst>
                    <a:ext uri="{9D8B030D-6E8A-4147-A177-3AD203B41FA5}">
                      <a16:colId xmlns:a16="http://schemas.microsoft.com/office/drawing/2014/main" val="2039160437"/>
                    </a:ext>
                  </a:extLst>
                </a:gridCol>
                <a:gridCol w="4176464">
                  <a:extLst>
                    <a:ext uri="{9D8B030D-6E8A-4147-A177-3AD203B41FA5}">
                      <a16:colId xmlns:a16="http://schemas.microsoft.com/office/drawing/2014/main" val="765389060"/>
                    </a:ext>
                  </a:extLst>
                </a:gridCol>
                <a:gridCol w="3096097">
                  <a:extLst>
                    <a:ext uri="{9D8B030D-6E8A-4147-A177-3AD203B41FA5}">
                      <a16:colId xmlns:a16="http://schemas.microsoft.com/office/drawing/2014/main" val="3277867286"/>
                    </a:ext>
                  </a:extLst>
                </a:gridCol>
              </a:tblGrid>
              <a:tr h="340709">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VIDA UTIL</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a:tc>
                <a:tc>
                  <a:txBody>
                    <a:bodyPr/>
                    <a:lstStyle/>
                    <a:p>
                      <a:pPr algn="ctr"/>
                      <a:r>
                        <a:rPr lang="es-ES_tradnl" sz="1600" dirty="0">
                          <a:solidFill>
                            <a:schemeClr val="tx1"/>
                          </a:solidFill>
                        </a:rPr>
                        <a:t>INSPECCIÓN </a:t>
                      </a:r>
                    </a:p>
                  </a:txBody>
                  <a:tcPr/>
                </a:tc>
                <a:tc>
                  <a:txBody>
                    <a:bodyPr/>
                    <a:lstStyle/>
                    <a:p>
                      <a:pPr algn="ctr"/>
                      <a:r>
                        <a:rPr lang="es-ES_tradnl" sz="1600" dirty="0">
                          <a:solidFill>
                            <a:schemeClr val="tx1"/>
                          </a:solidFill>
                        </a:rPr>
                        <a:t>LIMPIEZA</a:t>
                      </a:r>
                    </a:p>
                  </a:txBody>
                  <a:tcPr/>
                </a:tc>
                <a:extLst>
                  <a:ext uri="{0D108BD9-81ED-4DB2-BD59-A6C34878D82A}">
                    <a16:rowId xmlns:a16="http://schemas.microsoft.com/office/drawing/2014/main" val="2444675764"/>
                  </a:ext>
                </a:extLst>
              </a:tr>
              <a:tr h="2988944">
                <a:tc>
                  <a:txBody>
                    <a:bodyPr/>
                    <a:lstStyle/>
                    <a:p>
                      <a:r>
                        <a:rPr lang="es-ES" sz="1600" kern="1200" dirty="0" smtClean="0">
                          <a:solidFill>
                            <a:schemeClr val="dk1"/>
                          </a:solidFill>
                          <a:effectLst/>
                          <a:latin typeface="+mn-lt"/>
                          <a:ea typeface="+mn-ea"/>
                          <a:cs typeface="+mn-cs"/>
                        </a:rPr>
                        <a:t>Reemplazarse cuando se dañe o sea necesario. </a:t>
                      </a:r>
                      <a:endParaRPr lang="es-CO" sz="1600" kern="1200" dirty="0" smtClean="0">
                        <a:solidFill>
                          <a:schemeClr val="dk1"/>
                        </a:solidFill>
                        <a:effectLst/>
                        <a:latin typeface="+mn-lt"/>
                        <a:ea typeface="+mn-ea"/>
                        <a:cs typeface="+mn-cs"/>
                      </a:endParaRPr>
                    </a:p>
                    <a:p>
                      <a:r>
                        <a:rPr lang="es-ES" sz="1600" kern="1200" dirty="0" smtClean="0">
                          <a:solidFill>
                            <a:schemeClr val="dk1"/>
                          </a:solidFill>
                          <a:effectLst/>
                          <a:latin typeface="+mn-lt"/>
                          <a:ea typeface="+mn-ea"/>
                          <a:cs typeface="+mn-cs"/>
                        </a:rPr>
                        <a:t>Su vida útil según buen cuidado y uso  debe ser cada año.</a:t>
                      </a:r>
                      <a:endParaRPr lang="es-CO" sz="1600" kern="1200" dirty="0" smtClean="0">
                        <a:solidFill>
                          <a:schemeClr val="dk1"/>
                        </a:solidFill>
                        <a:effectLst/>
                        <a:latin typeface="+mn-lt"/>
                        <a:ea typeface="+mn-ea"/>
                        <a:cs typeface="+mn-cs"/>
                      </a:endParaRPr>
                    </a:p>
                    <a:p>
                      <a:r>
                        <a:rPr lang="es-CO" sz="1600" kern="1200" dirty="0" smtClean="0">
                          <a:solidFill>
                            <a:schemeClr val="dk1"/>
                          </a:solidFill>
                          <a:effectLst/>
                          <a:latin typeface="+mn-lt"/>
                          <a:ea typeface="+mn-ea"/>
                          <a:cs typeface="+mn-cs"/>
                        </a:rPr>
                        <a:t>Cuando el protector tenga signos de deterioro, o este demasiado sucio o contaminado por sustancias químicas , cámbielo por un par nuevo. </a:t>
                      </a:r>
                      <a:endParaRPr lang="es-ES_tradnl" sz="1600" dirty="0"/>
                    </a:p>
                  </a:txBody>
                  <a:tcPr/>
                </a:tc>
                <a:tc>
                  <a:txBody>
                    <a:bodyPr/>
                    <a:lstStyle/>
                    <a:p>
                      <a:pPr>
                        <a:spcAft>
                          <a:spcPts val="0"/>
                        </a:spcAft>
                      </a:pPr>
                      <a:r>
                        <a:rPr lang="es-ES" sz="1600" dirty="0">
                          <a:solidFill>
                            <a:srgbClr val="00000A"/>
                          </a:solidFill>
                          <a:effectLst/>
                          <a:latin typeface="Arial" panose="020B0604020202020204" pitchFamily="34" charset="0"/>
                          <a:ea typeface="Arial Unicode MS" panose="020B0604020202020204"/>
                          <a:cs typeface="Arial Unicode MS" panose="020B0604020202020204"/>
                        </a:rPr>
                        <a:t>Coloque el tapón o protector en el oído derecho, tire de la oreja derecha con la mano izquierda hacia el exterior y hacia arriba e introduzca el tapón hasta que sienta que la oreja se está sellando. Ajuste el tapón según al intensidad del ruido. así se realiza con la oreja izquierda, El tapón no se enrolla ni se toca durante la colocación.</a:t>
                      </a:r>
                      <a:endParaRPr lang="es-CO" sz="1600" dirty="0">
                        <a:solidFill>
                          <a:srgbClr val="00000A"/>
                        </a:solidFill>
                        <a:effectLst/>
                        <a:latin typeface="Liberation Serif"/>
                        <a:ea typeface="Arial Unicode MS" panose="020B0604020202020204"/>
                        <a:cs typeface="Arial Unicode MS" panose="020B0604020202020204"/>
                      </a:endParaRPr>
                    </a:p>
                    <a:p>
                      <a:pPr>
                        <a:spcAft>
                          <a:spcPts val="0"/>
                        </a:spcAft>
                      </a:pPr>
                      <a:r>
                        <a:rPr lang="es-ES" sz="1600" dirty="0">
                          <a:solidFill>
                            <a:srgbClr val="00000A"/>
                          </a:solidFill>
                          <a:effectLst/>
                          <a:latin typeface="Arial" panose="020B0604020202020204" pitchFamily="34" charset="0"/>
                          <a:ea typeface="Arial" panose="020B0604020202020204" pitchFamily="34" charset="0"/>
                          <a:cs typeface="Arial Unicode MS" panose="020B0604020202020204"/>
                        </a:rPr>
                        <a:t> </a:t>
                      </a:r>
                      <a:r>
                        <a:rPr lang="es-ES" sz="1600" dirty="0">
                          <a:solidFill>
                            <a:srgbClr val="00000A"/>
                          </a:solidFill>
                          <a:effectLst/>
                          <a:latin typeface="Arial" panose="020B0604020202020204" pitchFamily="34" charset="0"/>
                          <a:ea typeface="Arial Unicode MS" panose="020B0604020202020204"/>
                          <a:cs typeface="Arial Unicode MS" panose="020B0604020202020204"/>
                        </a:rPr>
                        <a:t>Los trabajadores deben usar  los protectores auditivos durante todo el tiempo en el que existan niveles de exposición perjudiciales.</a:t>
                      </a:r>
                      <a:endParaRPr lang="es-CO" sz="1600" dirty="0">
                        <a:solidFill>
                          <a:srgbClr val="00000A"/>
                        </a:solidFill>
                        <a:effectLst/>
                        <a:latin typeface="Liberation Serif"/>
                        <a:ea typeface="Arial Unicode MS" panose="020B0604020202020204"/>
                        <a:cs typeface="Arial Unicode MS" panose="020B0604020202020204"/>
                      </a:endParaRPr>
                    </a:p>
                  </a:txBody>
                  <a:tcPr marL="34925" marR="34925" marT="34925" marB="34925"/>
                </a:tc>
                <a:tc>
                  <a:txBody>
                    <a:bodyPr/>
                    <a:lstStyle/>
                    <a:p>
                      <a:r>
                        <a:rPr lang="es-CO" sz="1600" kern="1200" dirty="0" smtClean="0">
                          <a:solidFill>
                            <a:schemeClr val="dk1"/>
                          </a:solidFill>
                          <a:effectLst/>
                          <a:latin typeface="+mn-lt"/>
                          <a:ea typeface="+mn-ea"/>
                          <a:cs typeface="+mn-cs"/>
                        </a:rPr>
                        <a:t>Lave los protectores  con agua  jabón  neutro, enjuáguelos con abundante agua  y séquelos al aire</a:t>
                      </a:r>
                      <a:endParaRPr lang="es-ES_tradnl" sz="1600" dirty="0"/>
                    </a:p>
                  </a:txBody>
                  <a:tcPr/>
                </a:tc>
                <a:extLst>
                  <a:ext uri="{0D108BD9-81ED-4DB2-BD59-A6C34878D82A}">
                    <a16:rowId xmlns:a16="http://schemas.microsoft.com/office/drawing/2014/main" val="2466580429"/>
                  </a:ext>
                </a:extLst>
              </a:tr>
            </a:tbl>
          </a:graphicData>
        </a:graphic>
      </p:graphicFrame>
      <p:graphicFrame>
        <p:nvGraphicFramePr>
          <p:cNvPr id="5" name="Tabla 4">
            <a:extLst>
              <a:ext uri="{FF2B5EF4-FFF2-40B4-BE49-F238E27FC236}">
                <a16:creationId xmlns:a16="http://schemas.microsoft.com/office/drawing/2014/main" id="{DD22EB83-69DF-5D42-890E-A9C7493E4BF0}"/>
              </a:ext>
            </a:extLst>
          </p:cNvPr>
          <p:cNvGraphicFramePr>
            <a:graphicFrameLocks noGrp="1"/>
          </p:cNvGraphicFramePr>
          <p:nvPr>
            <p:extLst>
              <p:ext uri="{D42A27DB-BD31-4B8C-83A1-F6EECF244321}">
                <p14:modId xmlns:p14="http://schemas.microsoft.com/office/powerpoint/2010/main" val="3018591248"/>
              </p:ext>
            </p:extLst>
          </p:nvPr>
        </p:nvGraphicFramePr>
        <p:xfrm>
          <a:off x="0" y="6327156"/>
          <a:ext cx="10097273" cy="1174854"/>
        </p:xfrm>
        <a:graphic>
          <a:graphicData uri="http://schemas.openxmlformats.org/drawingml/2006/table">
            <a:tbl>
              <a:tblPr firstRow="1" bandRow="1">
                <a:tableStyleId>{5C22544A-7EE6-4342-B048-85BDC9FD1C3A}</a:tableStyleId>
              </a:tblPr>
              <a:tblGrid>
                <a:gridCol w="10097273">
                  <a:extLst>
                    <a:ext uri="{9D8B030D-6E8A-4147-A177-3AD203B41FA5}">
                      <a16:colId xmlns:a16="http://schemas.microsoft.com/office/drawing/2014/main" val="3472740027"/>
                    </a:ext>
                  </a:extLst>
                </a:gridCol>
              </a:tblGrid>
              <a:tr h="350296">
                <a:tc>
                  <a:txBody>
                    <a:bodyPr/>
                    <a:lstStyle/>
                    <a:p>
                      <a:r>
                        <a:rPr lang="es-CO" sz="1600" b="1" kern="1200" dirty="0">
                          <a:solidFill>
                            <a:schemeClr val="tx1"/>
                          </a:solidFill>
                          <a:effectLst/>
                          <a:latin typeface="+mn-lt"/>
                          <a:ea typeface="+mn-ea"/>
                          <a:cs typeface="+mn-cs"/>
                        </a:rPr>
                        <a:t>ALMACENAMIENTO</a:t>
                      </a:r>
                      <a:r>
                        <a:rPr lang="es-CO" sz="1600" dirty="0">
                          <a:effectLst/>
                        </a:rPr>
                        <a:t> </a:t>
                      </a:r>
                      <a:endParaRPr lang="es-ES_tradnl" sz="1600" dirty="0"/>
                    </a:p>
                  </a:txBody>
                  <a:tcPr/>
                </a:tc>
                <a:extLst>
                  <a:ext uri="{0D108BD9-81ED-4DB2-BD59-A6C34878D82A}">
                    <a16:rowId xmlns:a16="http://schemas.microsoft.com/office/drawing/2014/main" val="4036745711"/>
                  </a:ext>
                </a:extLst>
              </a:tr>
              <a:tr h="824558">
                <a:tc>
                  <a:txBody>
                    <a:bodyPr/>
                    <a:lstStyle/>
                    <a:p>
                      <a:r>
                        <a:rPr lang="es-CO" sz="1600" kern="1200" dirty="0" smtClean="0">
                          <a:solidFill>
                            <a:schemeClr val="dk1"/>
                          </a:solidFill>
                          <a:effectLst/>
                          <a:latin typeface="+mn-lt"/>
                          <a:ea typeface="+mn-ea"/>
                          <a:cs typeface="+mn-cs"/>
                        </a:rPr>
                        <a:t>Guarde los protectores en la bolsa, en lugar seco y libre de contaminantes</a:t>
                      </a:r>
                      <a:endParaRPr lang="es-ES_tradnl" sz="1600" dirty="0"/>
                    </a:p>
                  </a:txBody>
                  <a:tcPr/>
                </a:tc>
                <a:extLst>
                  <a:ext uri="{0D108BD9-81ED-4DB2-BD59-A6C34878D82A}">
                    <a16:rowId xmlns:a16="http://schemas.microsoft.com/office/drawing/2014/main" val="498012809"/>
                  </a:ext>
                </a:extLst>
              </a:tr>
            </a:tbl>
          </a:graphicData>
        </a:graphic>
      </p:graphicFrame>
      <p:pic>
        <p:nvPicPr>
          <p:cNvPr id="6" name="Imagen 5"/>
          <p:cNvPicPr>
            <a:picLocks noChangeAspect="1"/>
          </p:cNvPicPr>
          <p:nvPr/>
        </p:nvPicPr>
        <p:blipFill>
          <a:blip r:embed="rId2"/>
          <a:stretch>
            <a:fillRect/>
          </a:stretch>
        </p:blipFill>
        <p:spPr>
          <a:xfrm>
            <a:off x="215776" y="899517"/>
            <a:ext cx="720080" cy="506651"/>
          </a:xfrm>
          <a:prstGeom prst="rect">
            <a:avLst/>
          </a:prstGeom>
        </p:spPr>
      </p:pic>
      <p:pic>
        <p:nvPicPr>
          <p:cNvPr id="7" name="Picture 3" descr="C:\Documents and Settings\Mauricio Rojas\Escritorio\milena fotos\milena fotos 032.jpg"/>
          <p:cNvPicPr>
            <a:picLocks noGrp="1"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896" y="706651"/>
            <a:ext cx="854890" cy="699517"/>
          </a:xfrm>
          <a:prstGeom prst="rect">
            <a:avLst/>
          </a:prstGeom>
          <a:noFill/>
          <a:ln w="9525">
            <a:solidFill>
              <a:srgbClr val="4F81BD"/>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67249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AEE14E5-D9CD-404A-8C62-7966626CF4D5}"/>
              </a:ext>
            </a:extLst>
          </p:cNvPr>
          <p:cNvSpPr txBox="1"/>
          <p:nvPr/>
        </p:nvSpPr>
        <p:spPr>
          <a:xfrm>
            <a:off x="29994" y="107429"/>
            <a:ext cx="7962646" cy="461665"/>
          </a:xfrm>
          <a:prstGeom prst="rect">
            <a:avLst/>
          </a:prstGeom>
          <a:noFill/>
        </p:spPr>
        <p:txBody>
          <a:bodyPr wrap="square" rtlCol="0">
            <a:spAutoFit/>
          </a:bodyPr>
          <a:lstStyle/>
          <a:p>
            <a:r>
              <a:rPr lang="es-ES_tradnl" sz="2400" b="1" dirty="0">
                <a:solidFill>
                  <a:srgbClr val="F0D1C0"/>
                </a:solidFill>
              </a:rPr>
              <a:t>ELEMENTOS DE PROTECCIÓN PERSONAL </a:t>
            </a:r>
          </a:p>
        </p:txBody>
      </p:sp>
      <p:graphicFrame>
        <p:nvGraphicFramePr>
          <p:cNvPr id="3" name="Tabla 2">
            <a:extLst>
              <a:ext uri="{FF2B5EF4-FFF2-40B4-BE49-F238E27FC236}">
                <a16:creationId xmlns:a16="http://schemas.microsoft.com/office/drawing/2014/main" id="{836E8B0A-91C1-7343-918B-7B0269D82D3A}"/>
              </a:ext>
            </a:extLst>
          </p:cNvPr>
          <p:cNvGraphicFramePr>
            <a:graphicFrameLocks noGrp="1"/>
          </p:cNvGraphicFramePr>
          <p:nvPr>
            <p:extLst>
              <p:ext uri="{D42A27DB-BD31-4B8C-83A1-F6EECF244321}">
                <p14:modId xmlns:p14="http://schemas.microsoft.com/office/powerpoint/2010/main" val="2998947232"/>
              </p:ext>
            </p:extLst>
          </p:nvPr>
        </p:nvGraphicFramePr>
        <p:xfrm>
          <a:off x="-16648" y="5087"/>
          <a:ext cx="10080625" cy="4069365"/>
        </p:xfrm>
        <a:graphic>
          <a:graphicData uri="http://schemas.openxmlformats.org/drawingml/2006/table">
            <a:tbl>
              <a:tblPr firstRow="1" bandRow="1">
                <a:tableStyleId>{5C22544A-7EE6-4342-B048-85BDC9FD1C3A}</a:tableStyleId>
              </a:tblPr>
              <a:tblGrid>
                <a:gridCol w="2642494">
                  <a:extLst>
                    <a:ext uri="{9D8B030D-6E8A-4147-A177-3AD203B41FA5}">
                      <a16:colId xmlns:a16="http://schemas.microsoft.com/office/drawing/2014/main" val="2902689220"/>
                    </a:ext>
                  </a:extLst>
                </a:gridCol>
                <a:gridCol w="3693962">
                  <a:extLst>
                    <a:ext uri="{9D8B030D-6E8A-4147-A177-3AD203B41FA5}">
                      <a16:colId xmlns:a16="http://schemas.microsoft.com/office/drawing/2014/main" val="3317171917"/>
                    </a:ext>
                  </a:extLst>
                </a:gridCol>
                <a:gridCol w="3744169">
                  <a:extLst>
                    <a:ext uri="{9D8B030D-6E8A-4147-A177-3AD203B41FA5}">
                      <a16:colId xmlns:a16="http://schemas.microsoft.com/office/drawing/2014/main" val="1518201177"/>
                    </a:ext>
                  </a:extLst>
                </a:gridCol>
              </a:tblGrid>
              <a:tr h="411765">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ELEMENTO</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DESCRIPCIÓN</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AREAS  DE USO</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extLst>
                  <a:ext uri="{0D108BD9-81ED-4DB2-BD59-A6C34878D82A}">
                    <a16:rowId xmlns:a16="http://schemas.microsoft.com/office/drawing/2014/main" val="1900740079"/>
                  </a:ext>
                </a:extLst>
              </a:tr>
              <a:tr h="2538281">
                <a:tc>
                  <a:txBody>
                    <a:bodyPr/>
                    <a:lstStyle/>
                    <a:p>
                      <a:r>
                        <a:rPr lang="es-ES" sz="1400" b="1" kern="1200" dirty="0" smtClean="0">
                          <a:solidFill>
                            <a:schemeClr val="dk1"/>
                          </a:solidFill>
                          <a:effectLst/>
                          <a:latin typeface="+mn-lt"/>
                          <a:ea typeface="+mn-ea"/>
                          <a:cs typeface="+mn-cs"/>
                        </a:rPr>
                        <a:t>OVEROL </a:t>
                      </a:r>
                    </a:p>
                    <a:p>
                      <a:endParaRPr lang="es-CO" sz="1600" kern="1200" dirty="0" smtClean="0">
                        <a:solidFill>
                          <a:schemeClr val="dk1"/>
                        </a:solidFill>
                        <a:effectLst/>
                        <a:latin typeface="+mn-lt"/>
                        <a:ea typeface="+mn-ea"/>
                        <a:cs typeface="+mn-cs"/>
                      </a:endParaRPr>
                    </a:p>
                    <a:p>
                      <a:r>
                        <a:rPr lang="es-CO" sz="1600" kern="1200" dirty="0" smtClean="0">
                          <a:solidFill>
                            <a:schemeClr val="dk1"/>
                          </a:solidFill>
                          <a:effectLst/>
                          <a:latin typeface="+mn-lt"/>
                          <a:ea typeface="+mn-ea"/>
                          <a:cs typeface="+mn-cs"/>
                        </a:rPr>
                        <a:t>Ropa de protección la que sustituye o cubre a la ropa personal, y que está diseñada, para proporcionar protección contra uno o más peligros.</a:t>
                      </a:r>
                      <a:endParaRPr lang="es-ES_tradnl" sz="1600" dirty="0"/>
                    </a:p>
                    <a:p>
                      <a:endParaRPr lang="es-ES_tradnl" dirty="0"/>
                    </a:p>
                    <a:p>
                      <a:endParaRPr lang="es-ES_tradnl" dirty="0"/>
                    </a:p>
                    <a:p>
                      <a:endParaRPr lang="es-ES_tradnl" dirty="0"/>
                    </a:p>
                    <a:p>
                      <a:endParaRPr lang="es-ES_tradnl" dirty="0"/>
                    </a:p>
                    <a:p>
                      <a:endParaRPr lang="es-ES_tradnl" dirty="0"/>
                    </a:p>
                    <a:p>
                      <a:endParaRPr lang="es-ES_tradnl" dirty="0"/>
                    </a:p>
                  </a:txBody>
                  <a:tcPr/>
                </a:tc>
                <a:tc>
                  <a:txBody>
                    <a:bodyPr/>
                    <a:lstStyle/>
                    <a:p>
                      <a:r>
                        <a:rPr lang="es-ES" sz="1600" kern="1200" dirty="0" smtClean="0">
                          <a:solidFill>
                            <a:schemeClr val="dk1"/>
                          </a:solidFill>
                          <a:effectLst/>
                          <a:latin typeface="+mn-lt"/>
                          <a:ea typeface="+mn-ea"/>
                          <a:cs typeface="+mn-cs"/>
                        </a:rPr>
                        <a:t>Overoles tipo gabardina color gris mas </a:t>
                      </a:r>
                      <a:r>
                        <a:rPr lang="es-ES" sz="1600" kern="1200" dirty="0" err="1" smtClean="0">
                          <a:solidFill>
                            <a:schemeClr val="dk1"/>
                          </a:solidFill>
                          <a:effectLst/>
                          <a:latin typeface="+mn-lt"/>
                          <a:ea typeface="+mn-ea"/>
                          <a:cs typeface="+mn-cs"/>
                        </a:rPr>
                        <a:t>reflectivo</a:t>
                      </a:r>
                      <a:r>
                        <a:rPr lang="es-ES" sz="1600" kern="1200" dirty="0" smtClean="0">
                          <a:solidFill>
                            <a:schemeClr val="dk1"/>
                          </a:solidFill>
                          <a:effectLst/>
                          <a:latin typeface="+mn-lt"/>
                          <a:ea typeface="+mn-ea"/>
                          <a:cs typeface="+mn-cs"/>
                        </a:rPr>
                        <a:t> verde, Material  en dril, manga  larga.</a:t>
                      </a:r>
                      <a:endParaRPr lang="es-ES" sz="1600" kern="1200" dirty="0">
                        <a:solidFill>
                          <a:schemeClr val="dk1"/>
                        </a:solidFill>
                        <a:effectLst/>
                        <a:latin typeface="+mn-lt"/>
                        <a:ea typeface="+mn-ea"/>
                        <a:cs typeface="+mn-cs"/>
                      </a:endParaRPr>
                    </a:p>
                  </a:txBody>
                  <a:tcPr/>
                </a:tc>
                <a:tc>
                  <a:txBody>
                    <a:bodyPr/>
                    <a:lstStyle/>
                    <a:p>
                      <a:r>
                        <a:rPr lang="es-ES_tradnl" sz="1600" dirty="0" smtClean="0"/>
                        <a:t>Se debe utilizar en las áreas:                                             Taller,  CETE, pintura, en estaciones de servicio (EDS) por  servicio técnico, mantenimiento</a:t>
                      </a:r>
                      <a:endParaRPr lang="es-ES_tradnl" sz="1600" dirty="0"/>
                    </a:p>
                  </a:txBody>
                  <a:tcPr/>
                </a:tc>
                <a:extLst>
                  <a:ext uri="{0D108BD9-81ED-4DB2-BD59-A6C34878D82A}">
                    <a16:rowId xmlns:a16="http://schemas.microsoft.com/office/drawing/2014/main" val="2893879565"/>
                  </a:ext>
                </a:extLst>
              </a:tr>
            </a:tbl>
          </a:graphicData>
        </a:graphic>
      </p:graphicFrame>
      <p:graphicFrame>
        <p:nvGraphicFramePr>
          <p:cNvPr id="4" name="Tabla 3">
            <a:extLst>
              <a:ext uri="{FF2B5EF4-FFF2-40B4-BE49-F238E27FC236}">
                <a16:creationId xmlns:a16="http://schemas.microsoft.com/office/drawing/2014/main" id="{532A4B84-F3FB-9D4A-9CE4-771C2CDF04B1}"/>
              </a:ext>
            </a:extLst>
          </p:cNvPr>
          <p:cNvGraphicFramePr>
            <a:graphicFrameLocks noGrp="1"/>
          </p:cNvGraphicFramePr>
          <p:nvPr>
            <p:extLst>
              <p:ext uri="{D42A27DB-BD31-4B8C-83A1-F6EECF244321}">
                <p14:modId xmlns:p14="http://schemas.microsoft.com/office/powerpoint/2010/main" val="1567377565"/>
              </p:ext>
            </p:extLst>
          </p:nvPr>
        </p:nvGraphicFramePr>
        <p:xfrm>
          <a:off x="0" y="2976318"/>
          <a:ext cx="10080625" cy="3329653"/>
        </p:xfrm>
        <a:graphic>
          <a:graphicData uri="http://schemas.openxmlformats.org/drawingml/2006/table">
            <a:tbl>
              <a:tblPr firstRow="1" bandRow="1">
                <a:tableStyleId>{5C22544A-7EE6-4342-B048-85BDC9FD1C3A}</a:tableStyleId>
              </a:tblPr>
              <a:tblGrid>
                <a:gridCol w="2668638">
                  <a:extLst>
                    <a:ext uri="{9D8B030D-6E8A-4147-A177-3AD203B41FA5}">
                      <a16:colId xmlns:a16="http://schemas.microsoft.com/office/drawing/2014/main" val="2039160437"/>
                    </a:ext>
                  </a:extLst>
                </a:gridCol>
                <a:gridCol w="3678392">
                  <a:extLst>
                    <a:ext uri="{9D8B030D-6E8A-4147-A177-3AD203B41FA5}">
                      <a16:colId xmlns:a16="http://schemas.microsoft.com/office/drawing/2014/main" val="765389060"/>
                    </a:ext>
                  </a:extLst>
                </a:gridCol>
                <a:gridCol w="3733595">
                  <a:extLst>
                    <a:ext uri="{9D8B030D-6E8A-4147-A177-3AD203B41FA5}">
                      <a16:colId xmlns:a16="http://schemas.microsoft.com/office/drawing/2014/main" val="3277867286"/>
                    </a:ext>
                  </a:extLst>
                </a:gridCol>
              </a:tblGrid>
              <a:tr h="340709">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VIDA UTIL</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a:tc>
                <a:tc>
                  <a:txBody>
                    <a:bodyPr/>
                    <a:lstStyle/>
                    <a:p>
                      <a:pPr algn="ctr"/>
                      <a:r>
                        <a:rPr lang="es-ES_tradnl" sz="1600" dirty="0">
                          <a:solidFill>
                            <a:schemeClr val="tx1"/>
                          </a:solidFill>
                        </a:rPr>
                        <a:t>INSPECCIÓN </a:t>
                      </a:r>
                    </a:p>
                  </a:txBody>
                  <a:tcPr/>
                </a:tc>
                <a:tc>
                  <a:txBody>
                    <a:bodyPr/>
                    <a:lstStyle/>
                    <a:p>
                      <a:pPr algn="ctr"/>
                      <a:r>
                        <a:rPr lang="es-ES_tradnl" sz="1600" dirty="0">
                          <a:solidFill>
                            <a:schemeClr val="tx1"/>
                          </a:solidFill>
                        </a:rPr>
                        <a:t>LIMPIEZA</a:t>
                      </a:r>
                    </a:p>
                  </a:txBody>
                  <a:tcPr/>
                </a:tc>
                <a:extLst>
                  <a:ext uri="{0D108BD9-81ED-4DB2-BD59-A6C34878D82A}">
                    <a16:rowId xmlns:a16="http://schemas.microsoft.com/office/drawing/2014/main" val="2444675764"/>
                  </a:ext>
                </a:extLst>
              </a:tr>
              <a:tr h="2988944">
                <a:tc>
                  <a:txBody>
                    <a:bodyPr/>
                    <a:lstStyle/>
                    <a:p>
                      <a:r>
                        <a:rPr lang="es-CO" sz="1600" kern="1200" dirty="0" smtClean="0">
                          <a:solidFill>
                            <a:schemeClr val="dk1"/>
                          </a:solidFill>
                          <a:effectLst/>
                          <a:latin typeface="+mn-lt"/>
                          <a:ea typeface="+mn-ea"/>
                          <a:cs typeface="+mn-cs"/>
                        </a:rPr>
                        <a:t>La duración de la vida útil de la ropa es una función de su estado general después del uso.</a:t>
                      </a:r>
                      <a:endParaRPr lang="es-ES_tradnl" sz="1600" dirty="0"/>
                    </a:p>
                  </a:txBody>
                  <a:tcPr/>
                </a:tc>
                <a:tc>
                  <a:txBody>
                    <a:bodyPr/>
                    <a:lstStyle/>
                    <a:p>
                      <a:r>
                        <a:rPr lang="es-ES" sz="1800" kern="1200" dirty="0" smtClean="0">
                          <a:solidFill>
                            <a:schemeClr val="dk1"/>
                          </a:solidFill>
                          <a:effectLst/>
                          <a:latin typeface="+mn-lt"/>
                          <a:ea typeface="+mn-ea"/>
                          <a:cs typeface="+mn-cs"/>
                        </a:rPr>
                        <a:t>No usar fuera de su campo de aplicación.                                      Antes de ponerse esta ropa, comprobar que no está sucia ni usada, ya que eso conllevaría una disminución de su eficacia.</a:t>
                      </a:r>
                      <a:endParaRPr lang="es-CO" sz="1800" kern="1200" dirty="0" smtClean="0">
                        <a:solidFill>
                          <a:schemeClr val="dk1"/>
                        </a:solidFill>
                        <a:effectLst/>
                        <a:latin typeface="+mn-lt"/>
                        <a:ea typeface="+mn-ea"/>
                        <a:cs typeface="+mn-cs"/>
                      </a:endParaRPr>
                    </a:p>
                    <a:p>
                      <a:r>
                        <a:rPr lang="es-CO" sz="1800" kern="1200" dirty="0" smtClean="0">
                          <a:solidFill>
                            <a:schemeClr val="dk1"/>
                          </a:solidFill>
                          <a:effectLst/>
                          <a:latin typeface="+mn-lt"/>
                          <a:ea typeface="+mn-ea"/>
                          <a:cs typeface="+mn-cs"/>
                        </a:rPr>
                        <a:t>Revisar las costuras, los cierres, la integridad de la tela.</a:t>
                      </a:r>
                      <a:endParaRPr lang="es-ES_tradnl" sz="1700" dirty="0"/>
                    </a:p>
                  </a:txBody>
                  <a:tcPr/>
                </a:tc>
                <a:tc>
                  <a:txBody>
                    <a:bodyPr/>
                    <a:lstStyle/>
                    <a:p>
                      <a:pPr>
                        <a:spcAft>
                          <a:spcPts val="0"/>
                        </a:spcAft>
                      </a:pPr>
                      <a:r>
                        <a:rPr lang="es-ES" sz="1600" dirty="0">
                          <a:solidFill>
                            <a:srgbClr val="000000"/>
                          </a:solidFill>
                          <a:effectLst/>
                          <a:latin typeface="Arial" panose="020B0604020202020204" pitchFamily="34" charset="0"/>
                          <a:ea typeface="Arial Unicode MS" panose="020B0604020202020204"/>
                          <a:cs typeface="Arial Unicode MS" panose="020B0604020202020204"/>
                        </a:rPr>
                        <a:t>Un </a:t>
                      </a:r>
                      <a:r>
                        <a:rPr lang="es-ES" sz="1600" b="1" dirty="0">
                          <a:solidFill>
                            <a:srgbClr val="000000"/>
                          </a:solidFill>
                          <a:effectLst/>
                          <a:latin typeface="Arial" panose="020B0604020202020204" pitchFamily="34" charset="0"/>
                          <a:ea typeface="Arial Unicode MS" panose="020B0604020202020204"/>
                          <a:cs typeface="Arial Unicode MS" panose="020B0604020202020204"/>
                        </a:rPr>
                        <a:t>correcto cuidado de la ropa de trabajo</a:t>
                      </a:r>
                      <a:r>
                        <a:rPr lang="es-ES" sz="1600" dirty="0">
                          <a:solidFill>
                            <a:srgbClr val="000000"/>
                          </a:solidFill>
                          <a:effectLst/>
                          <a:latin typeface="Arial" panose="020B0604020202020204" pitchFamily="34" charset="0"/>
                          <a:ea typeface="Arial Unicode MS" panose="020B0604020202020204"/>
                          <a:cs typeface="Arial Unicode MS" panose="020B0604020202020204"/>
                        </a:rPr>
                        <a:t> es muy importante para garantizar su </a:t>
                      </a:r>
                      <a:r>
                        <a:rPr lang="es-ES" sz="1600" b="1" dirty="0">
                          <a:solidFill>
                            <a:srgbClr val="000000"/>
                          </a:solidFill>
                          <a:effectLst/>
                          <a:latin typeface="Arial" panose="020B0604020202020204" pitchFamily="34" charset="0"/>
                          <a:ea typeface="Arial Unicode MS" panose="020B0604020202020204"/>
                          <a:cs typeface="Arial Unicode MS" panose="020B0604020202020204"/>
                        </a:rPr>
                        <a:t>máxima durabilidad</a:t>
                      </a:r>
                      <a:r>
                        <a:rPr lang="es-ES" sz="1600" dirty="0">
                          <a:solidFill>
                            <a:srgbClr val="000000"/>
                          </a:solidFill>
                          <a:effectLst/>
                          <a:latin typeface="Arial" panose="020B0604020202020204" pitchFamily="34" charset="0"/>
                          <a:ea typeface="Arial Unicode MS" panose="020B0604020202020204"/>
                          <a:cs typeface="Arial Unicode MS" panose="020B0604020202020204"/>
                        </a:rPr>
                        <a:t>. el propio trabajador el que se encarga de la limpieza del uniforme. Si queremos que la ropa de trabajo nos dure lo máximo posible, ha de ser cuidada, tanto en el lavado como en el  planchado</a:t>
                      </a:r>
                      <a:r>
                        <a:rPr lang="es-ES" sz="1600" u="sng" dirty="0">
                          <a:solidFill>
                            <a:srgbClr val="000000"/>
                          </a:solidFill>
                          <a:effectLst/>
                          <a:latin typeface="Arial" panose="020B0604020202020204" pitchFamily="34" charset="0"/>
                          <a:ea typeface="Arial Unicode MS" panose="020B0604020202020204"/>
                          <a:cs typeface="Arial Unicode MS" panose="020B0604020202020204"/>
                        </a:rPr>
                        <a:t> </a:t>
                      </a:r>
                      <a:endParaRPr lang="es-CO" sz="1600" dirty="0">
                        <a:solidFill>
                          <a:srgbClr val="00000A"/>
                        </a:solidFill>
                        <a:effectLst/>
                        <a:latin typeface="Liberation Serif"/>
                        <a:ea typeface="Arial Unicode MS" panose="020B0604020202020204"/>
                        <a:cs typeface="Arial Unicode MS" panose="020B0604020202020204"/>
                      </a:endParaRPr>
                    </a:p>
                  </a:txBody>
                  <a:tcPr marL="34925" marR="34925" marT="34925" marB="34925"/>
                </a:tc>
                <a:extLst>
                  <a:ext uri="{0D108BD9-81ED-4DB2-BD59-A6C34878D82A}">
                    <a16:rowId xmlns:a16="http://schemas.microsoft.com/office/drawing/2014/main" val="2466580429"/>
                  </a:ext>
                </a:extLst>
              </a:tr>
            </a:tbl>
          </a:graphicData>
        </a:graphic>
      </p:graphicFrame>
      <p:graphicFrame>
        <p:nvGraphicFramePr>
          <p:cNvPr id="5" name="Tabla 4">
            <a:extLst>
              <a:ext uri="{FF2B5EF4-FFF2-40B4-BE49-F238E27FC236}">
                <a16:creationId xmlns:a16="http://schemas.microsoft.com/office/drawing/2014/main" id="{DD22EB83-69DF-5D42-890E-A9C7493E4BF0}"/>
              </a:ext>
            </a:extLst>
          </p:cNvPr>
          <p:cNvGraphicFramePr>
            <a:graphicFrameLocks noGrp="1"/>
          </p:cNvGraphicFramePr>
          <p:nvPr>
            <p:extLst/>
          </p:nvPr>
        </p:nvGraphicFramePr>
        <p:xfrm>
          <a:off x="0" y="6327156"/>
          <a:ext cx="10097273" cy="1174854"/>
        </p:xfrm>
        <a:graphic>
          <a:graphicData uri="http://schemas.openxmlformats.org/drawingml/2006/table">
            <a:tbl>
              <a:tblPr firstRow="1" bandRow="1">
                <a:tableStyleId>{5C22544A-7EE6-4342-B048-85BDC9FD1C3A}</a:tableStyleId>
              </a:tblPr>
              <a:tblGrid>
                <a:gridCol w="10097273">
                  <a:extLst>
                    <a:ext uri="{9D8B030D-6E8A-4147-A177-3AD203B41FA5}">
                      <a16:colId xmlns:a16="http://schemas.microsoft.com/office/drawing/2014/main" val="3472740027"/>
                    </a:ext>
                  </a:extLst>
                </a:gridCol>
              </a:tblGrid>
              <a:tr h="350296">
                <a:tc>
                  <a:txBody>
                    <a:bodyPr/>
                    <a:lstStyle/>
                    <a:p>
                      <a:r>
                        <a:rPr lang="es-CO" sz="1600" b="1" kern="1200" dirty="0">
                          <a:solidFill>
                            <a:schemeClr val="tx1"/>
                          </a:solidFill>
                          <a:effectLst/>
                          <a:latin typeface="+mn-lt"/>
                          <a:ea typeface="+mn-ea"/>
                          <a:cs typeface="+mn-cs"/>
                        </a:rPr>
                        <a:t>ALMACENAMIENTO</a:t>
                      </a:r>
                      <a:r>
                        <a:rPr lang="es-CO" sz="1600" dirty="0">
                          <a:effectLst/>
                        </a:rPr>
                        <a:t> </a:t>
                      </a:r>
                      <a:endParaRPr lang="es-ES_tradnl" sz="1600" dirty="0"/>
                    </a:p>
                  </a:txBody>
                  <a:tcPr/>
                </a:tc>
                <a:extLst>
                  <a:ext uri="{0D108BD9-81ED-4DB2-BD59-A6C34878D82A}">
                    <a16:rowId xmlns:a16="http://schemas.microsoft.com/office/drawing/2014/main" val="4036745711"/>
                  </a:ext>
                </a:extLst>
              </a:tr>
              <a:tr h="824558">
                <a:tc>
                  <a:txBody>
                    <a:bodyPr/>
                    <a:lstStyle/>
                    <a:p>
                      <a:r>
                        <a:rPr lang="es-CO" sz="1800" kern="1200" dirty="0" smtClean="0">
                          <a:solidFill>
                            <a:schemeClr val="dk1"/>
                          </a:solidFill>
                          <a:effectLst/>
                          <a:latin typeface="+mn-lt"/>
                          <a:ea typeface="+mn-ea"/>
                          <a:cs typeface="+mn-cs"/>
                        </a:rPr>
                        <a:t>Almacenar estos productos en lugar fresco, seco, protegido de la luz y del frío.</a:t>
                      </a:r>
                      <a:endParaRPr lang="es-ES_tradnl" dirty="0"/>
                    </a:p>
                  </a:txBody>
                  <a:tcPr/>
                </a:tc>
                <a:extLst>
                  <a:ext uri="{0D108BD9-81ED-4DB2-BD59-A6C34878D82A}">
                    <a16:rowId xmlns:a16="http://schemas.microsoft.com/office/drawing/2014/main" val="498012809"/>
                  </a:ext>
                </a:extLst>
              </a:tr>
            </a:tbl>
          </a:graphicData>
        </a:graphic>
      </p:graphicFrame>
    </p:spTree>
    <p:extLst>
      <p:ext uri="{BB962C8B-B14F-4D97-AF65-F5344CB8AC3E}">
        <p14:creationId xmlns:p14="http://schemas.microsoft.com/office/powerpoint/2010/main" val="25300852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AEE14E5-D9CD-404A-8C62-7966626CF4D5}"/>
              </a:ext>
            </a:extLst>
          </p:cNvPr>
          <p:cNvSpPr txBox="1"/>
          <p:nvPr/>
        </p:nvSpPr>
        <p:spPr>
          <a:xfrm>
            <a:off x="29994" y="107429"/>
            <a:ext cx="7962646" cy="461665"/>
          </a:xfrm>
          <a:prstGeom prst="rect">
            <a:avLst/>
          </a:prstGeom>
          <a:noFill/>
        </p:spPr>
        <p:txBody>
          <a:bodyPr wrap="square" rtlCol="0">
            <a:spAutoFit/>
          </a:bodyPr>
          <a:lstStyle/>
          <a:p>
            <a:r>
              <a:rPr lang="es-ES_tradnl" sz="2400" b="1" dirty="0">
                <a:solidFill>
                  <a:srgbClr val="F0D1C0"/>
                </a:solidFill>
              </a:rPr>
              <a:t>ELEMENTOS DE PROTECCIÓN PERSONAL </a:t>
            </a:r>
          </a:p>
        </p:txBody>
      </p:sp>
      <p:graphicFrame>
        <p:nvGraphicFramePr>
          <p:cNvPr id="3" name="Tabla 2">
            <a:extLst>
              <a:ext uri="{FF2B5EF4-FFF2-40B4-BE49-F238E27FC236}">
                <a16:creationId xmlns:a16="http://schemas.microsoft.com/office/drawing/2014/main" id="{836E8B0A-91C1-7343-918B-7B0269D82D3A}"/>
              </a:ext>
            </a:extLst>
          </p:cNvPr>
          <p:cNvGraphicFramePr>
            <a:graphicFrameLocks noGrp="1"/>
          </p:cNvGraphicFramePr>
          <p:nvPr>
            <p:extLst>
              <p:ext uri="{D42A27DB-BD31-4B8C-83A1-F6EECF244321}">
                <p14:modId xmlns:p14="http://schemas.microsoft.com/office/powerpoint/2010/main" val="2252768066"/>
              </p:ext>
            </p:extLst>
          </p:nvPr>
        </p:nvGraphicFramePr>
        <p:xfrm>
          <a:off x="-16648" y="5087"/>
          <a:ext cx="10080625" cy="2950046"/>
        </p:xfrm>
        <a:graphic>
          <a:graphicData uri="http://schemas.openxmlformats.org/drawingml/2006/table">
            <a:tbl>
              <a:tblPr firstRow="1" bandRow="1">
                <a:tableStyleId>{5C22544A-7EE6-4342-B048-85BDC9FD1C3A}</a:tableStyleId>
              </a:tblPr>
              <a:tblGrid>
                <a:gridCol w="2642494">
                  <a:extLst>
                    <a:ext uri="{9D8B030D-6E8A-4147-A177-3AD203B41FA5}">
                      <a16:colId xmlns:a16="http://schemas.microsoft.com/office/drawing/2014/main" val="2902689220"/>
                    </a:ext>
                  </a:extLst>
                </a:gridCol>
                <a:gridCol w="3693962">
                  <a:extLst>
                    <a:ext uri="{9D8B030D-6E8A-4147-A177-3AD203B41FA5}">
                      <a16:colId xmlns:a16="http://schemas.microsoft.com/office/drawing/2014/main" val="3317171917"/>
                    </a:ext>
                  </a:extLst>
                </a:gridCol>
                <a:gridCol w="3744169">
                  <a:extLst>
                    <a:ext uri="{9D8B030D-6E8A-4147-A177-3AD203B41FA5}">
                      <a16:colId xmlns:a16="http://schemas.microsoft.com/office/drawing/2014/main" val="1518201177"/>
                    </a:ext>
                  </a:extLst>
                </a:gridCol>
              </a:tblGrid>
              <a:tr h="411765">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ELEMENTO</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DESCRIPCIÓN</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tc>
                  <a:txBody>
                    <a:bodyPr/>
                    <a:lstStyle/>
                    <a:p>
                      <a:pPr algn="ctr">
                        <a:spcAft>
                          <a:spcPts val="0"/>
                        </a:spcAft>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AREAS  DE USO</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marL="34925" marR="34925" marT="34925" marB="34925"/>
                </a:tc>
                <a:extLst>
                  <a:ext uri="{0D108BD9-81ED-4DB2-BD59-A6C34878D82A}">
                    <a16:rowId xmlns:a16="http://schemas.microsoft.com/office/drawing/2014/main" val="1900740079"/>
                  </a:ext>
                </a:extLst>
              </a:tr>
              <a:tr h="2538281">
                <a:tc>
                  <a:txBody>
                    <a:bodyPr/>
                    <a:lstStyle/>
                    <a:p>
                      <a:endParaRPr lang="es-ES_tradnl" dirty="0"/>
                    </a:p>
                    <a:p>
                      <a:endParaRPr lang="es-ES_tradnl" dirty="0"/>
                    </a:p>
                    <a:p>
                      <a:endParaRPr lang="es-ES_tradnl" dirty="0"/>
                    </a:p>
                    <a:p>
                      <a:endParaRPr lang="es-ES_tradnl" dirty="0"/>
                    </a:p>
                    <a:p>
                      <a:endParaRPr lang="es-ES_tradnl" dirty="0"/>
                    </a:p>
                    <a:p>
                      <a:endParaRPr lang="es-ES_tradnl" dirty="0"/>
                    </a:p>
                    <a:p>
                      <a:r>
                        <a:rPr lang="es-ES_tradnl" dirty="0" smtClean="0"/>
                        <a:t>Overol </a:t>
                      </a:r>
                      <a:r>
                        <a:rPr lang="es-ES_tradnl" dirty="0" err="1" smtClean="0"/>
                        <a:t>tybeck</a:t>
                      </a:r>
                      <a:r>
                        <a:rPr lang="es-ES_tradnl" dirty="0" smtClean="0"/>
                        <a:t> desechable</a:t>
                      </a:r>
                      <a:endParaRPr lang="es-ES_tradnl" dirty="0"/>
                    </a:p>
                  </a:txBody>
                  <a:tcPr/>
                </a:tc>
                <a:tc>
                  <a:txBody>
                    <a:bodyPr/>
                    <a:lstStyle/>
                    <a:p>
                      <a:r>
                        <a:rPr lang="es-ES" sz="1800" b="0" i="0" kern="1200" dirty="0" smtClean="0">
                          <a:solidFill>
                            <a:schemeClr val="dk1"/>
                          </a:solidFill>
                          <a:effectLst/>
                          <a:latin typeface="+mn-lt"/>
                          <a:ea typeface="+mn-ea"/>
                          <a:cs typeface="+mn-cs"/>
                        </a:rPr>
                        <a:t>son de uso limitado y están diseñados para brindar protección contra penetración de líquidos no peligrosos y partículas.</a:t>
                      </a:r>
                      <a:endParaRPr lang="es-ES" sz="1600" kern="1200" dirty="0">
                        <a:solidFill>
                          <a:schemeClr val="dk1"/>
                        </a:solidFill>
                        <a:effectLst/>
                        <a:latin typeface="+mn-lt"/>
                        <a:ea typeface="+mn-ea"/>
                        <a:cs typeface="+mn-cs"/>
                      </a:endParaRPr>
                    </a:p>
                  </a:txBody>
                  <a:tcPr/>
                </a:tc>
                <a:tc>
                  <a:txBody>
                    <a:bodyPr/>
                    <a:lstStyle/>
                    <a:p>
                      <a:r>
                        <a:rPr lang="es-ES" sz="1600" dirty="0" smtClean="0"/>
                        <a:t>Emplear cuando se trabaja  en la cabina de pintura previne que  los overoles se impregnen de pintura.</a:t>
                      </a:r>
                    </a:p>
                    <a:p>
                      <a:r>
                        <a:rPr lang="es-ES" sz="1600" dirty="0" smtClean="0"/>
                        <a:t>Emplear cunado se trabaja con pintura  dentro de bombas sumergibles en estación de servicio.</a:t>
                      </a:r>
                      <a:endParaRPr lang="es-ES_tradnl" sz="1600" dirty="0"/>
                    </a:p>
                  </a:txBody>
                  <a:tcPr/>
                </a:tc>
                <a:extLst>
                  <a:ext uri="{0D108BD9-81ED-4DB2-BD59-A6C34878D82A}">
                    <a16:rowId xmlns:a16="http://schemas.microsoft.com/office/drawing/2014/main" val="2893879565"/>
                  </a:ext>
                </a:extLst>
              </a:tr>
            </a:tbl>
          </a:graphicData>
        </a:graphic>
      </p:graphicFrame>
      <p:graphicFrame>
        <p:nvGraphicFramePr>
          <p:cNvPr id="4" name="Tabla 3">
            <a:extLst>
              <a:ext uri="{FF2B5EF4-FFF2-40B4-BE49-F238E27FC236}">
                <a16:creationId xmlns:a16="http://schemas.microsoft.com/office/drawing/2014/main" id="{532A4B84-F3FB-9D4A-9CE4-771C2CDF04B1}"/>
              </a:ext>
            </a:extLst>
          </p:cNvPr>
          <p:cNvGraphicFramePr>
            <a:graphicFrameLocks noGrp="1"/>
          </p:cNvGraphicFramePr>
          <p:nvPr>
            <p:extLst>
              <p:ext uri="{D42A27DB-BD31-4B8C-83A1-F6EECF244321}">
                <p14:modId xmlns:p14="http://schemas.microsoft.com/office/powerpoint/2010/main" val="2061985980"/>
              </p:ext>
            </p:extLst>
          </p:nvPr>
        </p:nvGraphicFramePr>
        <p:xfrm>
          <a:off x="0" y="2976318"/>
          <a:ext cx="10080625" cy="3329653"/>
        </p:xfrm>
        <a:graphic>
          <a:graphicData uri="http://schemas.openxmlformats.org/drawingml/2006/table">
            <a:tbl>
              <a:tblPr firstRow="1" bandRow="1">
                <a:tableStyleId>{5C22544A-7EE6-4342-B048-85BDC9FD1C3A}</a:tableStyleId>
              </a:tblPr>
              <a:tblGrid>
                <a:gridCol w="3096096">
                  <a:extLst>
                    <a:ext uri="{9D8B030D-6E8A-4147-A177-3AD203B41FA5}">
                      <a16:colId xmlns:a16="http://schemas.microsoft.com/office/drawing/2014/main" val="2039160437"/>
                    </a:ext>
                  </a:extLst>
                </a:gridCol>
                <a:gridCol w="3250934">
                  <a:extLst>
                    <a:ext uri="{9D8B030D-6E8A-4147-A177-3AD203B41FA5}">
                      <a16:colId xmlns:a16="http://schemas.microsoft.com/office/drawing/2014/main" val="765389060"/>
                    </a:ext>
                  </a:extLst>
                </a:gridCol>
                <a:gridCol w="3733595">
                  <a:extLst>
                    <a:ext uri="{9D8B030D-6E8A-4147-A177-3AD203B41FA5}">
                      <a16:colId xmlns:a16="http://schemas.microsoft.com/office/drawing/2014/main" val="3277867286"/>
                    </a:ext>
                  </a:extLst>
                </a:gridCol>
              </a:tblGrid>
              <a:tr h="340709">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s-ES" sz="1600" b="1"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VIDA UTIL</a:t>
                      </a:r>
                      <a:endParaRPr lang="es-CO" sz="1600" dirty="0">
                        <a:solidFill>
                          <a:srgbClr val="00000A"/>
                        </a:solidFill>
                        <a:effectLst/>
                        <a:latin typeface="Liberation Serif"/>
                        <a:ea typeface="Arial Unicode MS" panose="020B0604020202020204" pitchFamily="34" charset="-128"/>
                        <a:cs typeface="Arial Unicode MS" panose="020B0604020202020204" pitchFamily="34" charset="-128"/>
                      </a:endParaRPr>
                    </a:p>
                  </a:txBody>
                  <a:tcPr/>
                </a:tc>
                <a:tc>
                  <a:txBody>
                    <a:bodyPr/>
                    <a:lstStyle/>
                    <a:p>
                      <a:pPr algn="ctr"/>
                      <a:r>
                        <a:rPr lang="es-ES_tradnl" sz="1600" dirty="0">
                          <a:solidFill>
                            <a:schemeClr val="tx1"/>
                          </a:solidFill>
                        </a:rPr>
                        <a:t>INSPECCIÓN </a:t>
                      </a:r>
                    </a:p>
                  </a:txBody>
                  <a:tcPr/>
                </a:tc>
                <a:tc>
                  <a:txBody>
                    <a:bodyPr/>
                    <a:lstStyle/>
                    <a:p>
                      <a:pPr algn="ctr"/>
                      <a:r>
                        <a:rPr lang="es-ES_tradnl" sz="1600" dirty="0">
                          <a:solidFill>
                            <a:schemeClr val="tx1"/>
                          </a:solidFill>
                        </a:rPr>
                        <a:t>LIMPIEZA</a:t>
                      </a:r>
                    </a:p>
                  </a:txBody>
                  <a:tcPr/>
                </a:tc>
                <a:extLst>
                  <a:ext uri="{0D108BD9-81ED-4DB2-BD59-A6C34878D82A}">
                    <a16:rowId xmlns:a16="http://schemas.microsoft.com/office/drawing/2014/main" val="2444675764"/>
                  </a:ext>
                </a:extLst>
              </a:tr>
              <a:tr h="2988944">
                <a:tc>
                  <a:txBody>
                    <a:bodyPr/>
                    <a:lstStyle/>
                    <a:p>
                      <a:r>
                        <a:rPr lang="es-ES" sz="1800" b="0" i="0" kern="1200" dirty="0" smtClean="0">
                          <a:solidFill>
                            <a:schemeClr val="dk1"/>
                          </a:solidFill>
                          <a:effectLst/>
                          <a:latin typeface="+mn-lt"/>
                          <a:ea typeface="+mn-ea"/>
                          <a:cs typeface="+mn-cs"/>
                        </a:rPr>
                        <a:t>Este producto no se debe reutilizar ni lavar. Se debe reemplazar el</a:t>
                      </a:r>
                      <a:r>
                        <a:rPr lang="es-ES" sz="1600" dirty="0" smtClean="0"/>
                        <a:t/>
                      </a:r>
                      <a:br>
                        <a:rPr lang="es-ES" sz="1600" dirty="0" smtClean="0"/>
                      </a:br>
                      <a:r>
                        <a:rPr lang="es-ES" sz="1800" b="0" i="0" kern="1200" dirty="0" smtClean="0">
                          <a:solidFill>
                            <a:schemeClr val="dk1"/>
                          </a:solidFill>
                          <a:effectLst/>
                          <a:latin typeface="+mn-lt"/>
                          <a:ea typeface="+mn-ea"/>
                          <a:cs typeface="+mn-cs"/>
                        </a:rPr>
                        <a:t>traje de protección inmediatamente si resulta roto, descosido, desgastado o perforado. El traje no se debe utilizar para la manipulación de químicos peligrosos. </a:t>
                      </a:r>
                      <a:endParaRPr lang="es-ES_tradnl" sz="1700" dirty="0"/>
                    </a:p>
                  </a:txBody>
                  <a:tcPr/>
                </a:tc>
                <a:tc>
                  <a:txBody>
                    <a:bodyPr/>
                    <a:lstStyle/>
                    <a:p>
                      <a:r>
                        <a:rPr lang="es-ES_tradnl" sz="1700" dirty="0" smtClean="0"/>
                        <a:t>Se debe inspeccionar las costuras, hilos</a:t>
                      </a:r>
                      <a:r>
                        <a:rPr lang="es-ES_tradnl" sz="1700" baseline="0" dirty="0" smtClean="0"/>
                        <a:t> cierres que estén en buen estado, que no este contaminado</a:t>
                      </a:r>
                      <a:endParaRPr lang="es-ES_tradnl" sz="1700" dirty="0"/>
                    </a:p>
                  </a:txBody>
                  <a:tcPr/>
                </a:tc>
                <a:tc>
                  <a:txBody>
                    <a:bodyPr/>
                    <a:lstStyle/>
                    <a:p>
                      <a:r>
                        <a:rPr lang="es-ES_tradnl" sz="1700" dirty="0" smtClean="0"/>
                        <a:t>No requiere</a:t>
                      </a:r>
                      <a:r>
                        <a:rPr lang="es-ES_tradnl" sz="1700" baseline="0" dirty="0" smtClean="0"/>
                        <a:t> limpieza ya que después del uso se debe desechar-</a:t>
                      </a:r>
                      <a:endParaRPr lang="es-ES_tradnl" sz="1700" dirty="0"/>
                    </a:p>
                  </a:txBody>
                  <a:tcPr/>
                </a:tc>
                <a:extLst>
                  <a:ext uri="{0D108BD9-81ED-4DB2-BD59-A6C34878D82A}">
                    <a16:rowId xmlns:a16="http://schemas.microsoft.com/office/drawing/2014/main" val="2466580429"/>
                  </a:ext>
                </a:extLst>
              </a:tr>
            </a:tbl>
          </a:graphicData>
        </a:graphic>
      </p:graphicFrame>
      <p:graphicFrame>
        <p:nvGraphicFramePr>
          <p:cNvPr id="5" name="Tabla 4">
            <a:extLst>
              <a:ext uri="{FF2B5EF4-FFF2-40B4-BE49-F238E27FC236}">
                <a16:creationId xmlns:a16="http://schemas.microsoft.com/office/drawing/2014/main" id="{DD22EB83-69DF-5D42-890E-A9C7493E4BF0}"/>
              </a:ext>
            </a:extLst>
          </p:cNvPr>
          <p:cNvGraphicFramePr>
            <a:graphicFrameLocks noGrp="1"/>
          </p:cNvGraphicFramePr>
          <p:nvPr>
            <p:extLst>
              <p:ext uri="{D42A27DB-BD31-4B8C-83A1-F6EECF244321}">
                <p14:modId xmlns:p14="http://schemas.microsoft.com/office/powerpoint/2010/main" val="808796662"/>
              </p:ext>
            </p:extLst>
          </p:nvPr>
        </p:nvGraphicFramePr>
        <p:xfrm>
          <a:off x="0" y="6327156"/>
          <a:ext cx="10097273" cy="1174854"/>
        </p:xfrm>
        <a:graphic>
          <a:graphicData uri="http://schemas.openxmlformats.org/drawingml/2006/table">
            <a:tbl>
              <a:tblPr firstRow="1" bandRow="1">
                <a:tableStyleId>{5C22544A-7EE6-4342-B048-85BDC9FD1C3A}</a:tableStyleId>
              </a:tblPr>
              <a:tblGrid>
                <a:gridCol w="10097273">
                  <a:extLst>
                    <a:ext uri="{9D8B030D-6E8A-4147-A177-3AD203B41FA5}">
                      <a16:colId xmlns:a16="http://schemas.microsoft.com/office/drawing/2014/main" val="3472740027"/>
                    </a:ext>
                  </a:extLst>
                </a:gridCol>
              </a:tblGrid>
              <a:tr h="350296">
                <a:tc>
                  <a:txBody>
                    <a:bodyPr/>
                    <a:lstStyle/>
                    <a:p>
                      <a:r>
                        <a:rPr lang="es-CO" sz="1600" b="1" kern="1200" dirty="0">
                          <a:solidFill>
                            <a:schemeClr val="tx1"/>
                          </a:solidFill>
                          <a:effectLst/>
                          <a:latin typeface="+mn-lt"/>
                          <a:ea typeface="+mn-ea"/>
                          <a:cs typeface="+mn-cs"/>
                        </a:rPr>
                        <a:t>ALMACENAMIENTO</a:t>
                      </a:r>
                      <a:r>
                        <a:rPr lang="es-CO" sz="1600" dirty="0">
                          <a:effectLst/>
                        </a:rPr>
                        <a:t> </a:t>
                      </a:r>
                      <a:endParaRPr lang="es-ES_tradnl" sz="1600" dirty="0"/>
                    </a:p>
                  </a:txBody>
                  <a:tcPr/>
                </a:tc>
                <a:extLst>
                  <a:ext uri="{0D108BD9-81ED-4DB2-BD59-A6C34878D82A}">
                    <a16:rowId xmlns:a16="http://schemas.microsoft.com/office/drawing/2014/main" val="4036745711"/>
                  </a:ext>
                </a:extLst>
              </a:tr>
              <a:tr h="824558">
                <a:tc>
                  <a:txBody>
                    <a:bodyPr/>
                    <a:lstStyle/>
                    <a:p>
                      <a:r>
                        <a:rPr lang="es-ES" sz="1800" b="0" i="0" kern="1200" dirty="0" smtClean="0">
                          <a:solidFill>
                            <a:schemeClr val="dk1"/>
                          </a:solidFill>
                          <a:effectLst/>
                          <a:latin typeface="+mn-lt"/>
                          <a:ea typeface="+mn-ea"/>
                          <a:cs typeface="+mn-cs"/>
                        </a:rPr>
                        <a:t>Se debe conservar alejado de fuentes de calor, chispas y llamas, ya que la tela fundida puede causar quemaduras graves. Se debe almacenar en lugar seco y fresco</a:t>
                      </a:r>
                      <a:endParaRPr lang="es-ES_tradnl" dirty="0"/>
                    </a:p>
                  </a:txBody>
                  <a:tcPr/>
                </a:tc>
                <a:extLst>
                  <a:ext uri="{0D108BD9-81ED-4DB2-BD59-A6C34878D82A}">
                    <a16:rowId xmlns:a16="http://schemas.microsoft.com/office/drawing/2014/main" val="498012809"/>
                  </a:ext>
                </a:extLst>
              </a:tr>
            </a:tbl>
          </a:graphicData>
        </a:graphic>
      </p:graphicFrame>
      <p:pic>
        <p:nvPicPr>
          <p:cNvPr id="6" name="Imagen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824" y="569094"/>
            <a:ext cx="10287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393327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257E7EF4-A0A7-1A4E-802B-373FC896E36B}"/>
              </a:ext>
            </a:extLst>
          </p:cNvPr>
          <p:cNvSpPr/>
          <p:nvPr/>
        </p:nvSpPr>
        <p:spPr>
          <a:xfrm>
            <a:off x="215776" y="1475581"/>
            <a:ext cx="5745584" cy="3908762"/>
          </a:xfrm>
          <a:prstGeom prst="rect">
            <a:avLst/>
          </a:prstGeom>
        </p:spPr>
        <p:txBody>
          <a:bodyPr wrap="square">
            <a:spAutoFit/>
          </a:bodyPr>
          <a:lstStyle/>
          <a:p>
            <a:pPr>
              <a:spcAft>
                <a:spcPts val="0"/>
              </a:spcAft>
            </a:pPr>
            <a:r>
              <a:rPr lang="es-ES" sz="2400" b="1" kern="50" dirty="0">
                <a:solidFill>
                  <a:schemeClr val="tx1"/>
                </a:solidFill>
                <a:latin typeface="+mj-lt"/>
                <a:ea typeface="Times New Roman" panose="02020603050405020304" pitchFamily="18" charset="0"/>
              </a:rPr>
              <a:t>Cuidado y uso de EPP </a:t>
            </a:r>
          </a:p>
          <a:p>
            <a:pPr>
              <a:spcAft>
                <a:spcPts val="0"/>
              </a:spcAft>
            </a:pPr>
            <a:endParaRPr lang="es-CO" sz="2400" kern="50" dirty="0">
              <a:solidFill>
                <a:schemeClr val="tx1"/>
              </a:solidFill>
              <a:latin typeface="+mj-lt"/>
              <a:ea typeface="Times New Roman" panose="02020603050405020304" pitchFamily="18" charset="0"/>
            </a:endParaRPr>
          </a:p>
          <a:p>
            <a:pPr marL="285750" indent="-285750">
              <a:spcAft>
                <a:spcPts val="0"/>
              </a:spcAft>
              <a:buFont typeface="Arial" panose="020B0604020202020204" pitchFamily="34" charset="0"/>
              <a:buChar char="•"/>
            </a:pPr>
            <a:r>
              <a:rPr lang="es-ES" kern="50" dirty="0">
                <a:solidFill>
                  <a:schemeClr val="tx1"/>
                </a:solidFill>
                <a:latin typeface="+mn-lt"/>
                <a:ea typeface="Times New Roman" panose="02020603050405020304" pitchFamily="18" charset="0"/>
              </a:rPr>
              <a:t>Todo EPP requiere un uso y mantenimiento adecuado.</a:t>
            </a:r>
            <a:endParaRPr lang="es-CO" sz="3200" kern="50" dirty="0">
              <a:solidFill>
                <a:schemeClr val="tx1"/>
              </a:solidFill>
              <a:latin typeface="+mn-lt"/>
              <a:ea typeface="Times New Roman" panose="02020603050405020304" pitchFamily="18" charset="0"/>
            </a:endParaRPr>
          </a:p>
          <a:p>
            <a:pPr marL="285750" indent="-285750">
              <a:spcAft>
                <a:spcPts val="0"/>
              </a:spcAft>
              <a:buFont typeface="Arial" panose="020B0604020202020204" pitchFamily="34" charset="0"/>
              <a:buChar char="•"/>
            </a:pPr>
            <a:r>
              <a:rPr lang="es-ES" kern="50" dirty="0">
                <a:solidFill>
                  <a:schemeClr val="tx1"/>
                </a:solidFill>
                <a:latin typeface="+mn-lt"/>
                <a:ea typeface="Times New Roman" panose="02020603050405020304" pitchFamily="18" charset="0"/>
              </a:rPr>
              <a:t>Los EPP han sido diseñados para uso particular, no para todos los propósitos.</a:t>
            </a:r>
            <a:endParaRPr lang="es-CO" sz="3200" kern="50" dirty="0">
              <a:solidFill>
                <a:schemeClr val="tx1"/>
              </a:solidFill>
              <a:latin typeface="+mn-lt"/>
              <a:ea typeface="Times New Roman" panose="02020603050405020304" pitchFamily="18" charset="0"/>
            </a:endParaRPr>
          </a:p>
          <a:p>
            <a:pPr marL="285750" indent="-285750">
              <a:spcAft>
                <a:spcPts val="0"/>
              </a:spcAft>
              <a:buFont typeface="Arial" panose="020B0604020202020204" pitchFamily="34" charset="0"/>
              <a:buChar char="•"/>
            </a:pPr>
            <a:r>
              <a:rPr lang="es-ES" kern="50" dirty="0">
                <a:solidFill>
                  <a:schemeClr val="tx1"/>
                </a:solidFill>
                <a:latin typeface="+mn-lt"/>
                <a:ea typeface="Times New Roman" panose="02020603050405020304" pitchFamily="18" charset="0"/>
              </a:rPr>
              <a:t>Antes  de usar los EPP, inspeccionarlos para  asegurar que estén en perfectas condiciones.</a:t>
            </a:r>
            <a:endParaRPr lang="es-CO" sz="3200" kern="50" dirty="0">
              <a:solidFill>
                <a:schemeClr val="tx1"/>
              </a:solidFill>
              <a:latin typeface="+mn-lt"/>
              <a:ea typeface="Times New Roman" panose="02020603050405020304" pitchFamily="18" charset="0"/>
            </a:endParaRPr>
          </a:p>
          <a:p>
            <a:pPr marL="285750" indent="-285750">
              <a:spcAft>
                <a:spcPts val="0"/>
              </a:spcAft>
              <a:buFont typeface="Arial" panose="020B0604020202020204" pitchFamily="34" charset="0"/>
              <a:buChar char="•"/>
            </a:pPr>
            <a:r>
              <a:rPr lang="es-ES" kern="50" dirty="0">
                <a:solidFill>
                  <a:schemeClr val="tx1"/>
                </a:solidFill>
                <a:latin typeface="+mn-lt"/>
                <a:ea typeface="Times New Roman" panose="02020603050405020304" pitchFamily="18" charset="0"/>
              </a:rPr>
              <a:t>EL uso de EPP defectuoso puede  causar serias lesiones.</a:t>
            </a:r>
            <a:endParaRPr lang="es-CO" sz="3200" kern="50" dirty="0">
              <a:solidFill>
                <a:schemeClr val="tx1"/>
              </a:solidFill>
              <a:latin typeface="+mn-lt"/>
              <a:ea typeface="Times New Roman" panose="02020603050405020304" pitchFamily="18" charset="0"/>
            </a:endParaRPr>
          </a:p>
        </p:txBody>
      </p:sp>
      <p:pic>
        <p:nvPicPr>
          <p:cNvPr id="4" name="Imagen 3">
            <a:extLst>
              <a:ext uri="{FF2B5EF4-FFF2-40B4-BE49-F238E27FC236}">
                <a16:creationId xmlns:a16="http://schemas.microsoft.com/office/drawing/2014/main" id="{385AAE06-92D1-C046-ADE6-C174BD22A235}"/>
              </a:ext>
            </a:extLst>
          </p:cNvPr>
          <p:cNvPicPr>
            <a:picLocks noChangeAspect="1"/>
          </p:cNvPicPr>
          <p:nvPr/>
        </p:nvPicPr>
        <p:blipFill rotWithShape="1">
          <a:blip r:embed="rId2"/>
          <a:srcRect l="3406" t="3768" r="4519" b="9582"/>
          <a:stretch/>
        </p:blipFill>
        <p:spPr>
          <a:xfrm>
            <a:off x="6264448" y="1619597"/>
            <a:ext cx="2736304" cy="3764746"/>
          </a:xfrm>
          <a:prstGeom prst="rect">
            <a:avLst/>
          </a:prstGeom>
        </p:spPr>
      </p:pic>
      <p:sp>
        <p:nvSpPr>
          <p:cNvPr id="5" name="CuadroTexto 4">
            <a:extLst>
              <a:ext uri="{FF2B5EF4-FFF2-40B4-BE49-F238E27FC236}">
                <a16:creationId xmlns:a16="http://schemas.microsoft.com/office/drawing/2014/main" id="{6F7E055C-6E4F-C247-A021-CCB6BB3ED572}"/>
              </a:ext>
            </a:extLst>
          </p:cNvPr>
          <p:cNvSpPr txBox="1"/>
          <p:nvPr/>
        </p:nvSpPr>
        <p:spPr>
          <a:xfrm>
            <a:off x="29994" y="107429"/>
            <a:ext cx="7962646" cy="461665"/>
          </a:xfrm>
          <a:prstGeom prst="rect">
            <a:avLst/>
          </a:prstGeom>
          <a:noFill/>
        </p:spPr>
        <p:txBody>
          <a:bodyPr wrap="square" rtlCol="0">
            <a:spAutoFit/>
          </a:bodyPr>
          <a:lstStyle/>
          <a:p>
            <a:r>
              <a:rPr lang="es-ES_tradnl" sz="2400" b="1" dirty="0">
                <a:solidFill>
                  <a:srgbClr val="FF0000"/>
                </a:solidFill>
              </a:rPr>
              <a:t>ELEMENTOS DE PROTECCIÓN PERSONAL </a:t>
            </a:r>
          </a:p>
        </p:txBody>
      </p:sp>
    </p:spTree>
    <p:extLst>
      <p:ext uri="{BB962C8B-B14F-4D97-AF65-F5344CB8AC3E}">
        <p14:creationId xmlns:p14="http://schemas.microsoft.com/office/powerpoint/2010/main" val="11741337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CC74E8A2-7006-BA4F-BA99-DDD9D10FEECC}"/>
              </a:ext>
            </a:extLst>
          </p:cNvPr>
          <p:cNvPicPr>
            <a:picLocks noChangeAspect="1"/>
          </p:cNvPicPr>
          <p:nvPr/>
        </p:nvPicPr>
        <p:blipFill rotWithShape="1">
          <a:blip r:embed="rId2"/>
          <a:srcRect r="52644"/>
          <a:stretch/>
        </p:blipFill>
        <p:spPr>
          <a:xfrm>
            <a:off x="0" y="1979638"/>
            <a:ext cx="3024088" cy="3672408"/>
          </a:xfrm>
          <a:prstGeom prst="rect">
            <a:avLst/>
          </a:prstGeom>
        </p:spPr>
      </p:pic>
      <p:pic>
        <p:nvPicPr>
          <p:cNvPr id="5" name="Imagen 4">
            <a:extLst>
              <a:ext uri="{FF2B5EF4-FFF2-40B4-BE49-F238E27FC236}">
                <a16:creationId xmlns:a16="http://schemas.microsoft.com/office/drawing/2014/main" id="{D00F5962-7924-7C4B-99B7-6F1136D9C6B7}"/>
              </a:ext>
            </a:extLst>
          </p:cNvPr>
          <p:cNvPicPr>
            <a:picLocks noChangeAspect="1"/>
          </p:cNvPicPr>
          <p:nvPr/>
        </p:nvPicPr>
        <p:blipFill rotWithShape="1">
          <a:blip r:embed="rId2"/>
          <a:srcRect l="49916" r="2729"/>
          <a:stretch/>
        </p:blipFill>
        <p:spPr>
          <a:xfrm>
            <a:off x="6383832" y="1946026"/>
            <a:ext cx="3024336" cy="3672409"/>
          </a:xfrm>
          <a:prstGeom prst="rect">
            <a:avLst/>
          </a:prstGeom>
        </p:spPr>
      </p:pic>
      <p:pic>
        <p:nvPicPr>
          <p:cNvPr id="8" name="Imagen 7">
            <a:extLst>
              <a:ext uri="{FF2B5EF4-FFF2-40B4-BE49-F238E27FC236}">
                <a16:creationId xmlns:a16="http://schemas.microsoft.com/office/drawing/2014/main" id="{49E215C5-50DE-AE46-B73F-F2B4EEEF144E}"/>
              </a:ext>
            </a:extLst>
          </p:cNvPr>
          <p:cNvPicPr>
            <a:picLocks noChangeAspect="1"/>
          </p:cNvPicPr>
          <p:nvPr/>
        </p:nvPicPr>
        <p:blipFill>
          <a:blip r:embed="rId3"/>
          <a:stretch>
            <a:fillRect/>
          </a:stretch>
        </p:blipFill>
        <p:spPr>
          <a:xfrm>
            <a:off x="935856" y="305804"/>
            <a:ext cx="6540500" cy="1773064"/>
          </a:xfrm>
          <a:prstGeom prst="rect">
            <a:avLst/>
          </a:prstGeom>
        </p:spPr>
      </p:pic>
      <p:pic>
        <p:nvPicPr>
          <p:cNvPr id="12" name="Imagen 11">
            <a:extLst>
              <a:ext uri="{FF2B5EF4-FFF2-40B4-BE49-F238E27FC236}">
                <a16:creationId xmlns:a16="http://schemas.microsoft.com/office/drawing/2014/main" id="{6969544A-40F7-A747-8DF4-6401A1C37578}"/>
              </a:ext>
            </a:extLst>
          </p:cNvPr>
          <p:cNvPicPr>
            <a:picLocks noChangeAspect="1"/>
          </p:cNvPicPr>
          <p:nvPr/>
        </p:nvPicPr>
        <p:blipFill>
          <a:blip r:embed="rId4"/>
          <a:stretch>
            <a:fillRect/>
          </a:stretch>
        </p:blipFill>
        <p:spPr>
          <a:xfrm>
            <a:off x="3258627" y="2418159"/>
            <a:ext cx="2890666" cy="2880321"/>
          </a:xfrm>
          <a:prstGeom prst="rect">
            <a:avLst/>
          </a:prstGeom>
        </p:spPr>
      </p:pic>
      <p:sp>
        <p:nvSpPr>
          <p:cNvPr id="13" name="Rectángulo 12">
            <a:extLst>
              <a:ext uri="{FF2B5EF4-FFF2-40B4-BE49-F238E27FC236}">
                <a16:creationId xmlns:a16="http://schemas.microsoft.com/office/drawing/2014/main" id="{478BFABA-0B86-7B46-A509-685F2201FCEF}"/>
              </a:ext>
            </a:extLst>
          </p:cNvPr>
          <p:cNvSpPr/>
          <p:nvPr/>
        </p:nvSpPr>
        <p:spPr>
          <a:xfrm>
            <a:off x="347600" y="6372125"/>
            <a:ext cx="8712720" cy="461665"/>
          </a:xfrm>
          <a:prstGeom prst="rect">
            <a:avLst/>
          </a:prstGeom>
        </p:spPr>
        <p:txBody>
          <a:bodyPr wrap="square">
            <a:spAutoFit/>
          </a:bodyPr>
          <a:lstStyle/>
          <a:p>
            <a:pPr>
              <a:spcBef>
                <a:spcPts val="1400"/>
              </a:spcBef>
              <a:spcAft>
                <a:spcPts val="0"/>
              </a:spcAft>
            </a:pPr>
            <a:r>
              <a:rPr lang="es-CO" sz="2400" b="1" kern="50" dirty="0">
                <a:solidFill>
                  <a:srgbClr val="FF0000"/>
                </a:solidFill>
                <a:latin typeface="Calibri" panose="020F0502020204030204" pitchFamily="34" charset="0"/>
                <a:ea typeface="Times New Roman" panose="02020603050405020304" pitchFamily="18" charset="0"/>
              </a:rPr>
              <a:t>PORQUE ALGUIEN TE ESPERA EN CASA, ACTUA CON SEGURIDAD </a:t>
            </a:r>
            <a:endParaRPr lang="es-CO" sz="2400" kern="50" dirty="0">
              <a:solidFill>
                <a:srgbClr val="FF0000"/>
              </a:solidFill>
              <a:effectLst/>
              <a:latin typeface="Times New Roman" panose="02020603050405020304" pitchFamily="18" charset="0"/>
              <a:ea typeface="Times New Roman" panose="02020603050405020304" pitchFamily="18" charset="0"/>
            </a:endParaRPr>
          </a:p>
        </p:txBody>
      </p:sp>
      <p:sp>
        <p:nvSpPr>
          <p:cNvPr id="7" name="CuadroTexto 6">
            <a:extLst>
              <a:ext uri="{FF2B5EF4-FFF2-40B4-BE49-F238E27FC236}">
                <a16:creationId xmlns:a16="http://schemas.microsoft.com/office/drawing/2014/main" id="{CF3D3579-11B0-3843-A779-A16440A8E084}"/>
              </a:ext>
            </a:extLst>
          </p:cNvPr>
          <p:cNvSpPr txBox="1"/>
          <p:nvPr/>
        </p:nvSpPr>
        <p:spPr>
          <a:xfrm>
            <a:off x="29994" y="107429"/>
            <a:ext cx="7962646" cy="461665"/>
          </a:xfrm>
          <a:prstGeom prst="rect">
            <a:avLst/>
          </a:prstGeom>
          <a:noFill/>
        </p:spPr>
        <p:txBody>
          <a:bodyPr wrap="square" rtlCol="0">
            <a:spAutoFit/>
          </a:bodyPr>
          <a:lstStyle/>
          <a:p>
            <a:r>
              <a:rPr lang="es-ES_tradnl" sz="2400" b="1" dirty="0">
                <a:solidFill>
                  <a:srgbClr val="FF0000"/>
                </a:solidFill>
              </a:rPr>
              <a:t>ELEMENTOS DE PROTECCIÓN PERSONAL </a:t>
            </a:r>
          </a:p>
        </p:txBody>
      </p:sp>
    </p:spTree>
    <p:extLst>
      <p:ext uri="{BB962C8B-B14F-4D97-AF65-F5344CB8AC3E}">
        <p14:creationId xmlns:p14="http://schemas.microsoft.com/office/powerpoint/2010/main" val="1412683495"/>
      </p:ext>
    </p:extLst>
  </p:cSld>
  <p:clrMapOvr>
    <a:masterClrMapping/>
  </p:clrMapOvr>
</p:sld>
</file>

<file path=ppt/theme/theme1.xml><?xml version="1.0" encoding="utf-8"?>
<a:theme xmlns:a="http://schemas.openxmlformats.org/drawingml/2006/main" name="Tema de Office">
  <a:themeElements>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e Office">
      <a:majorFont>
        <a:latin typeface="Arial"/>
        <a:ea typeface="ＭＳ Ｐゴシック"/>
        <a:cs typeface="Arial Unicode MS"/>
      </a:majorFont>
      <a:minorFont>
        <a:latin typeface="Arial"/>
        <a:ea typeface="ＭＳ Ｐゴシック"/>
        <a:cs typeface="Arial Unicode M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charset="0"/>
          <a:buNone/>
          <a:tabLst/>
          <a:defRPr kumimoji="0" lang="en-GB" sz="1800" b="0" i="0" u="none" strike="noStrike" cap="none" normalizeH="0" baseline="0">
            <a:ln>
              <a:noFill/>
            </a:ln>
            <a:solidFill>
              <a:schemeClr val="bg1"/>
            </a:solidFill>
            <a:effectLst/>
            <a:latin typeface="Arial" charset="0"/>
            <a:ea typeface="ＭＳ Ｐゴシック" charset="0"/>
            <a:cs typeface="DejaVu Sans"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charset="0"/>
          <a:buNone/>
          <a:tabLst/>
          <a:defRPr kumimoji="0" lang="en-GB" sz="1800" b="0" i="0" u="none" strike="noStrike" cap="none" normalizeH="0" baseline="0">
            <a:ln>
              <a:noFill/>
            </a:ln>
            <a:solidFill>
              <a:schemeClr val="bg1"/>
            </a:solidFill>
            <a:effectLst/>
            <a:latin typeface="Arial" charset="0"/>
            <a:ea typeface="ＭＳ Ｐゴシック" charset="0"/>
            <a:cs typeface="DejaVu Sans" charset="0"/>
          </a:defRPr>
        </a:defPPr>
      </a:lstStyle>
    </a:lnDef>
  </a:objectDefaults>
  <a:extraClrSchemeLst>
    <a:extraClrScheme>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27166</TotalTime>
  <Words>3540</Words>
  <Application>Microsoft Office PowerPoint</Application>
  <PresentationFormat>Personalizado</PresentationFormat>
  <Paragraphs>300</Paragraphs>
  <Slides>18</Slides>
  <Notes>1</Notes>
  <HiddenSlides>0</HiddenSlides>
  <MMClips>0</MMClips>
  <ScaleCrop>false</ScaleCrop>
  <HeadingPairs>
    <vt:vector size="6" baseType="variant">
      <vt:variant>
        <vt:lpstr>Fuentes usadas</vt:lpstr>
      </vt:variant>
      <vt:variant>
        <vt:i4>9</vt:i4>
      </vt:variant>
      <vt:variant>
        <vt:lpstr>Tema</vt:lpstr>
      </vt:variant>
      <vt:variant>
        <vt:i4>1</vt:i4>
      </vt:variant>
      <vt:variant>
        <vt:lpstr>Títulos de diapositiva</vt:lpstr>
      </vt:variant>
      <vt:variant>
        <vt:i4>18</vt:i4>
      </vt:variant>
    </vt:vector>
  </HeadingPairs>
  <TitlesOfParts>
    <vt:vector size="28" baseType="lpstr">
      <vt:lpstr>ＭＳ Ｐゴシック</vt:lpstr>
      <vt:lpstr>Arial</vt:lpstr>
      <vt:lpstr>Arial Unicode MS</vt:lpstr>
      <vt:lpstr>Calibri</vt:lpstr>
      <vt:lpstr>DejaVu Sans</vt:lpstr>
      <vt:lpstr>Helvetica Neue Light</vt:lpstr>
      <vt:lpstr>Liberation Serif</vt:lpstr>
      <vt:lpstr>Tahoma</vt:lpstr>
      <vt:lpstr>Times New Roman</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subject/>
  <dc:creator>Usuario</dc:creator>
  <cp:keywords/>
  <dc:description/>
  <cp:lastModifiedBy>Auxiliar</cp:lastModifiedBy>
  <cp:revision>425</cp:revision>
  <cp:lastPrinted>2021-09-03T20:19:22Z</cp:lastPrinted>
  <dcterms:created xsi:type="dcterms:W3CDTF">2016-02-04T09:28:00Z</dcterms:created>
  <dcterms:modified xsi:type="dcterms:W3CDTF">2021-09-24T06:28:56Z</dcterms:modified>
</cp:coreProperties>
</file>