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2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6" r:id="rId3"/>
    <p:sldId id="261" r:id="rId4"/>
    <p:sldId id="265" r:id="rId5"/>
    <p:sldId id="262" r:id="rId6"/>
    <p:sldId id="264" r:id="rId7"/>
    <p:sldId id="263" r:id="rId8"/>
    <p:sldId id="267" r:id="rId9"/>
    <p:sldId id="270" r:id="rId10"/>
    <p:sldId id="272" r:id="rId11"/>
    <p:sldId id="273" r:id="rId12"/>
    <p:sldId id="275" r:id="rId13"/>
    <p:sldId id="276" r:id="rId14"/>
    <p:sldId id="277" r:id="rId15"/>
    <p:sldId id="278" r:id="rId16"/>
    <p:sldId id="279" r:id="rId17"/>
    <p:sldId id="281" r:id="rId18"/>
    <p:sldId id="280" r:id="rId19"/>
    <p:sldId id="282" r:id="rId20"/>
    <p:sldId id="284" r:id="rId21"/>
    <p:sldId id="285" r:id="rId22"/>
    <p:sldId id="286" r:id="rId23"/>
    <p:sldId id="288" r:id="rId24"/>
    <p:sldId id="291" r:id="rId25"/>
    <p:sldId id="287" r:id="rId26"/>
    <p:sldId id="292" r:id="rId27"/>
    <p:sldId id="289" r:id="rId28"/>
    <p:sldId id="290" r:id="rId29"/>
    <p:sldId id="294" r:id="rId30"/>
    <p:sldId id="295" r:id="rId31"/>
    <p:sldId id="298" r:id="rId32"/>
    <p:sldId id="271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2021\EVALUACION%2019%20JULIO%202021\Resumen%20Prueba%20tecnica%20%2019%20julio%202021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COMERCIALES\TEST%20COMERCIALES%202021\RESUMEN%20EVALUACION%20COMERCIAL%20OCTUBRE%202021.xlsx" TargetMode="Externa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2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COMERCIALES\TEST%20COMERCIAL%202022\General%20Test%20Comercial%20FEBERO%202022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 b="1"/>
              <a:t>Prueba</a:t>
            </a:r>
            <a:r>
              <a:rPr lang="es-ES" b="1" baseline="0"/>
              <a:t> Tecnica Segundo Trimestre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15"/>
      <c:rotY val="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602563642858431"/>
          <c:y val="0.17171296296296298"/>
          <c:w val="0.85341885389326333"/>
          <c:h val="0.72088764946048411"/>
        </c:manualLayout>
      </c:layout>
      <c:pie3DChart>
        <c:varyColors val="1"/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>
                    <c:ext xmlns:c16="http://schemas.microsoft.com/office/drawing/2014/chart" uri="{C3380CC4-5D6E-409C-BE32-E72D297353CC}">
                      <c16:uniqueId val="{00000006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>
                    <c:ext xmlns:c16="http://schemas.microsoft.com/office/drawing/2014/chart" uri="{C3380CC4-5D6E-409C-BE32-E72D297353CC}">
                      <c16:uniqueId val="{00000008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>
                    <c:ext uri="{CE6537A1-D6FC-4f65-9D91-7224C49458BB}"/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Overview!$B$8:$B$9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9-4000-42EC-8A13-929011E7C3B3}"/>
                  </c:ext>
                </c:extLst>
              </c15:ser>
            </c15:filteredPieSeries>
            <c15:filteredPieSeries>
              <c15:ser>
                <c:idx val="2"/>
                <c:order val="1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B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D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Overview!$D$8:$D$9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E-4000-42EC-8A13-929011E7C3B3}"/>
                  </c:ext>
                </c:extLst>
              </c15:ser>
            </c15:filteredPieSeries>
            <c15:filteredPieSeries>
              <c15:ser>
                <c:idx val="3"/>
                <c:order val="2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0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2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Overview!$E$8:$E$9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3-4000-42EC-8A13-929011E7C3B3}"/>
                  </c:ext>
                </c:extLst>
              </c15:ser>
            </c15:filteredPieSeries>
            <c15:filteredPieSeries>
              <c15:ser>
                <c:idx val="4"/>
                <c:order val="3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5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7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Overview!$F$8:$F$9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8-4000-42EC-8A13-929011E7C3B3}"/>
                  </c:ext>
                </c:extLst>
              </c15:ser>
            </c15:filteredPieSeries>
            <c15:filteredPieSeries>
              <c15:ser>
                <c:idx val="5"/>
                <c:order val="4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A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C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Overview!$G$8:$G$9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D-4000-42EC-8A13-929011E7C3B3}"/>
                  </c:ext>
                </c:extLst>
              </c15:ser>
            </c15:filteredPieSeries>
            <c15:filteredPieSeries>
              <c15:ser>
                <c:idx val="6"/>
                <c:order val="5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F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1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E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Overview!$H$8:$H$9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2-4000-42EC-8A13-929011E7C3B3}"/>
                  </c:ext>
                </c:extLst>
              </c15:ser>
            </c15:filteredPieSeries>
          </c:ext>
        </c:extLst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899849803283581"/>
          <c:y val="0.8172306662430181"/>
          <c:w val="0.7568417659729072"/>
          <c:h val="0.1562510936132983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 dirty="0"/>
              <a:t>rendimiento</a:t>
            </a:r>
            <a:r>
              <a:rPr lang="es-ES" baseline="0" dirty="0"/>
              <a:t> de </a:t>
            </a:r>
            <a:r>
              <a:rPr lang="es-ES" baseline="0" dirty="0" smtClean="0"/>
              <a:t>14,75 %</a:t>
            </a:r>
            <a:endParaRPr lang="es-ES" dirty="0"/>
          </a:p>
        </c:rich>
      </c:tx>
      <c:layout>
        <c:manualLayout>
          <c:xMode val="edge"/>
          <c:yMode val="edge"/>
          <c:x val="0.42282195912196929"/>
          <c:y val="3.321470937129299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3159064234192138E-2"/>
          <c:y val="0.23211739102007267"/>
          <c:w val="0.82252556778378483"/>
          <c:h val="0.65215904951382853"/>
        </c:manualLayout>
      </c:layout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plotArea>
      <c:layout/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9460784313725492E-2"/>
          <c:y val="0.2968784025671703"/>
          <c:w val="0.82107843137254899"/>
          <c:h val="0.65373436094339799"/>
        </c:manualLayout>
      </c:layout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0.56403</cdr:x>
      <cdr:y>0.42361</cdr:y>
    </cdr:from>
    <cdr:to>
      <cdr:x>0.88958</cdr:x>
      <cdr:y>0.95485</cdr:y>
    </cdr:to>
    <cdr:pic>
      <cdr:nvPicPr>
        <cdr:cNvPr id="3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5544047" y="1169499"/>
          <a:ext cx="3200000" cy="1466667"/>
        </a:xfrm>
        <a:prstGeom xmlns:a="http://schemas.openxmlformats.org/drawingml/2006/main" prst="rect">
          <a:avLst/>
        </a:prstGeom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0.86656</cdr:x>
      <cdr:y>1</cdr:y>
    </cdr:to>
    <cdr:pic>
      <cdr:nvPicPr>
        <cdr:cNvPr id="3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3095238" cy="4571429"/>
        </a:xfrm>
        <a:prstGeom xmlns:a="http://schemas.openxmlformats.org/drawingml/2006/main" prst="rect">
          <a:avLst/>
        </a:prstGeom>
      </cdr:spPr>
    </cdr:pic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7/18/2022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7/18/2022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7/18/2022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7/18/2022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7/18/2022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7/18/2022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7/18/2022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7/18/2022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7/18/2022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7/18/2022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7/18/2022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7/18/2022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emf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7" Type="http://schemas.openxmlformats.org/officeDocument/2006/relationships/image" Target="../media/image11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     Fundamentos de Metrología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80160" y="1778103"/>
            <a:ext cx="1041327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b="1" dirty="0" smtClean="0"/>
              <a:t>Contenido</a:t>
            </a:r>
          </a:p>
          <a:p>
            <a:pPr marL="0" indent="0">
              <a:buNone/>
            </a:pPr>
            <a:r>
              <a:rPr lang="es-MX" dirty="0"/>
              <a:t>1.Origen de los hidrocarburos líquidos</a:t>
            </a:r>
          </a:p>
          <a:p>
            <a:pPr marL="0" indent="0">
              <a:buNone/>
            </a:pPr>
            <a:r>
              <a:rPr lang="es-MX" dirty="0"/>
              <a:t>2.Composición de los hidrocarburos líquidos</a:t>
            </a:r>
          </a:p>
          <a:p>
            <a:pPr marL="0" indent="0">
              <a:buNone/>
            </a:pPr>
            <a:r>
              <a:rPr lang="es-MX" dirty="0"/>
              <a:t>3.Propiedades intensivas</a:t>
            </a:r>
          </a:p>
          <a:p>
            <a:pPr marL="0" indent="0">
              <a:buNone/>
            </a:pPr>
            <a:r>
              <a:rPr lang="es-MX" dirty="0"/>
              <a:t>4.Fases</a:t>
            </a:r>
          </a:p>
          <a:p>
            <a:pPr marL="0" indent="0">
              <a:buNone/>
            </a:pPr>
            <a:r>
              <a:rPr lang="es-MX" dirty="0"/>
              <a:t>5.Calidad y contaminantes</a:t>
            </a:r>
          </a:p>
          <a:p>
            <a:pPr marL="0" indent="0">
              <a:buNone/>
            </a:pPr>
            <a:r>
              <a:rPr lang="es-MX" dirty="0"/>
              <a:t>6.Instituciones y publicaciones de referencia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199" y="107002"/>
            <a:ext cx="10515600" cy="1325563"/>
          </a:xfrm>
        </p:spPr>
        <p:txBody>
          <a:bodyPr/>
          <a:lstStyle/>
          <a:p>
            <a:r>
              <a:rPr lang="es-ES" dirty="0" smtClean="0"/>
              <a:t>              </a:t>
            </a:r>
            <a:r>
              <a:rPr lang="es-ES" b="1" dirty="0" smtClean="0"/>
              <a:t>1.Origen de los hidrocarburos líquidos </a:t>
            </a:r>
            <a:endParaRPr lang="es-ES" b="1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1672046" y="1436914"/>
            <a:ext cx="9681753" cy="4740049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/>
              <a:t>El petróleo se deriva de materia orgánica fosilizada, que se acumula en </a:t>
            </a:r>
            <a:r>
              <a:rPr lang="es-MX" dirty="0" smtClean="0"/>
              <a:t>el fondo </a:t>
            </a:r>
            <a:r>
              <a:rPr lang="es-MX" dirty="0"/>
              <a:t>de lagos o ríos en condiciones </a:t>
            </a:r>
            <a:r>
              <a:rPr lang="es-MX" dirty="0" smtClean="0"/>
              <a:t>anaeróbicas</a:t>
            </a:r>
          </a:p>
          <a:p>
            <a:pPr marL="0" indent="0" algn="just">
              <a:buNone/>
            </a:pPr>
            <a:r>
              <a:rPr lang="es-MX" dirty="0"/>
              <a:t>Bacterias anaeróbicas ocasionan un decaimiento anaeróbico de la </a:t>
            </a:r>
            <a:r>
              <a:rPr lang="es-MX" dirty="0" smtClean="0"/>
              <a:t>materia orgánica</a:t>
            </a:r>
            <a:r>
              <a:rPr lang="es-MX" dirty="0"/>
              <a:t>, que junto a incremento de presión y temperatura en las </a:t>
            </a:r>
            <a:r>
              <a:rPr lang="es-MX" dirty="0" smtClean="0"/>
              <a:t>regiones inferiores </a:t>
            </a:r>
            <a:r>
              <a:rPr lang="es-MX" dirty="0"/>
              <a:t>de la acumulación, dan origen al </a:t>
            </a:r>
            <a:r>
              <a:rPr lang="es-MX" dirty="0" err="1" smtClean="0"/>
              <a:t>querógeno</a:t>
            </a:r>
            <a:r>
              <a:rPr lang="es-MX" dirty="0" smtClean="0"/>
              <a:t>.</a:t>
            </a: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1938713"/>
              </p:ext>
            </p:extLst>
          </p:nvPr>
        </p:nvGraphicFramePr>
        <p:xfrm>
          <a:off x="1181304" y="3040947"/>
          <a:ext cx="9829392" cy="2760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2045" y="4246048"/>
            <a:ext cx="3078178" cy="141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MX" dirty="0"/>
              <a:t>El </a:t>
            </a:r>
            <a:r>
              <a:rPr lang="es-MX" dirty="0" err="1"/>
              <a:t>querógeno</a:t>
            </a:r>
            <a:r>
              <a:rPr lang="es-MX" dirty="0"/>
              <a:t> es la</a:t>
            </a:r>
          </a:p>
          <a:p>
            <a:pPr marL="0" indent="0">
              <a:buNone/>
            </a:pPr>
            <a:r>
              <a:rPr lang="es-MX" dirty="0"/>
              <a:t>materia orgánica en</a:t>
            </a:r>
          </a:p>
          <a:p>
            <a:pPr marL="0" indent="0">
              <a:buNone/>
            </a:pPr>
            <a:r>
              <a:rPr lang="es-MX" dirty="0"/>
              <a:t>partículas diseminada</a:t>
            </a:r>
          </a:p>
          <a:p>
            <a:pPr marL="0" indent="0">
              <a:buNone/>
            </a:pPr>
            <a:r>
              <a:rPr lang="es-MX" dirty="0"/>
              <a:t>en las rocas sedimentarias</a:t>
            </a:r>
            <a:r>
              <a:rPr lang="es-MX" dirty="0" smtClean="0"/>
              <a:t>, que </a:t>
            </a:r>
            <a:r>
              <a:rPr lang="es-MX" dirty="0"/>
              <a:t>es</a:t>
            </a:r>
          </a:p>
          <a:p>
            <a:pPr marL="0" indent="0">
              <a:buNone/>
            </a:pPr>
            <a:r>
              <a:rPr lang="es-MX" dirty="0"/>
              <a:t>insoluble en los</a:t>
            </a:r>
          </a:p>
          <a:p>
            <a:pPr marL="0" indent="0">
              <a:buNone/>
            </a:pPr>
            <a:r>
              <a:rPr lang="es-MX" dirty="0"/>
              <a:t>solventes orgánicos</a:t>
            </a:r>
          </a:p>
          <a:p>
            <a:pPr marL="0" indent="0">
              <a:buNone/>
            </a:pPr>
            <a:r>
              <a:rPr lang="es-MX" dirty="0"/>
              <a:t>comunes</a:t>
            </a:r>
          </a:p>
          <a:p>
            <a:pPr marL="0" indent="0">
              <a:buNone/>
            </a:pPr>
            <a:r>
              <a:rPr lang="es-MX" dirty="0"/>
              <a:t>Formación del petróleo</a:t>
            </a:r>
            <a:endParaRPr lang="es-MX" dirty="0" smtClean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3180478"/>
              </p:ext>
            </p:extLst>
          </p:nvPr>
        </p:nvGraphicFramePr>
        <p:xfrm>
          <a:off x="1384663" y="4037428"/>
          <a:ext cx="8116525" cy="2301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ectángulo 2"/>
          <p:cNvSpPr/>
          <p:nvPr/>
        </p:nvSpPr>
        <p:spPr>
          <a:xfrm>
            <a:off x="2547869" y="386102"/>
            <a:ext cx="873155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>
                <a:latin typeface="+mj-lt"/>
              </a:rPr>
              <a:t>1.Origen de los hidrocarburos líquidos </a:t>
            </a:r>
            <a:endParaRPr lang="es-ES" sz="4400" dirty="0">
              <a:latin typeface="+mj-lt"/>
            </a:endParaRPr>
          </a:p>
        </p:txBody>
      </p:sp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5619053"/>
              </p:ext>
            </p:extLst>
          </p:nvPr>
        </p:nvGraphicFramePr>
        <p:xfrm>
          <a:off x="1800225" y="2691889"/>
          <a:ext cx="7558088" cy="33581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6614" y="1388850"/>
            <a:ext cx="4029074" cy="349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0456983"/>
              </p:ext>
            </p:extLst>
          </p:nvPr>
        </p:nvGraphicFramePr>
        <p:xfrm>
          <a:off x="2443706" y="436143"/>
          <a:ext cx="7800975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9741555"/>
              </p:ext>
            </p:extLst>
          </p:nvPr>
        </p:nvGraphicFramePr>
        <p:xfrm>
          <a:off x="-842963" y="3949473"/>
          <a:ext cx="75438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Grá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4990646"/>
              </p:ext>
            </p:extLst>
          </p:nvPr>
        </p:nvGraphicFramePr>
        <p:xfrm>
          <a:off x="1119188" y="3250361"/>
          <a:ext cx="6581775" cy="2676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</a:t>
            </a:r>
            <a:r>
              <a:rPr lang="es-ES" sz="3200" b="1" dirty="0" smtClean="0"/>
              <a:t> TRANSFORMACION DEL QUEROJENO EN PETROLEO</a:t>
            </a:r>
            <a:endParaRPr lang="es-ES" sz="3200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009650" y="165605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 smtClean="0"/>
              <a:t>   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4463" y="1656057"/>
            <a:ext cx="8912610" cy="434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Rectángulo 5"/>
          <p:cNvSpPr/>
          <p:nvPr/>
        </p:nvSpPr>
        <p:spPr>
          <a:xfrm>
            <a:off x="2753689" y="1594873"/>
            <a:ext cx="81295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0859858"/>
              </p:ext>
            </p:extLst>
          </p:nvPr>
        </p:nvGraphicFramePr>
        <p:xfrm>
          <a:off x="7158038" y="1485900"/>
          <a:ext cx="3500438" cy="39290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            </a:t>
            </a:r>
            <a:r>
              <a:rPr lang="es-ES" sz="2800" b="1" dirty="0" smtClean="0"/>
              <a:t>       TRANSFORMACION </a:t>
            </a:r>
            <a:r>
              <a:rPr lang="es-ES" sz="2800" b="1" dirty="0"/>
              <a:t>DEL QUEROJENO EN PETROLEO</a:t>
            </a:r>
          </a:p>
        </p:txBody>
      </p:sp>
      <p:sp>
        <p:nvSpPr>
          <p:cNvPr id="8" name="Marcador de contenido 7"/>
          <p:cNvSpPr>
            <a:spLocks noGrp="1"/>
          </p:cNvSpPr>
          <p:nvPr>
            <p:ph sz="half" idx="1"/>
          </p:nvPr>
        </p:nvSpPr>
        <p:spPr>
          <a:xfrm>
            <a:off x="1885121" y="1594873"/>
            <a:ext cx="4843463" cy="435133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  <a:defRPr/>
            </a:pPr>
            <a:r>
              <a:rPr lang="es-MX" sz="2600" dirty="0" smtClean="0"/>
              <a:t>La tendencia </a:t>
            </a:r>
            <a:r>
              <a:rPr lang="es-MX" sz="2600" dirty="0"/>
              <a:t>general en </a:t>
            </a:r>
            <a:r>
              <a:rPr lang="es-MX" sz="2600" dirty="0" smtClean="0"/>
              <a:t>la transformación térmica </a:t>
            </a:r>
            <a:r>
              <a:rPr lang="es-MX" sz="2600" dirty="0"/>
              <a:t>del </a:t>
            </a:r>
            <a:r>
              <a:rPr lang="es-MX" sz="2600" dirty="0" err="1"/>
              <a:t>querógeno</a:t>
            </a:r>
            <a:r>
              <a:rPr lang="es-MX" sz="2600" dirty="0"/>
              <a:t> en hidrocarburo </a:t>
            </a:r>
            <a:r>
              <a:rPr lang="es-MX" sz="2600" dirty="0" smtClean="0"/>
              <a:t>se caracteriza </a:t>
            </a:r>
            <a:r>
              <a:rPr lang="es-MX" sz="2600" dirty="0"/>
              <a:t>por la generación de hidrocarburos </a:t>
            </a:r>
            <a:r>
              <a:rPr lang="es-MX" sz="2600" dirty="0" smtClean="0"/>
              <a:t>no gaseosos </a:t>
            </a:r>
            <a:r>
              <a:rPr lang="es-MX" sz="2600" dirty="0"/>
              <a:t>luego, se transforma en petróleo, </a:t>
            </a:r>
            <a:r>
              <a:rPr lang="es-MX" sz="2600" dirty="0" smtClean="0"/>
              <a:t>gas húmedo </a:t>
            </a:r>
            <a:r>
              <a:rPr lang="es-MX" sz="2600" dirty="0"/>
              <a:t>y gas </a:t>
            </a:r>
            <a:r>
              <a:rPr lang="es-MX" sz="2600" dirty="0" smtClean="0"/>
              <a:t>seco El </a:t>
            </a:r>
            <a:r>
              <a:rPr lang="es-MX" sz="2600" dirty="0" err="1" smtClean="0"/>
              <a:t>querógeno</a:t>
            </a:r>
            <a:r>
              <a:rPr lang="es-MX" sz="2600" dirty="0" smtClean="0"/>
              <a:t> </a:t>
            </a:r>
            <a:r>
              <a:rPr lang="es-MX" sz="2600" dirty="0"/>
              <a:t>pierde principalmente oxígeno </a:t>
            </a:r>
            <a:r>
              <a:rPr lang="es-MX" sz="2600" dirty="0" smtClean="0"/>
              <a:t>a medida </a:t>
            </a:r>
            <a:r>
              <a:rPr lang="es-MX" sz="2600" dirty="0"/>
              <a:t>que libera agua y dióxido de </a:t>
            </a:r>
            <a:r>
              <a:rPr lang="es-MX" sz="2600" dirty="0" smtClean="0"/>
              <a:t>carbono posteriormente</a:t>
            </a:r>
            <a:r>
              <a:rPr lang="es-MX" sz="2600" dirty="0"/>
              <a:t>, comienza a perder </a:t>
            </a:r>
            <a:r>
              <a:rPr lang="es-MX" sz="2600" dirty="0" smtClean="0"/>
              <a:t>más hidrógeno </a:t>
            </a:r>
            <a:r>
              <a:rPr lang="es-MX" sz="2600" dirty="0"/>
              <a:t>conforme libera hidrocarburos</a:t>
            </a:r>
            <a:endParaRPr lang="es-CO" sz="2600" dirty="0"/>
          </a:p>
        </p:txBody>
      </p:sp>
    </p:spTree>
    <p:extLst>
      <p:ext uri="{BB962C8B-B14F-4D97-AF65-F5344CB8AC3E}">
        <p14:creationId xmlns:p14="http://schemas.microsoft.com/office/powerpoint/2010/main" val="1437124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85963" y="1675923"/>
            <a:ext cx="77295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2184749"/>
              </p:ext>
            </p:extLst>
          </p:nvPr>
        </p:nvGraphicFramePr>
        <p:xfrm>
          <a:off x="3479075" y="2674558"/>
          <a:ext cx="5181600" cy="2695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386012" y="30815"/>
            <a:ext cx="8967787" cy="1325563"/>
          </a:xfrm>
        </p:spPr>
        <p:txBody>
          <a:bodyPr>
            <a:normAutofit/>
          </a:bodyPr>
          <a:lstStyle/>
          <a:p>
            <a:pPr algn="ctr"/>
            <a:r>
              <a:rPr lang="es-ES" sz="3600" b="1" dirty="0" smtClean="0"/>
              <a:t>2.COMPOSICION DE LOS HIDROCARBUROS LIQUIDOS</a:t>
            </a:r>
            <a:endParaRPr lang="es-ES" sz="3600" b="1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1352757" y="1615411"/>
            <a:ext cx="10139349" cy="4501040"/>
          </a:xfrm>
        </p:spPr>
        <p:txBody>
          <a:bodyPr/>
          <a:lstStyle/>
          <a:p>
            <a:pPr marL="0" indent="0">
              <a:buNone/>
            </a:pPr>
            <a:r>
              <a:rPr lang="es-MX" dirty="0"/>
              <a:t>El petróleo es una mezcla de una gran cantidad de hidrocarburos</a:t>
            </a:r>
          </a:p>
          <a:p>
            <a:pPr marL="0" indent="0">
              <a:buNone/>
            </a:pPr>
            <a:r>
              <a:rPr lang="es-MX" dirty="0"/>
              <a:t>diferentes. Las moléculas más comunes que lo conforman son</a:t>
            </a:r>
            <a:r>
              <a:rPr lang="es-MX" dirty="0" smtClean="0"/>
              <a:t>:</a:t>
            </a:r>
          </a:p>
          <a:p>
            <a:pPr marL="0" indent="0">
              <a:buNone/>
            </a:pPr>
            <a:r>
              <a:rPr lang="es-ES" dirty="0"/>
              <a:t>Alcanos (parafinas) </a:t>
            </a:r>
            <a:r>
              <a:rPr lang="es-ES" dirty="0" smtClean="0"/>
              <a:t>                                   Hidrocarburos </a:t>
            </a:r>
            <a:r>
              <a:rPr lang="es-ES" dirty="0"/>
              <a:t>aromáticos</a:t>
            </a:r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r>
              <a:rPr lang="es-ES" dirty="0" err="1" smtClean="0"/>
              <a:t>Cicloalcanos</a:t>
            </a:r>
            <a:r>
              <a:rPr lang="es-ES" dirty="0" smtClean="0"/>
              <a:t> </a:t>
            </a:r>
            <a:r>
              <a:rPr lang="es-ES" dirty="0"/>
              <a:t>(naftenos) </a:t>
            </a:r>
            <a:r>
              <a:rPr lang="es-ES" dirty="0" smtClean="0"/>
              <a:t>                             </a:t>
            </a:r>
            <a:r>
              <a:rPr lang="es-ES" dirty="0" err="1" smtClean="0"/>
              <a:t>Asfaltenos</a:t>
            </a:r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5284" y="3159012"/>
            <a:ext cx="3527975" cy="134318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4492" y="3417037"/>
            <a:ext cx="4200808" cy="89778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5284" y="5197816"/>
            <a:ext cx="4086213" cy="135260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15381" y="5188227"/>
            <a:ext cx="3506120" cy="1371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48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012242" y="143056"/>
            <a:ext cx="10515600" cy="1325563"/>
          </a:xfrm>
        </p:spPr>
        <p:txBody>
          <a:bodyPr>
            <a:normAutofit/>
          </a:bodyPr>
          <a:lstStyle/>
          <a:p>
            <a:r>
              <a:rPr lang="es-ES" sz="3200" dirty="0" smtClean="0">
                <a:latin typeface="+mn-lt"/>
              </a:rPr>
              <a:t>               2.COMPOSICION </a:t>
            </a:r>
            <a:r>
              <a:rPr lang="es-ES" sz="3200" dirty="0">
                <a:latin typeface="+mn-lt"/>
              </a:rPr>
              <a:t>DE LOS HIDROCARBUROS LIQUIDOS</a:t>
            </a:r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580606" y="1345474"/>
            <a:ext cx="9773193" cy="47013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 smtClean="0"/>
              <a:t>    </a:t>
            </a:r>
          </a:p>
          <a:p>
            <a:pPr marL="0" indent="0">
              <a:buNone/>
            </a:pPr>
            <a:r>
              <a:rPr lang="es-MX" dirty="0" smtClean="0"/>
              <a:t>El </a:t>
            </a:r>
            <a:r>
              <a:rPr lang="es-MX" dirty="0"/>
              <a:t>petróleo es una mezcla de una gran cantidad de hidrocarburos </a:t>
            </a:r>
            <a:r>
              <a:rPr lang="es-MX" dirty="0" smtClean="0"/>
              <a:t>  diferentes</a:t>
            </a:r>
            <a:r>
              <a:rPr lang="es-MX" dirty="0"/>
              <a:t>. Las moléculas más </a:t>
            </a:r>
            <a:r>
              <a:rPr lang="es-MX" dirty="0" smtClean="0"/>
              <a:t>comunes </a:t>
            </a:r>
            <a:r>
              <a:rPr lang="es-MX" dirty="0"/>
              <a:t>que lo conforman son</a:t>
            </a:r>
            <a:r>
              <a:rPr lang="es-MX" dirty="0" smtClean="0"/>
              <a:t>:</a:t>
            </a:r>
          </a:p>
          <a:p>
            <a:pPr marL="0" indent="0">
              <a:buNone/>
            </a:pPr>
            <a:r>
              <a:rPr lang="es-MX" dirty="0"/>
              <a:t>Alcanos (parafinas</a:t>
            </a:r>
            <a:r>
              <a:rPr lang="es-MX" dirty="0" smtClean="0"/>
              <a:t>)                                    Hidrocarburos y Aromáticos                                        </a:t>
            </a:r>
            <a:endParaRPr lang="es-MX" dirty="0"/>
          </a:p>
          <a:p>
            <a:pPr marL="0" indent="0">
              <a:buNone/>
            </a:pPr>
            <a:r>
              <a:rPr lang="es-MX" dirty="0"/>
              <a:t>Entre 15 % y 60 </a:t>
            </a:r>
            <a:r>
              <a:rPr lang="es-MX" dirty="0" smtClean="0"/>
              <a:t>%                                       Entre 3% y 30%</a:t>
            </a:r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r>
              <a:rPr lang="es-MX" dirty="0" smtClean="0"/>
              <a:t>Cicloalcanos (Naftenos)                             Asfáltenos</a:t>
            </a:r>
            <a:endParaRPr lang="es-MX" dirty="0"/>
          </a:p>
          <a:p>
            <a:pPr marL="0" indent="0">
              <a:buNone/>
            </a:pPr>
            <a:r>
              <a:rPr lang="es-MX" dirty="0"/>
              <a:t>Entre 30 % y 60 </a:t>
            </a:r>
            <a:r>
              <a:rPr lang="es-MX" dirty="0" smtClean="0"/>
              <a:t>%                                       Alrededor del 5%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54506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28814" y="1541418"/>
            <a:ext cx="844309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b="1" dirty="0" smtClean="0"/>
              <a:t>            </a:t>
            </a:r>
            <a:r>
              <a:rPr lang="es-ES" b="1" dirty="0"/>
              <a:t> </a:t>
            </a:r>
            <a:r>
              <a:rPr lang="es-ES" sz="2800" b="1" dirty="0" smtClean="0"/>
              <a:t>Clasificación del Petróleo</a:t>
            </a:r>
            <a:endParaRPr lang="es-ES" sz="2800" b="1" dirty="0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979714" y="1420837"/>
            <a:ext cx="10374086" cy="4756126"/>
          </a:xfrm>
        </p:spPr>
        <p:txBody>
          <a:bodyPr/>
          <a:lstStyle/>
          <a:p>
            <a:pPr marL="0" indent="0">
              <a:buNone/>
            </a:pPr>
            <a:r>
              <a:rPr lang="es-MX" dirty="0"/>
              <a:t> </a:t>
            </a:r>
            <a:endParaRPr lang="es-MX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814" y="1541418"/>
            <a:ext cx="2943225" cy="4000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2881" y="1467451"/>
            <a:ext cx="2790825" cy="337185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6329" y="1363084"/>
            <a:ext cx="2676525" cy="355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51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6594" y="4653677"/>
            <a:ext cx="1685108" cy="168510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71335" y="92387"/>
            <a:ext cx="8582465" cy="808951"/>
          </a:xfrm>
        </p:spPr>
        <p:txBody>
          <a:bodyPr>
            <a:normAutofit/>
          </a:bodyPr>
          <a:lstStyle/>
          <a:p>
            <a:r>
              <a:rPr lang="es-ES" sz="3200" b="1" dirty="0" smtClean="0">
                <a:latin typeface="+mn-lt"/>
              </a:rPr>
              <a:t>Composición de productos del petróleo</a:t>
            </a:r>
            <a:endParaRPr lang="es-ES" sz="3200" b="1" dirty="0"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74076"/>
            <a:ext cx="10515600" cy="5002887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          </a:t>
            </a:r>
            <a:endParaRPr lang="es-MX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943" y="901338"/>
            <a:ext cx="7524206" cy="5583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031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35118" y="644826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1894114" y="1528354"/>
            <a:ext cx="839941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2471738" y="365125"/>
            <a:ext cx="8882062" cy="1325563"/>
          </a:xfrm>
        </p:spPr>
        <p:txBody>
          <a:bodyPr>
            <a:normAutofit/>
          </a:bodyPr>
          <a:lstStyle/>
          <a:p>
            <a:r>
              <a:rPr lang="es-ES" b="1" dirty="0" smtClean="0"/>
              <a:t>3.Propiedades intensivas del petróleo </a:t>
            </a:r>
            <a:endParaRPr lang="es-ES" b="1" dirty="0"/>
          </a:p>
        </p:txBody>
      </p:sp>
      <p:sp>
        <p:nvSpPr>
          <p:cNvPr id="11" name="Rectángulo 10"/>
          <p:cNvSpPr/>
          <p:nvPr/>
        </p:nvSpPr>
        <p:spPr>
          <a:xfrm>
            <a:off x="2026311" y="5046977"/>
            <a:ext cx="18473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MX" sz="2400" dirty="0" smtClean="0"/>
          </a:p>
          <a:p>
            <a:endParaRPr lang="es-ES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2847702" y="1825625"/>
            <a:ext cx="6217921" cy="2419804"/>
          </a:xfrm>
        </p:spPr>
        <p:txBody>
          <a:bodyPr/>
          <a:lstStyle/>
          <a:p>
            <a:pPr marL="0" indent="0">
              <a:buNone/>
            </a:pPr>
            <a:endParaRPr lang="es-ES" dirty="0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6312" y="1528354"/>
            <a:ext cx="8267220" cy="463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53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0" y="5049354"/>
            <a:ext cx="9844086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marR="952500" lvl="1" indent="-285750" algn="just">
              <a:lnSpc>
                <a:spcPct val="107000"/>
              </a:lnSpc>
              <a:spcAft>
                <a:spcPts val="800"/>
              </a:spcAft>
              <a:tabLst>
                <a:tab pos="914400" algn="l"/>
              </a:tabLst>
            </a:pPr>
            <a:r>
              <a:rPr lang="es-ES" sz="2800" dirty="0" smtClean="0">
                <a:solidFill>
                  <a:srgbClr val="52565B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lang="es-ES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505755" y="0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Densidad relativa </a:t>
            </a:r>
            <a:endParaRPr lang="es-ES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2050868" y="1123406"/>
            <a:ext cx="9302931" cy="5053557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 smtClean="0"/>
              <a:t>Consiste en </a:t>
            </a:r>
            <a:r>
              <a:rPr lang="es-MX" dirty="0"/>
              <a:t>una relación entre la densidad de un líquido </a:t>
            </a:r>
            <a:r>
              <a:rPr lang="es-MX" dirty="0" smtClean="0"/>
              <a:t>con respecto </a:t>
            </a:r>
            <a:r>
              <a:rPr lang="es-MX" dirty="0"/>
              <a:t>a la de otro de referencia En el caso de </a:t>
            </a:r>
            <a:r>
              <a:rPr lang="es-MX" dirty="0" smtClean="0"/>
              <a:t>los hidrocarburos</a:t>
            </a:r>
            <a:r>
              <a:rPr lang="es-MX" dirty="0"/>
              <a:t>, el líquido de referencia es agua a 60 F            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7784" y="2876856"/>
            <a:ext cx="5447210" cy="3300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0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  Densidad </a:t>
            </a:r>
            <a:r>
              <a:rPr lang="es-ES" b="1" dirty="0"/>
              <a:t>relativa</a:t>
            </a:r>
            <a:endParaRPr lang="es-ES" dirty="0"/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1815737" y="1280160"/>
            <a:ext cx="10029259" cy="48968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 smtClean="0"/>
              <a:t>Consiste en </a:t>
            </a:r>
            <a:r>
              <a:rPr lang="es-MX" dirty="0"/>
              <a:t>una relación entre la densidad de un líquido </a:t>
            </a:r>
            <a:r>
              <a:rPr lang="es-MX" dirty="0" smtClean="0"/>
              <a:t>con respecto </a:t>
            </a:r>
            <a:r>
              <a:rPr lang="es-MX" dirty="0"/>
              <a:t>a la de otro de referencia En el caso de </a:t>
            </a:r>
            <a:r>
              <a:rPr lang="es-MX" dirty="0" smtClean="0"/>
              <a:t>los hidrocarburos</a:t>
            </a:r>
            <a:r>
              <a:rPr lang="es-MX" dirty="0"/>
              <a:t>, el líquido de referencia es agua a 60 </a:t>
            </a:r>
            <a:r>
              <a:rPr lang="es-MX" dirty="0" smtClean="0"/>
              <a:t>F.</a:t>
            </a:r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/>
          </a:p>
          <a:p>
            <a:pPr marL="0" indent="0">
              <a:buNone/>
            </a:pPr>
            <a:r>
              <a:rPr lang="es-MX" dirty="0" smtClean="0"/>
              <a:t>Tradicionalmente, también </a:t>
            </a:r>
            <a:r>
              <a:rPr lang="es-MX" dirty="0"/>
              <a:t>se le conoce como “gravedad</a:t>
            </a:r>
          </a:p>
          <a:p>
            <a:pPr marL="0" indent="0">
              <a:buNone/>
            </a:pPr>
            <a:r>
              <a:rPr lang="es-MX" dirty="0"/>
              <a:t>específica”</a:t>
            </a:r>
            <a:endParaRPr lang="es-MX" dirty="0" smtClean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898" y="2638425"/>
            <a:ext cx="8797582" cy="1764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862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055767" y="1685331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4164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>              Gravedad API</a:t>
            </a:r>
            <a:endParaRPr lang="es-ES" dirty="0"/>
          </a:p>
        </p:txBody>
      </p:sp>
      <p:sp>
        <p:nvSpPr>
          <p:cNvPr id="9" name="Marcador de contenido 8"/>
          <p:cNvSpPr>
            <a:spLocks noGrp="1"/>
          </p:cNvSpPr>
          <p:nvPr>
            <p:ph idx="1"/>
          </p:nvPr>
        </p:nvSpPr>
        <p:spPr>
          <a:xfrm>
            <a:off x="2055767" y="1049290"/>
            <a:ext cx="9298032" cy="5638893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 smtClean="0"/>
              <a:t>Es una </a:t>
            </a:r>
            <a:r>
              <a:rPr lang="es-MX" dirty="0"/>
              <a:t>escala en función de la densidad relativa que clasifica </a:t>
            </a:r>
            <a:r>
              <a:rPr lang="es-MX" dirty="0" smtClean="0"/>
              <a:t>los líquidos </a:t>
            </a:r>
            <a:r>
              <a:rPr lang="es-MX" dirty="0"/>
              <a:t>en valores que oscilan en grados Todos los </a:t>
            </a:r>
            <a:r>
              <a:rPr lang="es-MX" dirty="0" smtClean="0"/>
              <a:t>hidrómetros están </a:t>
            </a:r>
            <a:r>
              <a:rPr lang="es-MX" dirty="0"/>
              <a:t>aforados en grados API 𝐴𝑃𝐼</a:t>
            </a:r>
          </a:p>
          <a:p>
            <a:pPr marL="0" indent="0" algn="just">
              <a:buNone/>
            </a:pPr>
            <a:r>
              <a:rPr lang="es-MX" dirty="0" smtClean="0"/>
              <a:t>Esta escala </a:t>
            </a:r>
            <a:r>
              <a:rPr lang="es-MX" dirty="0"/>
              <a:t>nació como un error de la escala </a:t>
            </a:r>
            <a:r>
              <a:rPr lang="es-MX" dirty="0" err="1"/>
              <a:t>Baumé</a:t>
            </a:r>
            <a:r>
              <a:rPr lang="es-MX" dirty="0"/>
              <a:t>, que se</a:t>
            </a:r>
          </a:p>
          <a:p>
            <a:pPr marL="0" indent="0" algn="just">
              <a:buNone/>
            </a:pPr>
            <a:r>
              <a:rPr lang="es-MX" dirty="0"/>
              <a:t>utilizaba para medir la gravedad específica de líquidos menos</a:t>
            </a:r>
          </a:p>
          <a:p>
            <a:pPr marL="0" indent="0" algn="just">
              <a:buNone/>
            </a:pPr>
            <a:r>
              <a:rPr lang="es-MX" dirty="0"/>
              <a:t>densos que el </a:t>
            </a:r>
            <a:r>
              <a:rPr lang="es-MX" dirty="0" smtClean="0"/>
              <a:t>agua</a:t>
            </a:r>
          </a:p>
          <a:p>
            <a:pPr marL="0" indent="0">
              <a:buNone/>
            </a:pPr>
            <a:r>
              <a:rPr lang="es-ES" b="1" dirty="0"/>
              <a:t>°𝐴𝑃𝐼</a:t>
            </a:r>
            <a:r>
              <a:rPr lang="es-ES" b="1" dirty="0" smtClean="0"/>
              <a:t>=  141,5/𝛾𝑜</a:t>
            </a:r>
            <a:r>
              <a:rPr lang="es-ES" b="1" dirty="0"/>
              <a:t>−</a:t>
            </a:r>
            <a:r>
              <a:rPr lang="es-ES" b="1" dirty="0" smtClean="0"/>
              <a:t>131,5 donde 𝛾𝑜 es la gravedad e del crudo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9389" y="4399190"/>
            <a:ext cx="7947388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807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1885950" y="1150590"/>
            <a:ext cx="1010126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sz="2400" dirty="0"/>
          </a:p>
          <a:p>
            <a:pPr algn="just"/>
            <a:endParaRPr lang="es-ES" sz="2400" dirty="0"/>
          </a:p>
          <a:p>
            <a:pPr algn="just"/>
            <a:endParaRPr lang="es-ES" sz="2400" dirty="0" smtClean="0"/>
          </a:p>
          <a:p>
            <a:pPr algn="just"/>
            <a:endParaRPr lang="es-ES" sz="2400" dirty="0"/>
          </a:p>
          <a:p>
            <a:pPr algn="just"/>
            <a:endParaRPr lang="es-ES" sz="2400" dirty="0" smtClean="0"/>
          </a:p>
          <a:p>
            <a:pPr algn="just"/>
            <a:endParaRPr lang="es-ES" sz="2400" dirty="0"/>
          </a:p>
          <a:p>
            <a:pPr algn="just"/>
            <a:endParaRPr lang="es-ES" sz="2400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838200" y="89571"/>
            <a:ext cx="10515600" cy="1601118"/>
          </a:xfrm>
        </p:spPr>
        <p:txBody>
          <a:bodyPr/>
          <a:lstStyle/>
          <a:p>
            <a:r>
              <a:rPr lang="es-ES" b="1" dirty="0" smtClean="0"/>
              <a:t>                           Viscosidad</a:t>
            </a:r>
            <a:endParaRPr lang="es-ES" dirty="0"/>
          </a:p>
        </p:txBody>
      </p:sp>
      <p:sp>
        <p:nvSpPr>
          <p:cNvPr id="8" name="Marcador de contenido 7"/>
          <p:cNvSpPr>
            <a:spLocks noGrp="1"/>
          </p:cNvSpPr>
          <p:nvPr>
            <p:ph idx="1"/>
          </p:nvPr>
        </p:nvSpPr>
        <p:spPr>
          <a:xfrm>
            <a:off x="1606730" y="1440392"/>
            <a:ext cx="9747069" cy="4736571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La viscosidad </a:t>
            </a:r>
            <a:r>
              <a:rPr lang="es-MX" dirty="0"/>
              <a:t>es la propiedad por la cual un fluido ofrece resistencia </a:t>
            </a:r>
            <a:r>
              <a:rPr lang="es-MX" dirty="0" smtClean="0"/>
              <a:t>al corte </a:t>
            </a:r>
            <a:r>
              <a:rPr lang="es-MX" dirty="0"/>
              <a:t>o </a:t>
            </a:r>
            <a:r>
              <a:rPr lang="es-MX" dirty="0" smtClean="0"/>
              <a:t>cizallamiento.</a:t>
            </a:r>
            <a:endParaRPr lang="es-ES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113" y="2357376"/>
            <a:ext cx="8765177" cy="3900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920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1971675" y="1650665"/>
            <a:ext cx="878681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263689"/>
            <a:ext cx="10515600" cy="1427000"/>
          </a:xfrm>
        </p:spPr>
        <p:txBody>
          <a:bodyPr/>
          <a:lstStyle/>
          <a:p>
            <a:r>
              <a:rPr lang="es-ES" b="1" dirty="0" smtClean="0"/>
              <a:t>                               Viscosidad</a:t>
            </a:r>
            <a:endParaRPr lang="es-ES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1476103" y="1440392"/>
            <a:ext cx="9839594" cy="4736571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 </a:t>
            </a:r>
            <a:r>
              <a:rPr lang="es-MX" dirty="0" smtClean="0"/>
              <a:t>La viscosidad es </a:t>
            </a:r>
            <a:r>
              <a:rPr lang="es-MX" dirty="0"/>
              <a:t>la propiedad por la cual un fluido ofrece resistencia </a:t>
            </a:r>
            <a:r>
              <a:rPr lang="es-MX" dirty="0" smtClean="0"/>
              <a:t>al corte </a:t>
            </a:r>
            <a:r>
              <a:rPr lang="es-MX" dirty="0"/>
              <a:t>o cizallamiento La ley de Newton de la viscosidad establece que, </a:t>
            </a:r>
            <a:r>
              <a:rPr lang="es-MX" dirty="0" smtClean="0"/>
              <a:t>para una </a:t>
            </a:r>
            <a:r>
              <a:rPr lang="es-MX" dirty="0"/>
              <a:t>determinada velocidad de deformación angular de un fluido, la </a:t>
            </a:r>
            <a:r>
              <a:rPr lang="es-MX" dirty="0" smtClean="0"/>
              <a:t>fuerza de </a:t>
            </a:r>
            <a:r>
              <a:rPr lang="es-MX" dirty="0"/>
              <a:t>corte es directamente proporcional a la viscosidad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7120" y="670951"/>
            <a:ext cx="609600" cy="4572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6103" y="3421133"/>
            <a:ext cx="8712419" cy="3158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354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 Coeficiente de expansión volumétrica </a:t>
            </a:r>
            <a:endParaRPr lang="es-ES" dirty="0"/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1392702" y="1440392"/>
            <a:ext cx="9961098" cy="4736572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 smtClean="0"/>
              <a:t>El coeficiente </a:t>
            </a:r>
            <a:r>
              <a:rPr lang="es-MX" dirty="0"/>
              <a:t>de expansión volumétrica de un fluido β o coeficiente</a:t>
            </a:r>
          </a:p>
          <a:p>
            <a:pPr marL="0" indent="0" algn="just">
              <a:buNone/>
            </a:pPr>
            <a:r>
              <a:rPr lang="es-MX" dirty="0"/>
              <a:t>volumétrico de expansión térmica, es el aumento diferencial en el </a:t>
            </a:r>
            <a:r>
              <a:rPr lang="es-MX" dirty="0" smtClean="0"/>
              <a:t>volúmenes pacífico </a:t>
            </a:r>
            <a:r>
              <a:rPr lang="es-MX" dirty="0"/>
              <a:t>del fluido (o una disminución diferencial en la </a:t>
            </a:r>
            <a:r>
              <a:rPr lang="es-MX" dirty="0" smtClean="0"/>
              <a:t>densidad)provocado </a:t>
            </a:r>
            <a:r>
              <a:rPr lang="es-MX" dirty="0"/>
              <a:t>por un aumento de 11°C en la </a:t>
            </a:r>
            <a:r>
              <a:rPr lang="es-MX" dirty="0" smtClean="0"/>
              <a:t>temperatura.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1418" y="3405901"/>
            <a:ext cx="8490856" cy="2932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370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1125583" y="0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    Coeficiente </a:t>
            </a:r>
            <a:r>
              <a:rPr lang="es-ES" b="1" dirty="0"/>
              <a:t>de expansión volumétrica</a:t>
            </a:r>
            <a:endParaRPr lang="es-ES" dirty="0"/>
          </a:p>
        </p:txBody>
      </p:sp>
      <p:sp>
        <p:nvSpPr>
          <p:cNvPr id="8" name="Marcador de contenido 7"/>
          <p:cNvSpPr>
            <a:spLocks noGrp="1"/>
          </p:cNvSpPr>
          <p:nvPr>
            <p:ph idx="1"/>
          </p:nvPr>
        </p:nvSpPr>
        <p:spPr>
          <a:xfrm>
            <a:off x="2112917" y="1071154"/>
            <a:ext cx="9436656" cy="5267631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 err="1" smtClean="0"/>
              <a:t>Elcoeficiente</a:t>
            </a:r>
            <a:r>
              <a:rPr lang="es-MX" dirty="0" smtClean="0"/>
              <a:t> </a:t>
            </a:r>
            <a:r>
              <a:rPr lang="es-MX" dirty="0"/>
              <a:t>de expansión volumétrica de un fluido β o </a:t>
            </a:r>
            <a:r>
              <a:rPr lang="es-MX" dirty="0" err="1" smtClean="0"/>
              <a:t>coeficientevolumétrico</a:t>
            </a:r>
            <a:r>
              <a:rPr lang="es-MX" dirty="0" smtClean="0"/>
              <a:t> </a:t>
            </a:r>
            <a:r>
              <a:rPr lang="es-MX" dirty="0"/>
              <a:t>de expansión térmica, es el aumento diferencial en el </a:t>
            </a:r>
            <a:r>
              <a:rPr lang="es-MX" dirty="0" smtClean="0"/>
              <a:t>volumen específico </a:t>
            </a:r>
            <a:r>
              <a:rPr lang="es-MX" dirty="0"/>
              <a:t>del fluido (o una disminución diferencial en la </a:t>
            </a:r>
            <a:r>
              <a:rPr lang="es-MX" dirty="0" smtClean="0"/>
              <a:t>densidad) provocado </a:t>
            </a:r>
            <a:r>
              <a:rPr lang="es-MX" dirty="0"/>
              <a:t>por un aumento de </a:t>
            </a:r>
            <a:r>
              <a:rPr lang="es-MX" dirty="0" smtClean="0"/>
              <a:t>1°C </a:t>
            </a:r>
            <a:r>
              <a:rPr lang="es-MX" dirty="0"/>
              <a:t>en la </a:t>
            </a:r>
            <a:r>
              <a:rPr lang="es-MX" dirty="0" smtClean="0"/>
              <a:t>temperatura.</a:t>
            </a:r>
          </a:p>
          <a:p>
            <a:pPr marL="0" indent="0" algn="just">
              <a:buNone/>
            </a:pPr>
            <a:endParaRPr lang="es-MX" dirty="0"/>
          </a:p>
          <a:p>
            <a:pPr marL="0" indent="0" algn="just">
              <a:buNone/>
            </a:pPr>
            <a:endParaRPr lang="es-MX" dirty="0" smtClean="0"/>
          </a:p>
          <a:p>
            <a:pPr marL="0" indent="0" algn="just">
              <a:buNone/>
            </a:pPr>
            <a:endParaRPr lang="es-MX" dirty="0"/>
          </a:p>
          <a:p>
            <a:pPr marL="0" indent="0" algn="just">
              <a:buNone/>
            </a:pPr>
            <a:endParaRPr lang="es-ES" dirty="0" smtClean="0"/>
          </a:p>
          <a:p>
            <a:pPr marL="0" indent="0" algn="just">
              <a:buNone/>
            </a:pPr>
            <a:r>
              <a:rPr lang="el-GR" dirty="0" smtClean="0"/>
              <a:t>Β</a:t>
            </a:r>
            <a:r>
              <a:rPr lang="es-MX" dirty="0" smtClean="0"/>
              <a:t> casi </a:t>
            </a:r>
            <a:r>
              <a:rPr lang="es-MX" dirty="0"/>
              <a:t>siempre es positivo para los líquidos Cuando se utiliza la</a:t>
            </a:r>
          </a:p>
          <a:p>
            <a:pPr marL="0" indent="0" algn="just">
              <a:buNone/>
            </a:pPr>
            <a:r>
              <a:rPr lang="es-MX" dirty="0"/>
              <a:t>aproximación de fluido incompresible, </a:t>
            </a:r>
            <a:r>
              <a:rPr lang="es-MX" dirty="0" smtClean="0"/>
              <a:t>β=0.</a:t>
            </a:r>
          </a:p>
          <a:p>
            <a:pPr marL="0" indent="0" algn="just">
              <a:buNone/>
            </a:pPr>
            <a:endParaRPr lang="es-MX" dirty="0" smtClean="0"/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2917" y="3027861"/>
            <a:ext cx="8258991" cy="1710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675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41400" y="-157097"/>
            <a:ext cx="10312400" cy="1847785"/>
          </a:xfrm>
        </p:spPr>
        <p:txBody>
          <a:bodyPr/>
          <a:lstStyle/>
          <a:p>
            <a:r>
              <a:rPr lang="es-ES" b="1" dirty="0" smtClean="0"/>
              <a:t>            Comprensibilidad isotérmica</a:t>
            </a:r>
            <a:endParaRPr lang="es-ES" dirty="0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838200" y="1351492"/>
            <a:ext cx="10515600" cy="51573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 smtClean="0"/>
              <a:t>           La compresibilidad </a:t>
            </a:r>
            <a:r>
              <a:rPr lang="es-MX" dirty="0"/>
              <a:t>isotérmica de un fluido κ es el cambio</a:t>
            </a:r>
          </a:p>
          <a:p>
            <a:pPr marL="0" indent="0" algn="just">
              <a:buNone/>
            </a:pPr>
            <a:r>
              <a:rPr lang="es-MX" dirty="0"/>
              <a:t>diferencial en el volumen específico del fluido provocado por un</a:t>
            </a:r>
          </a:p>
          <a:p>
            <a:pPr marL="0" indent="0" algn="just">
              <a:buNone/>
            </a:pPr>
            <a:r>
              <a:rPr lang="es-MX" dirty="0"/>
              <a:t>aumento unitario de </a:t>
            </a:r>
            <a:r>
              <a:rPr lang="es-MX" dirty="0" smtClean="0"/>
              <a:t>presión.</a:t>
            </a:r>
          </a:p>
          <a:p>
            <a:pPr marL="0" indent="0" algn="just">
              <a:buNone/>
            </a:pPr>
            <a:endParaRPr lang="es-MX" dirty="0"/>
          </a:p>
          <a:p>
            <a:pPr marL="0" indent="0" algn="just">
              <a:buNone/>
            </a:pPr>
            <a:endParaRPr lang="es-MX" dirty="0" smtClean="0"/>
          </a:p>
          <a:p>
            <a:pPr marL="0" indent="0" algn="just">
              <a:buNone/>
            </a:pPr>
            <a:endParaRPr lang="es-MX" dirty="0"/>
          </a:p>
          <a:p>
            <a:pPr marL="0" indent="0" algn="just">
              <a:buNone/>
            </a:pPr>
            <a:r>
              <a:rPr lang="es-MX" dirty="0" smtClean="0"/>
              <a:t>La compresibilidad </a:t>
            </a:r>
            <a:r>
              <a:rPr lang="es-MX" dirty="0"/>
              <a:t>de los líquidos derivados del petróleo varía </a:t>
            </a:r>
            <a:r>
              <a:rPr lang="es-MX" dirty="0" smtClean="0"/>
              <a:t>de acuerdo </a:t>
            </a:r>
            <a:r>
              <a:rPr lang="es-MX" dirty="0"/>
              <a:t>con su composición, siendo los aceites </a:t>
            </a:r>
            <a:r>
              <a:rPr lang="es-MX" dirty="0" smtClean="0"/>
              <a:t>viscosos ligeramente </a:t>
            </a:r>
            <a:r>
              <a:rPr lang="es-MX" dirty="0"/>
              <a:t>más compresibles que el agua, y los </a:t>
            </a:r>
            <a:r>
              <a:rPr lang="es-MX" dirty="0" smtClean="0"/>
              <a:t>combustibles ligeros </a:t>
            </a:r>
            <a:r>
              <a:rPr lang="es-MX" dirty="0"/>
              <a:t>más de dos veces más compresibles que el agua</a:t>
            </a:r>
          </a:p>
          <a:p>
            <a:pPr marL="0" indent="0" algn="just">
              <a:buNone/>
            </a:pPr>
            <a:endParaRPr lang="es-MX" dirty="0" smtClean="0"/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7725" y="2795587"/>
            <a:ext cx="2876550" cy="126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26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1473590" y="8169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    Poder Calorífico</a:t>
            </a:r>
            <a:endParaRPr lang="es-ES" dirty="0"/>
          </a:p>
        </p:txBody>
      </p:sp>
      <p:sp>
        <p:nvSpPr>
          <p:cNvPr id="9" name="Marcador de contenido 8"/>
          <p:cNvSpPr>
            <a:spLocks noGrp="1"/>
          </p:cNvSpPr>
          <p:nvPr>
            <p:ph idx="1"/>
          </p:nvPr>
        </p:nvSpPr>
        <p:spPr>
          <a:xfrm>
            <a:off x="1603717" y="1167618"/>
            <a:ext cx="10255347" cy="50093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 smtClean="0"/>
              <a:t>Cantidad de </a:t>
            </a:r>
            <a:r>
              <a:rPr lang="es-MX" dirty="0"/>
              <a:t>calor ( liberada por la combustión </a:t>
            </a:r>
            <a:r>
              <a:rPr lang="es-MX" dirty="0" smtClean="0"/>
              <a:t>completa de </a:t>
            </a:r>
            <a:r>
              <a:rPr lang="es-MX" dirty="0"/>
              <a:t>una unidad de masa de la sustancia o mezcla, a </a:t>
            </a:r>
            <a:r>
              <a:rPr lang="es-MX" dirty="0" smtClean="0"/>
              <a:t>una temperatura </a:t>
            </a:r>
            <a:r>
              <a:rPr lang="es-MX" dirty="0"/>
              <a:t>y presión de </a:t>
            </a:r>
            <a:r>
              <a:rPr lang="es-MX" dirty="0" smtClean="0"/>
              <a:t>referencia.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1800" y="2493181"/>
            <a:ext cx="8539982" cy="3577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397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1077350" y="37905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            </a:t>
            </a:r>
            <a:r>
              <a:rPr lang="es-ES" b="1" dirty="0" smtClean="0"/>
              <a:t>FASES</a:t>
            </a:r>
            <a:endParaRPr lang="es-ES" dirty="0"/>
          </a:p>
        </p:txBody>
      </p:sp>
      <p:sp>
        <p:nvSpPr>
          <p:cNvPr id="8" name="Marcador de contenido 7"/>
          <p:cNvSpPr>
            <a:spLocks noGrp="1"/>
          </p:cNvSpPr>
          <p:nvPr>
            <p:ph idx="1"/>
          </p:nvPr>
        </p:nvSpPr>
        <p:spPr>
          <a:xfrm>
            <a:off x="1593669" y="1026942"/>
            <a:ext cx="9886739" cy="5311843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Región </a:t>
            </a:r>
            <a:r>
              <a:rPr lang="es-MX" dirty="0"/>
              <a:t>del espacio en el cual todas las propiedades físicas de un</a:t>
            </a:r>
          </a:p>
          <a:p>
            <a:pPr marL="0" indent="0">
              <a:buNone/>
            </a:pPr>
            <a:r>
              <a:rPr lang="es-MX" dirty="0"/>
              <a:t>material son esencialmente uniformes Los estados de agregación de la materia conforman </a:t>
            </a:r>
            <a:r>
              <a:rPr lang="es-MX" dirty="0" smtClean="0"/>
              <a:t>fases diferentes</a:t>
            </a:r>
            <a:r>
              <a:rPr lang="es-MX" dirty="0"/>
              <a:t>, pero adicionalmente pueden presentarse fases líquidas inmiscibles, o fases cristalinas </a:t>
            </a:r>
            <a:r>
              <a:rPr lang="es-MX" dirty="0" smtClean="0"/>
              <a:t>diferentes.</a:t>
            </a:r>
          </a:p>
          <a:p>
            <a:pPr marL="0" indent="0">
              <a:buNone/>
            </a:pPr>
            <a:r>
              <a:rPr lang="es-ES" dirty="0"/>
              <a:t>Sustancia pura, </a:t>
            </a:r>
            <a:r>
              <a:rPr lang="es-ES" dirty="0" smtClean="0"/>
              <a:t>diagrama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5086" y="3682863"/>
            <a:ext cx="5082160" cy="2856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269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10" name="Título 9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50664"/>
          </a:xfrm>
        </p:spPr>
        <p:txBody>
          <a:bodyPr/>
          <a:lstStyle/>
          <a:p>
            <a:r>
              <a:rPr lang="es-ES" b="1" dirty="0" smtClean="0"/>
              <a:t>                       </a:t>
            </a:r>
            <a:r>
              <a:rPr lang="es-ES" b="1" dirty="0" smtClean="0"/>
              <a:t>Diagramas de fases</a:t>
            </a:r>
            <a:endParaRPr lang="es-ES" dirty="0"/>
          </a:p>
        </p:txBody>
      </p:sp>
      <p:sp>
        <p:nvSpPr>
          <p:cNvPr id="11" name="Marcador de contenido 10"/>
          <p:cNvSpPr>
            <a:spLocks noGrp="1"/>
          </p:cNvSpPr>
          <p:nvPr>
            <p:ph idx="1"/>
          </p:nvPr>
        </p:nvSpPr>
        <p:spPr>
          <a:xfrm>
            <a:off x="838200" y="1195754"/>
            <a:ext cx="10515600" cy="4981209"/>
          </a:xfrm>
        </p:spPr>
        <p:txBody>
          <a:bodyPr/>
          <a:lstStyle/>
          <a:p>
            <a:pPr marL="0" indent="0">
              <a:buNone/>
            </a:pPr>
            <a:r>
              <a:rPr lang="es-MX" b="1" dirty="0" smtClean="0"/>
              <a:t>                           </a:t>
            </a:r>
            <a:r>
              <a:rPr lang="es-MX" b="1" dirty="0" smtClean="0"/>
              <a:t>                              </a:t>
            </a:r>
            <a:r>
              <a:rPr lang="es-MX" b="1" dirty="0" smtClean="0"/>
              <a:t>Mezcla</a:t>
            </a:r>
            <a:r>
              <a:rPr lang="es-MX" b="1" dirty="0"/>
              <a:t>:</a:t>
            </a:r>
          </a:p>
          <a:p>
            <a:pPr marL="0" indent="0">
              <a:buNone/>
            </a:pPr>
            <a:r>
              <a:rPr lang="es-MX" dirty="0"/>
              <a:t>1.Los cambios de fase no ocurren a condiciones P y T constantes.</a:t>
            </a:r>
          </a:p>
          <a:p>
            <a:pPr marL="0" indent="0">
              <a:buNone/>
            </a:pPr>
            <a:r>
              <a:rPr lang="es-MX" dirty="0"/>
              <a:t>2.Durante el cambio de fase, las composiciones de las dos fases son</a:t>
            </a:r>
          </a:p>
          <a:p>
            <a:pPr marL="0" indent="0">
              <a:buNone/>
            </a:pPr>
            <a:r>
              <a:rPr lang="es-MX" dirty="0"/>
              <a:t>diferentes</a:t>
            </a:r>
            <a:r>
              <a:rPr lang="es-MX" dirty="0" smtClean="0"/>
              <a:t>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6924" y="2990217"/>
            <a:ext cx="6228784" cy="3186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698862" y="101263"/>
            <a:ext cx="10515600" cy="929103"/>
          </a:xfrm>
        </p:spPr>
        <p:txBody>
          <a:bodyPr/>
          <a:lstStyle/>
          <a:p>
            <a:r>
              <a:rPr lang="es-ES" b="1" dirty="0" smtClean="0"/>
              <a:t>                      Diagramas </a:t>
            </a:r>
            <a:r>
              <a:rPr lang="es-ES" b="1" dirty="0"/>
              <a:t>de fases</a:t>
            </a:r>
            <a:endParaRPr lang="es-ES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838200" y="1294228"/>
            <a:ext cx="10515600" cy="48827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 smtClean="0"/>
              <a:t>         </a:t>
            </a:r>
            <a:r>
              <a:rPr lang="es-MX" dirty="0" smtClean="0"/>
              <a:t>                                              </a:t>
            </a:r>
            <a:r>
              <a:rPr lang="es-MX" b="1" dirty="0"/>
              <a:t>Mezcla:</a:t>
            </a:r>
          </a:p>
          <a:p>
            <a:pPr marL="0" indent="0">
              <a:buNone/>
            </a:pPr>
            <a:r>
              <a:rPr lang="es-MX" dirty="0" smtClean="0"/>
              <a:t>1. En </a:t>
            </a:r>
            <a:r>
              <a:rPr lang="es-MX" dirty="0"/>
              <a:t>el diagrama PT, el cambio de fase forma envolventes</a:t>
            </a:r>
            <a:r>
              <a:rPr lang="es-MX" dirty="0" smtClean="0"/>
              <a:t>.</a:t>
            </a:r>
            <a:endParaRPr lang="es-ES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2535" y="2991394"/>
            <a:ext cx="6617393" cy="3542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878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558353" y="-195943"/>
            <a:ext cx="10515599" cy="1325563"/>
          </a:xfrm>
        </p:spPr>
        <p:txBody>
          <a:bodyPr/>
          <a:lstStyle/>
          <a:p>
            <a:r>
              <a:rPr lang="es-ES" b="1" dirty="0" smtClean="0"/>
              <a:t>                   </a:t>
            </a:r>
            <a:r>
              <a:rPr lang="es-ES" b="1" dirty="0" smtClean="0"/>
              <a:t>   </a:t>
            </a:r>
            <a:r>
              <a:rPr lang="es-ES" b="1" dirty="0" smtClean="0"/>
              <a:t>Calidad y Contaminantes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851074" y="640079"/>
            <a:ext cx="10340926" cy="5210312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       </a:t>
            </a:r>
          </a:p>
          <a:p>
            <a:pPr marL="0" indent="0">
              <a:buNone/>
            </a:pPr>
            <a:r>
              <a:rPr lang="es-MX" b="1" dirty="0"/>
              <a:t> </a:t>
            </a:r>
            <a:r>
              <a:rPr lang="es-MX" b="1" dirty="0" smtClean="0"/>
              <a:t>                       Sedimento básico </a:t>
            </a:r>
            <a:r>
              <a:rPr lang="es-MX" b="1" dirty="0"/>
              <a:t>y agua (BS&amp;W</a:t>
            </a:r>
            <a:r>
              <a:rPr lang="es-MX" b="1" dirty="0" smtClean="0"/>
              <a:t>)</a:t>
            </a:r>
          </a:p>
          <a:p>
            <a:pPr marL="0" indent="0" algn="just">
              <a:buNone/>
            </a:pPr>
            <a:r>
              <a:rPr lang="es-ES" dirty="0" smtClean="0"/>
              <a:t> </a:t>
            </a:r>
            <a:r>
              <a:rPr lang="es-MX" dirty="0"/>
              <a:t>Cuando el crudo es producido, trae consigo cierta cantidad de</a:t>
            </a:r>
          </a:p>
          <a:p>
            <a:pPr marL="0" indent="0" algn="just">
              <a:buNone/>
            </a:pPr>
            <a:r>
              <a:rPr lang="es-MX" dirty="0"/>
              <a:t>agua y solidos suspendidos provenientes desde el yacimiento</a:t>
            </a:r>
          </a:p>
          <a:p>
            <a:pPr marL="0" indent="0" algn="just">
              <a:buNone/>
            </a:pPr>
            <a:r>
              <a:rPr lang="es-MX" dirty="0"/>
              <a:t>gran parte de estos son separados en campo para disminuir la</a:t>
            </a:r>
          </a:p>
          <a:p>
            <a:pPr marL="0" indent="0" algn="just">
              <a:buNone/>
            </a:pPr>
            <a:r>
              <a:rPr lang="es-MX" dirty="0"/>
              <a:t>cantidad que debe ser transportada El contenido residual de</a:t>
            </a:r>
          </a:p>
          <a:p>
            <a:pPr marL="0" indent="0" algn="just">
              <a:buNone/>
            </a:pPr>
            <a:r>
              <a:rPr lang="es-MX" dirty="0"/>
              <a:t>estas impurezas es conocido como </a:t>
            </a:r>
            <a:r>
              <a:rPr lang="es-MX" dirty="0" smtClean="0"/>
              <a:t>BS&amp;W.</a:t>
            </a:r>
            <a:endParaRPr lang="es-MX" dirty="0"/>
          </a:p>
          <a:p>
            <a:pPr marL="0" indent="0" algn="just">
              <a:buNone/>
            </a:pPr>
            <a:r>
              <a:rPr lang="es-MX" dirty="0"/>
              <a:t>La determinación del contenido de agua y sedimentos es</a:t>
            </a:r>
          </a:p>
          <a:p>
            <a:pPr marL="0" indent="0" algn="just">
              <a:buNone/>
            </a:pPr>
            <a:r>
              <a:rPr lang="es-MX" dirty="0"/>
              <a:t>requerida para determinar con precisión los volúmenes reales de</a:t>
            </a:r>
          </a:p>
          <a:p>
            <a:pPr marL="0" indent="0" algn="just">
              <a:buNone/>
            </a:pPr>
            <a:r>
              <a:rPr lang="es-MX" dirty="0" smtClean="0"/>
              <a:t>Hidrocarburos.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49783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66336" y="431074"/>
            <a:ext cx="10524475" cy="781312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>                    </a:t>
            </a:r>
            <a:r>
              <a:rPr lang="es-MX" b="1" dirty="0"/>
              <a:t>Sedimento básico y agua (BS&amp;W)</a:t>
            </a:r>
            <a:br>
              <a:rPr lang="es-MX" b="1" dirty="0"/>
            </a:b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63931" y="1433739"/>
            <a:ext cx="9781066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 smtClean="0"/>
              <a:t>En Colombia</a:t>
            </a:r>
            <a:r>
              <a:rPr lang="es-MX" dirty="0"/>
              <a:t>, el </a:t>
            </a:r>
            <a:r>
              <a:rPr lang="es-MX" dirty="0" smtClean="0"/>
              <a:t>porcentaje máximo </a:t>
            </a:r>
            <a:r>
              <a:rPr lang="es-MX" dirty="0"/>
              <a:t>de agua y sedimentos </a:t>
            </a:r>
            <a:r>
              <a:rPr lang="es-MX" dirty="0" smtClean="0"/>
              <a:t>de un </a:t>
            </a:r>
            <a:r>
              <a:rPr lang="es-MX" dirty="0"/>
              <a:t>crudo fiscalizado no </a:t>
            </a:r>
            <a:r>
              <a:rPr lang="es-MX" dirty="0" smtClean="0"/>
              <a:t>debe exceder </a:t>
            </a:r>
            <a:r>
              <a:rPr lang="es-MX" dirty="0"/>
              <a:t>el 0 5 en </a:t>
            </a:r>
            <a:r>
              <a:rPr lang="es-MX" dirty="0" smtClean="0"/>
              <a:t>volumen.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0909" y="2616364"/>
            <a:ext cx="4309450" cy="31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024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9721"/>
          </a:xfrm>
        </p:spPr>
        <p:txBody>
          <a:bodyPr>
            <a:normAutofit/>
          </a:bodyPr>
          <a:lstStyle/>
          <a:p>
            <a:r>
              <a:rPr lang="es-ES" b="1" dirty="0" smtClean="0"/>
              <a:t>            </a:t>
            </a:r>
            <a:r>
              <a:rPr lang="es-ES" b="1" dirty="0"/>
              <a:t> </a:t>
            </a:r>
            <a:r>
              <a:rPr lang="es-ES" b="1" dirty="0" smtClean="0"/>
              <a:t>                          Sal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776548" y="1214846"/>
            <a:ext cx="9577251" cy="5394960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En </a:t>
            </a:r>
            <a:r>
              <a:rPr lang="es-MX" dirty="0"/>
              <a:t>algunas ocasiones, el petróleo crudo producido trae consigo</a:t>
            </a:r>
          </a:p>
          <a:p>
            <a:pPr marL="0" indent="0">
              <a:buNone/>
            </a:pPr>
            <a:r>
              <a:rPr lang="es-MX" dirty="0"/>
              <a:t>cierta cantidad de sal la cual no es deseada en ninguna planta</a:t>
            </a:r>
          </a:p>
          <a:p>
            <a:pPr marL="0" indent="0">
              <a:buNone/>
            </a:pPr>
            <a:r>
              <a:rPr lang="es-MX" dirty="0"/>
              <a:t>de tratamiento debido a que acarrea consigo problemas de</a:t>
            </a:r>
          </a:p>
          <a:p>
            <a:pPr marL="0" indent="0">
              <a:buNone/>
            </a:pPr>
            <a:r>
              <a:rPr lang="es-MX" dirty="0"/>
              <a:t>corrosión y taponamiento en los equipos</a:t>
            </a:r>
          </a:p>
          <a:p>
            <a:pPr marL="0" indent="0">
              <a:buNone/>
            </a:pPr>
            <a:r>
              <a:rPr lang="es-MX" dirty="0"/>
              <a:t>El contenido de sal se mide tradicionalmente en PTB (libras cada</a:t>
            </a:r>
          </a:p>
          <a:p>
            <a:pPr marL="0" indent="0">
              <a:buNone/>
            </a:pPr>
            <a:r>
              <a:rPr lang="es-MX" dirty="0"/>
              <a:t>mil barriles</a:t>
            </a:r>
            <a:r>
              <a:rPr lang="es-MX" dirty="0" smtClean="0"/>
              <a:t>).</a:t>
            </a:r>
          </a:p>
          <a:p>
            <a:pPr marL="0" indent="0">
              <a:buNone/>
            </a:pPr>
            <a:r>
              <a:rPr lang="es-MX" dirty="0"/>
              <a:t>En Colombia, el contenido de sal</a:t>
            </a:r>
          </a:p>
          <a:p>
            <a:pPr marL="0" indent="0">
              <a:buNone/>
            </a:pPr>
            <a:r>
              <a:rPr lang="es-MX" dirty="0"/>
              <a:t>no debe exceder 50 PTB (libras por cada mil barriles)</a:t>
            </a:r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5173" y="5188412"/>
            <a:ext cx="1702051" cy="142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136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 </a:t>
            </a:r>
            <a:r>
              <a:rPr lang="es-ES" b="1" dirty="0" smtClean="0"/>
              <a:t>AZUFRE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05242" y="1448973"/>
            <a:ext cx="9532871" cy="472799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/>
              <a:t>Según el lugar de procedencia del petróleo, su contenido de</a:t>
            </a:r>
          </a:p>
          <a:p>
            <a:pPr marL="0" indent="0" algn="just">
              <a:buNone/>
            </a:pPr>
            <a:r>
              <a:rPr lang="es-MX" dirty="0"/>
              <a:t>azufre puede variar El contenido de azufre se reduce o se</a:t>
            </a:r>
          </a:p>
          <a:p>
            <a:pPr marL="0" indent="0" algn="just">
              <a:buNone/>
            </a:pPr>
            <a:r>
              <a:rPr lang="es-MX" dirty="0"/>
              <a:t>elimina completamente en los procesos de refinación del </a:t>
            </a:r>
            <a:r>
              <a:rPr lang="es-MX" dirty="0" smtClean="0"/>
              <a:t>crudo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5819" y="3187337"/>
            <a:ext cx="3621084" cy="2565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9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752944" y="195943"/>
            <a:ext cx="10779033" cy="950530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>INSTITUCIONES Y PUBLICACIONES DE REFERENCIA</a:t>
            </a: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913206" y="1308295"/>
            <a:ext cx="9440594" cy="4868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/>
              <a:t>American </a:t>
            </a:r>
            <a:r>
              <a:rPr lang="es-MX" dirty="0" err="1"/>
              <a:t>Petroleum</a:t>
            </a:r>
            <a:r>
              <a:rPr lang="es-MX" dirty="0"/>
              <a:t> </a:t>
            </a:r>
            <a:r>
              <a:rPr lang="es-MX" dirty="0" err="1"/>
              <a:t>Institute</a:t>
            </a:r>
            <a:r>
              <a:rPr lang="es-MX" dirty="0"/>
              <a:t> </a:t>
            </a:r>
            <a:r>
              <a:rPr lang="es-MX" dirty="0" smtClean="0"/>
              <a:t>(Asociación </a:t>
            </a:r>
            <a:r>
              <a:rPr lang="es-MX" dirty="0"/>
              <a:t>que integra diferentes actores de las </a:t>
            </a:r>
            <a:r>
              <a:rPr lang="es-MX" dirty="0" smtClean="0"/>
              <a:t>cadenas de </a:t>
            </a:r>
            <a:r>
              <a:rPr lang="es-MX" dirty="0"/>
              <a:t>petróleo y gas de Estados Unidos Durante más </a:t>
            </a:r>
            <a:r>
              <a:rPr lang="es-MX" dirty="0" smtClean="0"/>
              <a:t>de nueve </a:t>
            </a:r>
            <a:r>
              <a:rPr lang="es-MX" dirty="0"/>
              <a:t>décadas ha trabajado en la producción de </a:t>
            </a:r>
            <a:r>
              <a:rPr lang="es-MX" dirty="0" smtClean="0"/>
              <a:t>normas técnicas </a:t>
            </a:r>
            <a:r>
              <a:rPr lang="es-MX" dirty="0"/>
              <a:t>para el sector las que tienen que ver con </a:t>
            </a:r>
            <a:r>
              <a:rPr lang="es-MX" dirty="0" err="1" smtClean="0"/>
              <a:t>mediciónse</a:t>
            </a:r>
            <a:r>
              <a:rPr lang="es-MX" dirty="0" smtClean="0"/>
              <a:t> </a:t>
            </a:r>
            <a:r>
              <a:rPr lang="es-MX" dirty="0"/>
              <a:t>han integrado en el API Manual of </a:t>
            </a:r>
            <a:r>
              <a:rPr lang="es-MX" dirty="0" err="1"/>
              <a:t>Petroleum</a:t>
            </a:r>
            <a:endParaRPr lang="es-MX" dirty="0"/>
          </a:p>
          <a:p>
            <a:pPr marL="0" indent="0">
              <a:buNone/>
            </a:pPr>
            <a:r>
              <a:rPr lang="es-MX" dirty="0" err="1"/>
              <a:t>Measurement</a:t>
            </a:r>
            <a:r>
              <a:rPr lang="es-MX" dirty="0"/>
              <a:t> </a:t>
            </a:r>
            <a:r>
              <a:rPr lang="es-MX" dirty="0" err="1"/>
              <a:t>Standards</a:t>
            </a:r>
            <a:r>
              <a:rPr lang="es-MX" dirty="0"/>
              <a:t> (API </a:t>
            </a:r>
            <a:r>
              <a:rPr lang="es-MX" dirty="0" smtClean="0"/>
              <a:t>MPMS) El </a:t>
            </a:r>
            <a:r>
              <a:rPr lang="es-MX" dirty="0"/>
              <a:t>API MPMS es el compendio de referencia para </a:t>
            </a:r>
            <a:r>
              <a:rPr lang="es-MX" dirty="0" smtClean="0"/>
              <a:t>la medición </a:t>
            </a:r>
            <a:r>
              <a:rPr lang="es-MX" dirty="0"/>
              <a:t>de hidrocarburos y actividades </a:t>
            </a:r>
            <a:r>
              <a:rPr lang="es-MX" dirty="0" smtClean="0"/>
              <a:t>relacionadas.</a:t>
            </a:r>
            <a:endParaRPr lang="es-MX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988" y="4653677"/>
            <a:ext cx="4562947" cy="119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87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950657" y="339634"/>
            <a:ext cx="10515600" cy="854665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 </a:t>
            </a:r>
            <a:r>
              <a:rPr lang="es-ES" dirty="0" smtClean="0"/>
              <a:t> </a:t>
            </a:r>
            <a:r>
              <a:rPr lang="es-ES" b="1" dirty="0" smtClean="0"/>
              <a:t>INSTITUCIONES </a:t>
            </a:r>
            <a:r>
              <a:rPr lang="es-ES" b="1" dirty="0"/>
              <a:t>Y PUBLICACIONES DE REFERENCIA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809897" y="1392702"/>
            <a:ext cx="10797121" cy="51126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/>
              <a:t>International </a:t>
            </a:r>
            <a:r>
              <a:rPr lang="es-MX" dirty="0" smtClean="0"/>
              <a:t>Organización </a:t>
            </a:r>
            <a:r>
              <a:rPr lang="es-MX" dirty="0" err="1"/>
              <a:t>for</a:t>
            </a:r>
            <a:r>
              <a:rPr lang="es-MX" dirty="0"/>
              <a:t> Standardization </a:t>
            </a:r>
            <a:r>
              <a:rPr lang="es-MX" dirty="0" smtClean="0"/>
              <a:t>( Organización </a:t>
            </a:r>
            <a:r>
              <a:rPr lang="es-MX" dirty="0"/>
              <a:t>internacional independiente, no </a:t>
            </a:r>
            <a:r>
              <a:rPr lang="es-MX" dirty="0" smtClean="0"/>
              <a:t>gubernamental </a:t>
            </a:r>
            <a:r>
              <a:rPr lang="es-MX" dirty="0"/>
              <a:t>dedicada al desarrollo de normas técnicas </a:t>
            </a:r>
            <a:r>
              <a:rPr lang="es-MX" dirty="0" smtClean="0"/>
              <a:t>Sus miembros </a:t>
            </a:r>
            <a:r>
              <a:rPr lang="es-MX" dirty="0"/>
              <a:t>incluyen más de 160 cuerpos nacionales </a:t>
            </a:r>
            <a:r>
              <a:rPr lang="es-MX" dirty="0" smtClean="0"/>
              <a:t>de normalización </a:t>
            </a:r>
            <a:r>
              <a:rPr lang="es-MX" dirty="0"/>
              <a:t>Ha publicado más de 23 000 normas y </a:t>
            </a:r>
            <a:r>
              <a:rPr lang="es-MX" dirty="0" smtClean="0"/>
              <a:t>documentos relacionados</a:t>
            </a:r>
            <a:r>
              <a:rPr lang="es-MX" dirty="0"/>
              <a:t>, cubriendo casi cada </a:t>
            </a:r>
            <a:r>
              <a:rPr lang="es-MX" dirty="0" smtClean="0"/>
              <a:t>industria. En </a:t>
            </a:r>
            <a:r>
              <a:rPr lang="es-MX" dirty="0"/>
              <a:t>la industria</a:t>
            </a:r>
          </a:p>
          <a:p>
            <a:pPr marL="0" indent="0">
              <a:buNone/>
            </a:pPr>
            <a:r>
              <a:rPr lang="es-MX" dirty="0"/>
              <a:t>de hidrocarburos, son usadas normas sobre tecnologías de</a:t>
            </a:r>
          </a:p>
          <a:p>
            <a:pPr marL="0" indent="0">
              <a:buNone/>
            </a:pPr>
            <a:r>
              <a:rPr lang="es-MX" dirty="0"/>
              <a:t>medición y </a:t>
            </a:r>
            <a:r>
              <a:rPr lang="es-MX" dirty="0" smtClean="0"/>
              <a:t>ensayos.</a:t>
            </a:r>
            <a:endParaRPr lang="es-ES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9948" y="4238380"/>
            <a:ext cx="2390115" cy="1855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347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38646" y="509451"/>
            <a:ext cx="10515600" cy="814718"/>
          </a:xfrm>
        </p:spPr>
        <p:txBody>
          <a:bodyPr>
            <a:normAutofit fontScale="90000"/>
          </a:bodyPr>
          <a:lstStyle/>
          <a:p>
            <a:r>
              <a:rPr lang="es-ES" b="1" dirty="0"/>
              <a:t>INSTITUCIONES Y PUBLICACIONES DE REFERENCIA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45772" y="1655808"/>
            <a:ext cx="10358845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b="1" dirty="0"/>
              <a:t>ASTM International (ASTM)</a:t>
            </a:r>
          </a:p>
          <a:p>
            <a:pPr marL="0" indent="0" algn="just">
              <a:buNone/>
            </a:pPr>
            <a:r>
              <a:rPr lang="es-MX" dirty="0" smtClean="0"/>
              <a:t>Originalmente llamada </a:t>
            </a:r>
            <a:r>
              <a:rPr lang="es-MX" dirty="0"/>
              <a:t>American </a:t>
            </a:r>
            <a:r>
              <a:rPr lang="es-MX" dirty="0" err="1"/>
              <a:t>Society</a:t>
            </a:r>
            <a:r>
              <a:rPr lang="es-MX" dirty="0"/>
              <a:t> </a:t>
            </a:r>
            <a:r>
              <a:rPr lang="es-MX" dirty="0" err="1"/>
              <a:t>for</a:t>
            </a:r>
            <a:r>
              <a:rPr lang="es-MX" dirty="0"/>
              <a:t> </a:t>
            </a:r>
            <a:r>
              <a:rPr lang="es-MX" dirty="0" err="1"/>
              <a:t>Testing</a:t>
            </a:r>
            <a:r>
              <a:rPr lang="es-MX" dirty="0"/>
              <a:t> and</a:t>
            </a:r>
          </a:p>
          <a:p>
            <a:pPr marL="0" indent="0" algn="just">
              <a:buNone/>
            </a:pPr>
            <a:r>
              <a:rPr lang="es-MX" dirty="0" err="1"/>
              <a:t>Materials</a:t>
            </a:r>
            <a:r>
              <a:rPr lang="es-MX" dirty="0"/>
              <a:t> actualmente es una organización </a:t>
            </a:r>
            <a:r>
              <a:rPr lang="es-MX" dirty="0" smtClean="0"/>
              <a:t>internacional que </a:t>
            </a:r>
            <a:r>
              <a:rPr lang="es-MX" dirty="0"/>
              <a:t>desarrolla normas para un amplio rango de materiales,</a:t>
            </a:r>
          </a:p>
          <a:p>
            <a:pPr marL="0" indent="0" algn="just">
              <a:buNone/>
            </a:pPr>
            <a:r>
              <a:rPr lang="es-MX" dirty="0"/>
              <a:t>productos, sistemas y </a:t>
            </a:r>
            <a:r>
              <a:rPr lang="es-MX" dirty="0" smtClean="0"/>
              <a:t>servicios En la </a:t>
            </a:r>
            <a:r>
              <a:rPr lang="es-MX" dirty="0"/>
              <a:t>industria de hidrocarburos se utilizan muchas de </a:t>
            </a:r>
            <a:r>
              <a:rPr lang="es-MX" dirty="0" smtClean="0"/>
              <a:t>sus normas </a:t>
            </a:r>
            <a:r>
              <a:rPr lang="es-MX" dirty="0"/>
              <a:t>para ensayos de determinación de </a:t>
            </a:r>
            <a:r>
              <a:rPr lang="es-MX" dirty="0" smtClean="0"/>
              <a:t>ciertos componentes </a:t>
            </a:r>
            <a:r>
              <a:rPr lang="es-MX" dirty="0"/>
              <a:t>Ha </a:t>
            </a:r>
            <a:r>
              <a:rPr lang="es-MX" dirty="0" smtClean="0"/>
              <a:t>publicado </a:t>
            </a:r>
            <a:r>
              <a:rPr lang="es-MX" dirty="0"/>
              <a:t>más de 12 500 </a:t>
            </a:r>
            <a:r>
              <a:rPr lang="es-MX" dirty="0" smtClean="0"/>
              <a:t>normas.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2160" y="4794069"/>
            <a:ext cx="1567543" cy="1213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45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82189" y="678635"/>
            <a:ext cx="11009811" cy="444772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>INSTITUCIONES </a:t>
            </a:r>
            <a:r>
              <a:rPr lang="es-ES" b="1" dirty="0"/>
              <a:t>Y PUBLICACIONES DE REFERENCIA</a:t>
            </a:r>
            <a:endParaRPr lang="es-ES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625374"/>
            <a:ext cx="10515600" cy="4351338"/>
          </a:xfrm>
        </p:spPr>
        <p:txBody>
          <a:bodyPr/>
          <a:lstStyle/>
          <a:p>
            <a:r>
              <a:rPr lang="es-ES" dirty="0"/>
              <a:t>American </a:t>
            </a:r>
            <a:r>
              <a:rPr lang="es-ES" dirty="0" err="1"/>
              <a:t>NationalStandardsInstitute</a:t>
            </a:r>
            <a:r>
              <a:rPr lang="es-ES" dirty="0"/>
              <a:t>(ANSI)</a:t>
            </a:r>
          </a:p>
          <a:p>
            <a:r>
              <a:rPr lang="es-ES" dirty="0"/>
              <a:t>EntenormativonacionaldeEstadosUnidos.Organizaciónprivada,sinánimodelucro,dedicadaabrindarsoportealsistemadenormatividadyevaluacióndelaconformidadenEstadosUnidos.</a:t>
            </a:r>
          </a:p>
          <a:p>
            <a:r>
              <a:rPr lang="es-ES" dirty="0" smtClean="0"/>
              <a:t>Enlaindustriadehidrocarburos,sonutilizadasalgunasdesusnormasrelacionadascontecnologíasdemedición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8206" y="4336870"/>
            <a:ext cx="1842165" cy="1285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16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187" y="339634"/>
            <a:ext cx="11558451" cy="1075819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>           </a:t>
            </a:r>
            <a:r>
              <a:rPr lang="es-ES" b="1" dirty="0" smtClean="0"/>
              <a:t>INSTITUCIONES </a:t>
            </a:r>
            <a:r>
              <a:rPr lang="es-ES" b="1" dirty="0"/>
              <a:t>Y PUBLICACIONES DE REFERENCIA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48972" y="1139483"/>
            <a:ext cx="9904828" cy="5199302"/>
          </a:xfrm>
        </p:spPr>
        <p:txBody>
          <a:bodyPr/>
          <a:lstStyle/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r>
              <a:rPr lang="es-MX" dirty="0" smtClean="0"/>
              <a:t>American </a:t>
            </a:r>
            <a:r>
              <a:rPr lang="es-MX" dirty="0"/>
              <a:t>Gas </a:t>
            </a:r>
            <a:r>
              <a:rPr lang="es-MX" dirty="0" err="1"/>
              <a:t>Association</a:t>
            </a:r>
            <a:r>
              <a:rPr lang="es-MX" dirty="0"/>
              <a:t> </a:t>
            </a:r>
            <a:r>
              <a:rPr lang="es-MX" dirty="0" smtClean="0"/>
              <a:t>(Asociación de </a:t>
            </a:r>
            <a:r>
              <a:rPr lang="es-MX" dirty="0"/>
              <a:t>empresas de la cadena de gas </a:t>
            </a:r>
            <a:r>
              <a:rPr lang="es-MX" dirty="0" smtClean="0"/>
              <a:t>natural)</a:t>
            </a:r>
          </a:p>
          <a:p>
            <a:pPr marL="0" indent="0">
              <a:buNone/>
            </a:pPr>
            <a:r>
              <a:rPr lang="es-MX" dirty="0" smtClean="0"/>
              <a:t>En Estados </a:t>
            </a:r>
            <a:r>
              <a:rPr lang="es-MX" dirty="0"/>
              <a:t>Unidos Ha desarrollado algunas normas y trabajos</a:t>
            </a:r>
          </a:p>
          <a:p>
            <a:pPr marL="0" indent="0">
              <a:buNone/>
            </a:pPr>
            <a:r>
              <a:rPr lang="es-MX" dirty="0"/>
              <a:t>experimentales relacionados con gas </a:t>
            </a:r>
            <a:r>
              <a:rPr lang="es-MX" dirty="0" smtClean="0"/>
              <a:t>natural Son </a:t>
            </a:r>
            <a:r>
              <a:rPr lang="es-MX" dirty="0"/>
              <a:t>bastante utilizados algunos de los modelos </a:t>
            </a:r>
            <a:r>
              <a:rPr lang="es-MX" dirty="0" smtClean="0"/>
              <a:t>para propiedades </a:t>
            </a:r>
            <a:r>
              <a:rPr lang="es-MX" dirty="0"/>
              <a:t>de gases combustibles, y varias </a:t>
            </a:r>
            <a:r>
              <a:rPr lang="es-MX" dirty="0" smtClean="0"/>
              <a:t>normas relacionadas </a:t>
            </a:r>
            <a:r>
              <a:rPr lang="es-MX" dirty="0"/>
              <a:t>con tecnologías de medición de gas natural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1086" y="4653677"/>
            <a:ext cx="2468880" cy="1438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05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288" y="1440791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6980</TotalTime>
  <Words>1380</Words>
  <Application>Microsoft Office PowerPoint</Application>
  <PresentationFormat>Panorámica</PresentationFormat>
  <Paragraphs>294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Tema de Office</vt:lpstr>
      <vt:lpstr>                 Fundamentos de Metrología</vt:lpstr>
      <vt:lpstr>              1.Origen de los hidrocarburos líquidos </vt:lpstr>
      <vt:lpstr>Presentación de PowerPoint</vt:lpstr>
      <vt:lpstr>             TRANSFORMACION DEL QUEROJENO EN PETROLEO</vt:lpstr>
      <vt:lpstr>                   TRANSFORMACION DEL QUEROJENO EN PETROLEO</vt:lpstr>
      <vt:lpstr>2.COMPOSICION DE LOS HIDROCARBUROS LIQUIDOS</vt:lpstr>
      <vt:lpstr>               2.COMPOSICION DE LOS HIDROCARBUROS LIQUIDOS</vt:lpstr>
      <vt:lpstr>             Clasificación del Petróleo</vt:lpstr>
      <vt:lpstr>Composición de productos del petróleo</vt:lpstr>
      <vt:lpstr>3.Propiedades intensivas del petróleo </vt:lpstr>
      <vt:lpstr>        Densidad relativa </vt:lpstr>
      <vt:lpstr>              Densidad relativa</vt:lpstr>
      <vt:lpstr>              Gravedad API</vt:lpstr>
      <vt:lpstr>                           Viscosidad</vt:lpstr>
      <vt:lpstr>                               Viscosidad</vt:lpstr>
      <vt:lpstr>             Coeficiente de expansión volumétrica </vt:lpstr>
      <vt:lpstr>            Coeficiente de expansión volumétrica</vt:lpstr>
      <vt:lpstr>            Comprensibilidad isotérmica</vt:lpstr>
      <vt:lpstr>            Poder Calorífico</vt:lpstr>
      <vt:lpstr>                    FASES</vt:lpstr>
      <vt:lpstr>                       Diagramas de fases</vt:lpstr>
      <vt:lpstr>                      Diagramas de fases</vt:lpstr>
      <vt:lpstr>                      Calidad y Contaminantes</vt:lpstr>
      <vt:lpstr>                    Sedimento básico y agua (BS&amp;W) </vt:lpstr>
      <vt:lpstr>                                       Sal</vt:lpstr>
      <vt:lpstr>             AZUFRE</vt:lpstr>
      <vt:lpstr>INSTITUCIONES Y PUBLICACIONES DE REFERENCIA</vt:lpstr>
      <vt:lpstr>  INSTITUCIONES Y PUBLICACIONES DE REFERENCIA</vt:lpstr>
      <vt:lpstr>INSTITUCIONES Y PUBLICACIONES DE REFERENCIA</vt:lpstr>
      <vt:lpstr>INSTITUCIONES Y PUBLICACIONES DE REFERENCIA</vt:lpstr>
      <vt:lpstr>           INSTITUCIONES Y PUBLICACIONES DE REFERENCIA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IN-00341</cp:lastModifiedBy>
  <cp:revision>556</cp:revision>
  <dcterms:created xsi:type="dcterms:W3CDTF">2020-02-18T12:47:10Z</dcterms:created>
  <dcterms:modified xsi:type="dcterms:W3CDTF">2022-07-18T18:23:17Z</dcterms:modified>
</cp:coreProperties>
</file>