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32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32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8/4/20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D489585-8460-8342-BF27-0FD94520388B}"/>
              </a:ext>
            </a:extLst>
          </p:cNvPr>
          <p:cNvSpPr txBox="1"/>
          <p:nvPr/>
        </p:nvSpPr>
        <p:spPr>
          <a:xfrm>
            <a:off x="300228" y="2536448"/>
            <a:ext cx="11726287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500" u="sng" dirty="0">
                <a:latin typeface="Arial Hebrew Light" pitchFamily="2" charset="-79"/>
                <a:cs typeface="Arial Hebrew Light" pitchFamily="2" charset="-79"/>
              </a:rPr>
              <a:t>FUNCIONES Y RESPONSABILIDADES</a:t>
            </a:r>
          </a:p>
          <a:p>
            <a:r>
              <a:rPr lang="es-ES" sz="5500" u="sng" dirty="0">
                <a:latin typeface="Arial Hebrew Light" pitchFamily="2" charset="-79"/>
                <a:cs typeface="Arial Hebrew Light" pitchFamily="2" charset="-79"/>
              </a:rPr>
              <a:t> DEL COPASST – VIGIA </a:t>
            </a:r>
            <a:endParaRPr lang="es-SE" sz="5500" u="sng" dirty="0">
              <a:latin typeface="Arial Hebrew Light" pitchFamily="2" charset="-79"/>
              <a:cs typeface="Arial Hebrew Ligh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BCAF01D-AE5C-354D-8F0F-AA367D9117B0}"/>
              </a:ext>
            </a:extLst>
          </p:cNvPr>
          <p:cNvSpPr txBox="1"/>
          <p:nvPr/>
        </p:nvSpPr>
        <p:spPr>
          <a:xfrm>
            <a:off x="6931744" y="176981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SE" sz="4800" b="1" u="sng" dirty="0">
                <a:latin typeface="Arial Hebrew" pitchFamily="2" charset="-79"/>
                <a:cs typeface="Arial Hebrew" pitchFamily="2" charset="-79"/>
              </a:rPr>
              <a:t>CONTENIDO</a:t>
            </a:r>
            <a:r>
              <a:rPr lang="es-SE" b="1" u="sng" dirty="0"/>
              <a:t>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0E27286-D215-6748-90A2-C6D51C59E353}"/>
              </a:ext>
            </a:extLst>
          </p:cNvPr>
          <p:cNvSpPr txBox="1"/>
          <p:nvPr/>
        </p:nvSpPr>
        <p:spPr>
          <a:xfrm>
            <a:off x="1401097" y="1787372"/>
            <a:ext cx="707922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¿Qué es el COPASST? 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¿Por qué se le llama Paritario a este Comité?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¿Quiénes pueden pertenecer al COPASST? 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¿Para que pertenecer al COPASST? 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¿Cómo se conforma el COPASST?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Funciones del COPASST. 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Cuál es la sanción para las empresas que no conforman el COPASST. 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Qué pasa si un trabajador se niega a cumplir con las disposiciones de    seguridad y salud en el trabajo que determine el COPASST. </a:t>
            </a:r>
          </a:p>
          <a:p>
            <a:pPr marL="342900" indent="-342900">
              <a:buAutoNum type="arabicPeriod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Funciones del COPASST durante la Emergencia Sanitaria (COVID-19)</a:t>
            </a:r>
            <a:endParaRPr lang="es-SE" sz="2400" dirty="0">
              <a:latin typeface="Arial Hebrew" pitchFamily="2" charset="-79"/>
              <a:cs typeface="Arial Hebrew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27543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B012296E-CAED-4C4B-88F8-AB124197C4A2}"/>
              </a:ext>
            </a:extLst>
          </p:cNvPr>
          <p:cNvSpPr txBox="1"/>
          <p:nvPr/>
        </p:nvSpPr>
        <p:spPr>
          <a:xfrm>
            <a:off x="7654411" y="471949"/>
            <a:ext cx="358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¿Qué es el COPASST?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B22D58C-F834-094A-987F-AC4BBDAEA9C2}"/>
              </a:ext>
            </a:extLst>
          </p:cNvPr>
          <p:cNvSpPr txBox="1"/>
          <p:nvPr/>
        </p:nvSpPr>
        <p:spPr>
          <a:xfrm>
            <a:off x="870154" y="2227007"/>
            <a:ext cx="46752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Es un organismo de PROMOCION y VIGILANCIA de las normas y reglamentos de Salud y Seguridad dentro de la empresa a través de actividades de promoción, información y divulgación.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3BA0595-010E-4C4C-B0D6-73FE0DC14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1749124"/>
            <a:ext cx="4007133" cy="35195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20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B64B8CB0-B73F-B742-AC84-B5620B54FE67}"/>
              </a:ext>
            </a:extLst>
          </p:cNvPr>
          <p:cNvSpPr txBox="1"/>
          <p:nvPr/>
        </p:nvSpPr>
        <p:spPr>
          <a:xfrm>
            <a:off x="5928850" y="412955"/>
            <a:ext cx="4925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¿Por qué se le llama Paritario a este Comité?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973F73-5533-7245-983A-FFDB1717FDB5}"/>
              </a:ext>
            </a:extLst>
          </p:cNvPr>
          <p:cNvSpPr txBox="1"/>
          <p:nvPr/>
        </p:nvSpPr>
        <p:spPr>
          <a:xfrm>
            <a:off x="958644" y="2271252"/>
            <a:ext cx="402631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Se llama Paritario porque está conformado por igual numero de personas en representación del empleador y de los trabajadores.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8580BA4-5A79-394B-97A3-3D4AA64FD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587" y="2271252"/>
            <a:ext cx="4481052" cy="169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306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9D7E6C8-DFA6-954B-B2D9-2AD10CD8D2ED}"/>
              </a:ext>
            </a:extLst>
          </p:cNvPr>
          <p:cNvSpPr txBox="1"/>
          <p:nvPr/>
        </p:nvSpPr>
        <p:spPr>
          <a:xfrm>
            <a:off x="5176684" y="294968"/>
            <a:ext cx="5014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¿Quiénes pueden pertenecer al COPASST?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569C186-9717-004E-ABB3-A53C74B42A9D}"/>
              </a:ext>
            </a:extLst>
          </p:cNvPr>
          <p:cNvSpPr txBox="1"/>
          <p:nvPr/>
        </p:nvSpPr>
        <p:spPr>
          <a:xfrm>
            <a:off x="5176684" y="2809257"/>
            <a:ext cx="43655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El trabajador de una empresa, sin importar su rango o función, tiene el derecho y el deber de participar activamente en el COPASST.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D96A8E58-EBCC-5C4C-8DAD-63EAA9F44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840" y="2090057"/>
            <a:ext cx="3947013" cy="37208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731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FB59845-0AEA-3147-9AB0-3227C3A7513F}"/>
              </a:ext>
            </a:extLst>
          </p:cNvPr>
          <p:cNvSpPr txBox="1"/>
          <p:nvPr/>
        </p:nvSpPr>
        <p:spPr>
          <a:xfrm>
            <a:off x="4483511" y="412955"/>
            <a:ext cx="7014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¿Para qué pertenecer al COPASST?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FE276AF-6A27-824C-BA3C-D3D9AF5F5798}"/>
              </a:ext>
            </a:extLst>
          </p:cNvPr>
          <p:cNvSpPr txBox="1"/>
          <p:nvPr/>
        </p:nvSpPr>
        <p:spPr>
          <a:xfrm>
            <a:off x="1356852" y="1784554"/>
            <a:ext cx="42622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El objetivo central de pertenecer al comité es apoyar las obligaciones del empleador y generar compromiso, ayudando a identificar y solucionar las condiciones de trabajo que generen riesgos para todos.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9066285-28B0-AB4E-AE42-264C5539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358610" y="1675732"/>
            <a:ext cx="3403477" cy="35065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9067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F384CE4-63AB-BE48-8501-39380D859E11}"/>
              </a:ext>
            </a:extLst>
          </p:cNvPr>
          <p:cNvSpPr txBox="1"/>
          <p:nvPr/>
        </p:nvSpPr>
        <p:spPr>
          <a:xfrm>
            <a:off x="5845277" y="427703"/>
            <a:ext cx="5127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¿Cómo se eligen los miembros del COPASST?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C111A06-A653-C64A-A898-1030D875EAD3}"/>
              </a:ext>
            </a:extLst>
          </p:cNvPr>
          <p:cNvSpPr txBox="1"/>
          <p:nvPr/>
        </p:nvSpPr>
        <p:spPr>
          <a:xfrm>
            <a:off x="958646" y="2035275"/>
            <a:ext cx="5928851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300" dirty="0">
                <a:latin typeface="Arial Hebrew" pitchFamily="2" charset="-79"/>
                <a:cs typeface="Arial Hebrew" pitchFamily="2" charset="-79"/>
              </a:rPr>
              <a:t>Los representantes de la administración son elegidos directamente por el empleador a quien este delegue para el efecto, mientras que los representantes de los trabajadores son elegidos por votación libre.</a:t>
            </a:r>
          </a:p>
          <a:p>
            <a:endParaRPr lang="es-ES" sz="2300" dirty="0">
              <a:latin typeface="Arial Hebrew" pitchFamily="2" charset="-79"/>
              <a:cs typeface="Arial Hebrew" pitchFamily="2" charset="-79"/>
            </a:endParaRPr>
          </a:p>
          <a:p>
            <a:r>
              <a:rPr lang="es-ES" sz="2300" dirty="0">
                <a:latin typeface="Arial Hebrew" pitchFamily="2" charset="-79"/>
                <a:cs typeface="Arial Hebrew" pitchFamily="2" charset="-79"/>
              </a:rPr>
              <a:t> Menos de 10 trabajadores se nombra un vigía.</a:t>
            </a:r>
          </a:p>
          <a:p>
            <a:r>
              <a:rPr lang="es-ES" sz="2300" dirty="0">
                <a:latin typeface="Arial Hebrew" pitchFamily="2" charset="-79"/>
                <a:cs typeface="Arial Hebrew" pitchFamily="2" charset="-79"/>
              </a:rPr>
              <a:t> Numero de empleados         representantes </a:t>
            </a:r>
          </a:p>
          <a:p>
            <a:pPr algn="ctr"/>
            <a:r>
              <a:rPr lang="es-ES" sz="2300" dirty="0">
                <a:latin typeface="Arial Hebrew" pitchFamily="2" charset="-79"/>
                <a:cs typeface="Arial Hebrew" pitchFamily="2" charset="-79"/>
              </a:rPr>
              <a:t>            10 a 49                                 1</a:t>
            </a:r>
          </a:p>
          <a:p>
            <a:pPr algn="ctr"/>
            <a:r>
              <a:rPr lang="es-ES" sz="2300" dirty="0">
                <a:latin typeface="Arial Hebrew" pitchFamily="2" charset="-79"/>
                <a:cs typeface="Arial Hebrew" pitchFamily="2" charset="-79"/>
              </a:rPr>
              <a:t>           50 a 499                                 2 </a:t>
            </a:r>
          </a:p>
          <a:p>
            <a:pPr algn="ctr"/>
            <a:r>
              <a:rPr lang="es-ES" sz="2300" dirty="0">
                <a:latin typeface="Arial Hebrew" pitchFamily="2" charset="-79"/>
                <a:cs typeface="Arial Hebrew" pitchFamily="2" charset="-79"/>
              </a:rPr>
              <a:t>           500 a 999                               3</a:t>
            </a:r>
          </a:p>
          <a:p>
            <a:pPr algn="ctr"/>
            <a:r>
              <a:rPr lang="es-ES" sz="2300" dirty="0">
                <a:latin typeface="Arial Hebrew" pitchFamily="2" charset="-79"/>
                <a:cs typeface="Arial Hebrew" pitchFamily="2" charset="-79"/>
              </a:rPr>
              <a:t>          1000 o mas                             4</a:t>
            </a:r>
            <a:endParaRPr lang="es-SE" sz="23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7D13F88-EDEA-204F-98FB-65CE16789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258" y="2155910"/>
            <a:ext cx="4678068" cy="192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06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CB68BFA-AAC7-6E47-A37C-C48538C32CC0}"/>
              </a:ext>
            </a:extLst>
          </p:cNvPr>
          <p:cNvSpPr txBox="1"/>
          <p:nvPr/>
        </p:nvSpPr>
        <p:spPr>
          <a:xfrm>
            <a:off x="6096000" y="162232"/>
            <a:ext cx="5397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¿Cómo se eligen los miembros del COPASST?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D43329D-9A2B-3E40-9570-58E423962649}"/>
              </a:ext>
            </a:extLst>
          </p:cNvPr>
          <p:cNvSpPr txBox="1"/>
          <p:nvPr/>
        </p:nvSpPr>
        <p:spPr>
          <a:xfrm>
            <a:off x="1224116" y="1858297"/>
            <a:ext cx="423278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El COPASST debe tener un presidente y un secretario, el primero de ellos será designado por el empleador escogiéndolo entre los representantes que él nombre, el segundo será elegido por el comité en pleno.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EDDAF71-2F11-D949-B0B8-FC47D4CF6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846" y="1912726"/>
            <a:ext cx="3810000" cy="381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15394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C58E160-838F-3048-9461-C9905259B285}"/>
              </a:ext>
            </a:extLst>
          </p:cNvPr>
          <p:cNvSpPr txBox="1"/>
          <p:nvPr/>
        </p:nvSpPr>
        <p:spPr>
          <a:xfrm>
            <a:off x="7293429" y="326572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LAS REUNIONES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3833F5D-BB11-6C42-8B75-3B71BEDE1B56}"/>
              </a:ext>
            </a:extLst>
          </p:cNvPr>
          <p:cNvSpPr txBox="1"/>
          <p:nvPr/>
        </p:nvSpPr>
        <p:spPr>
          <a:xfrm>
            <a:off x="1197430" y="1785255"/>
            <a:ext cx="4005942" cy="4049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A las reuniones del Comité solo asistirán los miembros principales, los suplentes asistirán por ausencia de los principales y serán citados a las reuniones por el Presidente del COPASST.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3A2BFA8-DAF8-5240-B604-5ED7BB5EB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722670"/>
            <a:ext cx="4040174" cy="3026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089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57F740C-149D-F149-88C1-54378818A4CA}"/>
              </a:ext>
            </a:extLst>
          </p:cNvPr>
          <p:cNvSpPr txBox="1"/>
          <p:nvPr/>
        </p:nvSpPr>
        <p:spPr>
          <a:xfrm>
            <a:off x="5916210" y="511276"/>
            <a:ext cx="4441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LAS REUNIONES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9408AEE-BEFB-414D-8D8A-E977AE595CD7}"/>
              </a:ext>
            </a:extLst>
          </p:cNvPr>
          <p:cNvSpPr txBox="1"/>
          <p:nvPr/>
        </p:nvSpPr>
        <p:spPr>
          <a:xfrm>
            <a:off x="1480456" y="1937657"/>
            <a:ext cx="648788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Los miembros del COPASST se reunirán por lo menos una vez al mes en la empresa y durante el horario de trabajo, adicional a ello el empleador se obligará a proporcionar, cuando menos, cuatro horas semanales dentro de la jornada normal de trabajo de cada uno de sus miembros para el funcionamiento del Comité (actividades, inspecciones, </a:t>
            </a:r>
            <a:r>
              <a:rPr lang="es-ES" sz="2800" dirty="0" err="1">
                <a:latin typeface="Arial Hebrew" pitchFamily="2" charset="-79"/>
                <a:cs typeface="Arial Hebrew" pitchFamily="2" charset="-79"/>
              </a:rPr>
              <a:t>etc</a:t>
            </a:r>
            <a:r>
              <a:rPr lang="es-ES" sz="2800" dirty="0">
                <a:latin typeface="Arial Hebrew" pitchFamily="2" charset="-79"/>
                <a:cs typeface="Arial Hebrew" pitchFamily="2" charset="-79"/>
              </a:rPr>
              <a:t>).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43112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EC3B04C-0561-8E46-8826-54E905CEE59E}"/>
              </a:ext>
            </a:extLst>
          </p:cNvPr>
          <p:cNvSpPr txBox="1"/>
          <p:nvPr/>
        </p:nvSpPr>
        <p:spPr>
          <a:xfrm>
            <a:off x="1567543" y="1676399"/>
            <a:ext cx="48550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El Comité debe reunirse extraordinariamente en caso de accidente grave o mortal o riesgo inminente, con la presencia del responsable del área donde ocurrió el evento o se determinó el riesgo, dentro de los cinco (5) días siguientes a la ocurrencia del hecho. (Art. 7 Resolución 2013 de 1986).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81C0768-6FE1-A745-B7E2-B6C74FC423E0}"/>
              </a:ext>
            </a:extLst>
          </p:cNvPr>
          <p:cNvSpPr txBox="1"/>
          <p:nvPr/>
        </p:nvSpPr>
        <p:spPr>
          <a:xfrm>
            <a:off x="6422572" y="478826"/>
            <a:ext cx="3962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SE" sz="3600" dirty="0">
                <a:latin typeface="Arial Hebrew" pitchFamily="2" charset="-79"/>
                <a:cs typeface="Arial Hebrew" pitchFamily="2" charset="-79"/>
              </a:rPr>
              <a:t>LAS REUNIONES </a:t>
            </a:r>
          </a:p>
        </p:txBody>
      </p:sp>
    </p:spTree>
    <p:extLst>
      <p:ext uri="{BB962C8B-B14F-4D97-AF65-F5344CB8AC3E}">
        <p14:creationId xmlns:p14="http://schemas.microsoft.com/office/powerpoint/2010/main" val="3358068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D563250-767B-7D41-898C-8F3CF7E78BA9}"/>
              </a:ext>
            </a:extLst>
          </p:cNvPr>
          <p:cNvSpPr txBox="1"/>
          <p:nvPr/>
        </p:nvSpPr>
        <p:spPr>
          <a:xfrm>
            <a:off x="6268065" y="560439"/>
            <a:ext cx="4856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81BF77A-9B96-5D4B-B3E0-CFCF802108AF}"/>
              </a:ext>
            </a:extLst>
          </p:cNvPr>
          <p:cNvSpPr txBox="1"/>
          <p:nvPr/>
        </p:nvSpPr>
        <p:spPr>
          <a:xfrm>
            <a:off x="722672" y="2315497"/>
            <a:ext cx="485626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Participar de las actividades de promoción, divulgación e información del SG-SST.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Actuar como instrumento de vigilancia para el cumplimiento del SG-SST en la empresa.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5DCD4DA-89FC-164B-8C6B-A93096A83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912238"/>
            <a:ext cx="3874400" cy="30335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1499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EF48200-2C86-4C48-B57C-98D80FC3EB75}"/>
              </a:ext>
            </a:extLst>
          </p:cNvPr>
          <p:cNvSpPr txBox="1"/>
          <p:nvPr/>
        </p:nvSpPr>
        <p:spPr>
          <a:xfrm>
            <a:off x="689663" y="2405390"/>
            <a:ext cx="59323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Emitir recomendaciones para el mejoramiento del SG-SST.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Recibir copias, por derecho propio, de las conclusiones sobre inspecciones e investigaciones que realicen las autoridades de SST en los sitios de trabajo.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DE12391-FF26-5B44-836F-46EB056A72DF}"/>
              </a:ext>
            </a:extLst>
          </p:cNvPr>
          <p:cNvSpPr txBox="1"/>
          <p:nvPr/>
        </p:nvSpPr>
        <p:spPr>
          <a:xfrm>
            <a:off x="5678130" y="294968"/>
            <a:ext cx="5471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  <a:p>
            <a:endParaRPr lang="es-SE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13BD922-5548-FA46-9C4D-524E74CBB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723" y="1218298"/>
            <a:ext cx="2730500" cy="2984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7182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0E1B5A6-6C58-1742-A87B-D894CE4B1480}"/>
              </a:ext>
            </a:extLst>
          </p:cNvPr>
          <p:cNvSpPr txBox="1"/>
          <p:nvPr/>
        </p:nvSpPr>
        <p:spPr>
          <a:xfrm>
            <a:off x="5725887" y="348344"/>
            <a:ext cx="5187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C8AF50C-53B5-CD46-86B3-C8AB99164593}"/>
              </a:ext>
            </a:extLst>
          </p:cNvPr>
          <p:cNvSpPr txBox="1"/>
          <p:nvPr/>
        </p:nvSpPr>
        <p:spPr>
          <a:xfrm>
            <a:off x="958644" y="2123767"/>
            <a:ext cx="55896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Proponer a la administración de la empresa o establecimiento de trabajo la adopción de medidas y el desarrollo de actividades que procuren y mantengan la salud en los lugares y ambientes de trabajo.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Proponer y participar en actividades de capacitación en SST dirigidas a los trabajadores.</a:t>
            </a:r>
            <a:endParaRPr lang="es-SE" sz="24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F1D4C7E-F6C4-D04D-9DDA-30D0B0AC5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639" y="1493701"/>
            <a:ext cx="35052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555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A2284F3-C52E-D144-8289-4D9DE571B4F2}"/>
              </a:ext>
            </a:extLst>
          </p:cNvPr>
          <p:cNvSpPr txBox="1"/>
          <p:nvPr/>
        </p:nvSpPr>
        <p:spPr>
          <a:xfrm>
            <a:off x="6096000" y="412954"/>
            <a:ext cx="5540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DBA1D1A-F7BA-F14A-ADC0-E593654A9D1F}"/>
              </a:ext>
            </a:extLst>
          </p:cNvPr>
          <p:cNvSpPr txBox="1"/>
          <p:nvPr/>
        </p:nvSpPr>
        <p:spPr>
          <a:xfrm>
            <a:off x="1317521" y="1784555"/>
            <a:ext cx="477847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Colaborar con los funcionarios de entidades gubernamentales de SST en las actividades que se adelanten.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 Vigilar el desarrollo de las actividades que en materia de medicina, higiene y seguridad industrial que debe realizar la empresa.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5F27E8C-B55C-154E-9AC3-EF6F8E54D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883" y="1445342"/>
            <a:ext cx="3191972" cy="3191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8493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DD4C650-076B-B642-B82A-D35A41259114}"/>
              </a:ext>
            </a:extLst>
          </p:cNvPr>
          <p:cNvSpPr txBox="1"/>
          <p:nvPr/>
        </p:nvSpPr>
        <p:spPr>
          <a:xfrm>
            <a:off x="6096000" y="413656"/>
            <a:ext cx="4856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478A733-546C-0342-BD40-2B236B7A01AF}"/>
              </a:ext>
            </a:extLst>
          </p:cNvPr>
          <p:cNvSpPr txBox="1"/>
          <p:nvPr/>
        </p:nvSpPr>
        <p:spPr>
          <a:xfrm>
            <a:off x="747252" y="2369573"/>
            <a:ext cx="48562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/>
              <a:t>Colaborar con el análisis de las causas de los accidentes de trabajo y enfermedades laborales.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/>
              <a:t> Evaluar los programas que se hayan realizado.</a:t>
            </a:r>
            <a:endParaRPr lang="es-SE" sz="28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2B3CED7-F524-284B-BD0C-E7AFA1CA6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87329"/>
            <a:ext cx="3237384" cy="29454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647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CD9ABBB-5B80-7742-AC51-CAABB8DA882B}"/>
              </a:ext>
            </a:extLst>
          </p:cNvPr>
          <p:cNvSpPr txBox="1"/>
          <p:nvPr/>
        </p:nvSpPr>
        <p:spPr>
          <a:xfrm>
            <a:off x="6096000" y="457199"/>
            <a:ext cx="4856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450C06F-AF7D-554F-A4B7-EB3527DA9DEF}"/>
              </a:ext>
            </a:extLst>
          </p:cNvPr>
          <p:cNvSpPr txBox="1"/>
          <p:nvPr/>
        </p:nvSpPr>
        <p:spPr>
          <a:xfrm>
            <a:off x="909482" y="2256503"/>
            <a:ext cx="51865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Visitar periódicamente los lugares de trabajo e inspeccionar los ambientes de trabajo.</a:t>
            </a:r>
          </a:p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• Apoyar la realización de la    identificación de peligros y la evaluación de riesgos.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955F36C-7612-CC4E-BCF1-D6EA53911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6390" y="1435473"/>
            <a:ext cx="3442607" cy="3442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623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C5D3AC6-9D4B-A649-8694-5F9D94600F0B}"/>
              </a:ext>
            </a:extLst>
          </p:cNvPr>
          <p:cNvSpPr txBox="1"/>
          <p:nvPr/>
        </p:nvSpPr>
        <p:spPr>
          <a:xfrm>
            <a:off x="5987845" y="294967"/>
            <a:ext cx="4856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0F5C293-8BB4-D545-8E5A-F8A29ADA6E79}"/>
              </a:ext>
            </a:extLst>
          </p:cNvPr>
          <p:cNvSpPr txBox="1"/>
          <p:nvPr/>
        </p:nvSpPr>
        <p:spPr>
          <a:xfrm>
            <a:off x="1307690" y="1828800"/>
            <a:ext cx="46801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 Estudiar y considerar las sugerencias     que presenten los trabajadores.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 Servir como organismo de coordinación entre empleador y los trabajadores en la solución de los problemas relativos a la SST.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D983C9B-D2EB-FC41-998B-125B9FC931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748" t="18245" r="9158" b="13948"/>
          <a:stretch/>
        </p:blipFill>
        <p:spPr>
          <a:xfrm>
            <a:off x="7032170" y="1083905"/>
            <a:ext cx="2699659" cy="342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441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D06754A-3A21-454F-B744-FD6AD588F08B}"/>
              </a:ext>
            </a:extLst>
          </p:cNvPr>
          <p:cNvSpPr txBox="1"/>
          <p:nvPr/>
        </p:nvSpPr>
        <p:spPr>
          <a:xfrm>
            <a:off x="5456903" y="250722"/>
            <a:ext cx="5751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3053DF6-B2FB-E447-8EE2-58D3A25D602C}"/>
              </a:ext>
            </a:extLst>
          </p:cNvPr>
          <p:cNvSpPr txBox="1"/>
          <p:nvPr/>
        </p:nvSpPr>
        <p:spPr>
          <a:xfrm>
            <a:off x="1253613" y="2153264"/>
            <a:ext cx="42032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• </a:t>
            </a:r>
            <a:r>
              <a:rPr lang="es-ES" sz="2800" dirty="0">
                <a:latin typeface="Arial Hebrew" pitchFamily="2" charset="-79"/>
                <a:cs typeface="Arial Hebrew" pitchFamily="2" charset="-79"/>
              </a:rPr>
              <a:t>Tramitar los reclamos de los trabajadores relacionados con la SST.</a:t>
            </a:r>
          </a:p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 • Solicitar periódicamente a la empresa informes sobre accidentalidad y enfermedades laborales.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A422C54-D1C1-A84F-BC7F-652C451B5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743634"/>
            <a:ext cx="4203290" cy="24903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84735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A24F258-23EA-3649-900D-BEB01942BADF}"/>
              </a:ext>
            </a:extLst>
          </p:cNvPr>
          <p:cNvSpPr txBox="1"/>
          <p:nvPr/>
        </p:nvSpPr>
        <p:spPr>
          <a:xfrm>
            <a:off x="6096000" y="544286"/>
            <a:ext cx="4833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61E69FD-0C6F-C341-B3FF-8B86268FA944}"/>
              </a:ext>
            </a:extLst>
          </p:cNvPr>
          <p:cNvSpPr txBox="1"/>
          <p:nvPr/>
        </p:nvSpPr>
        <p:spPr>
          <a:xfrm>
            <a:off x="1061883" y="2123768"/>
            <a:ext cx="398698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Elegir al secretario del Comité.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latin typeface="Arial Hebrew" pitchFamily="2" charset="-79"/>
                <a:cs typeface="Arial Hebrew" pitchFamily="2" charset="-79"/>
              </a:rPr>
              <a:t>Mantener un archivo de las actas de cada reunión y demás actividades que se desarrollen.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2E401D7-9A7F-3640-BEDE-06E5E38AB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3822" y="1928742"/>
            <a:ext cx="2864349" cy="28643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701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F0DFDDA-41C5-5F40-A677-EEF7FA61FAEA}"/>
              </a:ext>
            </a:extLst>
          </p:cNvPr>
          <p:cNvSpPr txBox="1"/>
          <p:nvPr/>
        </p:nvSpPr>
        <p:spPr>
          <a:xfrm>
            <a:off x="6096000" y="522514"/>
            <a:ext cx="4856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6049D81-1E2C-C847-A0D3-1EA4DAFC339F}"/>
              </a:ext>
            </a:extLst>
          </p:cNvPr>
          <p:cNvSpPr txBox="1"/>
          <p:nvPr/>
        </p:nvSpPr>
        <p:spPr>
          <a:xfrm>
            <a:off x="1028173" y="2135004"/>
            <a:ext cx="44631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• Participar activamente en la revisión del programa de Capacitación en SST una (1) vez al año. </a:t>
            </a:r>
          </a:p>
          <a:p>
            <a:r>
              <a:rPr lang="es-ES" sz="2800" dirty="0">
                <a:latin typeface="Arial Hebrew" pitchFamily="2" charset="-79"/>
                <a:cs typeface="Arial Hebrew" pitchFamily="2" charset="-79"/>
              </a:rPr>
              <a:t>• Emitir recomendaciones sobre los resultados de las evaluaciones de los ambientes de trabajo.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DB7A380-431A-9A45-B17D-E50854EBE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478" y="1871892"/>
            <a:ext cx="5038726" cy="231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209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28F36B4-2F5D-B043-9945-223309FB59EC}"/>
              </a:ext>
            </a:extLst>
          </p:cNvPr>
          <p:cNvSpPr txBox="1"/>
          <p:nvPr/>
        </p:nvSpPr>
        <p:spPr>
          <a:xfrm>
            <a:off x="3746090" y="265471"/>
            <a:ext cx="7831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Presidente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9D52C5A-DBA4-E54B-81DA-8967F78FB02D}"/>
              </a:ext>
            </a:extLst>
          </p:cNvPr>
          <p:cNvSpPr txBox="1"/>
          <p:nvPr/>
        </p:nvSpPr>
        <p:spPr>
          <a:xfrm>
            <a:off x="1187493" y="1634472"/>
            <a:ext cx="81187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Presidir y orientar las reuniones en forma dinámica y eficaz.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 Llevar a cabo los arreglos necesarios para determinar el lugar o sitio de las reuniones.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 Convocar por escrito a los miembros del comité.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 Preparar los temas que van a tratarse en cada reunión.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 Tramitar ante la administración de la empresa las recomendaciones aprobadas en el seno del Comité y darle a conocer todas sus actividades.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 Coordinar todo lo necesario para la buena marcha del comité e informar a los trabajadores de la empresa acerca de las actividades del mismo.</a:t>
            </a:r>
            <a:endParaRPr lang="es-SE" sz="2500" dirty="0">
              <a:latin typeface="Arial Hebrew" pitchFamily="2" charset="-79"/>
              <a:cs typeface="Arial Hebrew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512463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B741A4D-050C-B342-91A6-7713CBC81962}"/>
              </a:ext>
            </a:extLst>
          </p:cNvPr>
          <p:cNvSpPr txBox="1"/>
          <p:nvPr/>
        </p:nvSpPr>
        <p:spPr>
          <a:xfrm>
            <a:off x="3760840" y="309716"/>
            <a:ext cx="7964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Secretario del COPASST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241EB42-EFB4-D34B-80B1-DC7CE4925AF5}"/>
              </a:ext>
            </a:extLst>
          </p:cNvPr>
          <p:cNvSpPr txBox="1"/>
          <p:nvPr/>
        </p:nvSpPr>
        <p:spPr>
          <a:xfrm>
            <a:off x="1165122" y="1946787"/>
            <a:ext cx="75806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/>
              <a:t>Verificar la asistencia de los miembros del comité a las reuniones programadas.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/>
              <a:t> Tomar nota de los temas tratados, elaborar el acta de cada reunión y someterla a la discusión y aprobación del comité.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/>
              <a:t>Llevar el archivo referente a las actividades desarrolladas por el comité y suministrar toda la información que requieran el empleador y los trabajadores.</a:t>
            </a:r>
            <a:endParaRPr lang="es-SE" sz="2800" dirty="0"/>
          </a:p>
        </p:txBody>
      </p:sp>
    </p:spTree>
    <p:extLst>
      <p:ext uri="{BB962C8B-B14F-4D97-AF65-F5344CB8AC3E}">
        <p14:creationId xmlns:p14="http://schemas.microsoft.com/office/powerpoint/2010/main" val="19725251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5090E1E-E220-8641-A53E-B7FF957281A3}"/>
              </a:ext>
            </a:extLst>
          </p:cNvPr>
          <p:cNvSpPr txBox="1"/>
          <p:nvPr/>
        </p:nvSpPr>
        <p:spPr>
          <a:xfrm>
            <a:off x="5520812" y="162232"/>
            <a:ext cx="53782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Secretario Durante la Emergencia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14F7549-F0C6-574D-A0DE-8B07D5692278}"/>
              </a:ext>
            </a:extLst>
          </p:cNvPr>
          <p:cNvSpPr txBox="1"/>
          <p:nvPr/>
        </p:nvSpPr>
        <p:spPr>
          <a:xfrm>
            <a:off x="1342104" y="1651820"/>
            <a:ext cx="668101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300" dirty="0">
                <a:latin typeface="Arial Hebrew" pitchFamily="2" charset="-79"/>
                <a:cs typeface="Arial Hebrew" pitchFamily="2" charset="-79"/>
              </a:rPr>
              <a:t>Hacer el envío del informe semanal de la gestión de los Elementos de Protección Personal (EPP), a través del empleador, al Ministerio de Trabajo y Protección Social.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300" dirty="0">
                <a:latin typeface="Arial Hebrew" pitchFamily="2" charset="-79"/>
                <a:cs typeface="Arial Hebrew" pitchFamily="2" charset="-79"/>
              </a:rPr>
              <a:t> Verificar la asistencia de los miembros del Comité a las reuniones programadas. Como las reuniones serán de manera preferente virtual, la asistencia podrá ser tomada con formularios digitales o a través del chat de la plataforma por donde se emita la reunión.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300" dirty="0">
                <a:latin typeface="Arial Hebrew" pitchFamily="2" charset="-79"/>
                <a:cs typeface="Arial Hebrew" pitchFamily="2" charset="-79"/>
              </a:rPr>
              <a:t> Revisar la publicación de informes de la gestión de EPP disponibles para consulta.</a:t>
            </a:r>
            <a:endParaRPr lang="es-SE" sz="23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2C549F3-F62B-854E-B1DA-8E5B477968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07" t="6870" r="8322" b="7019"/>
          <a:stretch/>
        </p:blipFill>
        <p:spPr>
          <a:xfrm>
            <a:off x="8670365" y="1849167"/>
            <a:ext cx="2228692" cy="157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409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FBD3698-5527-4149-8BEB-02C2764A340C}"/>
              </a:ext>
            </a:extLst>
          </p:cNvPr>
          <p:cNvSpPr txBox="1"/>
          <p:nvPr/>
        </p:nvSpPr>
        <p:spPr>
          <a:xfrm>
            <a:off x="4484915" y="239486"/>
            <a:ext cx="8469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 frente a la Emergencia Sanitaria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896A902-82AC-4A41-91A6-509FDFF0C884}"/>
              </a:ext>
            </a:extLst>
          </p:cNvPr>
          <p:cNvSpPr txBox="1"/>
          <p:nvPr/>
        </p:nvSpPr>
        <p:spPr>
          <a:xfrm>
            <a:off x="884901" y="2124976"/>
            <a:ext cx="861306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Participar de las actividades de promoción, divulgación e información sobre las medidas preventivas y de control para evitar la propagación del COVID-19.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 Actuar como instrumento de vigilancia para el cumplimiento de las medidas de control establecidas por el Ministerio de Salud y Protección Social, en el marco de la pandemia por COVID-19.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500" dirty="0">
                <a:latin typeface="Arial Hebrew" pitchFamily="2" charset="-79"/>
                <a:cs typeface="Arial Hebrew" pitchFamily="2" charset="-79"/>
              </a:rPr>
              <a:t>Recibir copias, por derecho propio, de las conclusiones sobre inspecciones e investigaciones que realicen las autoridades como el Ministerio de Salud y Protección Social, y la Secretaría de Salud en el sitio de trabajo.</a:t>
            </a:r>
            <a:endParaRPr lang="es-SE" sz="2500" dirty="0">
              <a:latin typeface="Arial Hebrew" pitchFamily="2" charset="-79"/>
              <a:cs typeface="Arial Hebrew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43731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6C0F3EB-EE17-C945-A5CC-4B3202312046}"/>
              </a:ext>
            </a:extLst>
          </p:cNvPr>
          <p:cNvSpPr txBox="1"/>
          <p:nvPr/>
        </p:nvSpPr>
        <p:spPr>
          <a:xfrm>
            <a:off x="4085304" y="280220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 frente a la Emergencia Sanitaria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90BEEA8-78CD-CA44-BCAA-FC137CA86B4B}"/>
              </a:ext>
            </a:extLst>
          </p:cNvPr>
          <p:cNvSpPr txBox="1"/>
          <p:nvPr/>
        </p:nvSpPr>
        <p:spPr>
          <a:xfrm>
            <a:off x="1209369" y="1902542"/>
            <a:ext cx="69907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Proponer al responsable de Seguridad y Salud en el Trabajo la adopción de medidas, y el desarrollo de actividades que procuren y mantengan la salud en los lugares y ambientes de trabajo.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 Proponer y participar en actividades de capacitación de prevención del COVID-19.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Vigilar el desarrollo de las actividades de bioseguridad establecidas por la organización para la continuidad y/o reactivación de la actividad laboral.</a:t>
            </a:r>
            <a:endParaRPr lang="es-SE" sz="24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C3C17D1-3997-3B42-BD0E-A50D00C69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0181" y="1763054"/>
            <a:ext cx="2202450" cy="16659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56960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9350FF6-22C8-5A40-9671-4F5CFF105DB4}"/>
              </a:ext>
            </a:extLst>
          </p:cNvPr>
          <p:cNvSpPr txBox="1"/>
          <p:nvPr/>
        </p:nvSpPr>
        <p:spPr>
          <a:xfrm>
            <a:off x="4822722" y="294967"/>
            <a:ext cx="6990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 frente a la Emergencia Sanitaria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71008E8-1895-F445-AB48-66DBF8A65470}"/>
              </a:ext>
            </a:extLst>
          </p:cNvPr>
          <p:cNvSpPr txBox="1"/>
          <p:nvPr/>
        </p:nvSpPr>
        <p:spPr>
          <a:xfrm>
            <a:off x="973394" y="2274838"/>
            <a:ext cx="75659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Colaborar en el análisis de las causas de la enfermedad diagnosticada como “laboral por contagio de COVID-19”.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Proponer medidas correctivas, a las que haya lugar, para evitar la ocurrencia de brotes por contagio de COVID-19.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Evaluar los programas de vigilancia en salud que se hayan realizado en el marco de la pandemia.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Visitar periódicamente los lugares de trabajo e inspeccionar el cumplimiento del protocolo de limpieza en la organización.</a:t>
            </a:r>
            <a:endParaRPr lang="es-SE" sz="2400" dirty="0"/>
          </a:p>
        </p:txBody>
      </p:sp>
      <p:pic>
        <p:nvPicPr>
          <p:cNvPr id="6" name="Imagen 5" descr="Imagen que contiene señal&#10;&#10;Descripción generada automáticamente">
            <a:extLst>
              <a:ext uri="{FF2B5EF4-FFF2-40B4-BE49-F238E27FC236}">
                <a16:creationId xmlns:a16="http://schemas.microsoft.com/office/drawing/2014/main" id="{96DD2808-D095-7A4A-B0D6-0868C8E1F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493" y="1460811"/>
            <a:ext cx="1130300" cy="1193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10877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9C219F0-9CF5-4F4F-947B-7922B493350E}"/>
              </a:ext>
            </a:extLst>
          </p:cNvPr>
          <p:cNvSpPr txBox="1"/>
          <p:nvPr/>
        </p:nvSpPr>
        <p:spPr>
          <a:xfrm>
            <a:off x="3554361" y="250723"/>
            <a:ext cx="8155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 frente a la Emergencia Sanitaria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6A10BF8-053D-4A4B-A634-6A1499FF8B4D}"/>
              </a:ext>
            </a:extLst>
          </p:cNvPr>
          <p:cNvSpPr txBox="1"/>
          <p:nvPr/>
        </p:nvSpPr>
        <p:spPr>
          <a:xfrm>
            <a:off x="1106129" y="1961535"/>
            <a:ext cx="73299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Informar sobre la existencia de factores de riesgo, y sugerir las medidas correctivas y de control.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 Estudiar y considerar las sugerencias que presenten los trabajadores en materia de Seguridad y Salud en Trabajo para el control del COVID-19.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Solicitar periódicamente los informes estadísticos sobre el reporte de síntomas de los trabajadores a causa del COVID19.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latin typeface="Arial Hebrew" pitchFamily="2" charset="-79"/>
                <a:cs typeface="Arial Hebrew" pitchFamily="2" charset="-79"/>
              </a:rPr>
              <a:t>Tramitar los reclamos de los trabajadores relacionados con las medidas de control frente al COVID-19.</a:t>
            </a:r>
            <a:endParaRPr lang="es-SE" sz="24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07A46A8-C1B5-E047-A91F-E7ED1A1AE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265" y="1253613"/>
            <a:ext cx="1898679" cy="1712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74380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B2A94FE-6CC3-7144-9E36-715A307E5CFB}"/>
              </a:ext>
            </a:extLst>
          </p:cNvPr>
          <p:cNvSpPr txBox="1"/>
          <p:nvPr/>
        </p:nvSpPr>
        <p:spPr>
          <a:xfrm>
            <a:off x="4085303" y="250723"/>
            <a:ext cx="7447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Funciones del Copasst frente a la Emergencia Sanitaria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9709B2B-6C09-604D-8FDF-0D7472F838ED}"/>
              </a:ext>
            </a:extLst>
          </p:cNvPr>
          <p:cNvSpPr txBox="1"/>
          <p:nvPr/>
        </p:nvSpPr>
        <p:spPr>
          <a:xfrm>
            <a:off x="943895" y="1917291"/>
            <a:ext cx="839183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latin typeface="Arial Hebrew" pitchFamily="2" charset="-79"/>
                <a:cs typeface="Arial Hebrew" pitchFamily="2" charset="-79"/>
              </a:rPr>
              <a:t>Mantener un archivo de las actas de cada reunión y demás actividades que se desarrollen, el cual estará siempre a disposición del empleador, los trabajadores y las autoridades.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latin typeface="Arial Hebrew" pitchFamily="2" charset="-79"/>
                <a:cs typeface="Arial Hebrew" pitchFamily="2" charset="-79"/>
              </a:rPr>
              <a:t> Realizar un informe semanal en el que se califique el porcentaje de cumplimiento de las medidas de bioseguridad. </a:t>
            </a:r>
          </a:p>
          <a:p>
            <a:pPr algn="just"/>
            <a:r>
              <a:rPr lang="es-ES" sz="2000" dirty="0">
                <a:latin typeface="Arial Hebrew" pitchFamily="2" charset="-79"/>
                <a:cs typeface="Arial Hebrew" pitchFamily="2" charset="-79"/>
              </a:rPr>
              <a:t>El contenido del informe debe contemplar la disponibilidad, la entrega y el uso correcto de los elementos de protección personal (EPP).</a:t>
            </a:r>
          </a:p>
          <a:p>
            <a:pPr algn="just"/>
            <a:r>
              <a:rPr lang="es-ES" sz="2000" dirty="0">
                <a:latin typeface="Arial Hebrew" pitchFamily="2" charset="-79"/>
                <a:cs typeface="Arial Hebrew" pitchFamily="2" charset="-79"/>
              </a:rPr>
              <a:t>Cuando se identifique el incumplimiento de las medidas descritas en el  informe, el Comité debe registrar la acción de mejora, indicando el responsable y la fecha en la que se deba dar cumplimiento.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latin typeface="Arial Hebrew" pitchFamily="2" charset="-79"/>
                <a:cs typeface="Arial Hebrew" pitchFamily="2" charset="-79"/>
              </a:rPr>
              <a:t> Verificar la publicación de cada uno de los informes, los cuales permanecerán disponibles para la consulta por parte de los interesados.</a:t>
            </a:r>
            <a:endParaRPr lang="es-SE" sz="2000" dirty="0">
              <a:latin typeface="Arial Hebrew" pitchFamily="2" charset="-79"/>
              <a:cs typeface="Arial Hebrew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006640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421605B-8672-CE4D-A735-F5B79163E6D4}"/>
              </a:ext>
            </a:extLst>
          </p:cNvPr>
          <p:cNvSpPr txBox="1"/>
          <p:nvPr/>
        </p:nvSpPr>
        <p:spPr>
          <a:xfrm>
            <a:off x="2595717" y="132736"/>
            <a:ext cx="1006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atin typeface="Arial Hebrew" pitchFamily="2" charset="-79"/>
                <a:cs typeface="Arial Hebrew" pitchFamily="2" charset="-79"/>
              </a:rPr>
              <a:t>¿Cuál es la sanción para las empresas que no conformen el COPASST?</a:t>
            </a:r>
            <a:endParaRPr lang="es-SE" sz="36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CB7CE19-532D-8040-B824-574B77BB73CF}"/>
              </a:ext>
            </a:extLst>
          </p:cNvPr>
          <p:cNvSpPr txBox="1"/>
          <p:nvPr/>
        </p:nvSpPr>
        <p:spPr>
          <a:xfrm>
            <a:off x="1563329" y="2035277"/>
            <a:ext cx="70792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Arial Hebrew" pitchFamily="2" charset="-79"/>
                <a:cs typeface="Arial Hebrew" pitchFamily="2" charset="-79"/>
              </a:rPr>
              <a:t>Dentro de las obligaciones propias del empleador, se encuentra la conformación COPASST, si esto se incumple, acarreará multa de hasta quinientos (500) S.M.M.L.V </a:t>
            </a:r>
          </a:p>
          <a:p>
            <a:endParaRPr lang="es-ES" sz="2400" dirty="0">
              <a:latin typeface="Arial Hebrew" pitchFamily="2" charset="-79"/>
              <a:cs typeface="Arial Hebrew" pitchFamily="2" charset="-79"/>
            </a:endParaRPr>
          </a:p>
          <a:p>
            <a:r>
              <a:rPr lang="es-ES" sz="2400" dirty="0">
                <a:latin typeface="Arial Hebrew" pitchFamily="2" charset="-79"/>
                <a:cs typeface="Arial Hebrew" pitchFamily="2" charset="-79"/>
              </a:rPr>
              <a:t>En caso de reincidencia en tales conductas, se podrá ordenar la suspensión de actividades hasta por un término de ciento veinte (120) días o cierre definitivo de la empresa.</a:t>
            </a:r>
            <a:endParaRPr lang="es-SE" sz="2400" dirty="0">
              <a:latin typeface="Arial Hebrew" pitchFamily="2" charset="-79"/>
              <a:cs typeface="Arial Hebrew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341426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5B4E335-2A5A-844E-8E13-18A61787F7C6}"/>
              </a:ext>
            </a:extLst>
          </p:cNvPr>
          <p:cNvSpPr txBox="1"/>
          <p:nvPr/>
        </p:nvSpPr>
        <p:spPr>
          <a:xfrm>
            <a:off x="2846438" y="221226"/>
            <a:ext cx="89670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>
                <a:latin typeface="Arial Hebrew" pitchFamily="2" charset="-79"/>
                <a:cs typeface="Arial Hebrew" pitchFamily="2" charset="-79"/>
              </a:rPr>
              <a:t>¿Qué pasa si un trabajador se niega a cumplir las disposiciones de SST que determine el COPASST?</a:t>
            </a:r>
            <a:endParaRPr lang="es-SE" sz="3200" dirty="0"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D048F10-568D-3748-89C9-ED2E8A683D08}"/>
              </a:ext>
            </a:extLst>
          </p:cNvPr>
          <p:cNvSpPr txBox="1"/>
          <p:nvPr/>
        </p:nvSpPr>
        <p:spPr>
          <a:xfrm>
            <a:off x="1474838" y="2090172"/>
            <a:ext cx="50292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>
                <a:latin typeface="Arial Hebrew" pitchFamily="2" charset="-79"/>
                <a:cs typeface="Arial Hebrew" pitchFamily="2" charset="-79"/>
              </a:rPr>
              <a:t>El empleador esta facultado en dicho caso, a dar por terminado su contrato de trabajo con justa causa, previa diligencia de descargos y siempre que se haya establecido como tal el reglamento interno de trabajo, tanto el procedimiento como la sanción.</a:t>
            </a:r>
            <a:endParaRPr lang="es-SE" sz="2800" dirty="0">
              <a:latin typeface="Arial Hebrew" pitchFamily="2" charset="-79"/>
              <a:cs typeface="Arial Hebrew" pitchFamily="2" charset="-79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3E72D2A-682D-0047-AF64-CDFF830DAE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039" y="1452715"/>
            <a:ext cx="3834581" cy="2381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19390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1779</Words>
  <Application>Microsoft Macintosh PowerPoint</Application>
  <PresentationFormat>Panorámica</PresentationFormat>
  <Paragraphs>113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Arial</vt:lpstr>
      <vt:lpstr>Arial Hebrew</vt:lpstr>
      <vt:lpstr>Arial Hebrew Light</vt:lpstr>
      <vt:lpstr>Calibri</vt:lpstr>
      <vt:lpstr>Calibri Light</vt:lpstr>
      <vt:lpstr>Franklin Gothic Book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Hamilton Efren Forero Avila</cp:lastModifiedBy>
  <cp:revision>23</cp:revision>
  <dcterms:created xsi:type="dcterms:W3CDTF">2020-02-18T12:47:10Z</dcterms:created>
  <dcterms:modified xsi:type="dcterms:W3CDTF">2020-08-04T20:34:33Z</dcterms:modified>
</cp:coreProperties>
</file>