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1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9" r:id="rId19"/>
    <p:sldId id="310" r:id="rId20"/>
    <p:sldId id="307" r:id="rId21"/>
    <p:sldId id="30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9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176" y="1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quimicos.minambiente.gov.co/images/quimicos/sga/pictogramas/2bombona_gas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hyperlink" Target="http://quimicos.minambiente.gov.co/images/quimicos/sga/pictogramas/2explosivo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://quimicos.minambiente.gov.co/images/quimicos/sga/pictogramas/2corrosivo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quimicos.minambiente.gov.co/images/quimicos/sga/pictogramas/comburente.JP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hyperlink" Target="http://quimicos.minambiente.gov.co/images/quimicos/sga/pictogramas/2comburent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quimicos.minambiente.gov.co/images/quimicos/sga/pictogramas/2toxicidad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://quimicos.minambiente.gov.co/images/quimicos/sga/pictogramas/2peligrosalud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://quimicos.minambiente.gov.co/images/quimicos/sga/pictogramas/2peligrosalud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quimicos.minambiente.gov.co/images/quimicos/sga/pictogramas/2medioambient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hyperlink" Target="http://quimicos.minambiente.gov.co/images/quimicos/sga/pictogramas/2salud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2" Type="http://schemas.openxmlformats.org/officeDocument/2006/relationships/hyperlink" Target="http://www.napofilm.net/es/napos-films/multimedia-film-episodes-listing-view?filmid=napo-012-danger-chemical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B8369DF-29B4-5D4D-BC55-F5FED0BE3B26}"/>
              </a:ext>
            </a:extLst>
          </p:cNvPr>
          <p:cNvSpPr/>
          <p:nvPr/>
        </p:nvSpPr>
        <p:spPr>
          <a:xfrm>
            <a:off x="251020" y="2977910"/>
            <a:ext cx="116833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CO" altLang="es-CO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Modulo 3.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7: Pictogramas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8: Rotulado, Etiquetado y Señalización  de las sustancias químicas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9: Fichas de seguridad FDS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3FA15746-2B26-8945-9854-FEE07FD41CD7}"/>
              </a:ext>
            </a:extLst>
          </p:cNvPr>
          <p:cNvSpPr/>
          <p:nvPr/>
        </p:nvSpPr>
        <p:spPr>
          <a:xfrm>
            <a:off x="5328304" y="331269"/>
            <a:ext cx="3612496" cy="35057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15918A4-6F1B-984C-BF3F-D33DBB50637D}"/>
              </a:ext>
            </a:extLst>
          </p:cNvPr>
          <p:cNvSpPr/>
          <p:nvPr/>
        </p:nvSpPr>
        <p:spPr>
          <a:xfrm>
            <a:off x="2682239" y="877173"/>
            <a:ext cx="786384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GAS A PRESION ( SIMBOLO BOMBONA DE GAS )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Contiene gas a presión ;peligro de explosión en caso de calentamiento.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Contiene gas refrigerado ;puede provocar quemaduras o lesiones criogénicas.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6985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Botellas de gas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Proteger de la luz del sol.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Llevar guantes /gafas/mascara/que aíslen del frio.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Consultar a un medico inmediatamente</a:t>
            </a:r>
          </a:p>
          <a:p>
            <a:pPr lvl="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Actualmente no existe ningún símbolo que se corresponda con este pictograma de peligro.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bottle">
            <a:hlinkClick r:id="rId2"/>
            <a:extLst>
              <a:ext uri="{FF2B5EF4-FFF2-40B4-BE49-F238E27FC236}">
                <a16:creationId xmlns:a16="http://schemas.microsoft.com/office/drawing/2014/main" id="{614E817A-A071-A54D-8A07-76A27B3AF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22" y="2806004"/>
            <a:ext cx="2134417" cy="243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04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81CB1A6-D66D-9943-BD67-E007D0576847}"/>
              </a:ext>
            </a:extLst>
          </p:cNvPr>
          <p:cNvSpPr/>
          <p:nvPr/>
        </p:nvSpPr>
        <p:spPr>
          <a:xfrm>
            <a:off x="3048000" y="203210"/>
            <a:ext cx="91440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EXPLOSIVO (SIMBOLO BOMBA EXPLOTANDO ) 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r>
              <a:rPr lang="es-CO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Explosivo inestable 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Explosivo ,peligro de explosión en masa.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Explosivo ,grave peligro de proyección.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Explosivo, peligro de incendio, de onda expansiva o de proyección.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Peligro de explosión en masa en caso de incendio.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Fuegos artificiales ,munición 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Solicitar instrucciones especiales antes del uso.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manipular la sustancia antes de haber leído y comprendido todas las instrucciones de seguridad.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alejado de fuentes de calor, chispas, llama abierta o superficies calientes – no fumar.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Llevar guantes /prendas /gafas/mascara de protección.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Utilizar equipo de protección individual obligatorio.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Riesgo de explosión en caso de incendio.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3" descr="explosivos">
            <a:hlinkClick r:id="rId2"/>
            <a:extLst>
              <a:ext uri="{FF2B5EF4-FFF2-40B4-BE49-F238E27FC236}">
                <a16:creationId xmlns:a16="http://schemas.microsoft.com/office/drawing/2014/main" id="{4DC86393-6AA2-5248-8717-48F63416C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39" y="3100683"/>
            <a:ext cx="2046424" cy="208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9F4980C-A637-2142-B8C1-FEB61B6C95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8650" y="5181600"/>
            <a:ext cx="1616710" cy="130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240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C06FB53-0A22-EA41-827C-E4133EC5908E}"/>
              </a:ext>
            </a:extLst>
          </p:cNvPr>
          <p:cNvSpPr/>
          <p:nvPr/>
        </p:nvSpPr>
        <p:spPr>
          <a:xfrm>
            <a:off x="3048000" y="105013"/>
            <a:ext cx="757936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CORROSIVO ( SIMBOLO </a:t>
            </a:r>
            <a:r>
              <a:rPr lang="es-CO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CORROSIÓN </a:t>
            </a:r>
            <a:r>
              <a:rPr lang="es-ES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ser corrosivo para los metales.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Provoca quemaduras graves en la piel y lesiones oculares graves.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Desatascadores de tuberías ,acido acetatico, acido hidrocloridrico ,amoniaco.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respirar el polvo /el humo/el gas/la niebla/los vapores/el aerosol.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Lavarse …concienzudamente tras la manipulación llevar guantes/prendas/gafas/mascara de protección guardar bajo llave.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Conservar únicamente en el recipiente original.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6" descr="acid red">
            <a:hlinkClick r:id="rId2"/>
            <a:extLst>
              <a:ext uri="{FF2B5EF4-FFF2-40B4-BE49-F238E27FC236}">
                <a16:creationId xmlns:a16="http://schemas.microsoft.com/office/drawing/2014/main" id="{360C108F-F468-DB44-83F9-65F3D69E4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30197" y="2860095"/>
            <a:ext cx="2492649" cy="13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40D9EE6-B259-8B42-A1CB-122A90CC0B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040" y="5452090"/>
            <a:ext cx="1261474" cy="93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56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98C72C4-604E-2A44-A1A2-E1EC2C53F868}"/>
              </a:ext>
            </a:extLst>
          </p:cNvPr>
          <p:cNvSpPr/>
          <p:nvPr/>
        </p:nvSpPr>
        <p:spPr>
          <a:xfrm>
            <a:off x="3048000" y="105013"/>
            <a:ext cx="6096000" cy="55399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 COMBURENTE (SOMBOLO LLAMA SOBRE UN CIRCULO)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provocar o agravar un incendio; comburente.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provocar un incendio o una explosión; muy comburente.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Lejia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oxigeno para usos médicos.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alejado de fuentes de calor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Chispas, llamas abiertas o superficies calientes- No fumar.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Llelvar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guantes, prendas, gafas, mascara de protección.</a:t>
            </a: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AC5A018-B47C-3C4C-B8A0-14AC314E5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630" y="5105241"/>
            <a:ext cx="901700" cy="1079500"/>
          </a:xfrm>
          <a:prstGeom prst="rect">
            <a:avLst/>
          </a:prstGeom>
        </p:spPr>
      </p:pic>
      <p:pic>
        <p:nvPicPr>
          <p:cNvPr id="5" name="Picture 4" descr="rondflam">
            <a:hlinkClick r:id="rId3"/>
            <a:extLst>
              <a:ext uri="{FF2B5EF4-FFF2-40B4-BE49-F238E27FC236}">
                <a16:creationId xmlns:a16="http://schemas.microsoft.com/office/drawing/2014/main" id="{7B2511F8-D7AD-D64E-A8FA-2E25BFE3C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46" y="3176080"/>
            <a:ext cx="2213248" cy="176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075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lamme">
            <a:hlinkClick r:id="rId2"/>
            <a:extLst>
              <a:ext uri="{FF2B5EF4-FFF2-40B4-BE49-F238E27FC236}">
                <a16:creationId xmlns:a16="http://schemas.microsoft.com/office/drawing/2014/main" id="{A0BF0F37-3293-2046-82F5-1032946AA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75" y="3465338"/>
            <a:ext cx="2492649" cy="138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684D1581-DD02-B448-8DDE-A708342598B7}"/>
              </a:ext>
            </a:extLst>
          </p:cNvPr>
          <p:cNvSpPr/>
          <p:nvPr/>
        </p:nvSpPr>
        <p:spPr>
          <a:xfrm>
            <a:off x="3332480" y="211971"/>
            <a:ext cx="6096000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 INFLAMABLE  SIMBOLO (LLAMA)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¿Qué significa?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Gas extremadamente inflamable e inflamable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Aerosol extremadamente inflable e inflamable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Líquidos, solidos  y vapores muy inflamable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donde pueden encontrarse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Aceite  para lámparas, gasolina, quite esmaltes.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Ejemplos de consejos de prudencia 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pulverizar sobre llama abierta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alejado de fuentes de calor, chispas o superficies calientes – No fumar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Mantener lugar fresco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Proteger del sol.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Símbolos que desaparecerán :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D230EAF-94EE-6149-8C09-80E9F79B4E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030" y="4845883"/>
            <a:ext cx="1461770" cy="162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714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0460E49F-D77A-CB48-85FD-DA0419B1AE35}"/>
              </a:ext>
            </a:extLst>
          </p:cNvPr>
          <p:cNvSpPr/>
          <p:nvPr/>
        </p:nvSpPr>
        <p:spPr>
          <a:xfrm>
            <a:off x="1889760" y="149066"/>
            <a:ext cx="1099312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TOXIDAD AGUDA  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¿Qué significa?</a:t>
            </a:r>
            <a:endParaRPr lang="es-CO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Mortal en caso de ingestión.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Mortal en contacto con la piel.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Mortal en caso de inhalación.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Toxico en caso de ingestión.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Toxico en contacto con la piel.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Toxico por inhalación.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donde pueden encontrarse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Plaguicidas ,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biocidas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metanol.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consejos de prudencia  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Lavarse concienzudamente tras la manipulación .no comer, beber ni fumar durante su utilización.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ingestión :llamar inmediatamente  a un centro de formación toxicológica a un medico.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Almacenar en un recipiente cerrado.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Evitar el contacto con los ojos ,la piel o la ropa.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Llevar guantes / prendas / gafas /mascara de protección.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contacto con la piel: lavar suavemente con agua y jabón abundantes.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Quitarse inmediatamente las prendas contaminadas.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Lavar las prendas contaminadas antes de volverlas a utilizar.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respirar el polvo / el humo / el gas / la niebla / los vapores / el aerosol /.Utilizar únicamente en exteriores o en un lugar bien ventilado llevar equipo de protección respiratoria.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inhalación transportar a la victima al exterior y mantenerla en reposo en una posición confortable para respirar.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Guardar bajo llave.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sz="1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Símbolos que desaparecerán :</a:t>
            </a:r>
            <a:endParaRPr lang="es-CO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8" descr="skull">
            <a:hlinkClick r:id="rId2"/>
            <a:extLst>
              <a:ext uri="{FF2B5EF4-FFF2-40B4-BE49-F238E27FC236}">
                <a16:creationId xmlns:a16="http://schemas.microsoft.com/office/drawing/2014/main" id="{40A17E42-A5F4-DE48-8553-6193F9AA7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10" y="3108960"/>
            <a:ext cx="1682550" cy="207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B80A899-BC1C-A14F-AD2C-F7DA8BBE78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430" y="5727700"/>
            <a:ext cx="1482090" cy="92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071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29C2F4C-B30F-B54B-8136-71CEAEAAE4A6}"/>
              </a:ext>
            </a:extLst>
          </p:cNvPr>
          <p:cNvSpPr/>
          <p:nvPr/>
        </p:nvSpPr>
        <p:spPr>
          <a:xfrm>
            <a:off x="2702560" y="1129506"/>
            <a:ext cx="9144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PELIGRO GRAVE PARA LA SALUD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¿Qué significa?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ser mortal en caso de ingestión  y penetración en las vías respiratorias.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Perjudica a determinados órganos.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perjudicar la fertilidad o al feto.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provocar cáncer.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sospecha que provoca cáncer.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provocar defectos genéticos.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sospecha que provoca defectos genéticos.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Puede provocar síntomas de  alergia o asma o dificultades respiratorias en caso de inhalación.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85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donde pueden encontrarse</a:t>
            </a:r>
            <a:endParaRPr lang="es-CO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92735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Trementina , gasolina , aceite para lámparas.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9" descr="silhouete">
            <a:hlinkClick r:id="rId2"/>
            <a:extLst>
              <a:ext uri="{FF2B5EF4-FFF2-40B4-BE49-F238E27FC236}">
                <a16:creationId xmlns:a16="http://schemas.microsoft.com/office/drawing/2014/main" id="{18CA36E8-975F-E14C-A3F9-F8D617479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30" y="2992219"/>
            <a:ext cx="1702870" cy="14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847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2E9C3A3-E776-2F47-B6B0-2A203EAD8B75}"/>
              </a:ext>
            </a:extLst>
          </p:cNvPr>
          <p:cNvSpPr/>
          <p:nvPr/>
        </p:nvSpPr>
        <p:spPr>
          <a:xfrm>
            <a:off x="3027680" y="1034207"/>
            <a:ext cx="84124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85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consejos de prudencia </a:t>
            </a:r>
            <a:endParaRPr lang="es-CO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92735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ingestión : llamar inmediatamente a un CENTRO de información toxicológica o aun medico.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provocar el vomito.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Guardar bajo llave.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respirar el polvo / el humo / el gas / la niebla / los vapores / el aerosol. Lavarse concienzudamente tras la manipulación. 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comer , beber ,ni fumar durante su  utilización. Consultar a un medico en caso de malestar.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exposición :llamar a un  CENTRO de información toxicológica o aun medico.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Utilizar el equipo de protección individual obligatorio.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exposición manifiesta o presunta :consulta a un medico.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Evitar respirar el polvo / el humo / el gas / la niebla / los vapores / el aerosol 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ventilación insuficiente , llevar equipo de protección respiratoria.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inhalación :si respira con dificultad , transportar  a la victima al exterior y mantenerla en reposo , en una posición en la que pueda respirar confortablemente.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 Símbolos que desaparecerán :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9" descr="silhouete">
            <a:hlinkClick r:id="rId2"/>
            <a:extLst>
              <a:ext uri="{FF2B5EF4-FFF2-40B4-BE49-F238E27FC236}">
                <a16:creationId xmlns:a16="http://schemas.microsoft.com/office/drawing/2014/main" id="{51EF6413-84CC-2C41-AD14-6B3ACE465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90" y="2997162"/>
            <a:ext cx="1845110" cy="14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1E3E89B-5E56-AD4D-826A-6592C8159E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470" y="5755640"/>
            <a:ext cx="850900" cy="9271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8966818-E07A-154A-B743-B1F82A6D99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370" y="5770880"/>
            <a:ext cx="8636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20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D042F2F-218E-BF42-BE45-CAFFF8C98C4B}"/>
              </a:ext>
            </a:extLst>
          </p:cNvPr>
          <p:cNvSpPr/>
          <p:nvPr/>
        </p:nvSpPr>
        <p:spPr>
          <a:xfrm>
            <a:off x="3048000" y="197346"/>
            <a:ext cx="778256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PELIGRO PARA EL MEDIO AMBIENTE</a:t>
            </a:r>
            <a:endParaRPr lang="es-CO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>
              <a:spcAft>
                <a:spcPts val="0"/>
              </a:spcAft>
            </a:pPr>
            <a:r>
              <a:rPr lang="es-ES" sz="2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¿Qué significa?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Muy toxico para los organismos acuáticos ,con efectos nocivos duraderos.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Toxico para los organismos acuáticos , con efectos nocivos duraderos.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donde pueden encontrarse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Plaguicidas, </a:t>
            </a:r>
            <a:r>
              <a:rPr lang="es-ES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biocidas</a:t>
            </a: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,gasolina ,trementina. 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consejos de prudencia 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Evitar su liberación al medio ambiente.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Recoger el vertido.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85"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Símbolos que desaparecerán :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10" descr="Aquatic pollut red">
            <a:hlinkClick r:id="rId2"/>
            <a:extLst>
              <a:ext uri="{FF2B5EF4-FFF2-40B4-BE49-F238E27FC236}">
                <a16:creationId xmlns:a16="http://schemas.microsoft.com/office/drawing/2014/main" id="{B2B1F90E-0A37-D346-9A3A-7A1A3B213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725" y="3020715"/>
            <a:ext cx="1745515" cy="218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FF64310-69EA-E44D-9E24-F39B2ACA10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330" y="5126355"/>
            <a:ext cx="8255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819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96060A8-9BFE-FC40-8D24-59510EFE675A}"/>
              </a:ext>
            </a:extLst>
          </p:cNvPr>
          <p:cNvSpPr/>
          <p:nvPr/>
        </p:nvSpPr>
        <p:spPr>
          <a:xfrm>
            <a:off x="2844800" y="335845"/>
            <a:ext cx="85953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Qué significa?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Puede irritar las vias respiratoria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provocar somnolencia o vértigo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Puede provocar una reacción alérgica en la piel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Provoca irritación ocular grave, cutanea,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Nocivo en caso de ingestión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Nocivo en contacto  con la piel.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Nocivo en caso de inhalación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Nocivo para la salud pública y el medio ambiente por destruir el ozono. </a:t>
            </a:r>
          </a:p>
          <a:p>
            <a:pPr lvl="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donde pueden encontrarse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Detergentes para lavadoras, limpiadores de inodoros, líquidos refrigerantes</a:t>
            </a:r>
          </a:p>
          <a:p>
            <a:pPr lvl="0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Ejemplos de consejos de prudencia  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Evitar respirar el polvo, el humo, el gas, los vapores, el aerosol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Utilizar únicamente en exteriores o en lugar bien ventilado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Inhalación transportar la victima al exterior y mantenerla en reposo en posición confortable para respirar.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ingestión: Llar al 123 indicar la emergencia y seguir las indicaciones de la FDS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ES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Llevar guantes, prendas, gafas, mascara de protección</a:t>
            </a:r>
            <a:endParaRPr lang="es-CO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contacto con la piel: lavar con abundante agua, y jabón y llevar al medico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CO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contacto con los ojos:  lavar con abuandate agua y llevar al medico</a:t>
            </a:r>
          </a:p>
          <a:p>
            <a:pPr marL="6985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 panose="02020603050405020304" pitchFamily="18" charset="0"/>
              </a:rPr>
              <a:t>Símbolos que desaparecerán :</a:t>
            </a:r>
            <a:endParaRPr lang="es-CO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48EE42-6590-6B4A-A20E-6AA0F2043EAA}"/>
              </a:ext>
            </a:extLst>
          </p:cNvPr>
          <p:cNvSpPr/>
          <p:nvPr/>
        </p:nvSpPr>
        <p:spPr>
          <a:xfrm>
            <a:off x="2582810" y="0"/>
            <a:ext cx="6741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PELIGRO PARA LA SALUD  SIMBOLO (EXCLAMACIÓN)</a:t>
            </a:r>
            <a:endParaRPr lang="es-CO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7" descr="exclam">
            <a:hlinkClick r:id="rId2"/>
            <a:extLst>
              <a:ext uri="{FF2B5EF4-FFF2-40B4-BE49-F238E27FC236}">
                <a16:creationId xmlns:a16="http://schemas.microsoft.com/office/drawing/2014/main" id="{502F0B3E-65C2-AD4D-B9AE-CA1B833FD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" y="2656840"/>
            <a:ext cx="1798320" cy="150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22CC3CE-9260-2943-9D58-3E9390D631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360" y="6201831"/>
            <a:ext cx="1158240" cy="64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360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411FE66-10A6-A742-B6B1-B903D34788C4}"/>
              </a:ext>
            </a:extLst>
          </p:cNvPr>
          <p:cNvSpPr/>
          <p:nvPr/>
        </p:nvSpPr>
        <p:spPr>
          <a:xfrm>
            <a:off x="3365640" y="297934"/>
            <a:ext cx="7882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dirty="0">
                <a:latin typeface="Arial" panose="020B0604020202020204" pitchFamily="34" charset="0"/>
                <a:cs typeface="Arial" panose="020B0604020202020204" pitchFamily="34" charset="0"/>
              </a:rPr>
              <a:t>ETIQUETA EN PRODUCTOS QUIMICOS</a:t>
            </a:r>
            <a:r>
              <a:rPr lang="es-CO" b="1" dirty="0">
                <a:latin typeface="Tahoma"/>
                <a:cs typeface="Tahoma"/>
              </a:rPr>
              <a:t> </a:t>
            </a:r>
            <a:endParaRPr lang="es-CO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FA1BE9A-7C05-EA47-AF8E-0CA0E0239D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0" y="1158240"/>
            <a:ext cx="9692640" cy="56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980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9A7D19-658D-ED4F-8431-A9EC5ED8B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1121" y="301592"/>
            <a:ext cx="6380480" cy="3413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4 Imagen">
            <a:extLst>
              <a:ext uri="{FF2B5EF4-FFF2-40B4-BE49-F238E27FC236}">
                <a16:creationId xmlns:a16="http://schemas.microsoft.com/office/drawing/2014/main" id="{0FA72159-70BB-084E-9ED8-44D465262C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1216" y="1757296"/>
            <a:ext cx="1826225" cy="133298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F35284B-222E-CC4E-8AAB-610B5F0F78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479" y="1910489"/>
            <a:ext cx="1880282" cy="154762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83E8D4F-E76B-5148-B0FF-E075F83575E8}"/>
              </a:ext>
            </a:extLst>
          </p:cNvPr>
          <p:cNvSpPr/>
          <p:nvPr/>
        </p:nvSpPr>
        <p:spPr>
          <a:xfrm>
            <a:off x="152170" y="2423787"/>
            <a:ext cx="354902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>
                <a:latin typeface="Arial" panose="020B0604020202020204" pitchFamily="34" charset="0"/>
                <a:cs typeface="Arial" panose="020B0604020202020204" pitchFamily="34" charset="0"/>
              </a:rPr>
              <a:t>ROTULO EN RECIPIENTES DE SUSTANCIAS QUÍMICAS</a:t>
            </a:r>
            <a:r>
              <a:rPr lang="es-CO" sz="3200" b="1" dirty="0">
                <a:latin typeface="Tahoma"/>
                <a:cs typeface="Tahoma"/>
              </a:rPr>
              <a:t> </a:t>
            </a:r>
            <a:endParaRPr lang="es-CO" sz="32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A954AD1-D356-2546-A103-6EC80BE232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600" y="4040866"/>
            <a:ext cx="5100320" cy="277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4794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3C0473D0-8486-9F40-9096-025FC061F7AE}"/>
              </a:ext>
            </a:extLst>
          </p:cNvPr>
          <p:cNvSpPr/>
          <p:nvPr/>
        </p:nvSpPr>
        <p:spPr>
          <a:xfrm>
            <a:off x="2914435" y="236974"/>
            <a:ext cx="8304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spc="-5" dirty="0">
                <a:latin typeface="Verdana"/>
                <a:cs typeface="Verdana"/>
              </a:rPr>
              <a:t>Fichas</a:t>
            </a:r>
            <a:r>
              <a:rPr lang="es-CO" sz="3200" b="1" spc="5" dirty="0">
                <a:latin typeface="Verdana"/>
                <a:cs typeface="Verdana"/>
              </a:rPr>
              <a:t> </a:t>
            </a:r>
            <a:r>
              <a:rPr lang="es-CO" sz="3200" b="1" dirty="0">
                <a:latin typeface="Verdana"/>
                <a:cs typeface="Verdana"/>
              </a:rPr>
              <a:t>de</a:t>
            </a:r>
            <a:r>
              <a:rPr lang="es-CO" sz="3200" b="1" spc="10" dirty="0">
                <a:latin typeface="Verdana"/>
                <a:cs typeface="Verdana"/>
              </a:rPr>
              <a:t> </a:t>
            </a:r>
            <a:r>
              <a:rPr lang="es-CO" sz="3200" b="1" spc="-5" dirty="0">
                <a:latin typeface="Verdana"/>
                <a:cs typeface="Verdana"/>
              </a:rPr>
              <a:t>Datos de seguridad </a:t>
            </a:r>
            <a:r>
              <a:rPr lang="es-CO" sz="3200" b="1" dirty="0">
                <a:latin typeface="Verdana"/>
                <a:cs typeface="Verdana"/>
              </a:rPr>
              <a:t>-</a:t>
            </a:r>
            <a:r>
              <a:rPr lang="es-CO" sz="3200" b="1" spc="-35" dirty="0">
                <a:latin typeface="Verdana"/>
                <a:cs typeface="Verdana"/>
              </a:rPr>
              <a:t> </a:t>
            </a:r>
            <a:r>
              <a:rPr lang="es-CO" sz="3200" b="1" spc="-5" dirty="0">
                <a:latin typeface="Verdana"/>
                <a:cs typeface="Verdana"/>
              </a:rPr>
              <a:t>FDS</a:t>
            </a:r>
            <a:endParaRPr lang="es-CO" sz="3200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CD88E2C-3CF1-3944-9F3C-475688A9C4F2}"/>
              </a:ext>
            </a:extLst>
          </p:cNvPr>
          <p:cNvSpPr/>
          <p:nvPr/>
        </p:nvSpPr>
        <p:spPr>
          <a:xfrm>
            <a:off x="2585972" y="821749"/>
            <a:ext cx="9341867" cy="659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s-CO" dirty="0">
                <a:latin typeface="Arial"/>
                <a:cs typeface="Arial"/>
              </a:rPr>
              <a:t>Las nuevas Fichas de datos de Seguridad contienen</a:t>
            </a:r>
            <a:r>
              <a:rPr lang="es-CO" spc="-18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16 numerales en orden </a:t>
            </a:r>
            <a:r>
              <a:rPr lang="es-CO" spc="-5" dirty="0">
                <a:latin typeface="Arial"/>
                <a:cs typeface="Arial"/>
              </a:rPr>
              <a:t>fijo </a:t>
            </a:r>
            <a:r>
              <a:rPr lang="es-CO" dirty="0">
                <a:latin typeface="Arial"/>
                <a:cs typeface="Arial"/>
              </a:rPr>
              <a:t>y con nuevos</a:t>
            </a:r>
            <a:r>
              <a:rPr lang="es-CO" spc="-12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requerimientos.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D4775F8-F022-7B4C-A3DB-61A4D544C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150" y="1406524"/>
            <a:ext cx="10483850" cy="545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157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A7A54D87-BE5A-4244-BC9E-0BF780F3686C}"/>
              </a:ext>
            </a:extLst>
          </p:cNvPr>
          <p:cNvSpPr/>
          <p:nvPr/>
        </p:nvSpPr>
        <p:spPr>
          <a:xfrm>
            <a:off x="3597434" y="419854"/>
            <a:ext cx="2456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spc="-5" dirty="0">
                <a:latin typeface="Verdana"/>
                <a:cs typeface="Verdana"/>
              </a:rPr>
              <a:t>FDS – GASOLINA </a:t>
            </a:r>
            <a:endParaRPr lang="es-CO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825D620-C42C-BA4B-B0A8-F99CE8175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17920" cy="658368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258B32B-55E6-FE4B-82E4-2922B97F0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070" y="0"/>
            <a:ext cx="6297930" cy="21971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469A819-C87E-624A-B883-EF1B04B8F5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070" y="1779904"/>
            <a:ext cx="6297930" cy="507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219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26B260B-8804-3E4D-99A4-DB3F5ED6F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3664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C8A365F-A33C-6547-9C3E-BC9D4998C1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460" y="0"/>
            <a:ext cx="6352540" cy="16002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8C77790-CF1A-A44B-9D65-46CFECF1BB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460" y="1446027"/>
            <a:ext cx="6352540" cy="541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974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B464758-7806-474F-B2DA-6991EAF526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528930" cy="68580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354F758-5D3D-054D-97FE-29DA560933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429" y="0"/>
            <a:ext cx="6591300" cy="9271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7F6C36C-CE40-7649-A70A-0F7A588043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428" y="692148"/>
            <a:ext cx="6818571" cy="616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93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14BB90D-C10D-E44A-BEF1-028B6164B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56521" cy="23749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7CFB2AC-10C2-6644-80E8-2ACBD5682F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1451"/>
            <a:ext cx="5932967" cy="466769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DC6E0BC-5F99-AD44-B85F-17A01BFD91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520" y="0"/>
            <a:ext cx="6535479" cy="24765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A9AF818-0408-4B4A-8A20-905FEFC6E7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520" y="2374901"/>
            <a:ext cx="6535479" cy="448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85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2D77A3-AFD5-8B47-98B7-384E27C82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13991" cy="685799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5EE4EB5-0285-9949-92DD-D2E78F0F5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990" y="-1"/>
            <a:ext cx="6578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9905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12F7EA8-C39F-4F4A-A71F-DE05F91A0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35538" cy="6858000"/>
          </a:xfrm>
          <a:prstGeom prst="rect">
            <a:avLst/>
          </a:prstGeom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23D18D53-3716-EF49-B1B8-BA15B0472118}"/>
              </a:ext>
            </a:extLst>
          </p:cNvPr>
          <p:cNvSpPr/>
          <p:nvPr/>
        </p:nvSpPr>
        <p:spPr>
          <a:xfrm>
            <a:off x="6707626" y="2800330"/>
            <a:ext cx="2776618" cy="23495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F9C2616-B077-934C-98BB-CD176F3E6105}"/>
              </a:ext>
            </a:extLst>
          </p:cNvPr>
          <p:cNvSpPr/>
          <p:nvPr/>
        </p:nvSpPr>
        <p:spPr>
          <a:xfrm>
            <a:off x="6452445" y="200787"/>
            <a:ext cx="4628707" cy="2370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>
              <a:lnSpc>
                <a:spcPct val="104200"/>
              </a:lnSpc>
            </a:pPr>
            <a:r>
              <a:rPr lang="es-CO" sz="2400" dirty="0">
                <a:latin typeface="Arial"/>
                <a:cs typeface="Arial"/>
              </a:rPr>
              <a:t>La ubicación de las FDS debe</a:t>
            </a:r>
            <a:r>
              <a:rPr lang="es-CO" sz="2400" spc="-114" dirty="0">
                <a:latin typeface="Arial"/>
                <a:cs typeface="Arial"/>
              </a:rPr>
              <a:t> </a:t>
            </a:r>
            <a:r>
              <a:rPr lang="es-CO" sz="2400" dirty="0">
                <a:latin typeface="Arial"/>
                <a:cs typeface="Arial"/>
              </a:rPr>
              <a:t>estar  claramente identificada y ser  accesible rápidamente en situación  de emergencia, para lo cual se  debe contar con la señalización  adecuada.</a:t>
            </a:r>
          </a:p>
        </p:txBody>
      </p:sp>
    </p:spTree>
    <p:extLst>
      <p:ext uri="{BB962C8B-B14F-4D97-AF65-F5344CB8AC3E}">
        <p14:creationId xmlns:p14="http://schemas.microsoft.com/office/powerpoint/2010/main" val="3348468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F91C65A-8418-F649-98B4-88A702FCABE9}"/>
              </a:ext>
            </a:extLst>
          </p:cNvPr>
          <p:cNvSpPr/>
          <p:nvPr/>
        </p:nvSpPr>
        <p:spPr>
          <a:xfrm>
            <a:off x="1298590" y="5355293"/>
            <a:ext cx="65496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spc="-10" dirty="0">
                <a:latin typeface="Arial Rounded MT Bold" panose="020F0704030504030204" pitchFamily="34" charset="77"/>
                <a:cs typeface="Arial" panose="020B0604020202020204" pitchFamily="34" charset="0"/>
              </a:rPr>
              <a:t>¡GRACIAS </a:t>
            </a:r>
            <a:r>
              <a:rPr lang="es-CO" sz="4000" b="1" spc="-5" dirty="0">
                <a:latin typeface="Arial Rounded MT Bold" panose="020F0704030504030204" pitchFamily="34" charset="77"/>
                <a:cs typeface="Arial" panose="020B0604020202020204" pitchFamily="34" charset="0"/>
              </a:rPr>
              <a:t>POR</a:t>
            </a:r>
            <a:r>
              <a:rPr lang="es-CO" sz="4000" b="1" spc="-114" dirty="0">
                <a:latin typeface="Arial Rounded MT Bold" panose="020F0704030504030204" pitchFamily="34" charset="77"/>
                <a:cs typeface="Arial" panose="020B0604020202020204" pitchFamily="34" charset="0"/>
              </a:rPr>
              <a:t> </a:t>
            </a:r>
            <a:r>
              <a:rPr lang="es-CO" sz="4000" b="1" spc="-5" dirty="0">
                <a:latin typeface="Arial Rounded MT Bold" panose="020F0704030504030204" pitchFamily="34" charset="77"/>
                <a:cs typeface="Arial" panose="020B0604020202020204" pitchFamily="34" charset="0"/>
              </a:rPr>
              <a:t>SU  </a:t>
            </a:r>
            <a:r>
              <a:rPr lang="es-CO" sz="4000" b="1" spc="-40" dirty="0">
                <a:latin typeface="Arial Rounded MT Bold" panose="020F0704030504030204" pitchFamily="34" charset="77"/>
                <a:cs typeface="Arial" panose="020B0604020202020204" pitchFamily="34" charset="0"/>
              </a:rPr>
              <a:t>ATENCIÓN!</a:t>
            </a:r>
            <a:endParaRPr lang="es-CO" sz="4000" b="1" dirty="0">
              <a:latin typeface="Arial Rounded MT Bold" panose="020F0704030504030204" pitchFamily="34" charset="77"/>
              <a:cs typeface="Arial" panose="020B06040202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AE849F6-3B9A-2547-A106-15AF9542C459}"/>
              </a:ext>
            </a:extLst>
          </p:cNvPr>
          <p:cNvSpPr/>
          <p:nvPr/>
        </p:nvSpPr>
        <p:spPr>
          <a:xfrm>
            <a:off x="2700670" y="360402"/>
            <a:ext cx="8739489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Momento 3: </a:t>
            </a:r>
            <a:r>
              <a:rPr lang="es-CO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 el  video </a:t>
            </a:r>
            <a:r>
              <a:rPr lang="es-CO" sz="2400" b="1" u="sng" dirty="0">
                <a:solidFill>
                  <a:srgbClr val="3A99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Napo presenta: Peligro: ¡productos químicos!</a:t>
            </a:r>
            <a:endParaRPr lang="es-CO" sz="2400" b="1" u="sng" dirty="0">
              <a:solidFill>
                <a:srgbClr val="3A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sz="2400" dirty="0">
                <a:latin typeface="Arial" panose="020B0604020202020204" pitchFamily="34" charset="0"/>
                <a:cs typeface="Arial" panose="020B0604020202020204" pitchFamily="34" charset="0"/>
              </a:rPr>
              <a:t>https://youtu.be/5PrAybF5mJg</a:t>
            </a:r>
          </a:p>
          <a:p>
            <a:r>
              <a:rPr lang="es-ES" b="1" dirty="0">
                <a:latin typeface="Carlito"/>
                <a:ea typeface="Carlito"/>
                <a:cs typeface="Carlito"/>
              </a:rPr>
              <a:t> </a:t>
            </a:r>
          </a:p>
          <a:p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Técnicos leer FDS Gasolina </a:t>
            </a:r>
          </a:p>
          <a:p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Operativos leer FDS Dedesengrasante</a:t>
            </a:r>
            <a:endParaRPr lang="es-CO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FEE2EA52-9ED8-FC48-80F8-F8888DC1D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790" y="2745671"/>
            <a:ext cx="3857255" cy="250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42883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1411</Words>
  <Application>Microsoft Macintosh PowerPoint</Application>
  <PresentationFormat>Panorámica</PresentationFormat>
  <Paragraphs>197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34" baseType="lpstr">
      <vt:lpstr>Arial Unicode MS</vt:lpstr>
      <vt:lpstr>ＭＳ Ｐゴシック</vt:lpstr>
      <vt:lpstr>Arial</vt:lpstr>
      <vt:lpstr>Arial Rounded MT Bold</vt:lpstr>
      <vt:lpstr>Calibri</vt:lpstr>
      <vt:lpstr>Calibri Light</vt:lpstr>
      <vt:lpstr>Carlito</vt:lpstr>
      <vt:lpstr>Franklin Gothic Book</vt:lpstr>
      <vt:lpstr>Symbol</vt:lpstr>
      <vt:lpstr>Tahoma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41</cp:revision>
  <dcterms:created xsi:type="dcterms:W3CDTF">2020-02-18T12:47:10Z</dcterms:created>
  <dcterms:modified xsi:type="dcterms:W3CDTF">2020-04-20T23:51:42Z</dcterms:modified>
</cp:coreProperties>
</file>