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4" r:id="rId21"/>
    <p:sldId id="285" r:id="rId22"/>
    <p:sldId id="286" r:id="rId23"/>
    <p:sldId id="288" r:id="rId24"/>
    <p:sldId id="27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2021\EVALUACION%2019%20JULIO%202021\Resumen%20Prueba%20tecnica%20%2019%20julio%20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b="1"/>
              <a:t>Prueba</a:t>
            </a:r>
            <a:r>
              <a:rPr lang="es-ES" b="1" baseline="0"/>
              <a:t> Tecnica Segundo Trimestre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1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602563642858431"/>
          <c:y val="0.17171296296296298"/>
          <c:w val="0.85341885389326333"/>
          <c:h val="0.72088764946048411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6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8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Overview!$B$8:$B$9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4000-42EC-8A13-929011E7C3B3}"/>
                  </c:ext>
                </c:extLst>
              </c15:ser>
            </c15:filteredPieSeries>
            <c15:filteredPieSeries>
              <c15:ser>
                <c:idx val="2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Overview!$D$8:$D$9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4000-42EC-8A13-929011E7C3B3}"/>
                  </c:ext>
                </c:extLst>
              </c15:ser>
            </c15:filteredPieSeries>
            <c15:filteredPieSeries>
              <c15:ser>
                <c:idx val="3"/>
                <c:order val="2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Overview!$E$8:$E$9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000-42EC-8A13-929011E7C3B3}"/>
                  </c:ext>
                </c:extLst>
              </c15:ser>
            </c15:filteredPieSeries>
            <c15:filteredPieSeries>
              <c15:ser>
                <c:idx val="4"/>
                <c:order val="3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Overview!$F$8:$F$9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4000-42EC-8A13-929011E7C3B3}"/>
                  </c:ext>
                </c:extLst>
              </c15:ser>
            </c15:filteredPieSeries>
            <c15:filteredPieSeries>
              <c15:ser>
                <c:idx val="5"/>
                <c:order val="4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Overview!$G$8:$G$9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4000-42EC-8A13-929011E7C3B3}"/>
                  </c:ext>
                </c:extLst>
              </c15:ser>
            </c15:filteredPieSeries>
            <c15:filteredPieSeries>
              <c15:ser>
                <c:idx val="6"/>
                <c:order val="5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Overview!$H$8:$H$9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4000-42EC-8A13-929011E7C3B3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899849803283581"/>
          <c:y val="0.8172306662430181"/>
          <c:w val="0.7568417659729072"/>
          <c:h val="0.15625109361329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5" y="365125"/>
            <a:ext cx="7929154" cy="1116219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Generalidades de la medición estática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Contenido</a:t>
            </a:r>
          </a:p>
          <a:p>
            <a:pPr marL="0" indent="0">
              <a:buNone/>
            </a:pPr>
            <a:r>
              <a:rPr lang="es-MX" dirty="0" smtClean="0"/>
              <a:t>1.Introduccion 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2.Reseña Histórica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3.Tipos de tanque </a:t>
            </a:r>
            <a:endParaRPr lang="es-MX" dirty="0"/>
          </a:p>
          <a:p>
            <a:pPr marL="0" indent="0">
              <a:buNone/>
            </a:pPr>
            <a:r>
              <a:rPr lang="es-MX" dirty="0" smtClean="0"/>
              <a:t>4.Normatividad aplicable </a:t>
            </a:r>
            <a:endParaRPr lang="es-MX" dirty="0"/>
          </a:p>
          <a:p>
            <a:pPr marL="0" indent="0">
              <a:buNone/>
            </a:pPr>
            <a:endParaRPr lang="es-ES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107002"/>
            <a:ext cx="10515600" cy="1325563"/>
          </a:xfrm>
        </p:spPr>
        <p:txBody>
          <a:bodyPr/>
          <a:lstStyle/>
          <a:p>
            <a:r>
              <a:rPr lang="es-ES" dirty="0" smtClean="0"/>
              <a:t>                     Medición estática             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306286"/>
            <a:ext cx="9681753" cy="487067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dirty="0"/>
              <a:t>Medición estática</a:t>
            </a:r>
          </a:p>
          <a:p>
            <a:pPr marL="0" indent="0" algn="just">
              <a:buNone/>
            </a:pPr>
            <a:r>
              <a:rPr lang="es-ES" dirty="0"/>
              <a:t>Acto mediante el cual se determina la cantidad y calidad de </a:t>
            </a:r>
            <a:r>
              <a:rPr lang="es-ES" dirty="0" smtClean="0"/>
              <a:t>hidrocarburos líquidos </a:t>
            </a:r>
            <a:r>
              <a:rPr lang="es-ES" dirty="0"/>
              <a:t>contenidos en tanques de almacenamiento en estado de </a:t>
            </a:r>
            <a:r>
              <a:rPr lang="es-ES" dirty="0" smtClean="0"/>
              <a:t>reposo, siguiendo </a:t>
            </a:r>
            <a:r>
              <a:rPr lang="es-ES" dirty="0"/>
              <a:t>las normas y estándares definidos en la presente resolución.</a:t>
            </a:r>
          </a:p>
          <a:p>
            <a:pPr marL="0" indent="0" algn="just">
              <a:buNone/>
            </a:pPr>
            <a:r>
              <a:rPr lang="es-ES" dirty="0"/>
              <a:t>(</a:t>
            </a:r>
            <a:r>
              <a:rPr lang="es-ES" dirty="0" err="1"/>
              <a:t>MinMinas</a:t>
            </a:r>
            <a:r>
              <a:rPr lang="es-ES" dirty="0"/>
              <a:t> de Colombia, Resolución 4 1251 de 2016</a:t>
            </a:r>
            <a:r>
              <a:rPr lang="es-ES" dirty="0" smtClean="0"/>
              <a:t>).</a:t>
            </a:r>
          </a:p>
          <a:p>
            <a:pPr marL="0" indent="0" algn="just">
              <a:buNone/>
            </a:pPr>
            <a:r>
              <a:rPr lang="es-ES" dirty="0"/>
              <a:t>Consiste en la medición del</a:t>
            </a:r>
          </a:p>
          <a:p>
            <a:pPr marL="0" indent="0" algn="just">
              <a:buNone/>
            </a:pPr>
            <a:r>
              <a:rPr lang="es-ES" dirty="0"/>
              <a:t>líquido contenido en grandes</a:t>
            </a:r>
          </a:p>
          <a:p>
            <a:pPr marL="0" indent="0" algn="just">
              <a:buNone/>
            </a:pPr>
            <a:r>
              <a:rPr lang="es-ES" dirty="0"/>
              <a:t>tanques de almacenamiento,</a:t>
            </a:r>
          </a:p>
          <a:p>
            <a:pPr marL="0" indent="0" algn="just">
              <a:buNone/>
            </a:pPr>
            <a:r>
              <a:rPr lang="es-ES" dirty="0"/>
              <a:t>con el propósito de cuantificar su</a:t>
            </a:r>
          </a:p>
          <a:p>
            <a:pPr marL="0" indent="0" algn="just">
              <a:buNone/>
            </a:pPr>
            <a:r>
              <a:rPr lang="es-ES" dirty="0"/>
              <a:t>volumen y/o su masa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8716987"/>
              </p:ext>
            </p:extLst>
          </p:nvPr>
        </p:nvGraphicFramePr>
        <p:xfrm>
          <a:off x="968829" y="2631849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7172" y="4012261"/>
            <a:ext cx="3093128" cy="166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ES" dirty="0"/>
              <a:t>La determinación del volumen de un tanque requiere mediciones de </a:t>
            </a:r>
            <a:r>
              <a:rPr lang="es-ES" dirty="0" smtClean="0"/>
              <a:t>nivel, de </a:t>
            </a:r>
            <a:r>
              <a:rPr lang="es-ES" dirty="0"/>
              <a:t>temperatura y de composición (para lo cual se requiere tomar muestras</a:t>
            </a:r>
            <a:r>
              <a:rPr lang="es-ES" dirty="0" smtClean="0"/>
              <a:t>). Existen </a:t>
            </a:r>
            <a:r>
              <a:rPr lang="es-ES" dirty="0"/>
              <a:t>diferentes metodologías para realizar estas </a:t>
            </a:r>
            <a:r>
              <a:rPr lang="es-ES" dirty="0" smtClean="0"/>
              <a:t>mediciones.</a:t>
            </a:r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3180478"/>
              </p:ext>
            </p:extLst>
          </p:nvPr>
        </p:nvGraphicFramePr>
        <p:xfrm>
          <a:off x="1384663" y="4037428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ángulo 2"/>
          <p:cNvSpPr/>
          <p:nvPr/>
        </p:nvSpPr>
        <p:spPr>
          <a:xfrm>
            <a:off x="2547869" y="386102"/>
            <a:ext cx="81505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latin typeface="+mj-lt"/>
              </a:rPr>
              <a:t>Introducción a la medición estática  </a:t>
            </a:r>
            <a:endParaRPr lang="es-ES" sz="4400" dirty="0">
              <a:latin typeface="+mj-lt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1015209"/>
              </p:ext>
            </p:extLst>
          </p:nvPr>
        </p:nvGraphicFramePr>
        <p:xfrm>
          <a:off x="1943100" y="2680649"/>
          <a:ext cx="7558088" cy="3358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3274" y="2891552"/>
            <a:ext cx="6686550" cy="330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6797763"/>
              </p:ext>
            </p:extLst>
          </p:nvPr>
        </p:nvGraphicFramePr>
        <p:xfrm>
          <a:off x="2443706" y="436143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</a:t>
            </a:r>
            <a:r>
              <a:rPr lang="es-ES" sz="3200" b="1" dirty="0" smtClean="0"/>
              <a:t> </a:t>
            </a:r>
            <a:r>
              <a:rPr lang="es-ES" b="1" dirty="0"/>
              <a:t>P</a:t>
            </a:r>
            <a:r>
              <a:rPr lang="es-ES" b="1" dirty="0" smtClean="0"/>
              <a:t>ropósitos de la medición de tanques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85554" y="1332410"/>
            <a:ext cx="9539696" cy="5103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La </a:t>
            </a:r>
            <a:r>
              <a:rPr lang="es-ES" dirty="0"/>
              <a:t>información obtenida luego de un proceso de medición de tanques se</a:t>
            </a:r>
          </a:p>
          <a:p>
            <a:pPr marL="0" indent="0">
              <a:buNone/>
            </a:pPr>
            <a:r>
              <a:rPr lang="es-ES" dirty="0"/>
              <a:t>utiliza para distintos propósitos. Los más comunes son:</a:t>
            </a:r>
          </a:p>
          <a:p>
            <a:pPr marL="0" indent="0">
              <a:buNone/>
            </a:pPr>
            <a:r>
              <a:rPr lang="es-ES" dirty="0"/>
              <a:t>• Desplazamiento de fluidos en las operaciones.</a:t>
            </a:r>
          </a:p>
          <a:p>
            <a:pPr marL="0" indent="0">
              <a:buNone/>
            </a:pPr>
            <a:r>
              <a:rPr lang="es-ES" dirty="0"/>
              <a:t>• Control de inventario.</a:t>
            </a:r>
          </a:p>
          <a:p>
            <a:pPr marL="0" indent="0">
              <a:buNone/>
            </a:pPr>
            <a:r>
              <a:rPr lang="es-ES" dirty="0"/>
              <a:t>• Transferencia de custodia.</a:t>
            </a:r>
          </a:p>
          <a:p>
            <a:pPr marL="0" indent="0">
              <a:buNone/>
            </a:pPr>
            <a:r>
              <a:rPr lang="es-ES" dirty="0"/>
              <a:t>• Balances de masa y control de pérdidas.</a:t>
            </a:r>
          </a:p>
          <a:p>
            <a:pPr marL="0" indent="0">
              <a:buNone/>
            </a:pPr>
            <a:r>
              <a:rPr lang="es-ES" dirty="0"/>
              <a:t>• Reconciliación volumétrica.</a:t>
            </a:r>
          </a:p>
          <a:p>
            <a:pPr marL="0" indent="0">
              <a:buNone/>
            </a:pPr>
            <a:r>
              <a:rPr lang="es-ES" dirty="0"/>
              <a:t>• Prevención de sobrellenado.</a:t>
            </a:r>
          </a:p>
          <a:p>
            <a:pPr marL="0" indent="0">
              <a:buNone/>
            </a:pPr>
            <a:r>
              <a:rPr lang="es-ES" dirty="0"/>
              <a:t>• Detección de fugas.</a:t>
            </a:r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3239588" y="365126"/>
            <a:ext cx="8114211" cy="954224"/>
          </a:xfrm>
        </p:spPr>
        <p:txBody>
          <a:bodyPr>
            <a:normAutofit/>
          </a:bodyPr>
          <a:lstStyle/>
          <a:p>
            <a:r>
              <a:rPr lang="es-ES" sz="1800" b="1" dirty="0"/>
              <a:t> </a:t>
            </a:r>
            <a:r>
              <a:rPr lang="es-ES" sz="1800" b="1" dirty="0" smtClean="0"/>
              <a:t>                               </a:t>
            </a:r>
            <a:r>
              <a:rPr lang="es-ES" b="1" dirty="0" smtClean="0"/>
              <a:t>Seguridad </a:t>
            </a:r>
            <a:endParaRPr lang="es-ES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985554" y="1227909"/>
            <a:ext cx="10071462" cy="4718302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ES" sz="2600" dirty="0"/>
              <a:t>Se debe brindar la consideración necesaria a consideraciones de seguridad como:</a:t>
            </a:r>
          </a:p>
          <a:p>
            <a:pPr marL="0" indent="0" algn="just">
              <a:buNone/>
              <a:defRPr/>
            </a:pPr>
            <a:r>
              <a:rPr lang="es-ES" sz="2600" dirty="0"/>
              <a:t>• Potencial riesgo electrostático</a:t>
            </a:r>
          </a:p>
          <a:p>
            <a:pPr marL="0" indent="0" algn="just">
              <a:buNone/>
              <a:defRPr/>
            </a:pPr>
            <a:r>
              <a:rPr lang="es-ES" sz="2600" dirty="0"/>
              <a:t>• Potencial exposición del personal</a:t>
            </a:r>
          </a:p>
          <a:p>
            <a:pPr marL="0" indent="0" algn="just">
              <a:buNone/>
              <a:defRPr/>
            </a:pPr>
            <a:r>
              <a:rPr lang="es-ES" sz="2600" dirty="0"/>
              <a:t>• Potencial riesgo de explosión asociado a la atmósfera del tanque</a:t>
            </a:r>
          </a:p>
          <a:p>
            <a:pPr marL="0" indent="0" algn="just">
              <a:buNone/>
              <a:defRPr/>
            </a:pPr>
            <a:r>
              <a:rPr lang="es-ES" sz="2600" dirty="0"/>
              <a:t>• Potencial riesgo tóxico asociado a la atmósfera del tanque</a:t>
            </a:r>
          </a:p>
          <a:p>
            <a:pPr marL="0" indent="0" algn="just">
              <a:buNone/>
              <a:defRPr/>
            </a:pPr>
            <a:r>
              <a:rPr lang="es-ES" sz="2600" dirty="0"/>
              <a:t>Es fundamental cumplir las regulaciones y la normativa existente sobre </a:t>
            </a:r>
            <a:r>
              <a:rPr lang="es-ES" sz="2600" dirty="0" smtClean="0"/>
              <a:t>seguridad.</a:t>
            </a:r>
          </a:p>
          <a:p>
            <a:pPr marL="0" indent="0" algn="just">
              <a:buNone/>
              <a:defRPr/>
            </a:pPr>
            <a:endParaRPr lang="es-CO" sz="26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1" y="4538847"/>
            <a:ext cx="6178730" cy="168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55140" y="100227"/>
            <a:ext cx="8967787" cy="1325563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/>
              <a:t>Reseña Histórica </a:t>
            </a:r>
            <a:endParaRPr lang="es-ES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868398" y="1084218"/>
            <a:ext cx="9506143" cy="4940794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La naciente industria del petróleo norteamericana (1859) aprovechó </a:t>
            </a:r>
            <a:r>
              <a:rPr lang="es-ES" dirty="0" smtClean="0"/>
              <a:t>los barriles </a:t>
            </a:r>
            <a:r>
              <a:rPr lang="es-ES" dirty="0"/>
              <a:t>de madera que eran usados en otros sectores de la </a:t>
            </a:r>
            <a:r>
              <a:rPr lang="es-ES" dirty="0" smtClean="0"/>
              <a:t>economía(especialmente </a:t>
            </a:r>
            <a:r>
              <a:rPr lang="es-ES" dirty="0"/>
              <a:t>licores) para el almacenamiento de crudo y derivados </a:t>
            </a:r>
            <a:r>
              <a:rPr lang="es-ES" dirty="0" smtClean="0"/>
              <a:t>del petróleo</a:t>
            </a:r>
            <a:r>
              <a:rPr lang="es-ES" dirty="0"/>
              <a:t>.</a:t>
            </a:r>
          </a:p>
          <a:p>
            <a:pPr marL="0" indent="0">
              <a:buNone/>
            </a:pPr>
            <a:r>
              <a:rPr lang="es-ES" dirty="0"/>
              <a:t>La calibración empieza a ser realizada mediante un cuidadoso proceso de </a:t>
            </a:r>
            <a:r>
              <a:rPr lang="es-ES" dirty="0" smtClean="0"/>
              <a:t>dimensionamiento </a:t>
            </a:r>
            <a:r>
              <a:rPr lang="es-ES" dirty="0"/>
              <a:t>de los tanques enfocado hacia una obtención </a:t>
            </a:r>
            <a:r>
              <a:rPr lang="es-ES" dirty="0" smtClean="0"/>
              <a:t>matemática </a:t>
            </a:r>
            <a:r>
              <a:rPr lang="es-ES" dirty="0"/>
              <a:t>de su capacidad.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9771" y="4024393"/>
            <a:ext cx="3705225" cy="221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sz="3200" dirty="0" smtClean="0">
                <a:latin typeface="+mn-lt"/>
              </a:rPr>
              <a:t>                                      </a:t>
            </a:r>
            <a:r>
              <a:rPr lang="es-ES" dirty="0" smtClean="0">
                <a:latin typeface="+mn-lt"/>
              </a:rPr>
              <a:t>Reseña histórica </a:t>
            </a:r>
            <a:endParaRPr lang="es-ES" dirty="0">
              <a:latin typeface="+mn-lt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80605" y="1299877"/>
            <a:ext cx="9773193" cy="47013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/>
              <a:t>En 1872, se reconoció y aceptó el barril de 42 galones estadounidenses </a:t>
            </a:r>
            <a:r>
              <a:rPr lang="es-ES" dirty="0" smtClean="0"/>
              <a:t>de capacidad </a:t>
            </a:r>
            <a:r>
              <a:rPr lang="es-ES" dirty="0"/>
              <a:t>como referencia para la industria del petróleo.</a:t>
            </a:r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577" y="2318634"/>
            <a:ext cx="314325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696" y="365125"/>
            <a:ext cx="8715103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  Reseña </a:t>
            </a:r>
            <a:r>
              <a:rPr lang="es-ES" b="1" dirty="0" err="1" smtClean="0"/>
              <a:t>historica</a:t>
            </a:r>
            <a:endParaRPr lang="es-ES" b="1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28354" y="1690687"/>
            <a:ext cx="9825446" cy="4486275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Volumen industria del petróleo, siglo XIX a siglo </a:t>
            </a:r>
            <a:r>
              <a:rPr lang="es-ES" dirty="0" smtClean="0"/>
              <a:t>XXI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354" y="2553983"/>
            <a:ext cx="8516983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9987" y="37442"/>
            <a:ext cx="9126583" cy="1554480"/>
          </a:xfrm>
        </p:spPr>
        <p:txBody>
          <a:bodyPr>
            <a:noAutofit/>
          </a:bodyPr>
          <a:lstStyle/>
          <a:p>
            <a:r>
              <a:rPr lang="es-ES" sz="4000" b="1" dirty="0">
                <a:latin typeface="+mn-lt"/>
              </a:rPr>
              <a:t>Reseña histórica: evolución de la definición de </a:t>
            </a:r>
            <a:r>
              <a:rPr lang="es-ES" sz="4000" b="1" dirty="0" smtClean="0">
                <a:latin typeface="+mn-lt"/>
              </a:rPr>
              <a:t>unidad </a:t>
            </a:r>
            <a:r>
              <a:rPr lang="es-ES" sz="4000" b="1" dirty="0">
                <a:latin typeface="+mn-lt"/>
              </a:rPr>
              <a:t>de longitud en el SI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58983" y="1591922"/>
            <a:ext cx="8451668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894114" y="1528354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Tipos de tanques</a:t>
            </a:r>
            <a:endParaRPr lang="es-ES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16063" y="1393460"/>
            <a:ext cx="8555037" cy="494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0" y="5049354"/>
            <a:ext cx="9844086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952500" lvl="1" indent="-285750" algn="just">
              <a:lnSpc>
                <a:spcPct val="107000"/>
              </a:lnSpc>
              <a:spcAft>
                <a:spcPts val="800"/>
              </a:spcAft>
              <a:tabLst>
                <a:tab pos="914400" algn="l"/>
              </a:tabLst>
            </a:pPr>
            <a:r>
              <a:rPr lang="es-ES" sz="2800" dirty="0" smtClean="0">
                <a:solidFill>
                  <a:srgbClr val="52565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s-E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05755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Tipos de tanque según su material </a:t>
            </a:r>
            <a:endParaRPr lang="es-ES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99064" y="1045030"/>
            <a:ext cx="7929154" cy="547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815737" y="8169"/>
            <a:ext cx="10123714" cy="1325563"/>
          </a:xfrm>
        </p:spPr>
        <p:txBody>
          <a:bodyPr/>
          <a:lstStyle/>
          <a:p>
            <a:r>
              <a:rPr lang="es-ES" b="1" dirty="0" smtClean="0"/>
              <a:t>            Tipos de tanque según su ubicación  </a:t>
            </a:r>
            <a:endParaRPr lang="es-ES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15737" y="1650665"/>
            <a:ext cx="8456562" cy="423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055767" y="1685331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838199" y="360063"/>
            <a:ext cx="10515600" cy="684165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        Tanques esféricos </a:t>
            </a:r>
            <a:endParaRPr lang="es-ES" sz="4900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1894114" y="1149532"/>
            <a:ext cx="9459685" cy="55386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" dirty="0"/>
              <a:t>Las esferas se construyen en gajos utilizando</a:t>
            </a:r>
          </a:p>
          <a:p>
            <a:pPr marL="0" indent="0">
              <a:buNone/>
            </a:pPr>
            <a:r>
              <a:rPr lang="es-ES" dirty="0"/>
              <a:t>chapas de acero. Se sostienen mediante</a:t>
            </a:r>
          </a:p>
          <a:p>
            <a:pPr marL="0" indent="0">
              <a:buNone/>
            </a:pPr>
            <a:r>
              <a:rPr lang="es-ES" dirty="0"/>
              <a:t>columnas que deben ser calculadas para</a:t>
            </a:r>
          </a:p>
          <a:p>
            <a:pPr marL="0" indent="0">
              <a:buNone/>
            </a:pPr>
            <a:r>
              <a:rPr lang="es-ES" dirty="0"/>
              <a:t>soportar el peso de la esfera durante la prueba</a:t>
            </a:r>
          </a:p>
          <a:p>
            <a:pPr marL="0" indent="0">
              <a:buNone/>
            </a:pPr>
            <a:r>
              <a:rPr lang="es-ES" dirty="0"/>
              <a:t>hidráulica.</a:t>
            </a:r>
          </a:p>
          <a:p>
            <a:pPr marL="0" indent="0">
              <a:buNone/>
            </a:pPr>
            <a:r>
              <a:rPr lang="es-ES" dirty="0"/>
              <a:t>Cuentan con una escalera para acceder a la</a:t>
            </a:r>
          </a:p>
          <a:p>
            <a:pPr marL="0" indent="0">
              <a:buNone/>
            </a:pPr>
            <a:r>
              <a:rPr lang="es-ES" dirty="0"/>
              <a:t>parte superior para el mantenimiento de las</a:t>
            </a:r>
          </a:p>
          <a:p>
            <a:pPr marL="0" indent="0">
              <a:buNone/>
            </a:pPr>
            <a:r>
              <a:rPr lang="es-ES" dirty="0"/>
              <a:t>válvulas de seguridad, aparatos de medición,</a:t>
            </a:r>
          </a:p>
          <a:p>
            <a:pPr marL="0" indent="0">
              <a:buNone/>
            </a:pPr>
            <a:r>
              <a:rPr lang="es-ES" dirty="0"/>
              <a:t>etc.</a:t>
            </a:r>
          </a:p>
          <a:p>
            <a:pPr marL="0" indent="0">
              <a:buNone/>
            </a:pPr>
            <a:r>
              <a:rPr lang="es-ES" dirty="0"/>
              <a:t>Ventajas:</a:t>
            </a:r>
          </a:p>
          <a:p>
            <a:pPr marL="0" indent="0">
              <a:buNone/>
            </a:pPr>
            <a:r>
              <a:rPr lang="es-ES" dirty="0"/>
              <a:t>• Mínima área en la base</a:t>
            </a:r>
          </a:p>
          <a:p>
            <a:pPr marL="0" indent="0">
              <a:buNone/>
            </a:pPr>
            <a:r>
              <a:rPr lang="es-ES" dirty="0"/>
              <a:t>• Mínimo peso para una determinada capacidad</a:t>
            </a:r>
          </a:p>
          <a:p>
            <a:pPr marL="0" indent="0">
              <a:buNone/>
            </a:pPr>
            <a:r>
              <a:rPr lang="es-ES" dirty="0"/>
              <a:t>• Esfuerzos distribuidos uniformemente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8504" y="1149532"/>
            <a:ext cx="3415154" cy="273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07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885950" y="1150590"/>
            <a:ext cx="84859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dirty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838200" y="89571"/>
            <a:ext cx="10515600" cy="1601118"/>
          </a:xfrm>
        </p:spPr>
        <p:txBody>
          <a:bodyPr/>
          <a:lstStyle/>
          <a:p>
            <a:r>
              <a:rPr lang="es-ES" b="1" dirty="0" smtClean="0"/>
              <a:t>                           Norma Aplicable 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98171" y="1440392"/>
            <a:ext cx="8477795" cy="422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2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938677" y="1545598"/>
            <a:ext cx="87868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6117" y="4628184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51263" y="175333"/>
            <a:ext cx="10515600" cy="1427000"/>
          </a:xfrm>
        </p:spPr>
        <p:txBody>
          <a:bodyPr/>
          <a:lstStyle/>
          <a:p>
            <a:r>
              <a:rPr lang="es-ES" b="1" dirty="0" smtClean="0"/>
              <a:t>                             Norma </a:t>
            </a:r>
            <a:r>
              <a:rPr lang="es-ES" b="1" dirty="0"/>
              <a:t>Aplicable</a:t>
            </a:r>
          </a:p>
        </p:txBody>
      </p:sp>
      <p:sp>
        <p:nvSpPr>
          <p:cNvPr id="9" name="Rectángulo 8"/>
          <p:cNvSpPr/>
          <p:nvPr/>
        </p:nvSpPr>
        <p:spPr>
          <a:xfrm>
            <a:off x="2076994" y="3439413"/>
            <a:ext cx="84694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502230" y="1440392"/>
            <a:ext cx="10310674" cy="5300042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Calibración de tanques cilíndricos verticales</a:t>
            </a:r>
          </a:p>
          <a:p>
            <a:pPr marL="0" indent="0" algn="just">
              <a:buNone/>
            </a:pPr>
            <a:r>
              <a:rPr lang="es-ES" dirty="0"/>
              <a:t>API MPMS 2.2A –</a:t>
            </a:r>
            <a:r>
              <a:rPr lang="es-ES" dirty="0" err="1"/>
              <a:t>strapping</a:t>
            </a:r>
            <a:r>
              <a:rPr lang="es-ES" dirty="0"/>
              <a:t> (MTSM) (ISO 7507-1)</a:t>
            </a:r>
          </a:p>
          <a:p>
            <a:pPr marL="0" indent="0" algn="just">
              <a:buNone/>
            </a:pPr>
            <a:r>
              <a:rPr lang="es-ES" dirty="0"/>
              <a:t>API MPMS 2.2B –método de línea de referencia óptica (ORLM)(ISO 7507-2)</a:t>
            </a:r>
          </a:p>
          <a:p>
            <a:pPr marL="0" indent="0" algn="just">
              <a:buNone/>
            </a:pPr>
            <a:r>
              <a:rPr lang="es-ES" dirty="0"/>
              <a:t>API MPMS 2.2C –método de triangulación óptica (ISO 7507-3)</a:t>
            </a:r>
          </a:p>
          <a:p>
            <a:pPr marL="0" indent="0" algn="just">
              <a:buNone/>
            </a:pPr>
            <a:r>
              <a:rPr lang="es-ES" dirty="0"/>
              <a:t>API MPMS 2.2D –método de medición de distancias electroópticas(ISO 7507-4)</a:t>
            </a:r>
          </a:p>
          <a:p>
            <a:pPr marL="0" indent="0" algn="just">
              <a:buNone/>
            </a:pPr>
            <a:r>
              <a:rPr lang="es-ES" dirty="0"/>
              <a:t>API MPMS 2.2G –método de línea de referencia por estación total(ISO 7507-5)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5743576" y="5249775"/>
            <a:ext cx="3286125" cy="128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5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        Norma </a:t>
            </a:r>
            <a:r>
              <a:rPr lang="es-ES" b="1" dirty="0"/>
              <a:t>Aplicable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476103" y="1440392"/>
            <a:ext cx="9877697" cy="4736571"/>
          </a:xfrm>
        </p:spPr>
        <p:txBody>
          <a:bodyPr/>
          <a:lstStyle/>
          <a:p>
            <a:pPr marL="0" indent="0" algn="ctr">
              <a:buNone/>
            </a:pPr>
            <a:r>
              <a:rPr lang="es-ES" dirty="0" smtClean="0"/>
              <a:t>Calibración de tanques horizontales 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API MPMS 2.2E – métodos manuales (ISO 12917-1)</a:t>
            </a:r>
          </a:p>
          <a:p>
            <a:pPr marL="0" indent="0">
              <a:buNone/>
            </a:pPr>
            <a:r>
              <a:rPr lang="es-CO" dirty="0"/>
              <a:t>PI MPMS 2.2F –método de oscilación de distancia electroóptica interna (ISO 12917-2</a:t>
            </a:r>
            <a:r>
              <a:rPr lang="es-CO" dirty="0" smtClean="0"/>
              <a:t>)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1299" y="3398278"/>
            <a:ext cx="425767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125583" y="-26126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112917" y="1071154"/>
            <a:ext cx="9436656" cy="5267631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 smtClean="0"/>
              <a:t>Calibración de otros tanques</a:t>
            </a:r>
          </a:p>
          <a:p>
            <a:pPr marL="0" indent="0" algn="just">
              <a:buNone/>
            </a:pPr>
            <a:r>
              <a:rPr lang="es-ES" dirty="0"/>
              <a:t>API </a:t>
            </a:r>
            <a:r>
              <a:rPr lang="es-ES" dirty="0" err="1"/>
              <a:t>Std</a:t>
            </a:r>
            <a:r>
              <a:rPr lang="es-ES" dirty="0"/>
              <a:t> 2554 – medición y calibración de </a:t>
            </a:r>
            <a:r>
              <a:rPr lang="es-ES" dirty="0" smtClean="0"/>
              <a:t>carro tanques</a:t>
            </a:r>
          </a:p>
          <a:p>
            <a:pPr marL="0" indent="0" algn="just">
              <a:buNone/>
            </a:pPr>
            <a:endParaRPr lang="es-ES" dirty="0"/>
          </a:p>
          <a:p>
            <a:pPr marL="0" indent="0" algn="just">
              <a:buNone/>
            </a:pPr>
            <a:endParaRPr lang="es-ES" dirty="0" smtClean="0"/>
          </a:p>
          <a:p>
            <a:pPr marL="0" indent="0" algn="just">
              <a:buNone/>
            </a:pPr>
            <a:endParaRPr lang="es-ES" dirty="0"/>
          </a:p>
          <a:p>
            <a:pPr marL="0" indent="0" algn="just">
              <a:buNone/>
            </a:pPr>
            <a:r>
              <a:rPr lang="es-ES" dirty="0"/>
              <a:t>API </a:t>
            </a:r>
            <a:r>
              <a:rPr lang="es-ES" dirty="0" err="1"/>
              <a:t>Std</a:t>
            </a:r>
            <a:r>
              <a:rPr lang="es-ES" dirty="0"/>
              <a:t> 2552 – medición y calibración  de esferas y esferoides</a:t>
            </a:r>
            <a:endParaRPr lang="es-MX" dirty="0" smtClean="0"/>
          </a:p>
        </p:txBody>
      </p:sp>
      <p:sp>
        <p:nvSpPr>
          <p:cNvPr id="9" name="Rectángulo 8"/>
          <p:cNvSpPr/>
          <p:nvPr/>
        </p:nvSpPr>
        <p:spPr>
          <a:xfrm>
            <a:off x="3708481" y="155602"/>
            <a:ext cx="4081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/>
              <a:t>Norma Aplicable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7619" y="2022324"/>
            <a:ext cx="3162300" cy="159608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619" y="4264914"/>
            <a:ext cx="31623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29228" y="47258"/>
            <a:ext cx="10312400" cy="1324928"/>
          </a:xfrm>
        </p:spPr>
        <p:txBody>
          <a:bodyPr/>
          <a:lstStyle/>
          <a:p>
            <a:r>
              <a:rPr lang="es-ES" b="1" dirty="0" smtClean="0"/>
              <a:t>                   Norma </a:t>
            </a:r>
            <a:r>
              <a:rPr lang="es-ES" b="1" dirty="0"/>
              <a:t>Aplicable</a:t>
            </a: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0" y="1227909"/>
            <a:ext cx="9381309" cy="52809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Medición del nivel de hidrocarburos líquidos en tanques</a:t>
            </a:r>
          </a:p>
          <a:p>
            <a:pPr marL="0" indent="0" algn="just">
              <a:buNone/>
            </a:pPr>
            <a:r>
              <a:rPr lang="es-ES" dirty="0"/>
              <a:t>API MPMS 3.1 A – medición manual</a:t>
            </a:r>
          </a:p>
          <a:p>
            <a:pPr marL="0" indent="0" algn="just">
              <a:buNone/>
            </a:pPr>
            <a:r>
              <a:rPr lang="es-ES" dirty="0"/>
              <a:t>API MPMS 3.1B – medición  automática</a:t>
            </a:r>
          </a:p>
          <a:p>
            <a:pPr marL="0" indent="0" algn="just">
              <a:buNone/>
            </a:pPr>
            <a:r>
              <a:rPr lang="es-ES" dirty="0"/>
              <a:t>API MPMS 3.3 – medición  en tanques presurizados</a:t>
            </a:r>
          </a:p>
          <a:p>
            <a:pPr marL="0" indent="0" algn="just">
              <a:buNone/>
            </a:pPr>
            <a:r>
              <a:rPr lang="es-ES" dirty="0"/>
              <a:t>API MPMS 3.6 – medición de nivel usando sistemas híbridos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805" y="3752194"/>
            <a:ext cx="459105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73590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           Norma </a:t>
            </a:r>
            <a:r>
              <a:rPr lang="es-ES" b="1" dirty="0"/>
              <a:t>Aplicable</a:t>
            </a:r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2011093" y="1129750"/>
            <a:ext cx="9938824" cy="50093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 smtClean="0"/>
              <a:t>Medición de hidrocarburos líquidos en tanques.</a:t>
            </a:r>
            <a:endParaRPr lang="es-ES" dirty="0"/>
          </a:p>
          <a:p>
            <a:pPr marL="0" indent="0" algn="just">
              <a:buNone/>
            </a:pPr>
            <a:r>
              <a:rPr lang="es-ES" dirty="0"/>
              <a:t>API MPMS 3.2 –medición en carrotanques</a:t>
            </a:r>
          </a:p>
          <a:p>
            <a:pPr marL="0" indent="0" algn="just">
              <a:buNone/>
            </a:pPr>
            <a:r>
              <a:rPr lang="es-ES" dirty="0"/>
              <a:t>API MPMS 3.4 –medición automática en embarcaciones</a:t>
            </a:r>
          </a:p>
          <a:p>
            <a:pPr marL="0" indent="0" algn="just">
              <a:buNone/>
            </a:pPr>
            <a:r>
              <a:rPr lang="es-ES" dirty="0"/>
              <a:t>API MPMS 3.5 –medición automática en embarcaciones de HC </a:t>
            </a:r>
            <a:r>
              <a:rPr lang="es-ES" dirty="0" smtClean="0"/>
              <a:t>livianos.</a:t>
            </a:r>
          </a:p>
          <a:p>
            <a:pPr marL="0" indent="0" algn="just">
              <a:buNone/>
            </a:pPr>
            <a:endParaRPr lang="es-ES" dirty="0" smtClean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818" y="3828684"/>
            <a:ext cx="2643928" cy="142010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7900" y="3394573"/>
            <a:ext cx="354330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077350" y="37905"/>
            <a:ext cx="10515600" cy="1150815"/>
          </a:xfrm>
        </p:spPr>
        <p:txBody>
          <a:bodyPr/>
          <a:lstStyle/>
          <a:p>
            <a:r>
              <a:rPr lang="es-ES" b="1" dirty="0" smtClean="0"/>
              <a:t>             </a:t>
            </a:r>
            <a:r>
              <a:rPr lang="es-ES" b="1" dirty="0"/>
              <a:t> </a:t>
            </a:r>
            <a:r>
              <a:rPr lang="es-ES" b="1" dirty="0" smtClean="0"/>
              <a:t>        Norma Aplicable 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233749" y="1026942"/>
            <a:ext cx="9246659" cy="531184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Medición de temperatura </a:t>
            </a:r>
            <a:endParaRPr lang="es-ES" dirty="0"/>
          </a:p>
          <a:p>
            <a:pPr marL="0" indent="0" algn="just">
              <a:buNone/>
            </a:pPr>
            <a:r>
              <a:rPr lang="es-ES" dirty="0"/>
              <a:t>API MPMS 7 –determinación de temperatura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304" y="2926742"/>
            <a:ext cx="438150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69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      Norma Aplicable </a:t>
            </a:r>
            <a:endParaRPr lang="es-ES" dirty="0"/>
          </a:p>
        </p:txBody>
      </p:sp>
      <p:sp>
        <p:nvSpPr>
          <p:cNvPr id="11" name="Marcador de contenido 10"/>
          <p:cNvSpPr>
            <a:spLocks noGrp="1"/>
          </p:cNvSpPr>
          <p:nvPr>
            <p:ph idx="1"/>
          </p:nvPr>
        </p:nvSpPr>
        <p:spPr>
          <a:xfrm>
            <a:off x="838200" y="1554480"/>
            <a:ext cx="10515600" cy="4622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b="1" dirty="0" smtClean="0"/>
              <a:t>                      </a:t>
            </a:r>
            <a:r>
              <a:rPr lang="es-MX" dirty="0" smtClean="0"/>
              <a:t>TOMA Y MANIPULACION DE MUESTRAS      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API </a:t>
            </a:r>
            <a:r>
              <a:rPr lang="es-ES" dirty="0"/>
              <a:t>MPMS 8.1 –muestreo manual (ASTM D4057)</a:t>
            </a:r>
          </a:p>
          <a:p>
            <a:pPr marL="0" indent="0">
              <a:buNone/>
            </a:pPr>
            <a:r>
              <a:rPr lang="es-ES" dirty="0"/>
              <a:t>API MPMS 8.2 –muestreo automático (ASTM D4177)</a:t>
            </a:r>
          </a:p>
          <a:p>
            <a:pPr marL="0" indent="0">
              <a:buNone/>
            </a:pPr>
            <a:r>
              <a:rPr lang="es-ES" dirty="0"/>
              <a:t>API MPMS 8.3 –mezclado y manipulación de muestras líquidas (ASTM D5854)</a:t>
            </a:r>
          </a:p>
          <a:p>
            <a:pPr marL="0" indent="0">
              <a:buNone/>
            </a:pPr>
            <a:r>
              <a:rPr lang="es-ES" dirty="0"/>
              <a:t>API MPMS 8.4 –muestreo y manipulación para medición de volatilidad (ASTM D5842)</a:t>
            </a:r>
          </a:p>
          <a:p>
            <a:pPr marL="0" indent="0">
              <a:buNone/>
            </a:pPr>
            <a:r>
              <a:rPr lang="es-ES" dirty="0"/>
              <a:t>API MPMS 8.4 –muestreo de volátiles y condensados (ASTM D8009)</a:t>
            </a:r>
            <a:r>
              <a:rPr lang="es-MX" dirty="0" smtClean="0"/>
              <a:t>                                     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endParaRPr lang="es-ES" b="1" dirty="0" smtClean="0"/>
          </a:p>
          <a:p>
            <a:pPr marL="0" indent="0">
              <a:buNone/>
            </a:pP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778" y="2195395"/>
            <a:ext cx="2678022" cy="136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98862" y="101263"/>
            <a:ext cx="10515600" cy="929103"/>
          </a:xfrm>
        </p:spPr>
        <p:txBody>
          <a:bodyPr/>
          <a:lstStyle/>
          <a:p>
            <a:r>
              <a:rPr lang="es-ES" b="1" dirty="0" smtClean="0"/>
              <a:t>                           Norma </a:t>
            </a:r>
            <a:r>
              <a:rPr lang="es-ES" b="1" dirty="0"/>
              <a:t>Aplicable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737360" y="1294228"/>
            <a:ext cx="9616440" cy="4882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Medición de densidad y magnitudes relacionadas.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898" y="2010080"/>
            <a:ext cx="8411528" cy="410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58353" y="195943"/>
            <a:ext cx="10515599" cy="933677"/>
          </a:xfrm>
        </p:spPr>
        <p:txBody>
          <a:bodyPr/>
          <a:lstStyle/>
          <a:p>
            <a:r>
              <a:rPr lang="es-ES" b="1" dirty="0" smtClean="0"/>
              <a:t>                           Norma </a:t>
            </a:r>
            <a:r>
              <a:rPr lang="es-ES" b="1" dirty="0"/>
              <a:t>Aplicable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351315" y="1129619"/>
            <a:ext cx="9353006" cy="5209165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Medición de agua y sedimentos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641" y="1750423"/>
            <a:ext cx="8681766" cy="427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8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10030</TotalTime>
  <Words>817</Words>
  <Application>Microsoft Office PowerPoint</Application>
  <PresentationFormat>Panorámica</PresentationFormat>
  <Paragraphs>258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Tema de Office</vt:lpstr>
      <vt:lpstr>Generalidades de la medición estática </vt:lpstr>
      <vt:lpstr>                     Medición estática             </vt:lpstr>
      <vt:lpstr>Presentación de PowerPoint</vt:lpstr>
      <vt:lpstr>             Propósitos de la medición de tanques</vt:lpstr>
      <vt:lpstr>                                Seguridad </vt:lpstr>
      <vt:lpstr>Reseña Histórica </vt:lpstr>
      <vt:lpstr>                                      Reseña histórica </vt:lpstr>
      <vt:lpstr>             Reseña historica</vt:lpstr>
      <vt:lpstr>Reseña histórica: evolución de la definición de unidad de longitud en el SI</vt:lpstr>
      <vt:lpstr>Tipos de tanques</vt:lpstr>
      <vt:lpstr>        Tipos de tanque según su material </vt:lpstr>
      <vt:lpstr>            Tipos de tanque según su ubicación  </vt:lpstr>
      <vt:lpstr>                      Tanques esféricos </vt:lpstr>
      <vt:lpstr>                           Norma Aplicable </vt:lpstr>
      <vt:lpstr>                             Norma Aplicable</vt:lpstr>
      <vt:lpstr>                         Norma Aplicable</vt:lpstr>
      <vt:lpstr>            </vt:lpstr>
      <vt:lpstr>                   Norma Aplicable</vt:lpstr>
      <vt:lpstr>                         Norma Aplicable</vt:lpstr>
      <vt:lpstr>                      Norma Aplicable </vt:lpstr>
      <vt:lpstr>                       Norma Aplicable </vt:lpstr>
      <vt:lpstr>                           Norma Aplicable</vt:lpstr>
      <vt:lpstr>                           Norma Aplicable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Administrador</cp:lastModifiedBy>
  <cp:revision>760</cp:revision>
  <dcterms:created xsi:type="dcterms:W3CDTF">2020-02-18T12:47:10Z</dcterms:created>
  <dcterms:modified xsi:type="dcterms:W3CDTF">2022-08-04T19:32:36Z</dcterms:modified>
</cp:coreProperties>
</file>