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Lst>
  <p:notesMasterIdLst>
    <p:notesMasterId r:id="rId46"/>
  </p:notesMasterIdLst>
  <p:handoutMasterIdLst>
    <p:handoutMasterId r:id="rId47"/>
  </p:handoutMasterIdLst>
  <p:sldIdLst>
    <p:sldId id="259" r:id="rId3"/>
    <p:sldId id="260" r:id="rId4"/>
    <p:sldId id="261" r:id="rId5"/>
    <p:sldId id="262" r:id="rId6"/>
    <p:sldId id="263" r:id="rId7"/>
    <p:sldId id="264"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65" r:id="rId26"/>
    <p:sldId id="283" r:id="rId27"/>
    <p:sldId id="284" r:id="rId28"/>
    <p:sldId id="287" r:id="rId29"/>
    <p:sldId id="288" r:id="rId30"/>
    <p:sldId id="290" r:id="rId31"/>
    <p:sldId id="291" r:id="rId32"/>
    <p:sldId id="295" r:id="rId33"/>
    <p:sldId id="296" r:id="rId34"/>
    <p:sldId id="297" r:id="rId35"/>
    <p:sldId id="292" r:id="rId36"/>
    <p:sldId id="293" r:id="rId37"/>
    <p:sldId id="294" r:id="rId38"/>
    <p:sldId id="298" r:id="rId39"/>
    <p:sldId id="300" r:id="rId40"/>
    <p:sldId id="302" r:id="rId41"/>
    <p:sldId id="301" r:id="rId42"/>
    <p:sldId id="303" r:id="rId43"/>
    <p:sldId id="304" r:id="rId44"/>
    <p:sldId id="299" r:id="rId45"/>
  </p:sldIdLst>
  <p:sldSz cx="10080625" cy="7559675"/>
  <p:notesSz cx="7772400" cy="10058400"/>
  <p:defaultTextStyle>
    <a:defPPr>
      <a:defRPr lang="en-GB"/>
    </a:defPPr>
    <a:lvl1pPr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1pPr>
    <a:lvl2pPr marL="742950" indent="-28575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2pPr>
    <a:lvl3pPr marL="11430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3pPr>
    <a:lvl4pPr marL="16002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4pPr>
    <a:lvl5pPr marL="20574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5pPr>
    <a:lvl6pPr marL="2286000" algn="l" defTabSz="457200" rtl="0" eaLnBrk="1" latinLnBrk="0" hangingPunct="1">
      <a:defRPr kern="1200">
        <a:solidFill>
          <a:schemeClr val="bg1"/>
        </a:solidFill>
        <a:latin typeface="Arial" charset="0"/>
        <a:ea typeface="ＭＳ Ｐゴシック" charset="0"/>
        <a:cs typeface="ＭＳ Ｐゴシック" charset="0"/>
      </a:defRPr>
    </a:lvl6pPr>
    <a:lvl7pPr marL="2743200" algn="l" defTabSz="457200" rtl="0" eaLnBrk="1" latinLnBrk="0" hangingPunct="1">
      <a:defRPr kern="1200">
        <a:solidFill>
          <a:schemeClr val="bg1"/>
        </a:solidFill>
        <a:latin typeface="Arial" charset="0"/>
        <a:ea typeface="ＭＳ Ｐゴシック" charset="0"/>
        <a:cs typeface="ＭＳ Ｐゴシック" charset="0"/>
      </a:defRPr>
    </a:lvl7pPr>
    <a:lvl8pPr marL="3200400" algn="l" defTabSz="457200" rtl="0" eaLnBrk="1" latinLnBrk="0" hangingPunct="1">
      <a:defRPr kern="1200">
        <a:solidFill>
          <a:schemeClr val="bg1"/>
        </a:solidFill>
        <a:latin typeface="Arial" charset="0"/>
        <a:ea typeface="ＭＳ Ｐゴシック" charset="0"/>
        <a:cs typeface="ＭＳ Ｐゴシック" charset="0"/>
      </a:defRPr>
    </a:lvl8pPr>
    <a:lvl9pPr marL="3657600" algn="l" defTabSz="457200" rtl="0" eaLnBrk="1" latinLnBrk="0" hangingPunct="1">
      <a:defRPr kern="1200">
        <a:solidFill>
          <a:schemeClr val="bg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19246"/>
    <a:srgbClr val="1FAC19"/>
    <a:srgbClr val="FF293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88"/>
    <p:restoredTop sz="96642" autoAdjust="0"/>
  </p:normalViewPr>
  <p:slideViewPr>
    <p:cSldViewPr>
      <p:cViewPr varScale="1">
        <p:scale>
          <a:sx n="117" d="100"/>
          <a:sy n="117" d="100"/>
        </p:scale>
        <p:origin x="176" y="53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368675" cy="50323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4402138" y="0"/>
            <a:ext cx="3368675" cy="503238"/>
          </a:xfrm>
          <a:prstGeom prst="rect">
            <a:avLst/>
          </a:prstGeom>
        </p:spPr>
        <p:txBody>
          <a:bodyPr vert="horz" lIns="91440" tIns="45720" rIns="91440" bIns="45720" rtlCol="0"/>
          <a:lstStyle>
            <a:lvl1pPr algn="r">
              <a:defRPr sz="1200"/>
            </a:lvl1pPr>
          </a:lstStyle>
          <a:p>
            <a:fld id="{C8FEB9DB-AEC9-AA4E-AE69-783D4DF6B987}" type="datetimeFigureOut">
              <a:rPr lang="es-ES" smtClean="0"/>
              <a:t>23/3/20</a:t>
            </a:fld>
            <a:endParaRPr lang="es-ES"/>
          </a:p>
        </p:txBody>
      </p:sp>
      <p:sp>
        <p:nvSpPr>
          <p:cNvPr id="4" name="Marcador de pie de página 3"/>
          <p:cNvSpPr>
            <a:spLocks noGrp="1"/>
          </p:cNvSpPr>
          <p:nvPr>
            <p:ph type="ftr" sz="quarter" idx="2"/>
          </p:nvPr>
        </p:nvSpPr>
        <p:spPr>
          <a:xfrm>
            <a:off x="0" y="9553575"/>
            <a:ext cx="3368675" cy="503238"/>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p:cNvSpPr>
            <a:spLocks noGrp="1"/>
          </p:cNvSpPr>
          <p:nvPr>
            <p:ph type="sldNum" sz="quarter" idx="3"/>
          </p:nvPr>
        </p:nvSpPr>
        <p:spPr>
          <a:xfrm>
            <a:off x="4402138" y="9553575"/>
            <a:ext cx="3368675" cy="503238"/>
          </a:xfrm>
          <a:prstGeom prst="rect">
            <a:avLst/>
          </a:prstGeom>
        </p:spPr>
        <p:txBody>
          <a:bodyPr vert="horz" lIns="91440" tIns="45720" rIns="91440" bIns="45720" rtlCol="0" anchor="b"/>
          <a:lstStyle>
            <a:lvl1pPr algn="r">
              <a:defRPr sz="1200"/>
            </a:lvl1pPr>
          </a:lstStyle>
          <a:p>
            <a:fld id="{2BD1B91E-04EB-E741-9751-82E6E41C35E0}" type="slidenum">
              <a:rPr lang="es-ES" smtClean="0"/>
              <a:t>‹Nº›</a:t>
            </a:fld>
            <a:endParaRPr lang="es-ES"/>
          </a:p>
        </p:txBody>
      </p:sp>
    </p:spTree>
    <p:extLst>
      <p:ext uri="{BB962C8B-B14F-4D97-AF65-F5344CB8AC3E}">
        <p14:creationId xmlns:p14="http://schemas.microsoft.com/office/powerpoint/2010/main" val="42364987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4" name="AutoShape 2"/>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5" name="AutoShape 3"/>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6" name="Text Box 4"/>
          <p:cNvSpPr txBox="1">
            <a:spLocks noChangeArrowheads="1"/>
          </p:cNvSpPr>
          <p:nvPr/>
        </p:nvSpPr>
        <p:spPr bwMode="auto">
          <a:xfrm>
            <a:off x="0" y="0"/>
            <a:ext cx="3368675" cy="5048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7" name="Text Box 5"/>
          <p:cNvSpPr txBox="1">
            <a:spLocks noChangeArrowheads="1"/>
          </p:cNvSpPr>
          <p:nvPr/>
        </p:nvSpPr>
        <p:spPr bwMode="auto">
          <a:xfrm>
            <a:off x="4402138" y="0"/>
            <a:ext cx="3365500" cy="5016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8" name="Rectangle 6"/>
          <p:cNvSpPr>
            <a:spLocks noGrp="1" noRot="1" noChangeAspect="1" noChangeArrowheads="1"/>
          </p:cNvSpPr>
          <p:nvPr>
            <p:ph type="sldImg"/>
          </p:nvPr>
        </p:nvSpPr>
        <p:spPr bwMode="auto">
          <a:xfrm>
            <a:off x="1624013" y="1257300"/>
            <a:ext cx="4519612" cy="3389313"/>
          </a:xfrm>
          <a:prstGeom prst="rect">
            <a:avLst/>
          </a:prstGeom>
          <a:noFill/>
          <a:ln w="12600" cap="sq">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sp>
      <p:sp>
        <p:nvSpPr>
          <p:cNvPr id="3079" name="Rectangle 7"/>
          <p:cNvSpPr>
            <a:spLocks noGrp="1" noChangeArrowheads="1"/>
          </p:cNvSpPr>
          <p:nvPr>
            <p:ph type="body"/>
          </p:nvPr>
        </p:nvSpPr>
        <p:spPr bwMode="auto">
          <a:xfrm>
            <a:off x="777875" y="4840288"/>
            <a:ext cx="6211888" cy="39560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0000" tIns="46800" rIns="90000" bIns="46800" numCol="1" anchor="t" anchorCtr="0" compatLnSpc="1">
            <a:prstTxWarp prst="textNoShape">
              <a:avLst/>
            </a:prstTxWarp>
          </a:bodyPr>
          <a:lstStyle/>
          <a:p>
            <a:pPr lvl="0"/>
            <a:endParaRPr lang="es-ES" noProof="0"/>
          </a:p>
        </p:txBody>
      </p:sp>
      <p:sp>
        <p:nvSpPr>
          <p:cNvPr id="3080" name="Text Box 8"/>
          <p:cNvSpPr txBox="1">
            <a:spLocks noChangeArrowheads="1"/>
          </p:cNvSpPr>
          <p:nvPr/>
        </p:nvSpPr>
        <p:spPr bwMode="auto">
          <a:xfrm>
            <a:off x="0" y="9553575"/>
            <a:ext cx="3368675" cy="5048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81" name="Rectangle 9"/>
          <p:cNvSpPr>
            <a:spLocks noGrp="1" noChangeArrowheads="1"/>
          </p:cNvSpPr>
          <p:nvPr>
            <p:ph type="sldNum"/>
          </p:nvPr>
        </p:nvSpPr>
        <p:spPr bwMode="auto">
          <a:xfrm>
            <a:off x="4402138" y="9553575"/>
            <a:ext cx="3363912" cy="5000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0000" tIns="46800" rIns="90000" bIns="46800" numCol="1" anchor="b" anchorCtr="0" compatLnSpc="1">
            <a:prstTxWarp prst="textNoShape">
              <a:avLst/>
            </a:prstTxWarp>
          </a:bodyPr>
          <a:lstStyle>
            <a:lvl1pPr algn="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Calibri" charset="0"/>
                <a:cs typeface="DejaVu Sans" charset="0"/>
              </a:defRPr>
            </a:lvl1pPr>
          </a:lstStyle>
          <a:p>
            <a:pPr>
              <a:defRPr/>
            </a:pPr>
            <a:fld id="{66A3B2F8-F852-AC4E-8E9D-447617382F22}" type="slidenum">
              <a:rPr lang="es-CO"/>
              <a:pPr>
                <a:defRPr/>
              </a:pPr>
              <a:t>‹Nº›</a:t>
            </a:fld>
            <a:endParaRPr lang="es-CO"/>
          </a:p>
        </p:txBody>
      </p:sp>
    </p:spTree>
    <p:extLst>
      <p:ext uri="{BB962C8B-B14F-4D97-AF65-F5344CB8AC3E}">
        <p14:creationId xmlns:p14="http://schemas.microsoft.com/office/powerpoint/2010/main" val="125491420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8"/>
          <p:cNvSpPr>
            <a:spLocks noGrp="1" noChangeArrowheads="1"/>
          </p:cNvSpPr>
          <p:nvPr>
            <p:ph type="sldNum" sz="quarter"/>
          </p:nvPr>
        </p:nvSpPr>
        <p:spPr>
          <a:extLst>
            <a:ext uri="{91240B29-F687-4f45-9708-019B960494DF}">
              <a14:hiddenLine xmlns:a14="http://schemas.microsoft.com/office/drawing/2010/main" xmlns="" w="9525">
                <a:solidFill>
                  <a:srgbClr val="3465A4"/>
                </a:solidFill>
                <a:round/>
                <a:headEnd/>
                <a:tailEnd/>
              </a14:hiddenLine>
            </a:ext>
          </a:extLst>
        </p:spPr>
        <p:txBody>
          <a:bodyPr/>
          <a:lstStyle>
            <a:lvl1pPr marL="240556" indent="-238788">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2pPr>
            <a:lvl3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3pPr>
            <a:lvl4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4pPr>
            <a:lvl5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5pPr>
            <a:lvl6pPr marL="2801767"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6pPr>
            <a:lvl7pPr marL="3311180"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7pPr>
            <a:lvl8pPr marL="3820592"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8pPr>
            <a:lvl9pPr marL="4330004"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9pPr>
          </a:lstStyle>
          <a:p>
            <a:pPr>
              <a:buClrTx/>
              <a:buSzPct val="45000"/>
              <a:buFontTx/>
              <a:buNone/>
              <a:defRPr/>
            </a:pPr>
            <a:fld id="{0FDF05A7-919E-C542-BFAF-AB068D1F0ADA}" type="slidenum">
              <a:rPr lang="es-ES" sz="1300">
                <a:solidFill>
                  <a:srgbClr val="000000"/>
                </a:solidFill>
                <a:latin typeface="Times New Roman" charset="0"/>
                <a:cs typeface="Tahoma" charset="0"/>
              </a:rPr>
              <a:pPr>
                <a:buClrTx/>
                <a:buSzPct val="45000"/>
                <a:buFontTx/>
                <a:buNone/>
                <a:defRPr/>
              </a:pPr>
              <a:t>1</a:t>
            </a:fld>
            <a:endParaRPr lang="es-ES" sz="1300">
              <a:solidFill>
                <a:srgbClr val="000000"/>
              </a:solidFill>
              <a:latin typeface="Times New Roman" charset="0"/>
              <a:cs typeface="Tahoma" charset="0"/>
            </a:endParaRPr>
          </a:p>
        </p:txBody>
      </p:sp>
      <p:sp>
        <p:nvSpPr>
          <p:cNvPr id="18435" name="Rectangle 1"/>
          <p:cNvSpPr>
            <a:spLocks noGrp="1" noRot="1" noChangeAspect="1" noChangeArrowheads="1" noTextEdit="1"/>
          </p:cNvSpPr>
          <p:nvPr>
            <p:ph type="sldImg"/>
          </p:nvPr>
        </p:nvSpPr>
        <p:spPr>
          <a:xfrm>
            <a:off x="1371600" y="754063"/>
            <a:ext cx="5029200" cy="3771900"/>
          </a:xfrm>
          <a:solidFill>
            <a:srgbClr val="FFFFFF"/>
          </a:solidFill>
          <a:extLst>
            <a:ext uri="{AF507438-7753-43e0-B8FC-AC1667EBCBE1}">
              <a14:hiddenEffects xmlns:a14="http://schemas.microsoft.com/office/drawing/2010/main" xmlns="">
                <a:effectLst>
                  <a:outerShdw dist="35921" dir="2700000" algn="ctr" rotWithShape="0">
                    <a:srgbClr val="808080"/>
                  </a:outerShdw>
                </a:effectLst>
              </a14:hiddenEffects>
            </a:ext>
          </a:extLst>
        </p:spPr>
      </p:sp>
      <p:sp>
        <p:nvSpPr>
          <p:cNvPr id="10244" name="Text Box 2"/>
          <p:cNvSpPr txBox="1">
            <a:spLocks noChangeArrowheads="1"/>
          </p:cNvSpPr>
          <p:nvPr/>
        </p:nvSpPr>
        <p:spPr bwMode="auto">
          <a:xfrm>
            <a:off x="777875" y="4778375"/>
            <a:ext cx="6216650" cy="45259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101882" tIns="50941" rIns="101882" bIns="50941" anchor="ctr"/>
          <a:lstStyle/>
          <a:p>
            <a:pPr eaLnBrk="1" hangingPunct="1">
              <a:defRPr/>
            </a:pPr>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es-ES_tradnl"/>
              <a:t>Clic para editar título</a:t>
            </a:r>
            <a:endParaRPr lang="es-ES"/>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Haga clic para modificar el estilo de subtítulo del patrón</a:t>
            </a:r>
            <a:endParaRPr lang="es-ES"/>
          </a:p>
        </p:txBody>
      </p:sp>
    </p:spTree>
    <p:extLst>
      <p:ext uri="{BB962C8B-B14F-4D97-AF65-F5344CB8AC3E}">
        <p14:creationId xmlns:p14="http://schemas.microsoft.com/office/powerpoint/2010/main" val="4097963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954374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Haga clic para modificar el estilo de texto del patrón</a:t>
            </a:r>
          </a:p>
        </p:txBody>
      </p:sp>
    </p:spTree>
    <p:extLst>
      <p:ext uri="{BB962C8B-B14F-4D97-AF65-F5344CB8AC3E}">
        <p14:creationId xmlns:p14="http://schemas.microsoft.com/office/powerpoint/2010/main" val="2462680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5032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51133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3909344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496888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Tree>
    <p:extLst>
      <p:ext uri="{BB962C8B-B14F-4D97-AF65-F5344CB8AC3E}">
        <p14:creationId xmlns:p14="http://schemas.microsoft.com/office/powerpoint/2010/main" val="3160393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61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116522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510027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3776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5846763"/>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503238" y="301625"/>
            <a:ext cx="6648450" cy="5846763"/>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726280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es-ES_tradnl"/>
              <a:t>Clic para editar título</a:t>
            </a:r>
            <a:endParaRPr lang="es-ES"/>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Haga clic para modificar el estilo de subtítulo del patrón</a:t>
            </a:r>
            <a:endParaRPr lang="es-ES"/>
          </a:p>
        </p:txBody>
      </p:sp>
    </p:spTree>
    <p:extLst>
      <p:ext uri="{BB962C8B-B14F-4D97-AF65-F5344CB8AC3E}">
        <p14:creationId xmlns:p14="http://schemas.microsoft.com/office/powerpoint/2010/main" val="2047774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377687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Haga clic para modificar el estilo de texto del patrón</a:t>
            </a:r>
          </a:p>
        </p:txBody>
      </p:sp>
    </p:spTree>
    <p:extLst>
      <p:ext uri="{BB962C8B-B14F-4D97-AF65-F5344CB8AC3E}">
        <p14:creationId xmlns:p14="http://schemas.microsoft.com/office/powerpoint/2010/main" val="1215271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5032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51133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000107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658492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Tree>
    <p:extLst>
      <p:ext uri="{BB962C8B-B14F-4D97-AF65-F5344CB8AC3E}">
        <p14:creationId xmlns:p14="http://schemas.microsoft.com/office/powerpoint/2010/main" val="15963734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4575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1025833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8775536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6727000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5846763"/>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503238" y="301625"/>
            <a:ext cx="6648450" cy="5846763"/>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4006443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700" y="25400"/>
            <a:ext cx="10079038" cy="7494588"/>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026" name="Rectangle 2"/>
          <p:cNvSpPr>
            <a:spLocks noGrp="1" noChangeArrowheads="1"/>
          </p:cNvSpPr>
          <p:nvPr>
            <p:ph type="title"/>
          </p:nvPr>
        </p:nvSpPr>
        <p:spPr bwMode="auto">
          <a:xfrm>
            <a:off x="503238" y="301625"/>
            <a:ext cx="9067800" cy="12573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0" tIns="0" rIns="0" bIns="0" numCol="1" anchor="ctr" anchorCtr="0" compatLnSpc="1">
            <a:prstTxWarp prst="textNoShape">
              <a:avLst/>
            </a:prstTxWarp>
          </a:bodyPr>
          <a:lstStyle/>
          <a:p>
            <a:pPr lvl="0"/>
            <a:r>
              <a:rPr lang="en-GB"/>
              <a:t>Pulse para editar el formato del texto de título</a:t>
            </a:r>
          </a:p>
        </p:txBody>
      </p:sp>
      <p:sp>
        <p:nvSpPr>
          <p:cNvPr id="1027" name="Rectangle 3"/>
          <p:cNvSpPr>
            <a:spLocks noGrp="1" noChangeArrowheads="1"/>
          </p:cNvSpPr>
          <p:nvPr>
            <p:ph type="body" idx="1"/>
          </p:nvPr>
        </p:nvSpPr>
        <p:spPr bwMode="auto">
          <a:xfrm>
            <a:off x="503238" y="1768475"/>
            <a:ext cx="9067800" cy="43799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p>
            <a:pPr lvl="0"/>
            <a:r>
              <a:rPr lang="en-GB"/>
              <a:t>Pulse para editar el formato de esquema del texto</a:t>
            </a:r>
          </a:p>
          <a:p>
            <a:pPr lvl="1"/>
            <a:r>
              <a:rPr lang="en-GB"/>
              <a:t>Segundo nivel del esquema</a:t>
            </a:r>
          </a:p>
          <a:p>
            <a:pPr lvl="2"/>
            <a:r>
              <a:rPr lang="en-GB"/>
              <a:t>Tercer nivel del esquema</a:t>
            </a:r>
          </a:p>
          <a:p>
            <a:pPr lvl="3"/>
            <a:r>
              <a:rPr lang="en-GB"/>
              <a:t>Cuarto nivel del esquema</a:t>
            </a:r>
          </a:p>
          <a:p>
            <a:pPr lvl="4"/>
            <a:r>
              <a:rPr lang="en-GB"/>
              <a:t>Quinto nivel del esquema</a:t>
            </a:r>
          </a:p>
          <a:p>
            <a:pPr lvl="4"/>
            <a:r>
              <a:rPr lang="en-GB"/>
              <a:t>Sexto nivel del esquema</a:t>
            </a:r>
          </a:p>
          <a:p>
            <a:pPr lvl="4"/>
            <a:r>
              <a:rPr lang="en-GB"/>
              <a:t>Séptimo nivel del esquema</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700" y="25400"/>
            <a:ext cx="10079038" cy="7494588"/>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2050"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92350" y="1768475"/>
            <a:ext cx="5495925" cy="438467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2051"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92350" y="1768475"/>
            <a:ext cx="5495925" cy="438467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052" name="Rectangle 4"/>
          <p:cNvSpPr>
            <a:spLocks noGrp="1" noChangeArrowheads="1"/>
          </p:cNvSpPr>
          <p:nvPr>
            <p:ph type="title"/>
          </p:nvPr>
        </p:nvSpPr>
        <p:spPr bwMode="auto">
          <a:xfrm>
            <a:off x="503238" y="301625"/>
            <a:ext cx="9067800" cy="12573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0" tIns="0" rIns="0" bIns="0" numCol="1" anchor="ctr" anchorCtr="0" compatLnSpc="1">
            <a:prstTxWarp prst="textNoShape">
              <a:avLst/>
            </a:prstTxWarp>
          </a:bodyPr>
          <a:lstStyle/>
          <a:p>
            <a:pPr lvl="0"/>
            <a:r>
              <a:rPr lang="en-GB"/>
              <a:t>Pulse para editar el formato del texto de título</a:t>
            </a:r>
          </a:p>
        </p:txBody>
      </p:sp>
      <p:sp>
        <p:nvSpPr>
          <p:cNvPr id="2053" name="Rectangle 5"/>
          <p:cNvSpPr>
            <a:spLocks noGrp="1" noChangeArrowheads="1"/>
          </p:cNvSpPr>
          <p:nvPr>
            <p:ph type="body" idx="1"/>
          </p:nvPr>
        </p:nvSpPr>
        <p:spPr bwMode="auto">
          <a:xfrm>
            <a:off x="503238" y="1768475"/>
            <a:ext cx="9067800" cy="43799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p>
            <a:pPr lvl="0"/>
            <a:r>
              <a:rPr lang="en-GB"/>
              <a:t>Pulse para editar el formato de esquema del texto</a:t>
            </a:r>
          </a:p>
          <a:p>
            <a:pPr lvl="1"/>
            <a:r>
              <a:rPr lang="en-GB"/>
              <a:t>Segundo nivel del esquema</a:t>
            </a:r>
          </a:p>
          <a:p>
            <a:pPr lvl="2"/>
            <a:r>
              <a:rPr lang="en-GB"/>
              <a:t>Tercer nivel del esquema</a:t>
            </a:r>
          </a:p>
          <a:p>
            <a:pPr lvl="3"/>
            <a:r>
              <a:rPr lang="en-GB"/>
              <a:t>Cuarto nivel del esquema</a:t>
            </a:r>
          </a:p>
          <a:p>
            <a:pPr lvl="4"/>
            <a:r>
              <a:rPr lang="en-GB"/>
              <a:t>Quinto nivel del esquema</a:t>
            </a:r>
          </a:p>
          <a:p>
            <a:pPr lvl="4"/>
            <a:r>
              <a:rPr lang="en-GB"/>
              <a:t>Sexto nivel del esquema</a:t>
            </a:r>
          </a:p>
          <a:p>
            <a:pPr lvl="4"/>
            <a:r>
              <a:rPr lang="en-GB"/>
              <a:t>Séptimo nivel del esquema</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wmf"/><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jpg"/></Relationships>
</file>

<file path=ppt/slides/_rels/slide1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53.tiff"/><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jpg"/></Relationships>
</file>

<file path=ppt/slides/_rels/slide34.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7.xml"/><Relationship Id="rId4" Type="http://schemas.openxmlformats.org/officeDocument/2006/relationships/image" Target="../media/image72.jpg"/></Relationships>
</file>

<file path=ppt/slides/_rels/slide3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emf"/><Relationship Id="rId1" Type="http://schemas.openxmlformats.org/officeDocument/2006/relationships/slideLayout" Target="../slideLayouts/slideLayout7.xml"/><Relationship Id="rId4" Type="http://schemas.openxmlformats.org/officeDocument/2006/relationships/image" Target="../media/image75.jpg"/></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p:cNvSpPr txBox="1">
            <a:spLocks noChangeArrowheads="1"/>
          </p:cNvSpPr>
          <p:nvPr/>
        </p:nvSpPr>
        <p:spPr bwMode="auto">
          <a:xfrm>
            <a:off x="71760" y="2627709"/>
            <a:ext cx="8257231" cy="158417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50397" rIns="0" bIns="50397" anchor="ctr"/>
          <a:lstStyle>
            <a:lvl1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2pPr>
            <a:lvl3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3pPr>
            <a:lvl4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4pPr>
            <a:lvl5pPr>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5pPr>
            <a:lvl6pPr marL="25146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6pPr>
            <a:lvl7pPr marL="29718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7pPr>
            <a:lvl8pPr marL="34290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8pPr>
            <a:lvl9pPr marL="3886200" indent="-228600" defTabSz="449263" eaLnBrk="0" fontAlgn="base" hangingPunct="0">
              <a:spcBef>
                <a:spcPct val="0"/>
              </a:spcBef>
              <a:spcAft>
                <a:spcPct val="0"/>
              </a:spcAft>
              <a:buClr>
                <a:srgbClr val="000000"/>
              </a:buClr>
              <a:buSzPct val="100000"/>
              <a:buFont typeface="Times New Roman"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Gill Sans MT" charset="0"/>
                <a:ea typeface="ＭＳ Ｐゴシック" charset="0"/>
              </a:defRPr>
            </a:lvl9pPr>
          </a:lstStyle>
          <a:p>
            <a:pPr algn="ctr" eaLnBrk="1" hangingPunct="1">
              <a:buClrTx/>
              <a:buFontTx/>
              <a:buNone/>
              <a:defRPr/>
            </a:pPr>
            <a:r>
              <a:rPr lang="es-ES" sz="3500" b="1" dirty="0">
                <a:solidFill>
                  <a:srgbClr val="595959"/>
                </a:solidFill>
                <a:latin typeface="Arial" charset="0"/>
                <a:cs typeface="Arial" charset="0"/>
              </a:rPr>
              <a:t>SALUD PUBLICA </a:t>
            </a:r>
            <a:br>
              <a:rPr lang="es-ES" sz="3500" b="1" dirty="0">
                <a:solidFill>
                  <a:srgbClr val="595959"/>
                </a:solidFill>
                <a:latin typeface="Arial" charset="0"/>
                <a:cs typeface="Arial" charset="0"/>
              </a:rPr>
            </a:br>
            <a:br>
              <a:rPr lang="es-ES" sz="3500" b="1" dirty="0">
                <a:solidFill>
                  <a:srgbClr val="595959"/>
                </a:solidFill>
                <a:latin typeface="Arial" charset="0"/>
                <a:cs typeface="Arial" charset="0"/>
              </a:rPr>
            </a:br>
            <a:r>
              <a:rPr lang="es-ES" sz="3500" b="1" dirty="0">
                <a:solidFill>
                  <a:srgbClr val="595959"/>
                </a:solidFill>
                <a:latin typeface="Arial" charset="0"/>
                <a:cs typeface="Arial" charset="0"/>
              </a:rPr>
              <a:t> </a:t>
            </a:r>
          </a:p>
        </p:txBody>
      </p:sp>
      <p:sp>
        <p:nvSpPr>
          <p:cNvPr id="2" name="Rectángulo 1">
            <a:extLst>
              <a:ext uri="{FF2B5EF4-FFF2-40B4-BE49-F238E27FC236}">
                <a16:creationId xmlns:a16="http://schemas.microsoft.com/office/drawing/2014/main" id="{1FA486E7-C667-E244-A206-98F005AC6AAA}"/>
              </a:ext>
            </a:extLst>
          </p:cNvPr>
          <p:cNvSpPr/>
          <p:nvPr/>
        </p:nvSpPr>
        <p:spPr>
          <a:xfrm>
            <a:off x="287784" y="3419797"/>
            <a:ext cx="6480720" cy="3693319"/>
          </a:xfrm>
          <a:prstGeom prst="rect">
            <a:avLst/>
          </a:prstGeom>
        </p:spPr>
        <p:txBody>
          <a:bodyPr wrap="square">
            <a:spAutoFit/>
          </a:bodyPr>
          <a:lstStyle/>
          <a:p>
            <a:pPr marL="457200" indent="-457200" algn="just">
              <a:buFont typeface="Wingdings" pitchFamily="2" charset="2"/>
              <a:buChar char="q"/>
            </a:pPr>
            <a:r>
              <a:rPr lang="es-CO" dirty="0">
                <a:solidFill>
                  <a:srgbClr val="1E1E1E"/>
                </a:solidFill>
              </a:rPr>
              <a:t>Enfermedades Crónicas </a:t>
            </a:r>
          </a:p>
          <a:p>
            <a:pPr marL="457200" indent="-457200" algn="just">
              <a:buFont typeface="Wingdings" pitchFamily="2" charset="2"/>
              <a:buChar char="q"/>
            </a:pPr>
            <a:endParaRPr lang="es-CO" dirty="0">
              <a:solidFill>
                <a:srgbClr val="1E1E1E"/>
              </a:solidFill>
            </a:endParaRPr>
          </a:p>
          <a:p>
            <a:pPr marL="457200" indent="-457200" algn="just">
              <a:buFont typeface="Wingdings" pitchFamily="2" charset="2"/>
              <a:buChar char="q"/>
            </a:pPr>
            <a:r>
              <a:rPr lang="es-CO" dirty="0">
                <a:solidFill>
                  <a:srgbClr val="1E1E1E"/>
                </a:solidFill>
              </a:rPr>
              <a:t>Estilos de vida saludable</a:t>
            </a:r>
          </a:p>
          <a:p>
            <a:pPr marL="457200" indent="-457200" algn="just">
              <a:buFont typeface="Wingdings" pitchFamily="2" charset="2"/>
              <a:buChar char="q"/>
            </a:pPr>
            <a:endParaRPr lang="es-CO" dirty="0">
              <a:solidFill>
                <a:srgbClr val="1E1E1E"/>
              </a:solidFill>
            </a:endParaRPr>
          </a:p>
          <a:p>
            <a:pPr marL="457200" indent="-457200" algn="just">
              <a:buFont typeface="Wingdings" pitchFamily="2" charset="2"/>
              <a:buChar char="q"/>
            </a:pPr>
            <a:r>
              <a:rPr lang="es-CO" dirty="0">
                <a:solidFill>
                  <a:srgbClr val="1E1E1E"/>
                </a:solidFill>
              </a:rPr>
              <a:t>Enfermedades Endémicas</a:t>
            </a:r>
          </a:p>
          <a:p>
            <a:pPr marL="0" indent="0" algn="just">
              <a:buNone/>
            </a:pPr>
            <a:endParaRPr lang="es-CO" dirty="0">
              <a:solidFill>
                <a:srgbClr val="1E1E1E"/>
              </a:solidFill>
            </a:endParaRPr>
          </a:p>
          <a:p>
            <a:pPr marL="457200" indent="-457200" algn="just">
              <a:buFont typeface="Wingdings" pitchFamily="2" charset="2"/>
              <a:buChar char="q"/>
            </a:pPr>
            <a:r>
              <a:rPr lang="es-CO" dirty="0">
                <a:solidFill>
                  <a:srgbClr val="1E1E1E"/>
                </a:solidFill>
              </a:rPr>
              <a:t>Enfermedades de Transmisión sexual</a:t>
            </a:r>
          </a:p>
          <a:p>
            <a:pPr marL="457200" indent="-457200" algn="just">
              <a:buFont typeface="Wingdings" pitchFamily="2" charset="2"/>
              <a:buChar char="q"/>
            </a:pPr>
            <a:endParaRPr lang="es-CO" dirty="0">
              <a:solidFill>
                <a:srgbClr val="1E1E1E"/>
              </a:solidFill>
            </a:endParaRPr>
          </a:p>
          <a:p>
            <a:pPr marL="457200" indent="-457200" algn="just">
              <a:buFont typeface="Wingdings" pitchFamily="2" charset="2"/>
              <a:buChar char="q"/>
            </a:pPr>
            <a:r>
              <a:rPr lang="es-CO" dirty="0">
                <a:solidFill>
                  <a:srgbClr val="1E1E1E"/>
                </a:solidFill>
              </a:rPr>
              <a:t>Enfermedades Transmitidas por alimemtos.</a:t>
            </a:r>
          </a:p>
          <a:p>
            <a:pPr marL="457200" indent="-457200" algn="just">
              <a:buFont typeface="Wingdings" pitchFamily="2" charset="2"/>
              <a:buChar char="q"/>
            </a:pPr>
            <a:endParaRPr lang="es-CO" dirty="0">
              <a:solidFill>
                <a:srgbClr val="1E1E1E"/>
              </a:solidFill>
            </a:endParaRPr>
          </a:p>
          <a:p>
            <a:pPr marL="457200" indent="-457200" algn="just">
              <a:buFont typeface="Wingdings" pitchFamily="2" charset="2"/>
              <a:buChar char="q"/>
            </a:pPr>
            <a:r>
              <a:rPr lang="es-CO" dirty="0">
                <a:solidFill>
                  <a:srgbClr val="1E1E1E"/>
                </a:solidFill>
              </a:rPr>
              <a:t>Prevencion del consumo de Sustancias Psicoactivas,  Tabaco y Alcohol</a:t>
            </a:r>
          </a:p>
          <a:p>
            <a:pPr marL="457200" indent="-457200" algn="just">
              <a:buFont typeface="Wingdings" pitchFamily="2" charset="2"/>
              <a:buChar char="q"/>
            </a:pPr>
            <a:endParaRPr lang="es-CO" dirty="0">
              <a:solidFill>
                <a:srgbClr val="1E1E1E"/>
              </a:solidFill>
            </a:endParaRPr>
          </a:p>
        </p:txBody>
      </p:sp>
      <p:pic>
        <p:nvPicPr>
          <p:cNvPr id="4" name="Imagen 3">
            <a:extLst>
              <a:ext uri="{FF2B5EF4-FFF2-40B4-BE49-F238E27FC236}">
                <a16:creationId xmlns:a16="http://schemas.microsoft.com/office/drawing/2014/main" id="{21F51F48-85B7-AE49-B98F-94E3025E82E8}"/>
              </a:ext>
            </a:extLst>
          </p:cNvPr>
          <p:cNvPicPr>
            <a:picLocks noChangeAspect="1"/>
          </p:cNvPicPr>
          <p:nvPr/>
        </p:nvPicPr>
        <p:blipFill>
          <a:blip r:embed="rId3"/>
          <a:stretch>
            <a:fillRect/>
          </a:stretch>
        </p:blipFill>
        <p:spPr>
          <a:xfrm>
            <a:off x="287784" y="286713"/>
            <a:ext cx="3613843" cy="2203517"/>
          </a:xfrm>
          <a:prstGeom prst="rect">
            <a:avLst/>
          </a:prstGeom>
        </p:spPr>
      </p:pic>
      <p:pic>
        <p:nvPicPr>
          <p:cNvPr id="6" name="Imagen 5">
            <a:extLst>
              <a:ext uri="{FF2B5EF4-FFF2-40B4-BE49-F238E27FC236}">
                <a16:creationId xmlns:a16="http://schemas.microsoft.com/office/drawing/2014/main" id="{4FED89B1-C2F1-1F44-ABB1-3FFD85C4806D}"/>
              </a:ext>
            </a:extLst>
          </p:cNvPr>
          <p:cNvPicPr>
            <a:picLocks noChangeAspect="1"/>
          </p:cNvPicPr>
          <p:nvPr/>
        </p:nvPicPr>
        <p:blipFill>
          <a:blip r:embed="rId4"/>
          <a:stretch>
            <a:fillRect/>
          </a:stretch>
        </p:blipFill>
        <p:spPr>
          <a:xfrm>
            <a:off x="5976416" y="395461"/>
            <a:ext cx="2093609" cy="2341240"/>
          </a:xfrm>
          <a:prstGeom prst="rect">
            <a:avLst/>
          </a:prstGeom>
        </p:spPr>
      </p:pic>
      <p:pic>
        <p:nvPicPr>
          <p:cNvPr id="8" name="Imagen 7">
            <a:extLst>
              <a:ext uri="{FF2B5EF4-FFF2-40B4-BE49-F238E27FC236}">
                <a16:creationId xmlns:a16="http://schemas.microsoft.com/office/drawing/2014/main" id="{CA4282B8-31FB-AC4A-84F3-D5B6746F4848}"/>
              </a:ext>
            </a:extLst>
          </p:cNvPr>
          <p:cNvPicPr>
            <a:picLocks noChangeAspect="1"/>
          </p:cNvPicPr>
          <p:nvPr/>
        </p:nvPicPr>
        <p:blipFill>
          <a:blip r:embed="rId5"/>
          <a:stretch>
            <a:fillRect/>
          </a:stretch>
        </p:blipFill>
        <p:spPr>
          <a:xfrm>
            <a:off x="7193396" y="6012085"/>
            <a:ext cx="1753258" cy="1288108"/>
          </a:xfrm>
          <a:prstGeom prst="rect">
            <a:avLst/>
          </a:prstGeom>
        </p:spPr>
      </p:pic>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DE6D61E-DCAF-D647-A144-1ECCEA6AB9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785" y="107430"/>
            <a:ext cx="2376263"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a:extLst>
              <a:ext uri="{FF2B5EF4-FFF2-40B4-BE49-F238E27FC236}">
                <a16:creationId xmlns:a16="http://schemas.microsoft.com/office/drawing/2014/main" id="{3846E4D9-493A-7F43-9A48-3CC6274B310E}"/>
              </a:ext>
            </a:extLst>
          </p:cNvPr>
          <p:cNvSpPr txBox="1">
            <a:spLocks noChangeArrowheads="1"/>
          </p:cNvSpPr>
          <p:nvPr/>
        </p:nvSpPr>
        <p:spPr>
          <a:xfrm>
            <a:off x="2664048" y="88557"/>
            <a:ext cx="5346552" cy="1143000"/>
          </a:xfrm>
          <a:prstGeom prst="rect">
            <a:avLst/>
          </a:prstGeom>
          <a:solidFill>
            <a:schemeClr val="accent3">
              <a:lumMod val="40000"/>
              <a:lumOff val="60000"/>
            </a:schemeClr>
          </a:solidFill>
        </p:spPr>
        <p:txBody>
          <a:bodyPr>
            <a:noAutofit/>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pPr eaLnBrk="1" fontAlgn="auto" hangingPunct="1">
              <a:spcAft>
                <a:spcPts val="0"/>
              </a:spcAft>
              <a:defRPr/>
            </a:pPr>
            <a:r>
              <a:rPr lang="es-ES" sz="3600" kern="0" dirty="0">
                <a:solidFill>
                  <a:srgbClr val="F9B036"/>
                </a:solidFill>
                <a:latin typeface="Algerian" pitchFamily="82" charset="0"/>
              </a:rPr>
              <a:t>Manejo de paciente con enfermedad cardiovascular </a:t>
            </a:r>
          </a:p>
        </p:txBody>
      </p:sp>
      <p:pic>
        <p:nvPicPr>
          <p:cNvPr id="4" name="Picture 3">
            <a:extLst>
              <a:ext uri="{FF2B5EF4-FFF2-40B4-BE49-F238E27FC236}">
                <a16:creationId xmlns:a16="http://schemas.microsoft.com/office/drawing/2014/main" id="{DD92C2BB-B870-5C41-9988-70E8346D5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4288" y="1258546"/>
            <a:ext cx="3455988"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redondeado">
            <a:extLst>
              <a:ext uri="{FF2B5EF4-FFF2-40B4-BE49-F238E27FC236}">
                <a16:creationId xmlns:a16="http://schemas.microsoft.com/office/drawing/2014/main" id="{562616CE-B8D2-5542-9EC8-E4565DC3F691}"/>
              </a:ext>
            </a:extLst>
          </p:cNvPr>
          <p:cNvSpPr/>
          <p:nvPr/>
        </p:nvSpPr>
        <p:spPr>
          <a:xfrm>
            <a:off x="143768" y="2725514"/>
            <a:ext cx="4266443" cy="4078659"/>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dirty="0">
                <a:solidFill>
                  <a:schemeClr val="tx1"/>
                </a:solidFill>
                <a:latin typeface="Comic Sans MS" pitchFamily="66" charset="0"/>
              </a:rPr>
              <a:t>La enfermedad cardiovascular se asocia a ateroesclerosis o enfermedad de los vasos sanguíneo, que se produce por el exceso de colesterol en la sangre, la que se deposita e inflama las paredes de las arterias, reduciendo su diámetro y terminando por dificultar el flujo sanguíneo tan necesario para el corazón y </a:t>
            </a:r>
            <a:endParaRPr lang="es-CO" dirty="0">
              <a:solidFill>
                <a:schemeClr val="tx1"/>
              </a:solidFill>
            </a:endParaRPr>
          </a:p>
        </p:txBody>
      </p:sp>
    </p:spTree>
    <p:extLst>
      <p:ext uri="{BB962C8B-B14F-4D97-AF65-F5344CB8AC3E}">
        <p14:creationId xmlns:p14="http://schemas.microsoft.com/office/powerpoint/2010/main" val="510568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redondeado">
            <a:extLst>
              <a:ext uri="{FF2B5EF4-FFF2-40B4-BE49-F238E27FC236}">
                <a16:creationId xmlns:a16="http://schemas.microsoft.com/office/drawing/2014/main" id="{A1A57D47-759B-8544-A80B-7A4E892A01CF}"/>
              </a:ext>
            </a:extLst>
          </p:cNvPr>
          <p:cNvSpPr/>
          <p:nvPr/>
        </p:nvSpPr>
        <p:spPr>
          <a:xfrm>
            <a:off x="215776" y="107429"/>
            <a:ext cx="7344816" cy="1152128"/>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3200" b="1" dirty="0">
                <a:solidFill>
                  <a:srgbClr val="F9B036"/>
                </a:solidFill>
                <a:latin typeface="Algerian" pitchFamily="82" charset="0"/>
              </a:rPr>
              <a:t>Factores de riesgo cardiovascular</a:t>
            </a:r>
          </a:p>
        </p:txBody>
      </p:sp>
      <p:sp>
        <p:nvSpPr>
          <p:cNvPr id="3" name="6 Marcador de contenido">
            <a:extLst>
              <a:ext uri="{FF2B5EF4-FFF2-40B4-BE49-F238E27FC236}">
                <a16:creationId xmlns:a16="http://schemas.microsoft.com/office/drawing/2014/main" id="{5EBA8942-4919-9848-AF4F-6A84C4388F70}"/>
              </a:ext>
            </a:extLst>
          </p:cNvPr>
          <p:cNvSpPr txBox="1">
            <a:spLocks/>
          </p:cNvSpPr>
          <p:nvPr/>
        </p:nvSpPr>
        <p:spPr>
          <a:xfrm>
            <a:off x="215776" y="1773238"/>
            <a:ext cx="5292849" cy="4238847"/>
          </a:xfrm>
          <a:prstGeom prst="rect">
            <a:avLst/>
          </a:prstGeom>
        </p:spPr>
        <p:txBody>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pPr algn="just" eaLnBrk="1" hangingPunct="1"/>
            <a:r>
              <a:rPr lang="es-CO" altLang="es-ES" sz="2800" kern="0" dirty="0">
                <a:latin typeface="Comic Sans MS" panose="030F0702030302020204" pitchFamily="66" charset="0"/>
              </a:rPr>
              <a:t>1 HTA  (Hipertensión arterial)</a:t>
            </a:r>
          </a:p>
          <a:p>
            <a:pPr algn="just" eaLnBrk="1" hangingPunct="1"/>
            <a:r>
              <a:rPr lang="es-CO" altLang="es-ES" sz="2800" kern="0" dirty="0">
                <a:latin typeface="Comic Sans MS" panose="030F0702030302020204" pitchFamily="66" charset="0"/>
              </a:rPr>
              <a:t>2Hipercolesterolemia  (colesterol alto)</a:t>
            </a:r>
          </a:p>
          <a:p>
            <a:pPr algn="just" eaLnBrk="1" hangingPunct="1"/>
            <a:r>
              <a:rPr lang="es-CO" altLang="es-ES" sz="2800" kern="0" dirty="0">
                <a:latin typeface="Comic Sans MS" panose="030F0702030302020204" pitchFamily="66" charset="0"/>
              </a:rPr>
              <a:t>3 Tabaquismo</a:t>
            </a:r>
          </a:p>
          <a:p>
            <a:pPr algn="just" eaLnBrk="1" hangingPunct="1"/>
            <a:r>
              <a:rPr lang="es-CO" altLang="es-ES" sz="2800" kern="0" dirty="0">
                <a:latin typeface="Comic Sans MS" panose="030F0702030302020204" pitchFamily="66" charset="0"/>
              </a:rPr>
              <a:t>4 Sedentarismo</a:t>
            </a:r>
          </a:p>
          <a:p>
            <a:pPr algn="just" eaLnBrk="1" hangingPunct="1"/>
            <a:r>
              <a:rPr lang="es-CO" altLang="es-ES" sz="2800" kern="0" dirty="0">
                <a:latin typeface="Comic Sans MS" panose="030F0702030302020204" pitchFamily="66" charset="0"/>
              </a:rPr>
              <a:t>5 Obesidad</a:t>
            </a:r>
          </a:p>
          <a:p>
            <a:pPr algn="just" eaLnBrk="1" hangingPunct="1"/>
            <a:r>
              <a:rPr lang="es-CO" altLang="es-ES" sz="2800" kern="0" dirty="0">
                <a:latin typeface="Comic Sans MS" panose="030F0702030302020204" pitchFamily="66" charset="0"/>
              </a:rPr>
              <a:t>6 Estrés</a:t>
            </a:r>
          </a:p>
          <a:p>
            <a:pPr algn="just" eaLnBrk="1" hangingPunct="1"/>
            <a:r>
              <a:rPr lang="es-CO" altLang="es-ES" sz="2800" kern="0" dirty="0">
                <a:latin typeface="Comic Sans MS" panose="030F0702030302020204" pitchFamily="66" charset="0"/>
              </a:rPr>
              <a:t>7 Alcohol</a:t>
            </a:r>
          </a:p>
          <a:p>
            <a:pPr eaLnBrk="1" hangingPunct="1"/>
            <a:endParaRPr lang="es-CO" altLang="es-ES" kern="0" dirty="0"/>
          </a:p>
        </p:txBody>
      </p:sp>
      <p:pic>
        <p:nvPicPr>
          <p:cNvPr id="4" name="Picture 2">
            <a:extLst>
              <a:ext uri="{FF2B5EF4-FFF2-40B4-BE49-F238E27FC236}">
                <a16:creationId xmlns:a16="http://schemas.microsoft.com/office/drawing/2014/main" id="{16F540D7-FDFE-9F4D-ACBF-B6DA419AA0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4032200" y="2555701"/>
            <a:ext cx="3240088" cy="4176712"/>
          </a:xfrm>
          <a:prstGeom prst="rect">
            <a:avLst/>
          </a:prstGeom>
          <a:noFill/>
        </p:spPr>
      </p:pic>
    </p:spTree>
    <p:extLst>
      <p:ext uri="{BB962C8B-B14F-4D97-AF65-F5344CB8AC3E}">
        <p14:creationId xmlns:p14="http://schemas.microsoft.com/office/powerpoint/2010/main" val="1081458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redondeado">
            <a:extLst>
              <a:ext uri="{FF2B5EF4-FFF2-40B4-BE49-F238E27FC236}">
                <a16:creationId xmlns:a16="http://schemas.microsoft.com/office/drawing/2014/main" id="{AC361701-5FCF-8D43-AF7D-E25AE6133EC7}"/>
              </a:ext>
            </a:extLst>
          </p:cNvPr>
          <p:cNvSpPr/>
          <p:nvPr/>
        </p:nvSpPr>
        <p:spPr>
          <a:xfrm>
            <a:off x="260832" y="107429"/>
            <a:ext cx="5760640" cy="936104"/>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400" b="1" dirty="0">
                <a:solidFill>
                  <a:srgbClr val="F9B036"/>
                </a:solidFill>
                <a:latin typeface="Algerian" pitchFamily="82" charset="0"/>
              </a:rPr>
              <a:t>¿Qué es un factor de riesgo cardiovascular? </a:t>
            </a:r>
          </a:p>
        </p:txBody>
      </p:sp>
      <p:sp>
        <p:nvSpPr>
          <p:cNvPr id="3" name="4 Rectángulo">
            <a:extLst>
              <a:ext uri="{FF2B5EF4-FFF2-40B4-BE49-F238E27FC236}">
                <a16:creationId xmlns:a16="http://schemas.microsoft.com/office/drawing/2014/main" id="{C5826512-9485-C14F-8652-9F7FEF5F46AA}"/>
              </a:ext>
            </a:extLst>
          </p:cNvPr>
          <p:cNvSpPr>
            <a:spLocks noChangeArrowheads="1"/>
          </p:cNvSpPr>
          <p:nvPr/>
        </p:nvSpPr>
        <p:spPr bwMode="auto">
          <a:xfrm>
            <a:off x="143768" y="1193726"/>
            <a:ext cx="8299112"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just" eaLnBrk="1" hangingPunct="1"/>
            <a:r>
              <a:rPr lang="es-CO" altLang="es-ES" sz="2000" dirty="0">
                <a:latin typeface="Comic Sans MS" panose="030F0702030302020204" pitchFamily="66" charset="0"/>
              </a:rPr>
              <a:t>Es una condición personal que aumenta las posibilidad una condición personal que aumenta las posibilidades </a:t>
            </a:r>
          </a:p>
          <a:p>
            <a:pPr algn="just" eaLnBrk="1" hangingPunct="1"/>
            <a:r>
              <a:rPr lang="es-CO" altLang="es-ES" sz="2000" dirty="0">
                <a:latin typeface="Comic Sans MS" panose="030F0702030302020204" pitchFamily="66" charset="0"/>
              </a:rPr>
              <a:t>de desarrollar una enfermedad cardiovascular </a:t>
            </a:r>
          </a:p>
          <a:p>
            <a:pPr algn="just" eaLnBrk="1" hangingPunct="1"/>
            <a:r>
              <a:rPr lang="es-CO" altLang="es-ES" sz="2000" dirty="0">
                <a:latin typeface="Comic Sans MS" panose="030F0702030302020204" pitchFamily="66" charset="0"/>
              </a:rPr>
              <a:t>aterosclerótica.</a:t>
            </a:r>
          </a:p>
          <a:p>
            <a:pPr algn="just" eaLnBrk="1" hangingPunct="1"/>
            <a:r>
              <a:rPr lang="es-CO" altLang="es-ES" sz="2000" b="1" dirty="0">
                <a:latin typeface="Comic Sans MS" panose="030F0702030302020204" pitchFamily="66" charset="0"/>
              </a:rPr>
              <a:t>Tipos de factores de Riesgo:</a:t>
            </a:r>
          </a:p>
          <a:p>
            <a:pPr algn="just" eaLnBrk="1" hangingPunct="1"/>
            <a:r>
              <a:rPr lang="es-CO" altLang="es-ES" sz="2000" dirty="0">
                <a:latin typeface="Comic Sans MS" panose="030F0702030302020204" pitchFamily="66" charset="0"/>
              </a:rPr>
              <a:t>-</a:t>
            </a:r>
            <a:r>
              <a:rPr lang="es-CO" altLang="es-ES" sz="2000" b="1" i="1" dirty="0">
                <a:latin typeface="Comic Sans MS" panose="030F0702030302020204" pitchFamily="66" charset="0"/>
              </a:rPr>
              <a:t> Modificables</a:t>
            </a:r>
            <a:r>
              <a:rPr lang="es-CO" altLang="es-ES" sz="2000" dirty="0">
                <a:latin typeface="Comic Sans MS" panose="030F0702030302020204" pitchFamily="66" charset="0"/>
              </a:rPr>
              <a:t>: son aquellos que pueden ser corregidos o </a:t>
            </a:r>
          </a:p>
          <a:p>
            <a:pPr algn="just" eaLnBrk="1" hangingPunct="1"/>
            <a:r>
              <a:rPr lang="es-CO" altLang="es-ES" sz="2000" dirty="0">
                <a:latin typeface="Comic Sans MS" panose="030F0702030302020204" pitchFamily="66" charset="0"/>
              </a:rPr>
              <a:t>eliminados cuando realizamos cambios en nuestro estilo </a:t>
            </a:r>
          </a:p>
          <a:p>
            <a:pPr algn="just" eaLnBrk="1" hangingPunct="1"/>
            <a:r>
              <a:rPr lang="es-CO" altLang="es-ES" sz="2000" dirty="0">
                <a:latin typeface="Comic Sans MS" panose="030F0702030302020204" pitchFamily="66" charset="0"/>
              </a:rPr>
              <a:t>de vida. </a:t>
            </a:r>
          </a:p>
          <a:p>
            <a:pPr algn="just" eaLnBrk="1" hangingPunct="1"/>
            <a:r>
              <a:rPr lang="es-CO" altLang="es-ES" sz="2000" dirty="0">
                <a:latin typeface="Comic Sans MS" panose="030F0702030302020204" pitchFamily="66" charset="0"/>
              </a:rPr>
              <a:t>- </a:t>
            </a:r>
            <a:r>
              <a:rPr lang="es-CO" altLang="es-ES" sz="2000" b="1" i="1" dirty="0">
                <a:latin typeface="Comic Sans MS" panose="030F0702030302020204" pitchFamily="66" charset="0"/>
              </a:rPr>
              <a:t>No modificables</a:t>
            </a:r>
            <a:r>
              <a:rPr lang="es-CO" altLang="es-ES" sz="2000" dirty="0">
                <a:latin typeface="Comic Sans MS" panose="030F0702030302020204" pitchFamily="66" charset="0"/>
              </a:rPr>
              <a:t>: son propios  de la persona, es decir, siempre existirá y no es posible revertirlo o eliminarlo.</a:t>
            </a:r>
          </a:p>
        </p:txBody>
      </p:sp>
      <p:pic>
        <p:nvPicPr>
          <p:cNvPr id="4" name="Picture 2">
            <a:extLst>
              <a:ext uri="{FF2B5EF4-FFF2-40B4-BE49-F238E27FC236}">
                <a16:creationId xmlns:a16="http://schemas.microsoft.com/office/drawing/2014/main" id="{ED6E0179-698C-E04E-B77E-E3AA210D3E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4528" y="263594"/>
            <a:ext cx="1331218" cy="1242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7698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6D267D2C-1D59-ED48-AB51-B10538126792}"/>
              </a:ext>
            </a:extLst>
          </p:cNvPr>
          <p:cNvSpPr txBox="1">
            <a:spLocks/>
          </p:cNvSpPr>
          <p:nvPr/>
        </p:nvSpPr>
        <p:spPr>
          <a:xfrm>
            <a:off x="355541" y="4038119"/>
            <a:ext cx="6432732" cy="1224136"/>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ormAutofit fontScale="82500" lnSpcReduction="20000"/>
          </a:bodyPr>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3200" b="1" kern="0">
                <a:solidFill>
                  <a:srgbClr val="F9B036"/>
                </a:solidFill>
                <a:latin typeface="Algerian" pitchFamily="82" charset="0"/>
              </a:rPr>
              <a:t>Factores de riesgo cardiovascular </a:t>
            </a:r>
            <a:br>
              <a:rPr lang="es-CO" sz="3200" b="1" kern="0">
                <a:solidFill>
                  <a:srgbClr val="F9B036"/>
                </a:solidFill>
                <a:latin typeface="Algerian" pitchFamily="82" charset="0"/>
              </a:rPr>
            </a:br>
            <a:r>
              <a:rPr lang="es-CO" sz="3200" b="1" kern="0">
                <a:solidFill>
                  <a:srgbClr val="F9B036"/>
                </a:solidFill>
                <a:latin typeface="Algerian" pitchFamily="82" charset="0"/>
              </a:rPr>
              <a:t> Modificables</a:t>
            </a:r>
            <a:br>
              <a:rPr lang="es-CO" sz="3200" b="1" kern="0">
                <a:solidFill>
                  <a:srgbClr val="F9B036"/>
                </a:solidFill>
                <a:latin typeface="Algerian" pitchFamily="82" charset="0"/>
              </a:rPr>
            </a:br>
            <a:endParaRPr lang="es-CO" sz="3200" b="1" kern="0" dirty="0">
              <a:solidFill>
                <a:srgbClr val="F9B036"/>
              </a:solidFill>
              <a:latin typeface="Algerian" pitchFamily="82" charset="0"/>
            </a:endParaRPr>
          </a:p>
        </p:txBody>
      </p:sp>
      <p:sp>
        <p:nvSpPr>
          <p:cNvPr id="3" name="4 Rectángulo">
            <a:extLst>
              <a:ext uri="{FF2B5EF4-FFF2-40B4-BE49-F238E27FC236}">
                <a16:creationId xmlns:a16="http://schemas.microsoft.com/office/drawing/2014/main" id="{9DFB064B-70E9-1540-A9AB-8B5BBD97C4A6}"/>
              </a:ext>
            </a:extLst>
          </p:cNvPr>
          <p:cNvSpPr/>
          <p:nvPr/>
        </p:nvSpPr>
        <p:spPr>
          <a:xfrm>
            <a:off x="343753" y="5490434"/>
            <a:ext cx="3024336" cy="1938992"/>
          </a:xfrm>
          <a:prstGeom prst="rect">
            <a:avLst/>
          </a:prstGeom>
          <a:effectLst>
            <a:glow rad="228600">
              <a:schemeClr val="accent3">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a:spAutoFit/>
          </a:bodyPr>
          <a:lstStyle/>
          <a:p>
            <a:pPr>
              <a:defRPr/>
            </a:pPr>
            <a:r>
              <a:rPr lang="es-CO" sz="2400" dirty="0">
                <a:latin typeface="Comic Sans MS" pitchFamily="66" charset="0"/>
              </a:rPr>
              <a:t>Tabaquismo</a:t>
            </a:r>
          </a:p>
          <a:p>
            <a:pPr>
              <a:defRPr/>
            </a:pPr>
            <a:r>
              <a:rPr lang="es-CO" sz="2400" dirty="0">
                <a:latin typeface="Comic Sans MS" pitchFamily="66" charset="0"/>
              </a:rPr>
              <a:t>4.. Sedentarismo</a:t>
            </a:r>
          </a:p>
          <a:p>
            <a:pPr>
              <a:defRPr/>
            </a:pPr>
            <a:r>
              <a:rPr lang="es-CO" sz="2400" dirty="0">
                <a:latin typeface="Comic Sans MS" pitchFamily="66" charset="0"/>
              </a:rPr>
              <a:t>5.. Obesidad</a:t>
            </a:r>
          </a:p>
          <a:p>
            <a:pPr>
              <a:defRPr/>
            </a:pPr>
            <a:r>
              <a:rPr lang="es-CO" sz="2400" dirty="0">
                <a:latin typeface="Comic Sans MS" pitchFamily="66" charset="0"/>
              </a:rPr>
              <a:t>6.. Estrés</a:t>
            </a:r>
          </a:p>
          <a:p>
            <a:pPr>
              <a:defRPr/>
            </a:pPr>
            <a:r>
              <a:rPr lang="es-CO" sz="2400" dirty="0">
                <a:latin typeface="Comic Sans MS" pitchFamily="66" charset="0"/>
              </a:rPr>
              <a:t>7.. Alcohol</a:t>
            </a:r>
          </a:p>
        </p:txBody>
      </p:sp>
      <p:pic>
        <p:nvPicPr>
          <p:cNvPr id="4" name="Picture 2">
            <a:extLst>
              <a:ext uri="{FF2B5EF4-FFF2-40B4-BE49-F238E27FC236}">
                <a16:creationId xmlns:a16="http://schemas.microsoft.com/office/drawing/2014/main" id="{C9BAB020-CD34-6243-955B-6F1FD48B8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2470" y="5490434"/>
            <a:ext cx="3063875" cy="1869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5450CFC2-D973-0743-816E-A4D442D64A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4471" y="2139895"/>
            <a:ext cx="1803748" cy="12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3 Rectángulo">
            <a:extLst>
              <a:ext uri="{FF2B5EF4-FFF2-40B4-BE49-F238E27FC236}">
                <a16:creationId xmlns:a16="http://schemas.microsoft.com/office/drawing/2014/main" id="{431ACA5A-D87D-254C-B923-6E25059BF360}"/>
              </a:ext>
            </a:extLst>
          </p:cNvPr>
          <p:cNvSpPr/>
          <p:nvPr/>
        </p:nvSpPr>
        <p:spPr>
          <a:xfrm>
            <a:off x="2461569" y="1437054"/>
            <a:ext cx="3688643" cy="1477328"/>
          </a:xfrm>
          <a:prstGeom prst="rect">
            <a:avLst/>
          </a:prstGeom>
          <a:ln/>
          <a:effectLst>
            <a:glow rad="228600">
              <a:schemeClr val="accent3">
                <a:satMod val="175000"/>
                <a:alpha val="40000"/>
              </a:schemeClr>
            </a:glow>
            <a:outerShdw blurRad="63500" dist="25400" dir="5400000" rotWithShape="0">
              <a:srgbClr val="000000">
                <a:alpha val="43137"/>
              </a:srgbClr>
            </a:outerShdw>
          </a:effectLst>
        </p:spPr>
        <p:style>
          <a:lnRef idx="1">
            <a:schemeClr val="accent2"/>
          </a:lnRef>
          <a:fillRef idx="2">
            <a:schemeClr val="accent2"/>
          </a:fillRef>
          <a:effectRef idx="1">
            <a:schemeClr val="accent2"/>
          </a:effectRef>
          <a:fontRef idx="minor">
            <a:schemeClr val="dk1"/>
          </a:fontRef>
        </p:style>
        <p:txBody>
          <a:bodyPr wrap="square">
            <a:spAutoFit/>
          </a:bodyPr>
          <a:lstStyle/>
          <a:p>
            <a:pPr>
              <a:defRPr/>
            </a:pPr>
            <a:r>
              <a:rPr lang="es-CO" dirty="0">
                <a:latin typeface="Comic Sans MS" pitchFamily="66" charset="0"/>
              </a:rPr>
              <a:t>1. Género</a:t>
            </a:r>
          </a:p>
          <a:p>
            <a:pPr>
              <a:defRPr/>
            </a:pPr>
            <a:r>
              <a:rPr lang="es-CO" dirty="0">
                <a:latin typeface="Comic Sans MS" pitchFamily="66" charset="0"/>
              </a:rPr>
              <a:t>2.Herencia</a:t>
            </a:r>
          </a:p>
          <a:p>
            <a:pPr>
              <a:defRPr/>
            </a:pPr>
            <a:r>
              <a:rPr lang="es-CO" dirty="0">
                <a:latin typeface="Comic Sans MS" pitchFamily="66" charset="0"/>
              </a:rPr>
              <a:t>3.Edad</a:t>
            </a:r>
          </a:p>
          <a:p>
            <a:pPr>
              <a:defRPr/>
            </a:pPr>
            <a:r>
              <a:rPr lang="es-CO" dirty="0">
                <a:latin typeface="Comic Sans MS" pitchFamily="66" charset="0"/>
              </a:rPr>
              <a:t>4.Antecedentes personales de </a:t>
            </a:r>
          </a:p>
          <a:p>
            <a:pPr>
              <a:defRPr/>
            </a:pPr>
            <a:r>
              <a:rPr lang="es-CO" dirty="0">
                <a:latin typeface="Comic Sans MS" pitchFamily="66" charset="0"/>
              </a:rPr>
              <a:t>enfermedad coronaria y vascular</a:t>
            </a:r>
          </a:p>
        </p:txBody>
      </p:sp>
      <p:cxnSp>
        <p:nvCxnSpPr>
          <p:cNvPr id="7" name="12 Conector recto de flecha">
            <a:extLst>
              <a:ext uri="{FF2B5EF4-FFF2-40B4-BE49-F238E27FC236}">
                <a16:creationId xmlns:a16="http://schemas.microsoft.com/office/drawing/2014/main" id="{A7C9C65D-9A3A-0E42-8249-159F9B91295B}"/>
              </a:ext>
            </a:extLst>
          </p:cNvPr>
          <p:cNvCxnSpPr>
            <a:cxnSpLocks/>
          </p:cNvCxnSpPr>
          <p:nvPr/>
        </p:nvCxnSpPr>
        <p:spPr>
          <a:xfrm flipH="1">
            <a:off x="1728452" y="1714070"/>
            <a:ext cx="668368" cy="400337"/>
          </a:xfrm>
          <a:prstGeom prst="straightConnector1">
            <a:avLst/>
          </a:prstGeom>
          <a:ln>
            <a:solidFill>
              <a:schemeClr val="tx1"/>
            </a:solidFill>
            <a:tailEnd type="arrow"/>
          </a:ln>
          <a:effectLst>
            <a:glow rad="1397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pic>
        <p:nvPicPr>
          <p:cNvPr id="9" name="Picture 3">
            <a:extLst>
              <a:ext uri="{FF2B5EF4-FFF2-40B4-BE49-F238E27FC236}">
                <a16:creationId xmlns:a16="http://schemas.microsoft.com/office/drawing/2014/main" id="{93AC0061-422A-E742-8056-28482EF85C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5" y="2184490"/>
            <a:ext cx="1888351" cy="149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14 Conector recto de flecha">
            <a:extLst>
              <a:ext uri="{FF2B5EF4-FFF2-40B4-BE49-F238E27FC236}">
                <a16:creationId xmlns:a16="http://schemas.microsoft.com/office/drawing/2014/main" id="{A82D91C2-7D96-664D-A373-2B04F302ACFA}"/>
              </a:ext>
            </a:extLst>
          </p:cNvPr>
          <p:cNvCxnSpPr>
            <a:cxnSpLocks/>
          </p:cNvCxnSpPr>
          <p:nvPr/>
        </p:nvCxnSpPr>
        <p:spPr>
          <a:xfrm>
            <a:off x="6214961" y="1595553"/>
            <a:ext cx="845904" cy="391978"/>
          </a:xfrm>
          <a:prstGeom prst="straightConnector1">
            <a:avLst/>
          </a:prstGeom>
          <a:ln>
            <a:solidFill>
              <a:schemeClr val="tx1"/>
            </a:solidFill>
            <a:tailEnd type="arrow"/>
          </a:ln>
          <a:effectLst>
            <a:glow rad="228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12" name="2 Título">
            <a:extLst>
              <a:ext uri="{FF2B5EF4-FFF2-40B4-BE49-F238E27FC236}">
                <a16:creationId xmlns:a16="http://schemas.microsoft.com/office/drawing/2014/main" id="{01A525B0-BC25-9646-96EF-0F5D0C199A74}"/>
              </a:ext>
            </a:extLst>
          </p:cNvPr>
          <p:cNvSpPr txBox="1">
            <a:spLocks/>
          </p:cNvSpPr>
          <p:nvPr/>
        </p:nvSpPr>
        <p:spPr>
          <a:xfrm>
            <a:off x="647824" y="178213"/>
            <a:ext cx="6363656" cy="1110719"/>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ormAutofit fontScale="75000" lnSpcReduction="20000"/>
          </a:bodyPr>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3200" b="1" kern="0" dirty="0">
                <a:solidFill>
                  <a:srgbClr val="F9B036"/>
                </a:solidFill>
                <a:latin typeface="Algerian" pitchFamily="82" charset="0"/>
              </a:rPr>
              <a:t>Factores de riesgo cardiovascular </a:t>
            </a:r>
            <a:br>
              <a:rPr lang="es-CO" sz="3200" b="1" kern="0" dirty="0">
                <a:solidFill>
                  <a:srgbClr val="F9B036"/>
                </a:solidFill>
                <a:latin typeface="Algerian" pitchFamily="82" charset="0"/>
              </a:rPr>
            </a:br>
            <a:r>
              <a:rPr lang="es-CO" sz="3200" b="1" kern="0" dirty="0">
                <a:solidFill>
                  <a:srgbClr val="F9B036"/>
                </a:solidFill>
                <a:latin typeface="Algerian" pitchFamily="82" charset="0"/>
              </a:rPr>
              <a:t>No Modificables</a:t>
            </a:r>
            <a:br>
              <a:rPr lang="es-CO" sz="3200" b="1" kern="0" dirty="0">
                <a:solidFill>
                  <a:schemeClr val="tx1"/>
                </a:solidFill>
                <a:latin typeface="Algerian" pitchFamily="82" charset="0"/>
              </a:rPr>
            </a:br>
            <a:endParaRPr lang="es-CO" sz="3200" b="1" kern="0" dirty="0">
              <a:solidFill>
                <a:schemeClr val="tx1"/>
              </a:solidFill>
              <a:latin typeface="Algerian" pitchFamily="82" charset="0"/>
            </a:endParaRPr>
          </a:p>
        </p:txBody>
      </p:sp>
    </p:spTree>
    <p:extLst>
      <p:ext uri="{BB962C8B-B14F-4D97-AF65-F5344CB8AC3E}">
        <p14:creationId xmlns:p14="http://schemas.microsoft.com/office/powerpoint/2010/main" val="315567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E01BBF6C-A22D-C747-B658-CA2DF02A69D3}"/>
              </a:ext>
            </a:extLst>
          </p:cNvPr>
          <p:cNvSpPr txBox="1">
            <a:spLocks/>
          </p:cNvSpPr>
          <p:nvPr/>
        </p:nvSpPr>
        <p:spPr>
          <a:xfrm>
            <a:off x="287784" y="179437"/>
            <a:ext cx="3888184" cy="1143000"/>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4800" b="1" kern="0" dirty="0">
                <a:solidFill>
                  <a:srgbClr val="F9B036"/>
                </a:solidFill>
                <a:latin typeface="Algerian" pitchFamily="82" charset="0"/>
              </a:rPr>
              <a:t>Estrés</a:t>
            </a:r>
          </a:p>
        </p:txBody>
      </p:sp>
      <p:sp>
        <p:nvSpPr>
          <p:cNvPr id="3" name="7 Elipse">
            <a:extLst>
              <a:ext uri="{FF2B5EF4-FFF2-40B4-BE49-F238E27FC236}">
                <a16:creationId xmlns:a16="http://schemas.microsoft.com/office/drawing/2014/main" id="{6AE76AC1-8A5D-F745-B1D8-F29F72B169C8}"/>
              </a:ext>
            </a:extLst>
          </p:cNvPr>
          <p:cNvSpPr/>
          <p:nvPr/>
        </p:nvSpPr>
        <p:spPr>
          <a:xfrm>
            <a:off x="4465364" y="1071379"/>
            <a:ext cx="4320480" cy="2952328"/>
          </a:xfrm>
          <a:prstGeom prst="ellipse">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s-CO" sz="1400" dirty="0">
                <a:solidFill>
                  <a:schemeClr val="tx1"/>
                </a:solidFill>
              </a:rPr>
              <a:t>Está reconocido que el estrés </a:t>
            </a:r>
          </a:p>
          <a:p>
            <a:pPr algn="ctr">
              <a:defRPr/>
            </a:pPr>
            <a:r>
              <a:rPr lang="es-CO" sz="1400" dirty="0">
                <a:solidFill>
                  <a:schemeClr val="tx1"/>
                </a:solidFill>
              </a:rPr>
              <a:t>aumenta el riesgo de desarrollar </a:t>
            </a:r>
          </a:p>
          <a:p>
            <a:pPr algn="ctr">
              <a:defRPr/>
            </a:pPr>
            <a:r>
              <a:rPr lang="es-CO" sz="1400" dirty="0">
                <a:solidFill>
                  <a:schemeClr val="tx1"/>
                </a:solidFill>
              </a:rPr>
              <a:t>enfermedad cardiovascular.</a:t>
            </a:r>
          </a:p>
          <a:p>
            <a:pPr algn="ctr">
              <a:defRPr/>
            </a:pPr>
            <a:r>
              <a:rPr lang="es-CO" sz="1400" dirty="0">
                <a:solidFill>
                  <a:schemeClr val="tx1"/>
                </a:solidFill>
              </a:rPr>
              <a:t> El estrés es una reacción normal </a:t>
            </a:r>
          </a:p>
          <a:p>
            <a:pPr algn="ctr">
              <a:defRPr/>
            </a:pPr>
            <a:r>
              <a:rPr lang="es-CO" sz="1400" dirty="0">
                <a:solidFill>
                  <a:schemeClr val="tx1"/>
                </a:solidFill>
              </a:rPr>
              <a:t>de las personas ante un evento </a:t>
            </a:r>
          </a:p>
          <a:p>
            <a:pPr algn="ctr">
              <a:defRPr/>
            </a:pPr>
            <a:r>
              <a:rPr lang="es-CO" sz="1400" dirty="0">
                <a:solidFill>
                  <a:schemeClr val="tx1"/>
                </a:solidFill>
              </a:rPr>
              <a:t>externo, por lo que no es </a:t>
            </a:r>
          </a:p>
          <a:p>
            <a:pPr algn="ctr">
              <a:defRPr/>
            </a:pPr>
            <a:r>
              <a:rPr lang="es-CO" sz="1400" dirty="0">
                <a:solidFill>
                  <a:schemeClr val="tx1"/>
                </a:solidFill>
              </a:rPr>
              <a:t>perjudicial en sí mismo. </a:t>
            </a:r>
          </a:p>
          <a:p>
            <a:pPr algn="ctr">
              <a:defRPr/>
            </a:pPr>
            <a:r>
              <a:rPr lang="es-CO" sz="1400" dirty="0">
                <a:solidFill>
                  <a:schemeClr val="tx1"/>
                </a:solidFill>
              </a:rPr>
              <a:t> Cuando se hace inmanejable, se </a:t>
            </a:r>
          </a:p>
          <a:p>
            <a:pPr algn="ctr">
              <a:defRPr/>
            </a:pPr>
            <a:r>
              <a:rPr lang="es-CO" sz="1400" dirty="0">
                <a:solidFill>
                  <a:schemeClr val="tx1"/>
                </a:solidFill>
              </a:rPr>
              <a:t>genera un desequilibrio que </a:t>
            </a:r>
          </a:p>
          <a:p>
            <a:pPr algn="ctr">
              <a:defRPr/>
            </a:pPr>
            <a:r>
              <a:rPr lang="es-CO" sz="1400" dirty="0">
                <a:solidFill>
                  <a:schemeClr val="tx1"/>
                </a:solidFill>
              </a:rPr>
              <a:t>puede llevar a aumentar el </a:t>
            </a:r>
          </a:p>
          <a:p>
            <a:pPr algn="ctr">
              <a:defRPr/>
            </a:pPr>
            <a:r>
              <a:rPr lang="es-CO" sz="1400" dirty="0">
                <a:solidFill>
                  <a:schemeClr val="tx1"/>
                </a:solidFill>
              </a:rPr>
              <a:t>riesgo cardiovascular.</a:t>
            </a:r>
          </a:p>
        </p:txBody>
      </p:sp>
      <p:pic>
        <p:nvPicPr>
          <p:cNvPr id="4" name="Picture 2">
            <a:extLst>
              <a:ext uri="{FF2B5EF4-FFF2-40B4-BE49-F238E27FC236}">
                <a16:creationId xmlns:a16="http://schemas.microsoft.com/office/drawing/2014/main" id="{83E03BEB-5207-C94F-82DD-BE42EFADCD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816" y="1602359"/>
            <a:ext cx="3096344" cy="2249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2 Título">
            <a:extLst>
              <a:ext uri="{FF2B5EF4-FFF2-40B4-BE49-F238E27FC236}">
                <a16:creationId xmlns:a16="http://schemas.microsoft.com/office/drawing/2014/main" id="{0AFA04BE-01E4-1043-AAAC-626B7F95CB77}"/>
              </a:ext>
            </a:extLst>
          </p:cNvPr>
          <p:cNvSpPr txBox="1">
            <a:spLocks/>
          </p:cNvSpPr>
          <p:nvPr/>
        </p:nvSpPr>
        <p:spPr>
          <a:xfrm>
            <a:off x="4032200" y="4139877"/>
            <a:ext cx="4617760" cy="1143000"/>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6000" b="1" kern="0">
                <a:solidFill>
                  <a:srgbClr val="F9B036"/>
                </a:solidFill>
                <a:latin typeface="Algerian" pitchFamily="82" charset="0"/>
              </a:rPr>
              <a:t>Alcohol</a:t>
            </a:r>
            <a:endParaRPr lang="es-CO" sz="6000" b="1" kern="0" dirty="0">
              <a:solidFill>
                <a:srgbClr val="F9B036"/>
              </a:solidFill>
              <a:latin typeface="Algerian" pitchFamily="82" charset="0"/>
            </a:endParaRPr>
          </a:p>
        </p:txBody>
      </p:sp>
      <p:sp>
        <p:nvSpPr>
          <p:cNvPr id="6" name="5 Rectángulo">
            <a:extLst>
              <a:ext uri="{FF2B5EF4-FFF2-40B4-BE49-F238E27FC236}">
                <a16:creationId xmlns:a16="http://schemas.microsoft.com/office/drawing/2014/main" id="{1FD4194B-1165-3247-8B1B-7449C2E62DE8}"/>
              </a:ext>
            </a:extLst>
          </p:cNvPr>
          <p:cNvSpPr/>
          <p:nvPr/>
        </p:nvSpPr>
        <p:spPr>
          <a:xfrm>
            <a:off x="251780" y="5436021"/>
            <a:ext cx="3744416" cy="1754326"/>
          </a:xfrm>
          <a:prstGeom prst="rect">
            <a:avLst/>
          </a:prstGeom>
          <a:effectLst>
            <a:glow rad="1397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es-CO" dirty="0"/>
              <a:t>El consumo excesivo de alcohol puede elevar los </a:t>
            </a:r>
          </a:p>
          <a:p>
            <a:pPr>
              <a:defRPr/>
            </a:pPr>
            <a:r>
              <a:rPr lang="es-CO" dirty="0"/>
              <a:t>niveles de presión arterial y triglicéridos y así aumentar </a:t>
            </a:r>
          </a:p>
          <a:p>
            <a:pPr>
              <a:defRPr/>
            </a:pPr>
            <a:r>
              <a:rPr lang="es-CO" dirty="0"/>
              <a:t>el riesgo de problemas cardiovasculares. </a:t>
            </a:r>
          </a:p>
        </p:txBody>
      </p:sp>
      <p:cxnSp>
        <p:nvCxnSpPr>
          <p:cNvPr id="7" name="8 Conector angular">
            <a:extLst>
              <a:ext uri="{FF2B5EF4-FFF2-40B4-BE49-F238E27FC236}">
                <a16:creationId xmlns:a16="http://schemas.microsoft.com/office/drawing/2014/main" id="{34EE637F-5E96-C34F-A67C-A2F1D8DE056C}"/>
              </a:ext>
            </a:extLst>
          </p:cNvPr>
          <p:cNvCxnSpPr>
            <a:cxnSpLocks/>
          </p:cNvCxnSpPr>
          <p:nvPr/>
        </p:nvCxnSpPr>
        <p:spPr>
          <a:xfrm>
            <a:off x="4032200" y="5724053"/>
            <a:ext cx="1368152" cy="936104"/>
          </a:xfrm>
          <a:prstGeom prst="bentConnector3">
            <a:avLst>
              <a:gd name="adj1" fmla="val 50000"/>
            </a:avLst>
          </a:prstGeom>
          <a:ln>
            <a:tailEnd type="arrow"/>
          </a:ln>
          <a:effectLst>
            <a:glow rad="228600">
              <a:schemeClr val="accent3">
                <a:satMod val="175000"/>
                <a:alpha val="40000"/>
              </a:schemeClr>
            </a:glow>
            <a:outerShdw blurRad="63500" dist="25400" dir="5400000" rotWithShape="0">
              <a:srgbClr val="000000">
                <a:alpha val="43137"/>
              </a:srgbClr>
            </a:outerShdw>
          </a:effectLst>
        </p:spPr>
        <p:style>
          <a:lnRef idx="3">
            <a:schemeClr val="accent3"/>
          </a:lnRef>
          <a:fillRef idx="0">
            <a:schemeClr val="accent3"/>
          </a:fillRef>
          <a:effectRef idx="2">
            <a:schemeClr val="accent3"/>
          </a:effectRef>
          <a:fontRef idx="minor">
            <a:schemeClr val="tx1"/>
          </a:fontRef>
        </p:style>
      </p:cxnSp>
      <p:pic>
        <p:nvPicPr>
          <p:cNvPr id="8" name="Picture 2">
            <a:extLst>
              <a:ext uri="{FF2B5EF4-FFF2-40B4-BE49-F238E27FC236}">
                <a16:creationId xmlns:a16="http://schemas.microsoft.com/office/drawing/2014/main" id="{7C61C58F-EF68-BC4C-9482-3407B3390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352" y="5436021"/>
            <a:ext cx="3096344" cy="190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520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8E1A158C-81B1-C144-A636-08C4C2F4E2C8}"/>
              </a:ext>
            </a:extLst>
          </p:cNvPr>
          <p:cNvSpPr txBox="1">
            <a:spLocks/>
          </p:cNvSpPr>
          <p:nvPr/>
        </p:nvSpPr>
        <p:spPr>
          <a:xfrm>
            <a:off x="359792" y="179437"/>
            <a:ext cx="7848872" cy="1296144"/>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2000" b="1" kern="0">
                <a:solidFill>
                  <a:schemeClr val="tx1"/>
                </a:solidFill>
                <a:latin typeface="Algerian" pitchFamily="82" charset="0"/>
              </a:rPr>
              <a:t> </a:t>
            </a:r>
            <a:r>
              <a:rPr lang="es-CO" sz="2000" b="1" kern="0">
                <a:solidFill>
                  <a:srgbClr val="F9B036"/>
                </a:solidFill>
                <a:latin typeface="Algerian" pitchFamily="82" charset="0"/>
              </a:rPr>
              <a:t>¿Cómo podemos disminuir el riesgo de ¿Cómo podemos disminuir el riesgo de sufrir alguna enfermedad cardiovascular?</a:t>
            </a:r>
            <a:endParaRPr lang="es-CO" sz="2000" b="1" kern="0" dirty="0">
              <a:solidFill>
                <a:srgbClr val="F9B036"/>
              </a:solidFill>
              <a:latin typeface="Algerian" pitchFamily="82" charset="0"/>
            </a:endParaRPr>
          </a:p>
        </p:txBody>
      </p:sp>
      <p:sp>
        <p:nvSpPr>
          <p:cNvPr id="3" name="5 Rectángulo">
            <a:extLst>
              <a:ext uri="{FF2B5EF4-FFF2-40B4-BE49-F238E27FC236}">
                <a16:creationId xmlns:a16="http://schemas.microsoft.com/office/drawing/2014/main" id="{EE74C4AC-359B-C646-8791-4680AEBBD629}"/>
              </a:ext>
            </a:extLst>
          </p:cNvPr>
          <p:cNvSpPr>
            <a:spLocks noChangeArrowheads="1"/>
          </p:cNvSpPr>
          <p:nvPr/>
        </p:nvSpPr>
        <p:spPr bwMode="auto">
          <a:xfrm>
            <a:off x="71760" y="2123653"/>
            <a:ext cx="324036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buFont typeface="Arial" panose="020B0604020202020204" pitchFamily="34" charset="0"/>
              <a:buChar char="•"/>
            </a:pPr>
            <a:r>
              <a:rPr lang="es-CO" altLang="es-ES" sz="2400" dirty="0">
                <a:latin typeface="Comic Sans MS" panose="030F0702030302020204" pitchFamily="66" charset="0"/>
              </a:rPr>
              <a:t>Controlar periódicamente su presión arterial.</a:t>
            </a:r>
          </a:p>
          <a:p>
            <a:pPr eaLnBrk="1" hangingPunct="1">
              <a:buFont typeface="Arial" panose="020B0604020202020204" pitchFamily="34" charset="0"/>
              <a:buChar char="•"/>
            </a:pPr>
            <a:r>
              <a:rPr lang="es-CO" altLang="es-ES" sz="2400" dirty="0">
                <a:latin typeface="Comic Sans MS" panose="030F0702030302020204" pitchFamily="66" charset="0"/>
              </a:rPr>
              <a:t> Disminuir el consumo de sal, de té y café si se tiene presión </a:t>
            </a:r>
          </a:p>
          <a:p>
            <a:pPr eaLnBrk="1" hangingPunct="1"/>
            <a:r>
              <a:rPr lang="es-CO" altLang="es-ES" sz="2400" dirty="0">
                <a:latin typeface="Comic Sans MS" panose="030F0702030302020204" pitchFamily="66" charset="0"/>
              </a:rPr>
              <a:t>alta.</a:t>
            </a:r>
          </a:p>
          <a:p>
            <a:pPr eaLnBrk="1" hangingPunct="1">
              <a:buFont typeface="Arial" panose="020B0604020202020204" pitchFamily="34" charset="0"/>
              <a:buChar char="•"/>
            </a:pPr>
            <a:r>
              <a:rPr lang="es-CO" altLang="es-ES" sz="2400" dirty="0">
                <a:latin typeface="Comic Sans MS" panose="030F0702030302020204" pitchFamily="66" charset="0"/>
              </a:rPr>
              <a:t> Moderar el consumo de alcohol.</a:t>
            </a:r>
          </a:p>
          <a:p>
            <a:pPr eaLnBrk="1" hangingPunct="1">
              <a:buFont typeface="Arial" panose="020B0604020202020204" pitchFamily="34" charset="0"/>
              <a:buChar char="•"/>
            </a:pPr>
            <a:r>
              <a:rPr lang="es-CO" altLang="es-ES" sz="2400" dirty="0">
                <a:latin typeface="Comic Sans MS" panose="030F0702030302020204" pitchFamily="66" charset="0"/>
              </a:rPr>
              <a:t> Mantener un peso adecuado a la estatura.</a:t>
            </a:r>
          </a:p>
        </p:txBody>
      </p:sp>
      <p:pic>
        <p:nvPicPr>
          <p:cNvPr id="4" name="Picture 2">
            <a:extLst>
              <a:ext uri="{FF2B5EF4-FFF2-40B4-BE49-F238E27FC236}">
                <a16:creationId xmlns:a16="http://schemas.microsoft.com/office/drawing/2014/main" id="{D4932204-89AA-9B49-B3CB-3109E02808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124" y="1652655"/>
            <a:ext cx="1872208"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5 Rectángulo">
            <a:extLst>
              <a:ext uri="{FF2B5EF4-FFF2-40B4-BE49-F238E27FC236}">
                <a16:creationId xmlns:a16="http://schemas.microsoft.com/office/drawing/2014/main" id="{FDD0106C-E96F-824A-9189-9CC5C11B6047}"/>
              </a:ext>
            </a:extLst>
          </p:cNvPr>
          <p:cNvSpPr>
            <a:spLocks noChangeArrowheads="1"/>
          </p:cNvSpPr>
          <p:nvPr/>
        </p:nvSpPr>
        <p:spPr bwMode="auto">
          <a:xfrm>
            <a:off x="5400352" y="1652655"/>
            <a:ext cx="3672406"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buFont typeface="Arial" panose="020B0604020202020204" pitchFamily="34" charset="0"/>
              <a:buChar char="•"/>
            </a:pPr>
            <a:r>
              <a:rPr lang="es-CO" altLang="es-ES" sz="2400" dirty="0">
                <a:latin typeface="Comic Sans MS" panose="030F0702030302020204" pitchFamily="66" charset="0"/>
              </a:rPr>
              <a:t>Llevar una alimentación completa y equilibrada, no abusar </a:t>
            </a:r>
          </a:p>
          <a:p>
            <a:pPr eaLnBrk="1" hangingPunct="1"/>
            <a:r>
              <a:rPr lang="es-CO" altLang="es-ES" sz="2400" dirty="0">
                <a:latin typeface="Comic Sans MS" panose="030F0702030302020204" pitchFamily="66" charset="0"/>
              </a:rPr>
              <a:t>de productos precocinados, congelados o fritos y alimentos </a:t>
            </a:r>
          </a:p>
          <a:p>
            <a:pPr eaLnBrk="1" hangingPunct="1"/>
            <a:r>
              <a:rPr lang="es-CO" altLang="es-ES" sz="2400" dirty="0">
                <a:latin typeface="Comic Sans MS" panose="030F0702030302020204" pitchFamily="66" charset="0"/>
              </a:rPr>
              <a:t>ricos en grasas animales.</a:t>
            </a:r>
          </a:p>
          <a:p>
            <a:pPr eaLnBrk="1" hangingPunct="1">
              <a:buFont typeface="Arial" panose="020B0604020202020204" pitchFamily="34" charset="0"/>
              <a:buChar char="•"/>
            </a:pPr>
            <a:r>
              <a:rPr lang="es-CO" altLang="es-ES" sz="2400" dirty="0">
                <a:latin typeface="Comic Sans MS" panose="030F0702030302020204" pitchFamily="66" charset="0"/>
              </a:rPr>
              <a:t> Aumentar el consumo de legumbres, verduras y frutas.</a:t>
            </a:r>
          </a:p>
          <a:p>
            <a:pPr eaLnBrk="1" hangingPunct="1">
              <a:buFont typeface="Arial" panose="020B0604020202020204" pitchFamily="34" charset="0"/>
              <a:buChar char="•"/>
            </a:pPr>
            <a:r>
              <a:rPr lang="es-CO" altLang="es-ES" sz="2400" dirty="0">
                <a:latin typeface="Comic Sans MS" panose="030F0702030302020204" pitchFamily="66" charset="0"/>
              </a:rPr>
              <a:t> Seleccionar alimentos de alto valor nutritivo pero de escaso </a:t>
            </a:r>
          </a:p>
          <a:p>
            <a:pPr eaLnBrk="1" hangingPunct="1"/>
            <a:r>
              <a:rPr lang="es-CO" altLang="es-ES" sz="2400" dirty="0">
                <a:latin typeface="Comic Sans MS" panose="030F0702030302020204" pitchFamily="66" charset="0"/>
              </a:rPr>
              <a:t>valor calórico</a:t>
            </a:r>
          </a:p>
        </p:txBody>
      </p:sp>
    </p:spTree>
    <p:extLst>
      <p:ext uri="{BB962C8B-B14F-4D97-AF65-F5344CB8AC3E}">
        <p14:creationId xmlns:p14="http://schemas.microsoft.com/office/powerpoint/2010/main" val="3843374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819F38D6-014A-3140-862A-8DB752AA381C}"/>
              </a:ext>
            </a:extLst>
          </p:cNvPr>
          <p:cNvSpPr txBox="1">
            <a:spLocks/>
          </p:cNvSpPr>
          <p:nvPr/>
        </p:nvSpPr>
        <p:spPr>
          <a:xfrm>
            <a:off x="29792" y="179437"/>
            <a:ext cx="5976664" cy="1143000"/>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ormAutofit fontScale="97500" lnSpcReduction="10000"/>
          </a:bodyPr>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3200" b="1" kern="0" dirty="0">
                <a:solidFill>
                  <a:schemeClr val="tx1"/>
                </a:solidFill>
                <a:latin typeface="Algerian" pitchFamily="82" charset="0"/>
              </a:rPr>
              <a:t> </a:t>
            </a:r>
            <a:r>
              <a:rPr lang="es-CO" sz="1800" b="1" kern="0" dirty="0">
                <a:solidFill>
                  <a:srgbClr val="F9B036"/>
                </a:solidFill>
                <a:latin typeface="Algerian" pitchFamily="82" charset="0"/>
              </a:rPr>
              <a:t>¿Cómo podemos disminuir el riesgo  de sufrir alguna enfermedad cardiovascular</a:t>
            </a:r>
            <a:r>
              <a:rPr lang="es-CO" sz="3200" b="1" kern="0" dirty="0">
                <a:solidFill>
                  <a:srgbClr val="F9B036"/>
                </a:solidFill>
                <a:latin typeface="Algerian" pitchFamily="82" charset="0"/>
              </a:rPr>
              <a:t>?</a:t>
            </a:r>
          </a:p>
        </p:txBody>
      </p:sp>
      <p:sp>
        <p:nvSpPr>
          <p:cNvPr id="3" name="8 Elipse">
            <a:extLst>
              <a:ext uri="{FF2B5EF4-FFF2-40B4-BE49-F238E27FC236}">
                <a16:creationId xmlns:a16="http://schemas.microsoft.com/office/drawing/2014/main" id="{5AA44603-CA56-4E42-9203-8364C7C2607F}"/>
              </a:ext>
            </a:extLst>
          </p:cNvPr>
          <p:cNvSpPr/>
          <p:nvPr/>
        </p:nvSpPr>
        <p:spPr>
          <a:xfrm>
            <a:off x="29792" y="1547589"/>
            <a:ext cx="4644776" cy="4662339"/>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s-CO" b="1" dirty="0">
                <a:solidFill>
                  <a:schemeClr val="tx1"/>
                </a:solidFill>
                <a:latin typeface="Comic Sans MS" pitchFamily="66" charset="0"/>
              </a:rPr>
              <a:t> </a:t>
            </a:r>
            <a:r>
              <a:rPr lang="es-CO" sz="1600" b="1" dirty="0">
                <a:solidFill>
                  <a:schemeClr val="tx1"/>
                </a:solidFill>
                <a:latin typeface="Comic Sans MS" pitchFamily="66" charset="0"/>
              </a:rPr>
              <a:t>Dejar tiempo libre para esparcimiento y para </a:t>
            </a:r>
          </a:p>
          <a:p>
            <a:pPr algn="ctr">
              <a:defRPr/>
            </a:pPr>
            <a:r>
              <a:rPr lang="es-CO" sz="1600" b="1" dirty="0">
                <a:solidFill>
                  <a:schemeClr val="tx1"/>
                </a:solidFill>
                <a:latin typeface="Comic Sans MS" pitchFamily="66" charset="0"/>
              </a:rPr>
              <a:t>descansar.</a:t>
            </a:r>
          </a:p>
          <a:p>
            <a:pPr algn="ctr">
              <a:defRPr/>
            </a:pPr>
            <a:r>
              <a:rPr lang="es-CO" sz="1600" b="1" dirty="0">
                <a:solidFill>
                  <a:schemeClr val="tx1"/>
                </a:solidFill>
                <a:latin typeface="Comic Sans MS" pitchFamily="66" charset="0"/>
              </a:rPr>
              <a:t> Aprender a controlar las emociones.</a:t>
            </a:r>
          </a:p>
          <a:p>
            <a:pPr algn="ctr">
              <a:defRPr/>
            </a:pPr>
            <a:r>
              <a:rPr lang="es-CO" sz="1600" b="1" dirty="0">
                <a:solidFill>
                  <a:schemeClr val="tx1"/>
                </a:solidFill>
                <a:latin typeface="Comic Sans MS" pitchFamily="66" charset="0"/>
              </a:rPr>
              <a:t> Dormir las horas necesarias y en las mejores </a:t>
            </a:r>
          </a:p>
          <a:p>
            <a:pPr algn="ctr">
              <a:defRPr/>
            </a:pPr>
            <a:r>
              <a:rPr lang="es-CO" sz="1600" b="1" dirty="0">
                <a:solidFill>
                  <a:schemeClr val="tx1"/>
                </a:solidFill>
                <a:latin typeface="Comic Sans MS" pitchFamily="66" charset="0"/>
              </a:rPr>
              <a:t>condiciones ambientales posibles.</a:t>
            </a:r>
          </a:p>
          <a:p>
            <a:pPr algn="ctr">
              <a:defRPr/>
            </a:pPr>
            <a:r>
              <a:rPr lang="es-CO" sz="1600" b="1" dirty="0">
                <a:solidFill>
                  <a:schemeClr val="tx1"/>
                </a:solidFill>
                <a:latin typeface="Comic Sans MS" pitchFamily="66" charset="0"/>
              </a:rPr>
              <a:t> Ser positivo y con sentido del humor para afrontar los </a:t>
            </a:r>
          </a:p>
          <a:p>
            <a:pPr algn="ctr">
              <a:defRPr/>
            </a:pPr>
            <a:r>
              <a:rPr lang="es-CO" sz="1600" b="1" dirty="0">
                <a:solidFill>
                  <a:schemeClr val="tx1"/>
                </a:solidFill>
                <a:latin typeface="Comic Sans MS" pitchFamily="66" charset="0"/>
              </a:rPr>
              <a:t>problemas diarios.</a:t>
            </a:r>
          </a:p>
          <a:p>
            <a:pPr algn="ctr">
              <a:defRPr/>
            </a:pPr>
            <a:r>
              <a:rPr lang="es-CO" sz="1600" b="1" dirty="0">
                <a:solidFill>
                  <a:schemeClr val="tx1"/>
                </a:solidFill>
                <a:latin typeface="Comic Sans MS" pitchFamily="66" charset="0"/>
              </a:rPr>
              <a:t> Realizar un chequeo médico preventivo anual según la </a:t>
            </a:r>
          </a:p>
          <a:p>
            <a:pPr algn="ctr">
              <a:defRPr/>
            </a:pPr>
            <a:r>
              <a:rPr lang="es-CO" sz="1600" b="1" dirty="0">
                <a:solidFill>
                  <a:schemeClr val="tx1"/>
                </a:solidFill>
                <a:latin typeface="Comic Sans MS" pitchFamily="66" charset="0"/>
              </a:rPr>
              <a:t>recomendación de su médico</a:t>
            </a:r>
          </a:p>
        </p:txBody>
      </p:sp>
      <p:pic>
        <p:nvPicPr>
          <p:cNvPr id="4" name="Picture 2">
            <a:extLst>
              <a:ext uri="{FF2B5EF4-FFF2-40B4-BE49-F238E27FC236}">
                <a16:creationId xmlns:a16="http://schemas.microsoft.com/office/drawing/2014/main" id="{14A50B16-FDDD-8247-8C77-13A559DE66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8304" y="5935877"/>
            <a:ext cx="1655464" cy="1500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8 Elipse">
            <a:extLst>
              <a:ext uri="{FF2B5EF4-FFF2-40B4-BE49-F238E27FC236}">
                <a16:creationId xmlns:a16="http://schemas.microsoft.com/office/drawing/2014/main" id="{0E5FB370-18CA-A34B-9803-6DD6630C5FF2}"/>
              </a:ext>
            </a:extLst>
          </p:cNvPr>
          <p:cNvSpPr/>
          <p:nvPr/>
        </p:nvSpPr>
        <p:spPr>
          <a:xfrm>
            <a:off x="4326036" y="1569263"/>
            <a:ext cx="4608512" cy="5095427"/>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s-CO" sz="1400" b="1" dirty="0">
              <a:solidFill>
                <a:schemeClr val="tx1"/>
              </a:solidFill>
              <a:latin typeface="Comic Sans MS" pitchFamily="66" charset="0"/>
            </a:endParaRPr>
          </a:p>
          <a:p>
            <a:pPr algn="ctr">
              <a:defRPr/>
            </a:pPr>
            <a:r>
              <a:rPr lang="es-CO" sz="1600" b="1" dirty="0">
                <a:solidFill>
                  <a:schemeClr val="tx1"/>
                </a:solidFill>
                <a:latin typeface="Comic Sans MS" pitchFamily="66" charset="0"/>
              </a:rPr>
              <a:t>No creer en dietas mágicas. No dan resultado y pueden </a:t>
            </a:r>
          </a:p>
          <a:p>
            <a:pPr algn="ctr">
              <a:defRPr/>
            </a:pPr>
            <a:r>
              <a:rPr lang="es-CO" sz="1600" b="1" dirty="0">
                <a:solidFill>
                  <a:schemeClr val="tx1"/>
                </a:solidFill>
                <a:latin typeface="Comic Sans MS" pitchFamily="66" charset="0"/>
              </a:rPr>
              <a:t>ser muy perjudiciales para la salud. Una dieta </a:t>
            </a:r>
          </a:p>
          <a:p>
            <a:pPr algn="ctr">
              <a:defRPr/>
            </a:pPr>
            <a:r>
              <a:rPr lang="es-CO" sz="1600" b="1" dirty="0">
                <a:solidFill>
                  <a:schemeClr val="tx1"/>
                </a:solidFill>
                <a:latin typeface="Comic Sans MS" pitchFamily="66" charset="0"/>
              </a:rPr>
              <a:t>alimenticia sólo debe establecerla un especialista.</a:t>
            </a:r>
          </a:p>
          <a:p>
            <a:pPr algn="ctr">
              <a:defRPr/>
            </a:pPr>
            <a:r>
              <a:rPr lang="es-CO" sz="1600" b="1" dirty="0">
                <a:solidFill>
                  <a:schemeClr val="tx1"/>
                </a:solidFill>
                <a:latin typeface="Comic Sans MS" pitchFamily="66" charset="0"/>
              </a:rPr>
              <a:t>Dejar de fumar.</a:t>
            </a:r>
          </a:p>
          <a:p>
            <a:pPr algn="ctr">
              <a:defRPr/>
            </a:pPr>
            <a:r>
              <a:rPr lang="es-CO" sz="1600" b="1" dirty="0">
                <a:solidFill>
                  <a:schemeClr val="tx1"/>
                </a:solidFill>
                <a:latin typeface="Comic Sans MS" pitchFamily="66" charset="0"/>
              </a:rPr>
              <a:t>Hacer ejercicio de acuerdo al estado de salud, Modificar costumbres para mantener saludable el </a:t>
            </a:r>
          </a:p>
          <a:p>
            <a:pPr algn="ctr">
              <a:defRPr/>
            </a:pPr>
            <a:r>
              <a:rPr lang="es-CO" sz="1600" b="1" dirty="0">
                <a:solidFill>
                  <a:schemeClr val="tx1"/>
                </a:solidFill>
                <a:latin typeface="Comic Sans MS" pitchFamily="66" charset="0"/>
              </a:rPr>
              <a:t>corazón: caminar más, no tomar el ascensor, realizar </a:t>
            </a:r>
          </a:p>
          <a:p>
            <a:pPr algn="ctr">
              <a:defRPr/>
            </a:pPr>
            <a:r>
              <a:rPr lang="es-CO" sz="1600" b="1" dirty="0">
                <a:solidFill>
                  <a:schemeClr val="tx1"/>
                </a:solidFill>
                <a:latin typeface="Comic Sans MS" pitchFamily="66" charset="0"/>
              </a:rPr>
              <a:t>las pequeñas compras sin utilizar el auto, fomentar el </a:t>
            </a:r>
          </a:p>
          <a:p>
            <a:pPr algn="ctr">
              <a:defRPr/>
            </a:pPr>
            <a:r>
              <a:rPr lang="es-CO" sz="1600" b="1" dirty="0">
                <a:solidFill>
                  <a:schemeClr val="tx1"/>
                </a:solidFill>
                <a:latin typeface="Comic Sans MS" pitchFamily="66" charset="0"/>
              </a:rPr>
              <a:t>contacto con la naturaleza.</a:t>
            </a:r>
          </a:p>
        </p:txBody>
      </p:sp>
      <p:pic>
        <p:nvPicPr>
          <p:cNvPr id="6" name="Picture 2">
            <a:extLst>
              <a:ext uri="{FF2B5EF4-FFF2-40B4-BE49-F238E27FC236}">
                <a16:creationId xmlns:a16="http://schemas.microsoft.com/office/drawing/2014/main" id="{3E2FC3F9-8911-BE46-B11D-2A48B576C9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0592" y="0"/>
            <a:ext cx="1200120" cy="1671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057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a:extLst>
              <a:ext uri="{FF2B5EF4-FFF2-40B4-BE49-F238E27FC236}">
                <a16:creationId xmlns:a16="http://schemas.microsoft.com/office/drawing/2014/main" id="{132CD6AE-9308-3F44-8639-7BDB86056436}"/>
              </a:ext>
            </a:extLst>
          </p:cNvPr>
          <p:cNvSpPr txBox="1">
            <a:spLocks/>
          </p:cNvSpPr>
          <p:nvPr/>
        </p:nvSpPr>
        <p:spPr>
          <a:xfrm>
            <a:off x="647824" y="179437"/>
            <a:ext cx="7498080" cy="1143000"/>
          </a:xfrm>
          <a:prstGeom prst="roundRect">
            <a:avLst/>
          </a:prstGeom>
          <a:solidFill>
            <a:schemeClr val="accent3">
              <a:lumMod val="40000"/>
              <a:lumOff val="60000"/>
            </a:schemeClr>
          </a:solidFill>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lstStyle>
            <a:lvl1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1pPr>
            <a:lvl2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2pPr>
            <a:lvl3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3pPr>
            <a:lvl4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4pPr>
            <a:lvl5pPr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chemeClr val="lt1"/>
                </a:solidFill>
                <a:latin typeface="+mn-lt"/>
                <a:ea typeface="+mn-ea"/>
                <a:cs typeface="+mn-cs"/>
              </a:defRPr>
            </a:lvl9pPr>
          </a:lstStyle>
          <a:p>
            <a:pPr eaLnBrk="1" fontAlgn="auto" hangingPunct="1">
              <a:spcAft>
                <a:spcPts val="0"/>
              </a:spcAft>
              <a:defRPr/>
            </a:pPr>
            <a:r>
              <a:rPr lang="es-CO" sz="2200" b="1" kern="0">
                <a:solidFill>
                  <a:srgbClr val="F9B036"/>
                </a:solidFill>
                <a:latin typeface="Algerian" pitchFamily="82" charset="0"/>
              </a:rPr>
              <a:t>PRIMEROS AUXILIOS  EN PACIENTE CON ENFERMEDAD CARIDOVASCULAR </a:t>
            </a:r>
            <a:endParaRPr lang="es-CO" sz="2200" b="1" kern="0" dirty="0">
              <a:solidFill>
                <a:srgbClr val="F9B036"/>
              </a:solidFill>
              <a:latin typeface="Algerian" pitchFamily="82" charset="0"/>
            </a:endParaRPr>
          </a:p>
        </p:txBody>
      </p:sp>
      <p:sp>
        <p:nvSpPr>
          <p:cNvPr id="3" name="4 Rectángulo">
            <a:extLst>
              <a:ext uri="{FF2B5EF4-FFF2-40B4-BE49-F238E27FC236}">
                <a16:creationId xmlns:a16="http://schemas.microsoft.com/office/drawing/2014/main" id="{C0F61BAC-7CE2-EC47-83D6-B1AD77B168D6}"/>
              </a:ext>
            </a:extLst>
          </p:cNvPr>
          <p:cNvSpPr>
            <a:spLocks noChangeArrowheads="1"/>
          </p:cNvSpPr>
          <p:nvPr/>
        </p:nvSpPr>
        <p:spPr bwMode="auto">
          <a:xfrm>
            <a:off x="287784" y="2123653"/>
            <a:ext cx="5328592"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just" eaLnBrk="1" hangingPunct="1"/>
            <a:r>
              <a:rPr lang="es-CO" altLang="es-ES" dirty="0"/>
              <a:t>“</a:t>
            </a:r>
            <a:r>
              <a:rPr lang="es-CO" altLang="es-ES" dirty="0">
                <a:latin typeface="Comic Sans MS" panose="030F0702030302020204" pitchFamily="66" charset="0"/>
              </a:rPr>
              <a:t>En el caso de infartos y trombosis lo más aconsejable para brindar primeros auxilios es aflojarle la ropa al paciente, recostarlo en una posición </a:t>
            </a:r>
            <a:r>
              <a:rPr lang="es-CO" altLang="es-ES" dirty="0" err="1">
                <a:latin typeface="Comic Sans MS" panose="030F0702030302020204" pitchFamily="66" charset="0"/>
              </a:rPr>
              <a:t>semisentada</a:t>
            </a:r>
            <a:r>
              <a:rPr lang="es-CO" altLang="es-ES" dirty="0">
                <a:latin typeface="Comic Sans MS" panose="030F0702030302020204" pitchFamily="66" charset="0"/>
              </a:rPr>
              <a:t>, controlarle los signos vitales cada cinco minutos, trasportarlo en una silla o en una camilla para evitar que camine o haga un sobreesfuerzo, y llevarla lo más pronto posible al hospital. </a:t>
            </a:r>
            <a:br>
              <a:rPr lang="es-CO" altLang="es-ES" dirty="0">
                <a:latin typeface="Comic Sans MS" panose="030F0702030302020204" pitchFamily="66" charset="0"/>
              </a:rPr>
            </a:br>
            <a:r>
              <a:rPr lang="es-CO" altLang="es-ES" dirty="0">
                <a:latin typeface="Comic Sans MS" panose="030F0702030302020204" pitchFamily="66" charset="0"/>
              </a:rPr>
              <a:t>En caso de infarto, buscar atención médica resulta fundamental porque si se atiende en las primeras 6 horas el índice de sobrevivir del paciente aumenta  porque tendrá mayor probabilidad de un tratamiento por medios farmacológicos y evitará la intervención quirúrgica. Es importante estar pendiente de la respiración y si tiene pulso.</a:t>
            </a:r>
          </a:p>
          <a:p>
            <a:pPr algn="just" eaLnBrk="1" hangingPunct="1"/>
            <a:r>
              <a:rPr lang="es-CO" altLang="es-ES" b="1" dirty="0">
                <a:latin typeface="Comic Sans MS" panose="030F0702030302020204" pitchFamily="66" charset="0"/>
              </a:rPr>
              <a:t> </a:t>
            </a:r>
            <a:br>
              <a:rPr lang="es-CO" altLang="es-ES" b="1" dirty="0"/>
            </a:br>
            <a:endParaRPr lang="es-CO" altLang="es-ES" b="1" dirty="0"/>
          </a:p>
        </p:txBody>
      </p:sp>
      <p:pic>
        <p:nvPicPr>
          <p:cNvPr id="6" name="Imagen 5">
            <a:extLst>
              <a:ext uri="{FF2B5EF4-FFF2-40B4-BE49-F238E27FC236}">
                <a16:creationId xmlns:a16="http://schemas.microsoft.com/office/drawing/2014/main" id="{40E32AFE-CC83-DF48-8AE6-EE8B2247C6C8}"/>
              </a:ext>
            </a:extLst>
          </p:cNvPr>
          <p:cNvPicPr>
            <a:picLocks noChangeAspect="1"/>
          </p:cNvPicPr>
          <p:nvPr/>
        </p:nvPicPr>
        <p:blipFill>
          <a:blip r:embed="rId2"/>
          <a:stretch>
            <a:fillRect/>
          </a:stretch>
        </p:blipFill>
        <p:spPr>
          <a:xfrm>
            <a:off x="5904408" y="4283893"/>
            <a:ext cx="3179192" cy="1986995"/>
          </a:xfrm>
          <a:prstGeom prst="rect">
            <a:avLst/>
          </a:prstGeom>
        </p:spPr>
      </p:pic>
      <p:pic>
        <p:nvPicPr>
          <p:cNvPr id="8" name="Imagen 7">
            <a:extLst>
              <a:ext uri="{FF2B5EF4-FFF2-40B4-BE49-F238E27FC236}">
                <a16:creationId xmlns:a16="http://schemas.microsoft.com/office/drawing/2014/main" id="{BF799437-2F91-A34C-AE44-819715DD4C32}"/>
              </a:ext>
            </a:extLst>
          </p:cNvPr>
          <p:cNvPicPr>
            <a:picLocks noChangeAspect="1"/>
          </p:cNvPicPr>
          <p:nvPr/>
        </p:nvPicPr>
        <p:blipFill>
          <a:blip r:embed="rId3"/>
          <a:stretch>
            <a:fillRect/>
          </a:stretch>
        </p:blipFill>
        <p:spPr>
          <a:xfrm>
            <a:off x="5904408" y="1559346"/>
            <a:ext cx="2880320" cy="1944216"/>
          </a:xfrm>
          <a:prstGeom prst="rect">
            <a:avLst/>
          </a:prstGeom>
        </p:spPr>
      </p:pic>
    </p:spTree>
    <p:extLst>
      <p:ext uri="{BB962C8B-B14F-4D97-AF65-F5344CB8AC3E}">
        <p14:creationId xmlns:p14="http://schemas.microsoft.com/office/powerpoint/2010/main" val="1952322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86A10EA3-4CC6-5C44-AB96-78064C5BE2AF}"/>
              </a:ext>
            </a:extLst>
          </p:cNvPr>
          <p:cNvSpPr/>
          <p:nvPr/>
        </p:nvSpPr>
        <p:spPr>
          <a:xfrm>
            <a:off x="863848" y="251445"/>
            <a:ext cx="6180138" cy="1847850"/>
          </a:xfrm>
          <a:prstGeom prst="rect">
            <a:avLst/>
          </a:prstGeom>
        </p:spPr>
        <p:txBody>
          <a:bodyPr>
            <a:spAutoFit/>
          </a:bodyPr>
          <a:lstStyle/>
          <a:p>
            <a:pPr algn="ctr">
              <a:defRPr/>
            </a:pPr>
            <a:r>
              <a:rPr lang="es-ES" sz="4050" b="1" dirty="0">
                <a:ln w="11430"/>
                <a:solidFill>
                  <a:schemeClr val="accent1">
                    <a:lumMod val="75000"/>
                  </a:schemeClr>
                </a:solidFill>
                <a:effectLst>
                  <a:outerShdw blurRad="50800" dist="39000" dir="5460000" algn="tl">
                    <a:srgbClr val="000000">
                      <a:alpha val="38000"/>
                    </a:srgbClr>
                  </a:outerShdw>
                </a:effectLst>
                <a:latin typeface="Comic Sans MS" pitchFamily="66" charset="0"/>
              </a:rPr>
              <a:t>HABITOS DE VIDA SALUDABLES</a:t>
            </a:r>
            <a:endParaRPr lang="es-ES" sz="3600" b="1" dirty="0">
              <a:ln w="11430"/>
              <a:solidFill>
                <a:schemeClr val="accent1">
                  <a:lumMod val="75000"/>
                </a:schemeClr>
              </a:solidFill>
              <a:effectLst>
                <a:outerShdw blurRad="50800" dist="39000" dir="5460000" algn="tl">
                  <a:srgbClr val="000000">
                    <a:alpha val="38000"/>
                  </a:srgbClr>
                </a:outerShdw>
              </a:effectLst>
              <a:latin typeface="Comic Sans MS" pitchFamily="66" charset="0"/>
            </a:endParaRPr>
          </a:p>
          <a:p>
            <a:pPr algn="ctr">
              <a:defRPr/>
            </a:pPr>
            <a:endParaRPr lang="es-ES" sz="3300" b="1" dirty="0">
              <a:ln w="11430"/>
              <a:solidFill>
                <a:schemeClr val="accent1">
                  <a:lumMod val="75000"/>
                </a:schemeClr>
              </a:solidFill>
              <a:effectLst>
                <a:outerShdw blurRad="50800" dist="39000" dir="5460000" algn="tl">
                  <a:srgbClr val="000000">
                    <a:alpha val="38000"/>
                  </a:srgbClr>
                </a:outerShdw>
              </a:effectLst>
              <a:latin typeface="Comic Sans MS" pitchFamily="66" charset="0"/>
            </a:endParaRPr>
          </a:p>
        </p:txBody>
      </p:sp>
      <p:pic>
        <p:nvPicPr>
          <p:cNvPr id="4" name="Imagen 3">
            <a:extLst>
              <a:ext uri="{FF2B5EF4-FFF2-40B4-BE49-F238E27FC236}">
                <a16:creationId xmlns:a16="http://schemas.microsoft.com/office/drawing/2014/main" id="{61EB161B-2D88-874B-90E6-39F192E855B5}"/>
              </a:ext>
            </a:extLst>
          </p:cNvPr>
          <p:cNvPicPr>
            <a:picLocks noChangeAspect="1"/>
          </p:cNvPicPr>
          <p:nvPr/>
        </p:nvPicPr>
        <p:blipFill rotWithShape="1">
          <a:blip r:embed="rId2"/>
          <a:srcRect b="6109"/>
          <a:stretch/>
        </p:blipFill>
        <p:spPr>
          <a:xfrm>
            <a:off x="1999345" y="1475581"/>
            <a:ext cx="3909144" cy="3312368"/>
          </a:xfrm>
          <a:prstGeom prst="rect">
            <a:avLst/>
          </a:prstGeom>
        </p:spPr>
      </p:pic>
      <p:pic>
        <p:nvPicPr>
          <p:cNvPr id="6" name="Imagen 5">
            <a:extLst>
              <a:ext uri="{FF2B5EF4-FFF2-40B4-BE49-F238E27FC236}">
                <a16:creationId xmlns:a16="http://schemas.microsoft.com/office/drawing/2014/main" id="{8C5A3298-F694-E34E-A9F0-B091D11862BA}"/>
              </a:ext>
            </a:extLst>
          </p:cNvPr>
          <p:cNvPicPr>
            <a:picLocks noChangeAspect="1"/>
          </p:cNvPicPr>
          <p:nvPr/>
        </p:nvPicPr>
        <p:blipFill>
          <a:blip r:embed="rId3"/>
          <a:stretch>
            <a:fillRect/>
          </a:stretch>
        </p:blipFill>
        <p:spPr>
          <a:xfrm>
            <a:off x="359792" y="5046885"/>
            <a:ext cx="3975100" cy="1930400"/>
          </a:xfrm>
          <a:prstGeom prst="rect">
            <a:avLst/>
          </a:prstGeom>
        </p:spPr>
      </p:pic>
      <p:pic>
        <p:nvPicPr>
          <p:cNvPr id="8" name="Imagen 7">
            <a:extLst>
              <a:ext uri="{FF2B5EF4-FFF2-40B4-BE49-F238E27FC236}">
                <a16:creationId xmlns:a16="http://schemas.microsoft.com/office/drawing/2014/main" id="{9578C65C-3923-E048-BE3E-B6768EABAAD7}"/>
              </a:ext>
            </a:extLst>
          </p:cNvPr>
          <p:cNvPicPr>
            <a:picLocks noChangeAspect="1"/>
          </p:cNvPicPr>
          <p:nvPr/>
        </p:nvPicPr>
        <p:blipFill>
          <a:blip r:embed="rId4"/>
          <a:stretch>
            <a:fillRect/>
          </a:stretch>
        </p:blipFill>
        <p:spPr>
          <a:xfrm>
            <a:off x="4798081" y="4643933"/>
            <a:ext cx="3334313" cy="2448272"/>
          </a:xfrm>
          <a:prstGeom prst="rect">
            <a:avLst/>
          </a:prstGeom>
        </p:spPr>
      </p:pic>
    </p:spTree>
    <p:extLst>
      <p:ext uri="{BB962C8B-B14F-4D97-AF65-F5344CB8AC3E}">
        <p14:creationId xmlns:p14="http://schemas.microsoft.com/office/powerpoint/2010/main" val="3381064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5 Rectángulo">
            <a:extLst>
              <a:ext uri="{FF2B5EF4-FFF2-40B4-BE49-F238E27FC236}">
                <a16:creationId xmlns:a16="http://schemas.microsoft.com/office/drawing/2014/main" id="{9BA807A7-B885-CB49-B19A-27044BBCF76B}"/>
              </a:ext>
            </a:extLst>
          </p:cNvPr>
          <p:cNvSpPr>
            <a:spLocks noChangeArrowheads="1"/>
          </p:cNvSpPr>
          <p:nvPr/>
        </p:nvSpPr>
        <p:spPr bwMode="auto">
          <a:xfrm>
            <a:off x="230757" y="395461"/>
            <a:ext cx="28432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Clr>
                <a:srgbClr val="FF0000"/>
              </a:buClr>
              <a:buFont typeface="Calibri" panose="020F0502020204030204" pitchFamily="34" charset="0"/>
              <a:buAutoNum type="arabicPeriod"/>
            </a:pPr>
            <a:r>
              <a:rPr lang="es-ES" altLang="es-CO" sz="2000" b="1" dirty="0"/>
              <a:t>Consuma alimentos variados y nutritivos diariamente​​</a:t>
            </a:r>
          </a:p>
        </p:txBody>
      </p:sp>
      <p:sp>
        <p:nvSpPr>
          <p:cNvPr id="3" name="8 CuadroTexto">
            <a:extLst>
              <a:ext uri="{FF2B5EF4-FFF2-40B4-BE49-F238E27FC236}">
                <a16:creationId xmlns:a16="http://schemas.microsoft.com/office/drawing/2014/main" id="{90A385BC-EDA9-0A4D-B4BB-AD1FED9C98FD}"/>
              </a:ext>
            </a:extLst>
          </p:cNvPr>
          <p:cNvSpPr txBox="1">
            <a:spLocks noChangeArrowheads="1"/>
          </p:cNvSpPr>
          <p:nvPr/>
        </p:nvSpPr>
        <p:spPr bwMode="auto">
          <a:xfrm>
            <a:off x="104687" y="4905746"/>
            <a:ext cx="28432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Clr>
                <a:srgbClr val="FF0000"/>
              </a:buClr>
              <a:buFont typeface="Calibri" panose="020F0502020204030204" pitchFamily="34" charset="0"/>
              <a:buAutoNum type="arabicPeriod" startAt="2"/>
            </a:pPr>
            <a:r>
              <a:rPr lang="es-ES" altLang="es-CO" sz="2000" b="1" dirty="0"/>
              <a:t>Disminuya el consumo de grasas saturadas y evite las comidas rápidas</a:t>
            </a:r>
          </a:p>
        </p:txBody>
      </p:sp>
      <p:sp>
        <p:nvSpPr>
          <p:cNvPr id="4" name="11 Flecha derecha">
            <a:extLst>
              <a:ext uri="{FF2B5EF4-FFF2-40B4-BE49-F238E27FC236}">
                <a16:creationId xmlns:a16="http://schemas.microsoft.com/office/drawing/2014/main" id="{15FABE9E-5370-DF4A-B139-D7FBD4762DAA}"/>
              </a:ext>
            </a:extLst>
          </p:cNvPr>
          <p:cNvSpPr/>
          <p:nvPr/>
        </p:nvSpPr>
        <p:spPr>
          <a:xfrm>
            <a:off x="3240112" y="719311"/>
            <a:ext cx="829464" cy="368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2000"/>
          </a:p>
        </p:txBody>
      </p:sp>
      <p:sp>
        <p:nvSpPr>
          <p:cNvPr id="5" name="11 Flecha derecha">
            <a:extLst>
              <a:ext uri="{FF2B5EF4-FFF2-40B4-BE49-F238E27FC236}">
                <a16:creationId xmlns:a16="http://schemas.microsoft.com/office/drawing/2014/main" id="{8B1AC5CF-BF18-DA47-B0FD-CEAD0DB51A3B}"/>
              </a:ext>
            </a:extLst>
          </p:cNvPr>
          <p:cNvSpPr/>
          <p:nvPr/>
        </p:nvSpPr>
        <p:spPr>
          <a:xfrm>
            <a:off x="3247026" y="5179611"/>
            <a:ext cx="713166" cy="368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2000"/>
          </a:p>
        </p:txBody>
      </p:sp>
      <p:sp>
        <p:nvSpPr>
          <p:cNvPr id="6" name="7 CuadroTexto">
            <a:extLst>
              <a:ext uri="{FF2B5EF4-FFF2-40B4-BE49-F238E27FC236}">
                <a16:creationId xmlns:a16="http://schemas.microsoft.com/office/drawing/2014/main" id="{C58B59FA-BB0A-F74B-B270-3929669B7290}"/>
              </a:ext>
            </a:extLst>
          </p:cNvPr>
          <p:cNvSpPr txBox="1">
            <a:spLocks noChangeArrowheads="1"/>
          </p:cNvSpPr>
          <p:nvPr/>
        </p:nvSpPr>
        <p:spPr bwMode="auto">
          <a:xfrm>
            <a:off x="4104208" y="271636"/>
            <a:ext cx="4411663" cy="163195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s-ES" altLang="es-CO" sz="2000" dirty="0"/>
              <a:t>Frutas, verduras y hortalizas, leguminosas (frijol, lenteja, garbanzo), cereales integrales, nueces, lácteos bajos en grasa, carne magra, pescado y huevo.</a:t>
            </a:r>
          </a:p>
        </p:txBody>
      </p:sp>
      <p:sp>
        <p:nvSpPr>
          <p:cNvPr id="7" name="9 CuadroTexto">
            <a:extLst>
              <a:ext uri="{FF2B5EF4-FFF2-40B4-BE49-F238E27FC236}">
                <a16:creationId xmlns:a16="http://schemas.microsoft.com/office/drawing/2014/main" id="{71C862A3-B769-DD4C-8E06-D642750CEA99}"/>
              </a:ext>
            </a:extLst>
          </p:cNvPr>
          <p:cNvSpPr txBox="1">
            <a:spLocks noChangeArrowheads="1"/>
          </p:cNvSpPr>
          <p:nvPr/>
        </p:nvSpPr>
        <p:spPr bwMode="auto">
          <a:xfrm>
            <a:off x="4069576" y="3812752"/>
            <a:ext cx="4411663" cy="2554288"/>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s-ES" altLang="es-CO" sz="2000" dirty="0"/>
              <a:t>Se encuentran en la  manteca, mantequilla y carnes rojas, productos de pastelería, galletas y postres. El consumo frecuente de comidas rápidas: pizza, hamburguesas, papas fritas, empanadas y pollo frito son altamente calóricos, abundantes en grasa y pobres en nutrientes y fibra.</a:t>
            </a:r>
          </a:p>
        </p:txBody>
      </p:sp>
      <p:pic>
        <p:nvPicPr>
          <p:cNvPr id="8" name="Picture 2" descr="http://krisolzen.com/wp-content/blogs.dir/1116/files/2013/01/piramide_grande-1.jpg">
            <a:extLst>
              <a:ext uri="{FF2B5EF4-FFF2-40B4-BE49-F238E27FC236}">
                <a16:creationId xmlns:a16="http://schemas.microsoft.com/office/drawing/2014/main" id="{68347FEB-46F1-2945-8B56-E38D1C0DB77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793" y="1903586"/>
            <a:ext cx="3024336" cy="2452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7571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10">
            <a:extLst>
              <a:ext uri="{FF2B5EF4-FFF2-40B4-BE49-F238E27FC236}">
                <a16:creationId xmlns:a16="http://schemas.microsoft.com/office/drawing/2014/main" id="{0E44F2A6-3388-B942-A3FF-D76A58883DD5}"/>
              </a:ext>
            </a:extLst>
          </p:cNvPr>
          <p:cNvSpPr>
            <a:spLocks noChangeArrowheads="1"/>
          </p:cNvSpPr>
          <p:nvPr/>
        </p:nvSpPr>
        <p:spPr bwMode="auto">
          <a:xfrm>
            <a:off x="143768" y="0"/>
            <a:ext cx="604837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CO" sz="1800" dirty="0">
              <a:latin typeface="Gill Sans MT" panose="020B0502020104020203" pitchFamily="34" charset="0"/>
            </a:endParaRPr>
          </a:p>
          <a:p>
            <a:pPr algn="just" eaLnBrk="1" hangingPunct="1">
              <a:spcBef>
                <a:spcPct val="0"/>
              </a:spcBef>
              <a:buFontTx/>
              <a:buNone/>
            </a:pPr>
            <a:r>
              <a:rPr lang="es-ES" altLang="es-CO" sz="1800" dirty="0">
                <a:latin typeface="Gill Sans MT" panose="020B0502020104020203" pitchFamily="34" charset="0"/>
              </a:rPr>
              <a:t>Reducir el consumo de sal y azúcar</a:t>
            </a:r>
          </a:p>
          <a:p>
            <a:pPr algn="just" eaLnBrk="1" hangingPunct="1">
              <a:spcBef>
                <a:spcPct val="0"/>
              </a:spcBef>
              <a:buFontTx/>
              <a:buNone/>
            </a:pPr>
            <a:r>
              <a:rPr lang="es-ES" altLang="es-CO" sz="1800" dirty="0">
                <a:latin typeface="Gill Sans MT" panose="020B0502020104020203" pitchFamily="34" charset="0"/>
              </a:rPr>
              <a:t>Evitar frituras</a:t>
            </a:r>
          </a:p>
          <a:p>
            <a:pPr algn="just" eaLnBrk="1" hangingPunct="1">
              <a:spcBef>
                <a:spcPct val="0"/>
              </a:spcBef>
              <a:buFontTx/>
              <a:buNone/>
            </a:pPr>
            <a:r>
              <a:rPr lang="es-ES" altLang="es-CO" sz="1800" dirty="0">
                <a:latin typeface="Gill Sans MT" panose="020B0502020104020203" pitchFamily="34" charset="0"/>
              </a:rPr>
              <a:t>Preferir pescado, o carnes como pollo o pavo.</a:t>
            </a:r>
          </a:p>
          <a:p>
            <a:pPr algn="just" eaLnBrk="1" hangingPunct="1">
              <a:spcBef>
                <a:spcPct val="0"/>
              </a:spcBef>
              <a:buFontTx/>
              <a:buNone/>
            </a:pPr>
            <a:r>
              <a:rPr lang="es-ES" altLang="es-CO" sz="1800" dirty="0">
                <a:latin typeface="Gill Sans MT" panose="020B0502020104020203" pitchFamily="34" charset="0"/>
              </a:rPr>
              <a:t>Aumentar el consumo de frutas y verduras.</a:t>
            </a:r>
          </a:p>
          <a:p>
            <a:pPr algn="just" eaLnBrk="1" hangingPunct="1">
              <a:spcBef>
                <a:spcPct val="0"/>
              </a:spcBef>
              <a:buFontTx/>
              <a:buNone/>
            </a:pPr>
            <a:r>
              <a:rPr lang="es-ES" altLang="es-CO" sz="1800" dirty="0">
                <a:latin typeface="Gill Sans MT" panose="020B0502020104020203" pitchFamily="34" charset="0"/>
              </a:rPr>
              <a:t>Consumir productos lácteos bajos en grasa.</a:t>
            </a:r>
          </a:p>
          <a:p>
            <a:pPr algn="just" eaLnBrk="1" hangingPunct="1">
              <a:spcBef>
                <a:spcPct val="0"/>
              </a:spcBef>
              <a:buFontTx/>
              <a:buNone/>
            </a:pPr>
            <a:r>
              <a:rPr lang="es-ES" altLang="es-CO" sz="1800" dirty="0">
                <a:latin typeface="Gill Sans MT" panose="020B0502020104020203" pitchFamily="34" charset="0"/>
              </a:rPr>
              <a:t>Recordar que la actividad física mejora la salud. Realizarla en forma regular al menos 3 veces a la semana durante 30 minutos. </a:t>
            </a:r>
          </a:p>
          <a:p>
            <a:pPr algn="just" eaLnBrk="1" hangingPunct="1">
              <a:spcBef>
                <a:spcPct val="0"/>
              </a:spcBef>
              <a:buFontTx/>
              <a:buNone/>
            </a:pPr>
            <a:r>
              <a:rPr lang="es-ES" altLang="es-CO" sz="1800" dirty="0">
                <a:latin typeface="Gill Sans MT" panose="020B0502020104020203" pitchFamily="34" charset="0"/>
              </a:rPr>
              <a:t>Escoja algo que le agrade. Puede ser caminar, andar en bicicleta y utilizar las escaleras en</a:t>
            </a:r>
          </a:p>
          <a:p>
            <a:pPr algn="just" eaLnBrk="1" hangingPunct="1">
              <a:spcBef>
                <a:spcPct val="0"/>
              </a:spcBef>
              <a:buFontTx/>
              <a:buNone/>
            </a:pPr>
            <a:r>
              <a:rPr lang="es-ES" altLang="es-CO" sz="1800" dirty="0">
                <a:latin typeface="Gill Sans MT" panose="020B0502020104020203" pitchFamily="34" charset="0"/>
              </a:rPr>
              <a:t>vez del ascensor. Jugar activamente con sus niños. Bailar o hacer deportes.</a:t>
            </a:r>
          </a:p>
          <a:p>
            <a:pPr algn="just" eaLnBrk="1" hangingPunct="1">
              <a:spcBef>
                <a:spcPct val="0"/>
              </a:spcBef>
              <a:buFontTx/>
              <a:buNone/>
            </a:pPr>
            <a:r>
              <a:rPr lang="es-ES" altLang="es-CO" sz="1800" dirty="0">
                <a:latin typeface="Gill Sans MT" panose="020B0502020104020203" pitchFamily="34" charset="0"/>
              </a:rPr>
              <a:t>Reducir la inactividad durante períodos largos, por</a:t>
            </a:r>
          </a:p>
          <a:p>
            <a:pPr algn="just" eaLnBrk="1" hangingPunct="1">
              <a:spcBef>
                <a:spcPct val="0"/>
              </a:spcBef>
              <a:buFontTx/>
              <a:buNone/>
            </a:pPr>
            <a:r>
              <a:rPr lang="es-ES" altLang="es-CO" sz="1800" dirty="0">
                <a:latin typeface="Gill Sans MT" panose="020B0502020104020203" pitchFamily="34" charset="0"/>
              </a:rPr>
              <a:t>ejemplo mirar televisión o estar frente al computador.</a:t>
            </a:r>
          </a:p>
          <a:p>
            <a:pPr algn="just" eaLnBrk="1" hangingPunct="1">
              <a:spcBef>
                <a:spcPct val="0"/>
              </a:spcBef>
              <a:buFontTx/>
              <a:buNone/>
            </a:pPr>
            <a:r>
              <a:rPr lang="es-ES" altLang="es-CO" sz="1800" dirty="0">
                <a:latin typeface="Gill Sans MT" panose="020B0502020104020203" pitchFamily="34" charset="0"/>
              </a:rPr>
              <a:t>No consumir comida chatarra.</a:t>
            </a:r>
          </a:p>
        </p:txBody>
      </p:sp>
      <p:pic>
        <p:nvPicPr>
          <p:cNvPr id="3" name="Picture 114" descr="dglxasset[1]">
            <a:extLst>
              <a:ext uri="{FF2B5EF4-FFF2-40B4-BE49-F238E27FC236}">
                <a16:creationId xmlns:a16="http://schemas.microsoft.com/office/drawing/2014/main" id="{55C5A3D5-341A-064D-AC98-AA6662708EC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6456" y="107429"/>
            <a:ext cx="1800225" cy="194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n 4">
            <a:extLst>
              <a:ext uri="{FF2B5EF4-FFF2-40B4-BE49-F238E27FC236}">
                <a16:creationId xmlns:a16="http://schemas.microsoft.com/office/drawing/2014/main" id="{A1F20A6F-E733-7A4B-9E3C-6DD1363B7A84}"/>
              </a:ext>
            </a:extLst>
          </p:cNvPr>
          <p:cNvPicPr>
            <a:picLocks noChangeAspect="1"/>
          </p:cNvPicPr>
          <p:nvPr/>
        </p:nvPicPr>
        <p:blipFill>
          <a:blip r:embed="rId3"/>
          <a:stretch>
            <a:fillRect/>
          </a:stretch>
        </p:blipFill>
        <p:spPr>
          <a:xfrm>
            <a:off x="575816" y="4715941"/>
            <a:ext cx="2743200" cy="2346696"/>
          </a:xfrm>
          <a:prstGeom prst="rect">
            <a:avLst/>
          </a:prstGeom>
        </p:spPr>
      </p:pic>
      <p:pic>
        <p:nvPicPr>
          <p:cNvPr id="7" name="Imagen 6">
            <a:extLst>
              <a:ext uri="{FF2B5EF4-FFF2-40B4-BE49-F238E27FC236}">
                <a16:creationId xmlns:a16="http://schemas.microsoft.com/office/drawing/2014/main" id="{FB6A4E75-0192-944E-922F-80553484B240}"/>
              </a:ext>
            </a:extLst>
          </p:cNvPr>
          <p:cNvPicPr>
            <a:picLocks noChangeAspect="1"/>
          </p:cNvPicPr>
          <p:nvPr/>
        </p:nvPicPr>
        <p:blipFill>
          <a:blip r:embed="rId4"/>
          <a:stretch>
            <a:fillRect/>
          </a:stretch>
        </p:blipFill>
        <p:spPr>
          <a:xfrm>
            <a:off x="5184328" y="4667931"/>
            <a:ext cx="2736304" cy="2442716"/>
          </a:xfrm>
          <a:prstGeom prst="rect">
            <a:avLst/>
          </a:prstGeom>
        </p:spPr>
      </p:pic>
    </p:spTree>
    <p:extLst>
      <p:ext uri="{BB962C8B-B14F-4D97-AF65-F5344CB8AC3E}">
        <p14:creationId xmlns:p14="http://schemas.microsoft.com/office/powerpoint/2010/main" val="3089516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6 Rectángulo">
            <a:extLst>
              <a:ext uri="{FF2B5EF4-FFF2-40B4-BE49-F238E27FC236}">
                <a16:creationId xmlns:a16="http://schemas.microsoft.com/office/drawing/2014/main" id="{EABADEC4-ACB4-CF4B-B389-FF1F7FBCACD1}"/>
              </a:ext>
            </a:extLst>
          </p:cNvPr>
          <p:cNvSpPr/>
          <p:nvPr/>
        </p:nvSpPr>
        <p:spPr>
          <a:xfrm>
            <a:off x="0" y="684444"/>
            <a:ext cx="9144000" cy="707886"/>
          </a:xfrm>
          <a:prstGeom prst="rect">
            <a:avLst/>
          </a:prstGeom>
        </p:spPr>
        <p:txBody>
          <a:bodyPr>
            <a:spAutoFit/>
          </a:bodyPr>
          <a:lstStyle/>
          <a:p>
            <a:pPr algn="ctr">
              <a:defRPr/>
            </a:pPr>
            <a:r>
              <a:rPr lang="es-ES" sz="4000" cap="all" dirty="0">
                <a:ln w="9000" cmpd="sng">
                  <a:solidFill>
                    <a:schemeClr val="accent4">
                      <a:shade val="50000"/>
                      <a:satMod val="120000"/>
                    </a:schemeClr>
                  </a:solidFill>
                  <a:prstDash val="solid"/>
                </a:ln>
                <a:solidFill>
                  <a:schemeClr val="bg2">
                    <a:lumMod val="50000"/>
                  </a:schemeClr>
                </a:solidFill>
                <a:effectLst>
                  <a:reflection blurRad="12700" stA="28000" endPos="45000" dist="1000" dir="5400000" sy="-100000" algn="bl" rotWithShape="0"/>
                </a:effectLst>
                <a:latin typeface="Tahoma" pitchFamily="34" charset="0"/>
                <a:cs typeface="Tahoma" pitchFamily="34" charset="0"/>
              </a:rPr>
              <a:t>IMPORTANCIA DE LA NUTRICION</a:t>
            </a:r>
          </a:p>
        </p:txBody>
      </p:sp>
      <p:sp>
        <p:nvSpPr>
          <p:cNvPr id="3" name="Rectangle 8">
            <a:extLst>
              <a:ext uri="{FF2B5EF4-FFF2-40B4-BE49-F238E27FC236}">
                <a16:creationId xmlns:a16="http://schemas.microsoft.com/office/drawing/2014/main" id="{A05D9B28-730F-6642-ABDC-2B820EA87741}"/>
              </a:ext>
            </a:extLst>
          </p:cNvPr>
          <p:cNvSpPr>
            <a:spLocks noChangeArrowheads="1"/>
          </p:cNvSpPr>
          <p:nvPr/>
        </p:nvSpPr>
        <p:spPr bwMode="auto">
          <a:xfrm>
            <a:off x="179388" y="1628775"/>
            <a:ext cx="4933950"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ES" altLang="es-CO" sz="1600" b="1" dirty="0">
                <a:latin typeface="Gill Sans MT" panose="020B0502020104020203" pitchFamily="34" charset="0"/>
                <a:cs typeface="Tahoma" panose="020B0604030504040204" pitchFamily="34" charset="0"/>
              </a:rPr>
              <a:t>¡Somos lo que comemos!</a:t>
            </a:r>
          </a:p>
          <a:p>
            <a:pPr algn="ctr">
              <a:spcBef>
                <a:spcPct val="0"/>
              </a:spcBef>
              <a:buFontTx/>
              <a:buNone/>
            </a:pPr>
            <a:endParaRPr lang="es-ES" altLang="es-CO" sz="1600" b="1" dirty="0">
              <a:latin typeface="Gill Sans MT" panose="020B0502020104020203" pitchFamily="34" charset="0"/>
              <a:cs typeface="Tahoma" panose="020B0604030504040204" pitchFamily="34" charset="0"/>
            </a:endParaRPr>
          </a:p>
          <a:p>
            <a:pPr algn="just">
              <a:spcBef>
                <a:spcPct val="0"/>
              </a:spcBef>
              <a:buFontTx/>
              <a:buNone/>
            </a:pPr>
            <a:r>
              <a:rPr lang="es-ES" altLang="es-CO" sz="1600" b="1" dirty="0">
                <a:latin typeface="Gill Sans MT" panose="020B0502020104020203" pitchFamily="34" charset="0"/>
                <a:cs typeface="Tahoma" panose="020B0604030504040204" pitchFamily="34" charset="0"/>
              </a:rPr>
              <a:t>Una buena alimentación es el mejor regalo que puedes hacer, tanto a ti mismo como a tus seres queridos, ya que los beneficios de alimentarte bien y de tener unos hábitos de vida saludables los vas a disfrutar toda la vida.</a:t>
            </a:r>
          </a:p>
          <a:p>
            <a:pPr algn="just">
              <a:spcBef>
                <a:spcPct val="0"/>
              </a:spcBef>
              <a:buFontTx/>
              <a:buNone/>
            </a:pPr>
            <a:endParaRPr lang="es-ES" altLang="es-CO" sz="1600" b="1" dirty="0">
              <a:latin typeface="Gill Sans MT" panose="020B0502020104020203" pitchFamily="34" charset="0"/>
              <a:cs typeface="Tahoma" panose="020B0604030504040204" pitchFamily="34" charset="0"/>
            </a:endParaRPr>
          </a:p>
          <a:p>
            <a:pPr algn="just">
              <a:spcBef>
                <a:spcPct val="0"/>
              </a:spcBef>
              <a:buFontTx/>
              <a:buNone/>
            </a:pPr>
            <a:r>
              <a:rPr lang="es-ES" altLang="es-CO" sz="1600" b="1" dirty="0">
                <a:latin typeface="Gill Sans MT" panose="020B0502020104020203" pitchFamily="34" charset="0"/>
                <a:cs typeface="Tahoma" panose="020B0604030504040204" pitchFamily="34" charset="0"/>
              </a:rPr>
              <a:t>Hay cosas tan buenas que cuando las pruebas inmediatamente las conviertes en hábito. La alimentación más sana y nutritiva, con buenas digestiones y el mejor sabor del mercado es una de estas cosas. Esto sólo te lo puede dar la comida de verdad.</a:t>
            </a:r>
          </a:p>
        </p:txBody>
      </p:sp>
      <p:pic>
        <p:nvPicPr>
          <p:cNvPr id="4" name="Picture 9" descr="C:\Users\Paola\Pictures\comida_sana 6..jpg">
            <a:extLst>
              <a:ext uri="{FF2B5EF4-FFF2-40B4-BE49-F238E27FC236}">
                <a16:creationId xmlns:a16="http://schemas.microsoft.com/office/drawing/2014/main" id="{A8BE5503-6321-5E45-855B-9AD7951E56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8344" y="5003973"/>
            <a:ext cx="2886075" cy="23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5">
            <a:extLst>
              <a:ext uri="{FF2B5EF4-FFF2-40B4-BE49-F238E27FC236}">
                <a16:creationId xmlns:a16="http://schemas.microsoft.com/office/drawing/2014/main" id="{BF840FC2-22B9-F848-8185-E99C1AA3A3CB}"/>
              </a:ext>
            </a:extLst>
          </p:cNvPr>
          <p:cNvPicPr>
            <a:picLocks noChangeAspect="1"/>
          </p:cNvPicPr>
          <p:nvPr/>
        </p:nvPicPr>
        <p:blipFill>
          <a:blip r:embed="rId3"/>
          <a:stretch>
            <a:fillRect/>
          </a:stretch>
        </p:blipFill>
        <p:spPr>
          <a:xfrm>
            <a:off x="503808" y="5652045"/>
            <a:ext cx="3062473" cy="1540209"/>
          </a:xfrm>
          <a:prstGeom prst="rect">
            <a:avLst/>
          </a:prstGeom>
        </p:spPr>
      </p:pic>
      <p:pic>
        <p:nvPicPr>
          <p:cNvPr id="8" name="Imagen 7">
            <a:extLst>
              <a:ext uri="{FF2B5EF4-FFF2-40B4-BE49-F238E27FC236}">
                <a16:creationId xmlns:a16="http://schemas.microsoft.com/office/drawing/2014/main" id="{0143E891-6483-8C46-BE50-955A55E15A77}"/>
              </a:ext>
            </a:extLst>
          </p:cNvPr>
          <p:cNvPicPr>
            <a:picLocks noChangeAspect="1"/>
          </p:cNvPicPr>
          <p:nvPr/>
        </p:nvPicPr>
        <p:blipFill>
          <a:blip r:embed="rId4"/>
          <a:stretch>
            <a:fillRect/>
          </a:stretch>
        </p:blipFill>
        <p:spPr>
          <a:xfrm>
            <a:off x="5475237" y="1843159"/>
            <a:ext cx="2592288" cy="3085956"/>
          </a:xfrm>
          <a:prstGeom prst="rect">
            <a:avLst/>
          </a:prstGeom>
        </p:spPr>
      </p:pic>
    </p:spTree>
    <p:extLst>
      <p:ext uri="{BB962C8B-B14F-4D97-AF65-F5344CB8AC3E}">
        <p14:creationId xmlns:p14="http://schemas.microsoft.com/office/powerpoint/2010/main" val="332025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 Rectángulo">
            <a:extLst>
              <a:ext uri="{FF2B5EF4-FFF2-40B4-BE49-F238E27FC236}">
                <a16:creationId xmlns:a16="http://schemas.microsoft.com/office/drawing/2014/main" id="{20A6E50A-43DB-E244-919A-A5C05AF9921F}"/>
              </a:ext>
            </a:extLst>
          </p:cNvPr>
          <p:cNvSpPr/>
          <p:nvPr/>
        </p:nvSpPr>
        <p:spPr>
          <a:xfrm>
            <a:off x="6408464" y="152754"/>
            <a:ext cx="1605376" cy="769441"/>
          </a:xfrm>
          <a:prstGeom prst="rect">
            <a:avLst/>
          </a:prstGeom>
        </p:spPr>
        <p:txBody>
          <a:bodyPr wrap="none">
            <a:spAutoFit/>
          </a:bodyPr>
          <a:lstStyle/>
          <a:p>
            <a:pPr algn="ctr">
              <a:defRPr/>
            </a:pPr>
            <a:r>
              <a:rPr lang="es-ES" sz="4400" cap="all" dirty="0">
                <a:ln w="9000" cmpd="sng">
                  <a:solidFill>
                    <a:schemeClr val="accent4">
                      <a:shade val="50000"/>
                      <a:satMod val="120000"/>
                    </a:schemeClr>
                  </a:solidFill>
                  <a:prstDash val="solid"/>
                </a:ln>
                <a:solidFill>
                  <a:schemeClr val="bg2">
                    <a:lumMod val="50000"/>
                  </a:schemeClr>
                </a:solidFill>
                <a:effectLst>
                  <a:reflection blurRad="12700" stA="28000" endPos="45000" dist="1000" dir="5400000" sy="-100000" algn="bl" rotWithShape="0"/>
                </a:effectLst>
                <a:latin typeface="Tahoma" pitchFamily="34" charset="0"/>
                <a:cs typeface="Tahoma" pitchFamily="34" charset="0"/>
              </a:rPr>
              <a:t>AGUA</a:t>
            </a:r>
          </a:p>
        </p:txBody>
      </p:sp>
      <p:sp>
        <p:nvSpPr>
          <p:cNvPr id="3" name="6 Rectángulo">
            <a:extLst>
              <a:ext uri="{FF2B5EF4-FFF2-40B4-BE49-F238E27FC236}">
                <a16:creationId xmlns:a16="http://schemas.microsoft.com/office/drawing/2014/main" id="{88F1364D-8F71-DE44-99D2-52791739F7E6}"/>
              </a:ext>
            </a:extLst>
          </p:cNvPr>
          <p:cNvSpPr>
            <a:spLocks noChangeArrowheads="1"/>
          </p:cNvSpPr>
          <p:nvPr/>
        </p:nvSpPr>
        <p:spPr bwMode="auto">
          <a:xfrm>
            <a:off x="94657" y="152754"/>
            <a:ext cx="6279599"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O" altLang="es-CO" sz="1600" dirty="0">
                <a:latin typeface="Gill Sans MT" panose="020B0502020104020203" pitchFamily="34" charset="0"/>
                <a:cs typeface="Tahoma" panose="020B0604030504040204" pitchFamily="34" charset="0"/>
              </a:rPr>
              <a:t>Constituye entre el 55% y el 60% del cuerpo de un adulto.</a:t>
            </a:r>
          </a:p>
          <a:p>
            <a:pPr eaLnBrk="1" hangingPunct="1">
              <a:spcBef>
                <a:spcPct val="0"/>
              </a:spcBef>
              <a:buFontTx/>
              <a:buNone/>
            </a:pPr>
            <a:r>
              <a:rPr lang="es-CO" altLang="es-CO" sz="1600" dirty="0">
                <a:latin typeface="Gill Sans MT" panose="020B0502020104020203" pitchFamily="34" charset="0"/>
                <a:cs typeface="Tahoma" panose="020B0604030504040204" pitchFamily="34" charset="0"/>
              </a:rPr>
              <a:t>Funciones en el organismo:</a:t>
            </a:r>
          </a:p>
          <a:p>
            <a:pPr eaLnBrk="1" hangingPunct="1">
              <a:spcBef>
                <a:spcPct val="0"/>
              </a:spcBef>
              <a:buFontTx/>
              <a:buNone/>
            </a:pPr>
            <a:r>
              <a:rPr lang="es-CO" altLang="es-CO" sz="1600" dirty="0">
                <a:latin typeface="Gill Sans MT" panose="020B0502020104020203" pitchFamily="34" charset="0"/>
                <a:cs typeface="Tahoma" panose="020B0604030504040204" pitchFamily="34" charset="0"/>
              </a:rPr>
              <a:t>Componente de todas las células.</a:t>
            </a:r>
          </a:p>
          <a:p>
            <a:pPr eaLnBrk="1" hangingPunct="1">
              <a:spcBef>
                <a:spcPct val="0"/>
              </a:spcBef>
            </a:pPr>
            <a:r>
              <a:rPr lang="es-CO" altLang="es-CO" sz="1600" dirty="0">
                <a:latin typeface="Gill Sans MT" panose="020B0502020104020203" pitchFamily="34" charset="0"/>
                <a:cs typeface="Tahoma" panose="020B0604030504040204" pitchFamily="34" charset="0"/>
              </a:rPr>
              <a:t>Regula la temperatura corporal.</a:t>
            </a:r>
          </a:p>
          <a:p>
            <a:pPr eaLnBrk="1" hangingPunct="1">
              <a:spcBef>
                <a:spcPct val="0"/>
              </a:spcBef>
            </a:pPr>
            <a:r>
              <a:rPr lang="es-CO" altLang="es-CO" sz="1600" dirty="0">
                <a:latin typeface="Gill Sans MT" panose="020B0502020104020203" pitchFamily="34" charset="0"/>
                <a:cs typeface="Tahoma" panose="020B0604030504040204" pitchFamily="34" charset="0"/>
              </a:rPr>
              <a:t>Sirve de vehículo y disolver sustancias que entran y salen del cuerpo.</a:t>
            </a:r>
          </a:p>
          <a:p>
            <a:pPr eaLnBrk="1" hangingPunct="1">
              <a:spcBef>
                <a:spcPct val="0"/>
              </a:spcBef>
              <a:buFontTx/>
              <a:buChar char="-"/>
            </a:pPr>
            <a:endParaRPr lang="es-CO" altLang="es-CO" sz="1600" dirty="0">
              <a:latin typeface="Gill Sans MT" panose="020B0502020104020203" pitchFamily="34" charset="0"/>
              <a:cs typeface="Tahoma" panose="020B0604030504040204" pitchFamily="34" charset="0"/>
            </a:endParaRPr>
          </a:p>
          <a:p>
            <a:pPr eaLnBrk="1" hangingPunct="1">
              <a:spcBef>
                <a:spcPct val="0"/>
              </a:spcBef>
              <a:buFontTx/>
              <a:buNone/>
            </a:pPr>
            <a:r>
              <a:rPr lang="es-CO" altLang="es-CO" sz="1600" dirty="0">
                <a:latin typeface="Gill Sans MT" panose="020B0502020104020203" pitchFamily="34" charset="0"/>
                <a:cs typeface="Tahoma" panose="020B0604030504040204" pitchFamily="34" charset="0"/>
              </a:rPr>
              <a:t>Su consumo racional es de vital importancia en ocupaciones donde hay exposición a altas temperaturas.</a:t>
            </a:r>
          </a:p>
          <a:p>
            <a:pPr eaLnBrk="1" hangingPunct="1">
              <a:spcBef>
                <a:spcPct val="0"/>
              </a:spcBef>
              <a:buFontTx/>
              <a:buNone/>
            </a:pPr>
            <a:endParaRPr lang="es-CO" altLang="es-CO" sz="1600" dirty="0">
              <a:latin typeface="Gill Sans MT" panose="020B0502020104020203" pitchFamily="34" charset="0"/>
              <a:cs typeface="Tahoma" panose="020B0604030504040204" pitchFamily="34" charset="0"/>
            </a:endParaRPr>
          </a:p>
          <a:p>
            <a:pPr eaLnBrk="1" hangingPunct="1">
              <a:spcBef>
                <a:spcPct val="0"/>
              </a:spcBef>
              <a:buFontTx/>
              <a:buNone/>
            </a:pPr>
            <a:r>
              <a:rPr lang="es-ES_tradnl" altLang="es-CO" sz="1600" dirty="0">
                <a:latin typeface="Gill Sans MT" panose="020B0502020104020203" pitchFamily="34" charset="0"/>
                <a:cs typeface="Tahoma" panose="020B0604030504040204" pitchFamily="34" charset="0"/>
              </a:rPr>
              <a:t>Necesitamos mínimo tres litros de agua al día, de los que la mitad los obtenemos de los alimentos y la otra mitad debemos conseguirlos bebiendo.</a:t>
            </a:r>
            <a:endParaRPr lang="es-ES" altLang="es-CO" sz="1600" dirty="0">
              <a:latin typeface="Gill Sans MT" panose="020B0502020104020203" pitchFamily="34" charset="0"/>
              <a:cs typeface="Tahoma" panose="020B0604030504040204" pitchFamily="34" charset="0"/>
            </a:endParaRPr>
          </a:p>
          <a:p>
            <a:pPr algn="just" eaLnBrk="1" hangingPunct="1">
              <a:spcBef>
                <a:spcPct val="0"/>
              </a:spcBef>
              <a:buFontTx/>
              <a:buNone/>
            </a:pPr>
            <a:endParaRPr lang="es-CO" altLang="es-CO" sz="1600" b="1" dirty="0">
              <a:latin typeface="Gill Sans MT" panose="020B0502020104020203" pitchFamily="34" charset="0"/>
              <a:cs typeface="Tahoma" panose="020B0604030504040204" pitchFamily="34" charset="0"/>
            </a:endParaRPr>
          </a:p>
        </p:txBody>
      </p:sp>
      <p:pic>
        <p:nvPicPr>
          <p:cNvPr id="4" name="Picture 6" descr="http://www.venelogia.com/uploads/vaso_agua.jpg">
            <a:extLst>
              <a:ext uri="{FF2B5EF4-FFF2-40B4-BE49-F238E27FC236}">
                <a16:creationId xmlns:a16="http://schemas.microsoft.com/office/drawing/2014/main" id="{0D324008-61A6-D046-94C3-51E4212E1C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4448" y="1115542"/>
            <a:ext cx="2431685"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2 Rectángulo">
            <a:extLst>
              <a:ext uri="{FF2B5EF4-FFF2-40B4-BE49-F238E27FC236}">
                <a16:creationId xmlns:a16="http://schemas.microsoft.com/office/drawing/2014/main" id="{120B69B4-9F00-7C4A-B995-E68716FE7F3B}"/>
              </a:ext>
            </a:extLst>
          </p:cNvPr>
          <p:cNvSpPr/>
          <p:nvPr/>
        </p:nvSpPr>
        <p:spPr>
          <a:xfrm>
            <a:off x="181112" y="3754678"/>
            <a:ext cx="809956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defRPr/>
            </a:pPr>
            <a:r>
              <a:rPr lang="es-CO" dirty="0"/>
              <a:t>Existen múltiples enfermedades relacionadas o provocadas por una deficiente nutrición, ya sea en cantidad, por exceso o defecto, o por mala calidad:</a:t>
            </a:r>
          </a:p>
        </p:txBody>
      </p:sp>
      <p:pic>
        <p:nvPicPr>
          <p:cNvPr id="6" name="Picture 2">
            <a:extLst>
              <a:ext uri="{FF2B5EF4-FFF2-40B4-BE49-F238E27FC236}">
                <a16:creationId xmlns:a16="http://schemas.microsoft.com/office/drawing/2014/main" id="{4B2471B1-63D1-384F-8489-1C4F28C81B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112" y="4869467"/>
            <a:ext cx="2352675" cy="2496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4 Rectángulo">
            <a:extLst>
              <a:ext uri="{FF2B5EF4-FFF2-40B4-BE49-F238E27FC236}">
                <a16:creationId xmlns:a16="http://schemas.microsoft.com/office/drawing/2014/main" id="{2985DDEF-F202-074C-AB94-49B130613169}"/>
              </a:ext>
            </a:extLst>
          </p:cNvPr>
          <p:cNvSpPr>
            <a:spLocks noChangeArrowheads="1"/>
          </p:cNvSpPr>
          <p:nvPr/>
        </p:nvSpPr>
        <p:spPr bwMode="auto">
          <a:xfrm>
            <a:off x="3096096" y="5652045"/>
            <a:ext cx="2125043"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O" altLang="es-CO" sz="1800" dirty="0"/>
              <a:t>Anemia</a:t>
            </a:r>
          </a:p>
          <a:p>
            <a:pPr algn="ctr">
              <a:spcBef>
                <a:spcPct val="0"/>
              </a:spcBef>
              <a:buFontTx/>
              <a:buNone/>
            </a:pPr>
            <a:r>
              <a:rPr lang="es-CO" altLang="es-CO" sz="1800" dirty="0"/>
              <a:t>Aterosclerosis</a:t>
            </a:r>
          </a:p>
          <a:p>
            <a:pPr algn="ctr">
              <a:spcBef>
                <a:spcPct val="0"/>
              </a:spcBef>
              <a:buFontTx/>
              <a:buNone/>
            </a:pPr>
            <a:r>
              <a:rPr lang="es-CO" altLang="es-CO" sz="1800" dirty="0"/>
              <a:t>Diabetes Mellitus</a:t>
            </a:r>
          </a:p>
          <a:p>
            <a:pPr algn="ctr">
              <a:spcBef>
                <a:spcPct val="0"/>
              </a:spcBef>
              <a:buFontTx/>
              <a:buNone/>
            </a:pPr>
            <a:r>
              <a:rPr lang="es-CO" altLang="es-CO" sz="1800" dirty="0"/>
              <a:t>Obesidad</a:t>
            </a:r>
          </a:p>
          <a:p>
            <a:pPr algn="ctr">
              <a:spcBef>
                <a:spcPct val="0"/>
              </a:spcBef>
              <a:buFontTx/>
              <a:buNone/>
            </a:pPr>
            <a:r>
              <a:rPr lang="es-CO" altLang="es-CO" sz="1800" dirty="0"/>
              <a:t>Hipertensión arterial</a:t>
            </a:r>
          </a:p>
        </p:txBody>
      </p:sp>
      <p:sp>
        <p:nvSpPr>
          <p:cNvPr id="8" name="7 Flecha derecha">
            <a:extLst>
              <a:ext uri="{FF2B5EF4-FFF2-40B4-BE49-F238E27FC236}">
                <a16:creationId xmlns:a16="http://schemas.microsoft.com/office/drawing/2014/main" id="{AD66C1A5-4F76-2F43-A57D-02AE7BFD3969}"/>
              </a:ext>
            </a:extLst>
          </p:cNvPr>
          <p:cNvSpPr/>
          <p:nvPr/>
        </p:nvSpPr>
        <p:spPr>
          <a:xfrm rot="5400000">
            <a:off x="3664995" y="5020472"/>
            <a:ext cx="862613" cy="4005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a:p>
        </p:txBody>
      </p:sp>
      <p:pic>
        <p:nvPicPr>
          <p:cNvPr id="9" name="Imagen 8">
            <a:extLst>
              <a:ext uri="{FF2B5EF4-FFF2-40B4-BE49-F238E27FC236}">
                <a16:creationId xmlns:a16="http://schemas.microsoft.com/office/drawing/2014/main" id="{6B817F09-25DC-6044-AEEE-1D93EBBF921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952" y="4789432"/>
            <a:ext cx="2336800" cy="2260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2735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9 CuadroTexto">
            <a:extLst>
              <a:ext uri="{FF2B5EF4-FFF2-40B4-BE49-F238E27FC236}">
                <a16:creationId xmlns:a16="http://schemas.microsoft.com/office/drawing/2014/main" id="{DE17A8EC-54EC-1C4A-B62E-75FA765B707A}"/>
              </a:ext>
            </a:extLst>
          </p:cNvPr>
          <p:cNvSpPr txBox="1"/>
          <p:nvPr/>
        </p:nvSpPr>
        <p:spPr>
          <a:xfrm>
            <a:off x="42155" y="153566"/>
            <a:ext cx="5329238" cy="646113"/>
          </a:xfrm>
          <a:prstGeom prst="rect">
            <a:avLst/>
          </a:prstGeom>
          <a:noFill/>
        </p:spPr>
        <p:txBody>
          <a:bodyPr>
            <a:spAutoFit/>
          </a:bodyPr>
          <a:lstStyle/>
          <a:p>
            <a:pPr>
              <a:defRPr/>
            </a:pPr>
            <a:r>
              <a:rPr lang="es-CO" sz="3600" b="1" dirty="0">
                <a:solidFill>
                  <a:schemeClr val="accent1">
                    <a:lumMod val="75000"/>
                  </a:schemeClr>
                </a:solidFill>
                <a:latin typeface="Comic Sans MS" pitchFamily="66" charset="0"/>
              </a:rPr>
              <a:t>Ejercicio Físico</a:t>
            </a:r>
          </a:p>
        </p:txBody>
      </p:sp>
      <p:sp>
        <p:nvSpPr>
          <p:cNvPr id="3" name="8 Flecha derecha">
            <a:extLst>
              <a:ext uri="{FF2B5EF4-FFF2-40B4-BE49-F238E27FC236}">
                <a16:creationId xmlns:a16="http://schemas.microsoft.com/office/drawing/2014/main" id="{D1E49B95-7394-0248-B13F-B88FB81E9A24}"/>
              </a:ext>
            </a:extLst>
          </p:cNvPr>
          <p:cNvSpPr/>
          <p:nvPr/>
        </p:nvSpPr>
        <p:spPr>
          <a:xfrm rot="5400000">
            <a:off x="1631468" y="889189"/>
            <a:ext cx="562490" cy="322263"/>
          </a:xfrm>
          <a:prstGeom prst="rightArrow">
            <a:avLst>
              <a:gd name="adj1" fmla="val 50000"/>
              <a:gd name="adj2" fmla="val 6903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dirty="0"/>
          </a:p>
        </p:txBody>
      </p:sp>
      <p:sp>
        <p:nvSpPr>
          <p:cNvPr id="4" name="Rectángulo 6">
            <a:extLst>
              <a:ext uri="{FF2B5EF4-FFF2-40B4-BE49-F238E27FC236}">
                <a16:creationId xmlns:a16="http://schemas.microsoft.com/office/drawing/2014/main" id="{8AC3F9A8-47E2-B74A-AC07-5A09389C01C4}"/>
              </a:ext>
            </a:extLst>
          </p:cNvPr>
          <p:cNvSpPr>
            <a:spLocks noChangeArrowheads="1"/>
          </p:cNvSpPr>
          <p:nvPr/>
        </p:nvSpPr>
        <p:spPr bwMode="auto">
          <a:xfrm>
            <a:off x="155412" y="1321588"/>
            <a:ext cx="410420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s-CO" altLang="es-CO" sz="2000" dirty="0">
                <a:solidFill>
                  <a:srgbClr val="000000"/>
                </a:solidFill>
              </a:rPr>
              <a:t>Siendo suficiente caminar a paso rápido</a:t>
            </a:r>
            <a:endParaRPr lang="es-CO" altLang="es-CO" sz="2000" dirty="0"/>
          </a:p>
        </p:txBody>
      </p:sp>
      <p:sp>
        <p:nvSpPr>
          <p:cNvPr id="5" name="CuadroTexto 4">
            <a:extLst>
              <a:ext uri="{FF2B5EF4-FFF2-40B4-BE49-F238E27FC236}">
                <a16:creationId xmlns:a16="http://schemas.microsoft.com/office/drawing/2014/main" id="{0F96C727-DCA9-0644-BAA8-E92E86D4B1AB}"/>
              </a:ext>
            </a:extLst>
          </p:cNvPr>
          <p:cNvSpPr txBox="1">
            <a:spLocks noChangeArrowheads="1"/>
          </p:cNvSpPr>
          <p:nvPr/>
        </p:nvSpPr>
        <p:spPr bwMode="auto">
          <a:xfrm>
            <a:off x="129536" y="2074708"/>
            <a:ext cx="3706813"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FF0000"/>
              </a:buClr>
              <a:buFont typeface="Wingdings" panose="05000000000000000000" pitchFamily="2" charset="2"/>
              <a:buChar char="q"/>
            </a:pPr>
            <a:r>
              <a:rPr lang="es-CO" altLang="es-CO" sz="2000" dirty="0"/>
              <a:t>Quemar calorías sobrantes </a:t>
            </a:r>
          </a:p>
          <a:p>
            <a:pPr algn="just">
              <a:spcBef>
                <a:spcPct val="0"/>
              </a:spcBef>
              <a:buClr>
                <a:srgbClr val="FF0000"/>
              </a:buClr>
              <a:buFont typeface="Wingdings" panose="05000000000000000000" pitchFamily="2" charset="2"/>
              <a:buChar char="q"/>
            </a:pPr>
            <a:r>
              <a:rPr lang="es-CO" altLang="es-CO" sz="2000" dirty="0"/>
              <a:t>Fortalecer músculos y huesos</a:t>
            </a:r>
          </a:p>
          <a:p>
            <a:pPr algn="just">
              <a:spcBef>
                <a:spcPct val="0"/>
              </a:spcBef>
              <a:buClr>
                <a:srgbClr val="FF0000"/>
              </a:buClr>
              <a:buFont typeface="Wingdings" panose="05000000000000000000" pitchFamily="2" charset="2"/>
              <a:buChar char="q"/>
            </a:pPr>
            <a:r>
              <a:rPr lang="es-CO" altLang="es-CO" sz="2000" dirty="0"/>
              <a:t>Controlar la tensión arterial, colesterol y niveles de glucosa</a:t>
            </a:r>
          </a:p>
          <a:p>
            <a:pPr algn="just">
              <a:spcBef>
                <a:spcPct val="0"/>
              </a:spcBef>
              <a:buClr>
                <a:srgbClr val="FF0000"/>
              </a:buClr>
              <a:buFont typeface="Wingdings" panose="05000000000000000000" pitchFamily="2" charset="2"/>
              <a:buChar char="q"/>
            </a:pPr>
            <a:r>
              <a:rPr lang="es-CO" altLang="es-CO" sz="2000" dirty="0"/>
              <a:t>Eliminación del estrés</a:t>
            </a:r>
          </a:p>
          <a:p>
            <a:pPr algn="just">
              <a:spcBef>
                <a:spcPct val="0"/>
              </a:spcBef>
              <a:buClr>
                <a:srgbClr val="FF0000"/>
              </a:buClr>
              <a:buFont typeface="Wingdings" panose="05000000000000000000" pitchFamily="2" charset="2"/>
              <a:buChar char="q"/>
            </a:pPr>
            <a:r>
              <a:rPr lang="es-CO" altLang="es-CO" sz="2000" dirty="0"/>
              <a:t>Estado de relajación, dormir mejor</a:t>
            </a:r>
          </a:p>
          <a:p>
            <a:pPr algn="just">
              <a:spcBef>
                <a:spcPct val="0"/>
              </a:spcBef>
              <a:buClr>
                <a:srgbClr val="FF0000"/>
              </a:buClr>
              <a:buFont typeface="Wingdings" panose="05000000000000000000" pitchFamily="2" charset="2"/>
              <a:buChar char="q"/>
            </a:pPr>
            <a:r>
              <a:rPr lang="es-CO" altLang="es-CO" sz="2000" dirty="0"/>
              <a:t>Evitar cambios de humor </a:t>
            </a:r>
          </a:p>
          <a:p>
            <a:pPr algn="just">
              <a:spcBef>
                <a:spcPct val="0"/>
              </a:spcBef>
              <a:buClr>
                <a:srgbClr val="FF0000"/>
              </a:buClr>
              <a:buFont typeface="Wingdings" panose="05000000000000000000" pitchFamily="2" charset="2"/>
              <a:buChar char="q"/>
            </a:pPr>
            <a:r>
              <a:rPr lang="es-CO" altLang="es-CO" sz="2000" dirty="0"/>
              <a:t>Mejorar la autoestima y el estado de satisfacción personal	</a:t>
            </a:r>
          </a:p>
        </p:txBody>
      </p:sp>
      <p:pic>
        <p:nvPicPr>
          <p:cNvPr id="12" name="Imagen 11">
            <a:extLst>
              <a:ext uri="{FF2B5EF4-FFF2-40B4-BE49-F238E27FC236}">
                <a16:creationId xmlns:a16="http://schemas.microsoft.com/office/drawing/2014/main" id="{EC07EE2D-9135-EE4D-9F8C-950508D84F19}"/>
              </a:ext>
            </a:extLst>
          </p:cNvPr>
          <p:cNvPicPr>
            <a:picLocks noChangeAspect="1"/>
          </p:cNvPicPr>
          <p:nvPr/>
        </p:nvPicPr>
        <p:blipFill>
          <a:blip r:embed="rId2"/>
          <a:stretch>
            <a:fillRect/>
          </a:stretch>
        </p:blipFill>
        <p:spPr>
          <a:xfrm>
            <a:off x="3941453" y="1050320"/>
            <a:ext cx="2204523" cy="5904656"/>
          </a:xfrm>
          <a:prstGeom prst="rect">
            <a:avLst/>
          </a:prstGeom>
        </p:spPr>
      </p:pic>
      <p:pic>
        <p:nvPicPr>
          <p:cNvPr id="14" name="Imagen 13">
            <a:extLst>
              <a:ext uri="{FF2B5EF4-FFF2-40B4-BE49-F238E27FC236}">
                <a16:creationId xmlns:a16="http://schemas.microsoft.com/office/drawing/2014/main" id="{3171D56C-942B-534B-AD0B-465902603963}"/>
              </a:ext>
            </a:extLst>
          </p:cNvPr>
          <p:cNvPicPr>
            <a:picLocks noChangeAspect="1"/>
          </p:cNvPicPr>
          <p:nvPr/>
        </p:nvPicPr>
        <p:blipFill rotWithShape="1">
          <a:blip r:embed="rId3"/>
          <a:srcRect r="13061" b="9539"/>
          <a:stretch/>
        </p:blipFill>
        <p:spPr>
          <a:xfrm>
            <a:off x="6263099" y="1779085"/>
            <a:ext cx="2504303" cy="4067870"/>
          </a:xfrm>
          <a:prstGeom prst="rect">
            <a:avLst/>
          </a:prstGeom>
        </p:spPr>
      </p:pic>
      <p:pic>
        <p:nvPicPr>
          <p:cNvPr id="16" name="Imagen 15">
            <a:extLst>
              <a:ext uri="{FF2B5EF4-FFF2-40B4-BE49-F238E27FC236}">
                <a16:creationId xmlns:a16="http://schemas.microsoft.com/office/drawing/2014/main" id="{BCD76EFE-3AC7-584A-9C03-45F9A00C9DEE}"/>
              </a:ext>
            </a:extLst>
          </p:cNvPr>
          <p:cNvPicPr>
            <a:picLocks noChangeAspect="1"/>
          </p:cNvPicPr>
          <p:nvPr/>
        </p:nvPicPr>
        <p:blipFill>
          <a:blip r:embed="rId4"/>
          <a:stretch>
            <a:fillRect/>
          </a:stretch>
        </p:blipFill>
        <p:spPr>
          <a:xfrm>
            <a:off x="317399" y="5147989"/>
            <a:ext cx="2868363" cy="2075451"/>
          </a:xfrm>
          <a:prstGeom prst="rect">
            <a:avLst/>
          </a:prstGeom>
        </p:spPr>
      </p:pic>
    </p:spTree>
    <p:extLst>
      <p:ext uri="{BB962C8B-B14F-4D97-AF65-F5344CB8AC3E}">
        <p14:creationId xmlns:p14="http://schemas.microsoft.com/office/powerpoint/2010/main" val="2606906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A3B85694-0CBC-C643-A593-939BADA3E42E}"/>
              </a:ext>
            </a:extLst>
          </p:cNvPr>
          <p:cNvSpPr txBox="1"/>
          <p:nvPr/>
        </p:nvSpPr>
        <p:spPr>
          <a:xfrm>
            <a:off x="0" y="448277"/>
            <a:ext cx="4248223" cy="4062651"/>
          </a:xfrm>
          <a:prstGeom prst="rect">
            <a:avLst/>
          </a:prstGeom>
          <a:noFill/>
        </p:spPr>
        <p:txBody>
          <a:bodyPr wrap="square">
            <a:spAutoFit/>
          </a:bodyPr>
          <a:lstStyle/>
          <a:p>
            <a:pPr marL="457200" indent="-457200" algn="just" defTabSz="914400" eaLnBrk="1" fontAlgn="auto" hangingPunct="1">
              <a:spcBef>
                <a:spcPts val="0"/>
              </a:spcBef>
              <a:spcAft>
                <a:spcPts val="0"/>
              </a:spcAft>
              <a:buClr>
                <a:srgbClr val="4F81BD"/>
              </a:buClr>
              <a:buSzTx/>
              <a:buFont typeface="Wingdings" charset="2"/>
              <a:buChar char="q"/>
              <a:defRPr/>
            </a:pPr>
            <a:r>
              <a:rPr lang="es-CO" sz="2000" b="1" dirty="0">
                <a:solidFill>
                  <a:srgbClr val="FF0000"/>
                </a:solidFill>
                <a:latin typeface="Calibri"/>
                <a:ea typeface="+mn-ea"/>
                <a:cs typeface="+mn-cs"/>
              </a:rPr>
              <a:t>Cuidado de la salud bucal</a:t>
            </a:r>
          </a:p>
          <a:p>
            <a:pPr algn="just" defTabSz="914400" eaLnBrk="1" fontAlgn="auto" hangingPunct="1">
              <a:spcBef>
                <a:spcPts val="0"/>
              </a:spcBef>
              <a:spcAft>
                <a:spcPts val="0"/>
              </a:spcAft>
              <a:buClr>
                <a:srgbClr val="FF0000"/>
              </a:buClr>
              <a:buSzTx/>
              <a:buFontTx/>
              <a:buNone/>
              <a:defRPr/>
            </a:pPr>
            <a:r>
              <a:rPr lang="es-CO" sz="2000" dirty="0">
                <a:solidFill>
                  <a:prstClr val="black"/>
                </a:solidFill>
                <a:latin typeface="Calibri"/>
                <a:ea typeface="+mn-ea"/>
                <a:cs typeface="+mn-cs"/>
              </a:rPr>
              <a:t>Lava tus dientes al menos 2 veces al día, cuanto te levantes y te vayas a dormir, aunque siempre es mejor higienizarse la boca también después de cada comida. </a:t>
            </a:r>
          </a:p>
          <a:p>
            <a:pPr algn="just" defTabSz="914400" eaLnBrk="1" fontAlgn="auto" hangingPunct="1">
              <a:spcBef>
                <a:spcPts val="0"/>
              </a:spcBef>
              <a:spcAft>
                <a:spcPts val="0"/>
              </a:spcAft>
              <a:buClr>
                <a:srgbClr val="FF0000"/>
              </a:buClr>
              <a:buSzTx/>
              <a:buFontTx/>
              <a:buNone/>
              <a:defRPr/>
            </a:pPr>
            <a:endParaRPr lang="es-CO" sz="2000" dirty="0">
              <a:solidFill>
                <a:prstClr val="black"/>
              </a:solidFill>
              <a:latin typeface="Calibri"/>
              <a:ea typeface="+mn-ea"/>
              <a:cs typeface="+mn-cs"/>
            </a:endParaRPr>
          </a:p>
          <a:p>
            <a:pPr algn="just" defTabSz="914400" eaLnBrk="1" fontAlgn="auto" hangingPunct="1">
              <a:spcBef>
                <a:spcPts val="0"/>
              </a:spcBef>
              <a:spcAft>
                <a:spcPts val="0"/>
              </a:spcAft>
              <a:buClr>
                <a:srgbClr val="FF0000"/>
              </a:buClr>
              <a:buSzTx/>
              <a:buFontTx/>
              <a:buNone/>
              <a:defRPr/>
            </a:pPr>
            <a:r>
              <a:rPr lang="es-CO" sz="2000" dirty="0">
                <a:solidFill>
                  <a:prstClr val="black"/>
                </a:solidFill>
                <a:latin typeface="Calibri"/>
                <a:ea typeface="+mn-ea"/>
                <a:cs typeface="+mn-cs"/>
              </a:rPr>
              <a:t>El cepillado de dientes y uso de hilo dental nos ayudan a eliminar el mal aliento y remover las bacterias que se acumulan en la boca a través de los restos de comida.</a:t>
            </a:r>
          </a:p>
          <a:p>
            <a:pPr marL="285750" indent="-285750" algn="just" defTabSz="914400" eaLnBrk="1" fontAlgn="auto" hangingPunct="1">
              <a:spcBef>
                <a:spcPts val="0"/>
              </a:spcBef>
              <a:spcAft>
                <a:spcPts val="0"/>
              </a:spcAft>
              <a:buClr>
                <a:srgbClr val="FF0000"/>
              </a:buClr>
              <a:buSzTx/>
              <a:buFont typeface="Courier New" panose="02070309020205020404" pitchFamily="49" charset="0"/>
              <a:buChar char="o"/>
              <a:defRPr/>
            </a:pPr>
            <a:endParaRPr lang="es-CO" dirty="0">
              <a:solidFill>
                <a:srgbClr val="FF0000"/>
              </a:solidFill>
              <a:latin typeface="Calibri"/>
              <a:ea typeface="+mn-ea"/>
              <a:cs typeface="+mn-cs"/>
            </a:endParaRPr>
          </a:p>
        </p:txBody>
      </p:sp>
      <p:sp>
        <p:nvSpPr>
          <p:cNvPr id="4" name="CuadroTexto 3">
            <a:extLst>
              <a:ext uri="{FF2B5EF4-FFF2-40B4-BE49-F238E27FC236}">
                <a16:creationId xmlns:a16="http://schemas.microsoft.com/office/drawing/2014/main" id="{0D81DBCC-AC90-B144-BD7C-5C7E7A88FF85}"/>
              </a:ext>
            </a:extLst>
          </p:cNvPr>
          <p:cNvSpPr txBox="1"/>
          <p:nvPr/>
        </p:nvSpPr>
        <p:spPr>
          <a:xfrm>
            <a:off x="4726192" y="3131765"/>
            <a:ext cx="4058536" cy="4370427"/>
          </a:xfrm>
          <a:prstGeom prst="rect">
            <a:avLst/>
          </a:prstGeom>
          <a:noFill/>
        </p:spPr>
        <p:txBody>
          <a:bodyPr wrap="square">
            <a:spAutoFit/>
          </a:bodyPr>
          <a:lstStyle/>
          <a:p>
            <a:pPr marL="457200" indent="-457200" algn="just">
              <a:buClr>
                <a:schemeClr val="accent1"/>
              </a:buClr>
              <a:buFont typeface="Wingdings" charset="2"/>
              <a:buChar char="q"/>
              <a:defRPr/>
            </a:pPr>
            <a:r>
              <a:rPr lang="es-CO" sz="2000" b="1" dirty="0">
                <a:solidFill>
                  <a:srgbClr val="FF0000"/>
                </a:solidFill>
              </a:rPr>
              <a:t>Higiene corporal </a:t>
            </a:r>
          </a:p>
          <a:p>
            <a:pPr algn="just">
              <a:buClr>
                <a:srgbClr val="FF0000"/>
              </a:buClr>
              <a:defRPr/>
            </a:pPr>
            <a:r>
              <a:rPr lang="es-CO" sz="2000" dirty="0">
                <a:solidFill>
                  <a:schemeClr val="tx1"/>
                </a:solidFill>
              </a:rPr>
              <a:t>Bañarnos al menos una vez por día con jabones antibacteriales, purificar nuestra piel de bacterias y eliminar la transpiración y los olores que nuestro cuerpo produce naturalmente.</a:t>
            </a:r>
          </a:p>
          <a:p>
            <a:pPr algn="just">
              <a:buClr>
                <a:srgbClr val="FF0000"/>
              </a:buClr>
              <a:defRPr/>
            </a:pPr>
            <a:endParaRPr lang="es-CO" sz="2000" dirty="0">
              <a:solidFill>
                <a:schemeClr val="tx1"/>
              </a:solidFill>
            </a:endParaRPr>
          </a:p>
          <a:p>
            <a:pPr algn="just">
              <a:buClr>
                <a:srgbClr val="FF0000"/>
              </a:buClr>
              <a:defRPr/>
            </a:pPr>
            <a:r>
              <a:rPr lang="es-CO" sz="2000" dirty="0">
                <a:solidFill>
                  <a:schemeClr val="tx1"/>
                </a:solidFill>
              </a:rPr>
              <a:t>Usar desodorante, ropa limpia. La higiene corporal también incluye el lavado del cabello, limpiar y cortar las uñas, limpiar los oídos, etc.</a:t>
            </a:r>
          </a:p>
          <a:p>
            <a:pPr marL="285750" indent="-285750" algn="just">
              <a:buClr>
                <a:srgbClr val="FF0000"/>
              </a:buClr>
              <a:buFont typeface="Courier New" panose="02070309020205020404" pitchFamily="49" charset="0"/>
              <a:buChar char="o"/>
              <a:defRPr/>
            </a:pPr>
            <a:endParaRPr lang="es-CO" dirty="0">
              <a:solidFill>
                <a:srgbClr val="FF0000"/>
              </a:solidFill>
            </a:endParaRPr>
          </a:p>
        </p:txBody>
      </p:sp>
      <p:pic>
        <p:nvPicPr>
          <p:cNvPr id="7" name="Imagen 6">
            <a:extLst>
              <a:ext uri="{FF2B5EF4-FFF2-40B4-BE49-F238E27FC236}">
                <a16:creationId xmlns:a16="http://schemas.microsoft.com/office/drawing/2014/main" id="{3A9C14EA-A07A-4645-99E3-85A88A2B33A8}"/>
              </a:ext>
            </a:extLst>
          </p:cNvPr>
          <p:cNvPicPr>
            <a:picLocks noChangeAspect="1"/>
          </p:cNvPicPr>
          <p:nvPr/>
        </p:nvPicPr>
        <p:blipFill rotWithShape="1">
          <a:blip r:embed="rId2"/>
          <a:srcRect l="7783" r="2507"/>
          <a:stretch/>
        </p:blipFill>
        <p:spPr>
          <a:xfrm>
            <a:off x="4968304" y="107429"/>
            <a:ext cx="3322602" cy="3024336"/>
          </a:xfrm>
          <a:prstGeom prst="rect">
            <a:avLst/>
          </a:prstGeom>
        </p:spPr>
      </p:pic>
      <p:pic>
        <p:nvPicPr>
          <p:cNvPr id="10" name="Imagen 9">
            <a:extLst>
              <a:ext uri="{FF2B5EF4-FFF2-40B4-BE49-F238E27FC236}">
                <a16:creationId xmlns:a16="http://schemas.microsoft.com/office/drawing/2014/main" id="{502C3794-F43E-DF46-904D-43767ED19033}"/>
              </a:ext>
            </a:extLst>
          </p:cNvPr>
          <p:cNvPicPr>
            <a:picLocks noChangeAspect="1"/>
          </p:cNvPicPr>
          <p:nvPr/>
        </p:nvPicPr>
        <p:blipFill>
          <a:blip r:embed="rId3"/>
          <a:stretch>
            <a:fillRect/>
          </a:stretch>
        </p:blipFill>
        <p:spPr>
          <a:xfrm>
            <a:off x="143767" y="4355901"/>
            <a:ext cx="4104456" cy="2681674"/>
          </a:xfrm>
          <a:prstGeom prst="rect">
            <a:avLst/>
          </a:prstGeom>
        </p:spPr>
      </p:pic>
    </p:spTree>
    <p:extLst>
      <p:ext uri="{BB962C8B-B14F-4D97-AF65-F5344CB8AC3E}">
        <p14:creationId xmlns:p14="http://schemas.microsoft.com/office/powerpoint/2010/main" val="2997184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E2DC02D-D360-6647-9F3A-1E74762F9E33}"/>
              </a:ext>
            </a:extLst>
          </p:cNvPr>
          <p:cNvSpPr/>
          <p:nvPr/>
        </p:nvSpPr>
        <p:spPr>
          <a:xfrm>
            <a:off x="287784" y="1043533"/>
            <a:ext cx="1938351" cy="523220"/>
          </a:xfrm>
          <a:prstGeom prst="rect">
            <a:avLst/>
          </a:prstGeom>
        </p:spPr>
        <p:txBody>
          <a:bodyPr wrap="none">
            <a:spAutoFit/>
          </a:bodyPr>
          <a:lstStyle/>
          <a:p>
            <a:pPr algn="ctr">
              <a:defRPr/>
            </a:pPr>
            <a:r>
              <a:rPr lang="es-CO" altLang="es-CO" sz="2800" b="1" dirty="0">
                <a:solidFill>
                  <a:srgbClr val="FF0000"/>
                </a:solidFill>
                <a:effectLst>
                  <a:glow rad="63500">
                    <a:schemeClr val="accent1">
                      <a:satMod val="175000"/>
                      <a:alpha val="40000"/>
                    </a:schemeClr>
                  </a:glow>
                </a:effectLst>
                <a:latin typeface="Candara" charset="0"/>
                <a:ea typeface="Candara" charset="0"/>
                <a:cs typeface="Candara" charset="0"/>
              </a:rPr>
              <a:t>DISCIPLINA</a:t>
            </a:r>
          </a:p>
        </p:txBody>
      </p:sp>
      <p:sp>
        <p:nvSpPr>
          <p:cNvPr id="3" name="Rectángulo 1">
            <a:extLst>
              <a:ext uri="{FF2B5EF4-FFF2-40B4-BE49-F238E27FC236}">
                <a16:creationId xmlns:a16="http://schemas.microsoft.com/office/drawing/2014/main" id="{B29E2D1C-339D-AE49-A344-76DE73D3935E}"/>
              </a:ext>
            </a:extLst>
          </p:cNvPr>
          <p:cNvSpPr/>
          <p:nvPr/>
        </p:nvSpPr>
        <p:spPr>
          <a:xfrm>
            <a:off x="6696496" y="1043533"/>
            <a:ext cx="1398140" cy="523220"/>
          </a:xfrm>
          <a:prstGeom prst="rect">
            <a:avLst/>
          </a:prstGeom>
        </p:spPr>
        <p:txBody>
          <a:bodyPr wrap="none">
            <a:spAutoFit/>
          </a:bodyPr>
          <a:lstStyle/>
          <a:p>
            <a:pPr algn="ctr">
              <a:defRPr/>
            </a:pPr>
            <a:r>
              <a:rPr lang="es-CO" altLang="es-CO" sz="2800" b="1" dirty="0">
                <a:solidFill>
                  <a:srgbClr val="FF0000"/>
                </a:solidFill>
                <a:effectLst>
                  <a:glow rad="63500">
                    <a:schemeClr val="accent1">
                      <a:satMod val="175000"/>
                      <a:alpha val="40000"/>
                    </a:schemeClr>
                  </a:glow>
                </a:effectLst>
                <a:latin typeface="Candara" charset="0"/>
                <a:ea typeface="Candara" charset="0"/>
                <a:cs typeface="Candara" charset="0"/>
              </a:rPr>
              <a:t>HÁBITO</a:t>
            </a:r>
          </a:p>
        </p:txBody>
      </p:sp>
      <p:sp>
        <p:nvSpPr>
          <p:cNvPr id="4" name="Rectángulo 7">
            <a:extLst>
              <a:ext uri="{FF2B5EF4-FFF2-40B4-BE49-F238E27FC236}">
                <a16:creationId xmlns:a16="http://schemas.microsoft.com/office/drawing/2014/main" id="{B6576A91-404D-B940-81B4-BFE5201F492D}"/>
              </a:ext>
            </a:extLst>
          </p:cNvPr>
          <p:cNvSpPr/>
          <p:nvPr/>
        </p:nvSpPr>
        <p:spPr>
          <a:xfrm>
            <a:off x="2376016" y="179437"/>
            <a:ext cx="3848100" cy="2554288"/>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342900" indent="-342900" algn="ctr">
              <a:buClr>
                <a:srgbClr val="FF0000"/>
              </a:buClr>
              <a:buFont typeface="Wingdings" charset="2"/>
              <a:buChar char="Ø"/>
              <a:defRPr/>
            </a:pPr>
            <a:r>
              <a:rPr lang="es-CO" sz="2000" dirty="0"/>
              <a:t>Mantener un buen ambiente laboral</a:t>
            </a:r>
          </a:p>
          <a:p>
            <a:pPr marL="342900" indent="-342900" algn="ctr">
              <a:buClr>
                <a:srgbClr val="FF0000"/>
              </a:buClr>
              <a:buFont typeface="Wingdings" charset="2"/>
              <a:buChar char="Ø"/>
              <a:defRPr/>
            </a:pPr>
            <a:endParaRPr lang="es-CO" sz="2000" dirty="0"/>
          </a:p>
          <a:p>
            <a:pPr marL="342900" indent="-342900" algn="ctr">
              <a:buClr>
                <a:srgbClr val="FF0000"/>
              </a:buClr>
              <a:buFont typeface="Wingdings" charset="2"/>
              <a:buChar char="Ø"/>
              <a:defRPr/>
            </a:pPr>
            <a:r>
              <a:rPr lang="es-CO" sz="2000" dirty="0"/>
              <a:t>Sitio de trabajo ordenado y limpio</a:t>
            </a:r>
          </a:p>
          <a:p>
            <a:pPr marL="342900" indent="-342900" algn="ctr">
              <a:buClr>
                <a:srgbClr val="FF0000"/>
              </a:buClr>
              <a:buFont typeface="Wingdings" charset="2"/>
              <a:buChar char="Ø"/>
              <a:defRPr/>
            </a:pPr>
            <a:endParaRPr lang="es-CO" sz="2000" dirty="0"/>
          </a:p>
          <a:p>
            <a:pPr marL="342900" indent="-342900" algn="ctr">
              <a:buClr>
                <a:srgbClr val="FF0000"/>
              </a:buClr>
              <a:buFont typeface="Wingdings" charset="2"/>
              <a:buChar char="Ø"/>
              <a:defRPr/>
            </a:pPr>
            <a:r>
              <a:rPr lang="es-CO" sz="2000" dirty="0"/>
              <a:t>Organizar, ordenar, limpiar</a:t>
            </a:r>
          </a:p>
          <a:p>
            <a:pPr algn="ctr">
              <a:defRPr/>
            </a:pPr>
            <a:endParaRPr lang="es-CO" sz="2000" dirty="0"/>
          </a:p>
        </p:txBody>
      </p:sp>
      <p:pic>
        <p:nvPicPr>
          <p:cNvPr id="5" name="Picture 2" descr="http://thumbnails-visually.netdna-ssl.com/salud-laboral-menos-estrs_51665e18608a4_w1500.png">
            <a:extLst>
              <a:ext uri="{FF2B5EF4-FFF2-40B4-BE49-F238E27FC236}">
                <a16:creationId xmlns:a16="http://schemas.microsoft.com/office/drawing/2014/main" id="{65EB8EF1-76D5-104B-8554-0C9FD11B0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4723"/>
          <a:stretch>
            <a:fillRect/>
          </a:stretch>
        </p:blipFill>
        <p:spPr bwMode="auto">
          <a:xfrm>
            <a:off x="1079366" y="3059757"/>
            <a:ext cx="7011988"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84396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a:extLst>
              <a:ext uri="{FF2B5EF4-FFF2-40B4-BE49-F238E27FC236}">
                <a16:creationId xmlns:a16="http://schemas.microsoft.com/office/drawing/2014/main" id="{AB469865-E317-2743-978C-73998C714F9F}"/>
              </a:ext>
            </a:extLst>
          </p:cNvPr>
          <p:cNvSpPr/>
          <p:nvPr/>
        </p:nvSpPr>
        <p:spPr>
          <a:xfrm>
            <a:off x="143768" y="395461"/>
            <a:ext cx="4948238" cy="3293209"/>
          </a:xfrm>
          <a:prstGeom prst="rect">
            <a:avLst/>
          </a:prstGeom>
        </p:spPr>
        <p:txBody>
          <a:bodyPr>
            <a:spAutoFit/>
          </a:bodyPr>
          <a:lstStyle/>
          <a:p>
            <a:pPr marL="457200" indent="-457200" algn="just">
              <a:buClr>
                <a:schemeClr val="accent1"/>
              </a:buClr>
              <a:buFont typeface="Wingdings" charset="2"/>
              <a:buChar char="q"/>
              <a:defRPr/>
            </a:pPr>
            <a:r>
              <a:rPr lang="es-CO" sz="2800" b="1" dirty="0">
                <a:solidFill>
                  <a:srgbClr val="FF0000"/>
                </a:solidFill>
              </a:rPr>
              <a:t>Actividad Social:</a:t>
            </a:r>
            <a:r>
              <a:rPr lang="es-CO" sz="2800" dirty="0">
                <a:solidFill>
                  <a:srgbClr val="FF0000"/>
                </a:solidFill>
              </a:rPr>
              <a:t> </a:t>
            </a:r>
          </a:p>
          <a:p>
            <a:pPr>
              <a:defRPr/>
            </a:pPr>
            <a:r>
              <a:rPr lang="es-CO" sz="2000" dirty="0">
                <a:solidFill>
                  <a:srgbClr val="000000"/>
                </a:solidFill>
              </a:rPr>
              <a:t>Las relaciones sociales son un aspecto fundamental para la salud del ser humano y, en consecuencia, para un envejecimiento saludable. </a:t>
            </a:r>
          </a:p>
          <a:p>
            <a:pPr>
              <a:defRPr/>
            </a:pPr>
            <a:endParaRPr lang="es-CO" sz="2000" dirty="0">
              <a:solidFill>
                <a:srgbClr val="000000"/>
              </a:solidFill>
            </a:endParaRPr>
          </a:p>
          <a:p>
            <a:pPr>
              <a:defRPr/>
            </a:pPr>
            <a:r>
              <a:rPr lang="es-CO" sz="2000" dirty="0">
                <a:solidFill>
                  <a:srgbClr val="000000"/>
                </a:solidFill>
              </a:rPr>
              <a:t>El aislamiento social puede llevar a un deterioro gradual e irreversible de las capacidades físicas y mentales, incluso a la incapacidad física y la demencia.</a:t>
            </a:r>
          </a:p>
        </p:txBody>
      </p:sp>
      <p:pic>
        <p:nvPicPr>
          <p:cNvPr id="3" name="Picture 2">
            <a:extLst>
              <a:ext uri="{FF2B5EF4-FFF2-40B4-BE49-F238E27FC236}">
                <a16:creationId xmlns:a16="http://schemas.microsoft.com/office/drawing/2014/main" id="{31EC36DC-E87F-624B-AFB9-573F19705A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353" y="202580"/>
            <a:ext cx="3168352" cy="3361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Imagen 4">
            <a:extLst>
              <a:ext uri="{FF2B5EF4-FFF2-40B4-BE49-F238E27FC236}">
                <a16:creationId xmlns:a16="http://schemas.microsoft.com/office/drawing/2014/main" id="{E8D89C1A-BDF2-684B-930A-47B6BA4D3A3A}"/>
              </a:ext>
            </a:extLst>
          </p:cNvPr>
          <p:cNvPicPr>
            <a:picLocks noChangeAspect="1"/>
          </p:cNvPicPr>
          <p:nvPr/>
        </p:nvPicPr>
        <p:blipFill>
          <a:blip r:embed="rId3"/>
          <a:stretch>
            <a:fillRect/>
          </a:stretch>
        </p:blipFill>
        <p:spPr>
          <a:xfrm>
            <a:off x="1079872" y="3688670"/>
            <a:ext cx="6502400" cy="3563814"/>
          </a:xfrm>
          <a:prstGeom prst="rect">
            <a:avLst/>
          </a:prstGeom>
        </p:spPr>
      </p:pic>
    </p:spTree>
    <p:extLst>
      <p:ext uri="{BB962C8B-B14F-4D97-AF65-F5344CB8AC3E}">
        <p14:creationId xmlns:p14="http://schemas.microsoft.com/office/powerpoint/2010/main" val="32287144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a:extLst>
              <a:ext uri="{FF2B5EF4-FFF2-40B4-BE49-F238E27FC236}">
                <a16:creationId xmlns:a16="http://schemas.microsoft.com/office/drawing/2014/main" id="{89875BC9-1ECE-4447-8AC7-9A1317DB9176}"/>
              </a:ext>
            </a:extLst>
          </p:cNvPr>
          <p:cNvSpPr txBox="1">
            <a:spLocks/>
          </p:cNvSpPr>
          <p:nvPr/>
        </p:nvSpPr>
        <p:spPr>
          <a:xfrm>
            <a:off x="575816" y="5292005"/>
            <a:ext cx="7772400" cy="1470025"/>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pPr eaLnBrk="1" hangingPunct="1"/>
            <a:r>
              <a:rPr lang="es-419" altLang="es-ES" kern="0" dirty="0">
                <a:latin typeface="Algerian" panose="04020705040A02060702" pitchFamily="82" charset="0"/>
              </a:rPr>
              <a:t>ENFERMEDADES ENDEMICAS</a:t>
            </a:r>
            <a:endParaRPr lang="es-ES" altLang="es-ES" kern="0" dirty="0">
              <a:latin typeface="Algerian" panose="04020705040A02060702" pitchFamily="82" charset="0"/>
            </a:endParaRPr>
          </a:p>
        </p:txBody>
      </p:sp>
      <p:pic>
        <p:nvPicPr>
          <p:cNvPr id="4" name="Imagen 3">
            <a:extLst>
              <a:ext uri="{FF2B5EF4-FFF2-40B4-BE49-F238E27FC236}">
                <a16:creationId xmlns:a16="http://schemas.microsoft.com/office/drawing/2014/main" id="{D71F97C8-4E14-CD42-8EE8-AE116A9E50E7}"/>
              </a:ext>
            </a:extLst>
          </p:cNvPr>
          <p:cNvPicPr>
            <a:picLocks noChangeAspect="1"/>
          </p:cNvPicPr>
          <p:nvPr/>
        </p:nvPicPr>
        <p:blipFill>
          <a:blip r:embed="rId2"/>
          <a:stretch>
            <a:fillRect/>
          </a:stretch>
        </p:blipFill>
        <p:spPr>
          <a:xfrm>
            <a:off x="287784" y="611485"/>
            <a:ext cx="7620000" cy="4450308"/>
          </a:xfrm>
          <a:prstGeom prst="rect">
            <a:avLst/>
          </a:prstGeom>
          <a:ln>
            <a:noFill/>
          </a:ln>
          <a:effectLst>
            <a:softEdge rad="112500"/>
          </a:effectLst>
        </p:spPr>
      </p:pic>
    </p:spTree>
    <p:extLst>
      <p:ext uri="{BB962C8B-B14F-4D97-AF65-F5344CB8AC3E}">
        <p14:creationId xmlns:p14="http://schemas.microsoft.com/office/powerpoint/2010/main" val="3567145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2">
            <a:extLst>
              <a:ext uri="{FF2B5EF4-FFF2-40B4-BE49-F238E27FC236}">
                <a16:creationId xmlns:a16="http://schemas.microsoft.com/office/drawing/2014/main" id="{AE270AB1-27D0-8B46-942C-8EC304EB85AB}"/>
              </a:ext>
            </a:extLst>
          </p:cNvPr>
          <p:cNvSpPr txBox="1">
            <a:spLocks/>
          </p:cNvSpPr>
          <p:nvPr/>
        </p:nvSpPr>
        <p:spPr>
          <a:xfrm>
            <a:off x="143768" y="179437"/>
            <a:ext cx="6120680" cy="4525963"/>
          </a:xfrm>
          <a:prstGeom prst="rect">
            <a:avLst/>
          </a:prstGeom>
        </p:spPr>
        <p:txBody>
          <a:bodyPr>
            <a:normAutofit/>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r>
              <a:rPr lang="es-ES" altLang="es-ES" sz="2000" kern="0" dirty="0"/>
              <a:t>Las enfermedades infecciosas son las provocadas por microorganismos, tales como bacterias, virus o protozoos. </a:t>
            </a:r>
          </a:p>
          <a:p>
            <a:r>
              <a:rPr lang="es-ES" altLang="es-ES" sz="2000" kern="0" dirty="0"/>
              <a:t>En los climas tropicales como el nuestro, las frecuentes </a:t>
            </a:r>
            <a:r>
              <a:rPr lang="es-ES" altLang="es-ES" sz="2000" b="1" kern="0" dirty="0"/>
              <a:t>lluvias, la humedad y las altas temperaturas favorecen el desarrollo de este tipo de enfermedades. </a:t>
            </a:r>
          </a:p>
          <a:p>
            <a:r>
              <a:rPr lang="es-ES" altLang="es-ES" sz="2000" kern="0" dirty="0"/>
              <a:t>Existen otros factores que contribuyen a la propagación de estas enfermedades infecciosas, como son: la falta de agua potable, el mal manejo de los desechos sólidos, vivir en condiciones de hacinamiento o la deficiente higiene personal.</a:t>
            </a:r>
          </a:p>
        </p:txBody>
      </p:sp>
      <p:pic>
        <p:nvPicPr>
          <p:cNvPr id="4" name="Imagen 3">
            <a:extLst>
              <a:ext uri="{FF2B5EF4-FFF2-40B4-BE49-F238E27FC236}">
                <a16:creationId xmlns:a16="http://schemas.microsoft.com/office/drawing/2014/main" id="{55215FDA-DB2F-CD47-A98C-9F42199CCE6C}"/>
              </a:ext>
            </a:extLst>
          </p:cNvPr>
          <p:cNvPicPr>
            <a:picLocks noChangeAspect="1"/>
          </p:cNvPicPr>
          <p:nvPr/>
        </p:nvPicPr>
        <p:blipFill>
          <a:blip r:embed="rId2"/>
          <a:stretch>
            <a:fillRect/>
          </a:stretch>
        </p:blipFill>
        <p:spPr>
          <a:xfrm>
            <a:off x="935856" y="4787949"/>
            <a:ext cx="3771900" cy="2159000"/>
          </a:xfrm>
          <a:prstGeom prst="rect">
            <a:avLst/>
          </a:prstGeom>
        </p:spPr>
      </p:pic>
      <p:pic>
        <p:nvPicPr>
          <p:cNvPr id="6" name="Imagen 5">
            <a:extLst>
              <a:ext uri="{FF2B5EF4-FFF2-40B4-BE49-F238E27FC236}">
                <a16:creationId xmlns:a16="http://schemas.microsoft.com/office/drawing/2014/main" id="{A4608918-478C-884B-9D95-46F81DE1B3E9}"/>
              </a:ext>
            </a:extLst>
          </p:cNvPr>
          <p:cNvPicPr>
            <a:picLocks noChangeAspect="1"/>
          </p:cNvPicPr>
          <p:nvPr/>
        </p:nvPicPr>
        <p:blipFill>
          <a:blip r:embed="rId3"/>
          <a:stretch>
            <a:fillRect/>
          </a:stretch>
        </p:blipFill>
        <p:spPr>
          <a:xfrm>
            <a:off x="6264448" y="966254"/>
            <a:ext cx="1934964" cy="2952328"/>
          </a:xfrm>
          <a:prstGeom prst="rect">
            <a:avLst/>
          </a:prstGeom>
        </p:spPr>
      </p:pic>
    </p:spTree>
    <p:extLst>
      <p:ext uri="{BB962C8B-B14F-4D97-AF65-F5344CB8AC3E}">
        <p14:creationId xmlns:p14="http://schemas.microsoft.com/office/powerpoint/2010/main" val="687832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64692EC4-8E8D-5A4C-84DB-62F6636E92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2238" y="179437"/>
            <a:ext cx="8230442" cy="6768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312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C26836-42F8-864B-94BB-C72A86FB2AA4}"/>
              </a:ext>
            </a:extLst>
          </p:cNvPr>
          <p:cNvSpPr txBox="1">
            <a:spLocks/>
          </p:cNvSpPr>
          <p:nvPr/>
        </p:nvSpPr>
        <p:spPr>
          <a:xfrm>
            <a:off x="457200" y="274638"/>
            <a:ext cx="8229600" cy="844550"/>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419" altLang="es-ES" sz="2400" kern="0"/>
              <a:t>Enfermedades Tropicales mas comunes</a:t>
            </a:r>
            <a:endParaRPr lang="es-ES" altLang="es-ES" sz="2400" kern="0" dirty="0"/>
          </a:p>
        </p:txBody>
      </p:sp>
      <p:pic>
        <p:nvPicPr>
          <p:cNvPr id="3" name="Imagen 4">
            <a:extLst>
              <a:ext uri="{FF2B5EF4-FFF2-40B4-BE49-F238E27FC236}">
                <a16:creationId xmlns:a16="http://schemas.microsoft.com/office/drawing/2014/main" id="{8233AFDE-8A39-EB42-9E38-79B9D097E1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0515" t="12550" r="23448" b="7446"/>
          <a:stretch>
            <a:fillRect/>
          </a:stretch>
        </p:blipFill>
        <p:spPr bwMode="auto">
          <a:xfrm>
            <a:off x="71760" y="827509"/>
            <a:ext cx="8280920" cy="6264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3661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227C04-6BDF-ED44-AF26-27DF1430DD74}"/>
              </a:ext>
            </a:extLst>
          </p:cNvPr>
          <p:cNvSpPr txBox="1">
            <a:spLocks/>
          </p:cNvSpPr>
          <p:nvPr/>
        </p:nvSpPr>
        <p:spPr>
          <a:xfrm>
            <a:off x="3984459" y="1395958"/>
            <a:ext cx="2016224" cy="1143000"/>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419" altLang="es-ES" kern="0" dirty="0"/>
              <a:t>Malaria</a:t>
            </a:r>
            <a:endParaRPr lang="es-ES" altLang="es-ES" kern="0" dirty="0"/>
          </a:p>
        </p:txBody>
      </p:sp>
      <p:pic>
        <p:nvPicPr>
          <p:cNvPr id="3" name="Marcador de contenido 3">
            <a:extLst>
              <a:ext uri="{FF2B5EF4-FFF2-40B4-BE49-F238E27FC236}">
                <a16:creationId xmlns:a16="http://schemas.microsoft.com/office/drawing/2014/main" id="{25BCC5DF-04D8-C943-B8DB-3C1F239CD6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 y="179438"/>
            <a:ext cx="4104208" cy="3528391"/>
          </a:xfrm>
          <a:prstGeom prst="rect">
            <a:avLst/>
          </a:prstGeom>
        </p:spPr>
      </p:pic>
      <p:pic>
        <p:nvPicPr>
          <p:cNvPr id="4" name="Imagen 1">
            <a:extLst>
              <a:ext uri="{FF2B5EF4-FFF2-40B4-BE49-F238E27FC236}">
                <a16:creationId xmlns:a16="http://schemas.microsoft.com/office/drawing/2014/main" id="{4DE513AB-0A99-C247-9A0F-B713D45764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00683" y="1043533"/>
            <a:ext cx="24669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arcador de contenido 3">
            <a:extLst>
              <a:ext uri="{FF2B5EF4-FFF2-40B4-BE49-F238E27FC236}">
                <a16:creationId xmlns:a16="http://schemas.microsoft.com/office/drawing/2014/main" id="{3ED35BBF-9E73-6F4C-A44F-36BE8019754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215776" y="3851845"/>
            <a:ext cx="8251881" cy="3303699"/>
          </a:xfrm>
          <a:prstGeom prst="rect">
            <a:avLst/>
          </a:prstGeom>
        </p:spPr>
      </p:pic>
    </p:spTree>
    <p:extLst>
      <p:ext uri="{BB962C8B-B14F-4D97-AF65-F5344CB8AC3E}">
        <p14:creationId xmlns:p14="http://schemas.microsoft.com/office/powerpoint/2010/main" val="533794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para diferencia entre dengue chikungunya y zika">
            <a:extLst>
              <a:ext uri="{FF2B5EF4-FFF2-40B4-BE49-F238E27FC236}">
                <a16:creationId xmlns:a16="http://schemas.microsoft.com/office/drawing/2014/main" id="{9368B735-649D-694D-A53D-0086556AB5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02" y="107429"/>
            <a:ext cx="8640509" cy="7272808"/>
          </a:xfrm>
          <a:prstGeom prst="rect">
            <a:avLst/>
          </a:prstGeom>
          <a:noFill/>
        </p:spPr>
      </p:pic>
    </p:spTree>
    <p:extLst>
      <p:ext uri="{BB962C8B-B14F-4D97-AF65-F5344CB8AC3E}">
        <p14:creationId xmlns:p14="http://schemas.microsoft.com/office/powerpoint/2010/main" val="157978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rcador de contenido 3">
            <a:extLst>
              <a:ext uri="{FF2B5EF4-FFF2-40B4-BE49-F238E27FC236}">
                <a16:creationId xmlns:a16="http://schemas.microsoft.com/office/drawing/2014/main" id="{E637C5B4-C4B6-C14B-A0BA-5232AA4C94E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323850" y="406869"/>
            <a:ext cx="2428875" cy="1885950"/>
          </a:xfrm>
          <a:prstGeom prst="rect">
            <a:avLst/>
          </a:prstGeom>
        </p:spPr>
      </p:pic>
      <p:sp>
        <p:nvSpPr>
          <p:cNvPr id="3" name="CuadroTexto 5">
            <a:extLst>
              <a:ext uri="{FF2B5EF4-FFF2-40B4-BE49-F238E27FC236}">
                <a16:creationId xmlns:a16="http://schemas.microsoft.com/office/drawing/2014/main" id="{621335A5-43E8-A044-890D-627EBE222FCD}"/>
              </a:ext>
            </a:extLst>
          </p:cNvPr>
          <p:cNvSpPr txBox="1">
            <a:spLocks noChangeArrowheads="1"/>
          </p:cNvSpPr>
          <p:nvPr/>
        </p:nvSpPr>
        <p:spPr bwMode="auto">
          <a:xfrm>
            <a:off x="663353" y="2292819"/>
            <a:ext cx="2079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s-CO" altLang="es-CO" dirty="0"/>
              <a:t>chikungunya</a:t>
            </a:r>
          </a:p>
        </p:txBody>
      </p:sp>
      <p:pic>
        <p:nvPicPr>
          <p:cNvPr id="4" name="Imagen 6">
            <a:extLst>
              <a:ext uri="{FF2B5EF4-FFF2-40B4-BE49-F238E27FC236}">
                <a16:creationId xmlns:a16="http://schemas.microsoft.com/office/drawing/2014/main" id="{3AD40953-6F60-D64D-A49D-45F4806583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559" y="4921820"/>
            <a:ext cx="26225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uadroTexto 7">
            <a:extLst>
              <a:ext uri="{FF2B5EF4-FFF2-40B4-BE49-F238E27FC236}">
                <a16:creationId xmlns:a16="http://schemas.microsoft.com/office/drawing/2014/main" id="{589CBFD2-5D3F-C94C-AD34-89647F00F2DE}"/>
              </a:ext>
            </a:extLst>
          </p:cNvPr>
          <p:cNvSpPr txBox="1">
            <a:spLocks noChangeArrowheads="1"/>
          </p:cNvSpPr>
          <p:nvPr/>
        </p:nvSpPr>
        <p:spPr bwMode="auto">
          <a:xfrm>
            <a:off x="791840" y="6851528"/>
            <a:ext cx="24971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s-CO" altLang="es-CO" dirty="0"/>
              <a:t>Zika</a:t>
            </a:r>
          </a:p>
        </p:txBody>
      </p:sp>
      <p:pic>
        <p:nvPicPr>
          <p:cNvPr id="6" name="Imagen 8">
            <a:extLst>
              <a:ext uri="{FF2B5EF4-FFF2-40B4-BE49-F238E27FC236}">
                <a16:creationId xmlns:a16="http://schemas.microsoft.com/office/drawing/2014/main" id="{86892944-1270-3C44-BF2F-FB9E71DD4E48}"/>
              </a:ext>
            </a:extLst>
          </p:cNvPr>
          <p:cNvPicPr>
            <a:picLocks noChangeAspect="1"/>
          </p:cNvPicPr>
          <p:nvPr/>
        </p:nvPicPr>
        <p:blipFill rotWithShape="1">
          <a:blip r:embed="rId4">
            <a:extLst>
              <a:ext uri="{28A0092B-C50C-407E-A947-70E740481C1C}">
                <a14:useLocalDpi xmlns:a14="http://schemas.microsoft.com/office/drawing/2010/main" val="0"/>
              </a:ext>
            </a:extLst>
          </a:blip>
          <a:srcRect b="15221"/>
          <a:stretch/>
        </p:blipFill>
        <p:spPr bwMode="auto">
          <a:xfrm>
            <a:off x="106016" y="2666389"/>
            <a:ext cx="2708093" cy="156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uadroTexto 9">
            <a:extLst>
              <a:ext uri="{FF2B5EF4-FFF2-40B4-BE49-F238E27FC236}">
                <a16:creationId xmlns:a16="http://schemas.microsoft.com/office/drawing/2014/main" id="{BCEDA76C-54F9-D44B-AED8-8DF7781EB61A}"/>
              </a:ext>
            </a:extLst>
          </p:cNvPr>
          <p:cNvSpPr txBox="1">
            <a:spLocks noChangeArrowheads="1"/>
          </p:cNvSpPr>
          <p:nvPr/>
        </p:nvSpPr>
        <p:spPr bwMode="auto">
          <a:xfrm>
            <a:off x="672812" y="4362125"/>
            <a:ext cx="2420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s-CO" altLang="es-CO" dirty="0"/>
              <a:t>Dengue</a:t>
            </a:r>
          </a:p>
        </p:txBody>
      </p:sp>
      <p:pic>
        <p:nvPicPr>
          <p:cNvPr id="8" name="Imagen 7">
            <a:extLst>
              <a:ext uri="{FF2B5EF4-FFF2-40B4-BE49-F238E27FC236}">
                <a16:creationId xmlns:a16="http://schemas.microsoft.com/office/drawing/2014/main" id="{64203A7F-F1A8-BD44-8004-B402BB99411E}"/>
              </a:ext>
            </a:extLst>
          </p:cNvPr>
          <p:cNvPicPr>
            <a:picLocks noChangeAspect="1"/>
          </p:cNvPicPr>
          <p:nvPr/>
        </p:nvPicPr>
        <p:blipFill rotWithShape="1">
          <a:blip r:embed="rId5"/>
          <a:srcRect b="10246"/>
          <a:stretch/>
        </p:blipFill>
        <p:spPr>
          <a:xfrm>
            <a:off x="4104208" y="611593"/>
            <a:ext cx="3888432" cy="5904548"/>
          </a:xfrm>
          <a:prstGeom prst="rect">
            <a:avLst/>
          </a:prstGeom>
        </p:spPr>
      </p:pic>
    </p:spTree>
    <p:extLst>
      <p:ext uri="{BB962C8B-B14F-4D97-AF65-F5344CB8AC3E}">
        <p14:creationId xmlns:p14="http://schemas.microsoft.com/office/powerpoint/2010/main" val="5804106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DE4B1C-0BF7-7748-ABB7-8C5B6DCF65A0}"/>
              </a:ext>
            </a:extLst>
          </p:cNvPr>
          <p:cNvSpPr txBox="1">
            <a:spLocks/>
          </p:cNvSpPr>
          <p:nvPr/>
        </p:nvSpPr>
        <p:spPr>
          <a:xfrm>
            <a:off x="-144264" y="6118"/>
            <a:ext cx="2926928" cy="1143000"/>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419" altLang="es-ES" kern="0" dirty="0"/>
              <a:t>Chagas</a:t>
            </a:r>
            <a:endParaRPr lang="es-ES" altLang="es-ES" kern="0" dirty="0"/>
          </a:p>
        </p:txBody>
      </p:sp>
      <p:sp>
        <p:nvSpPr>
          <p:cNvPr id="3" name="Marcador de contenido 2">
            <a:extLst>
              <a:ext uri="{FF2B5EF4-FFF2-40B4-BE49-F238E27FC236}">
                <a16:creationId xmlns:a16="http://schemas.microsoft.com/office/drawing/2014/main" id="{9CF0D679-F496-CE48-A43E-D6F5DD2B71CC}"/>
              </a:ext>
            </a:extLst>
          </p:cNvPr>
          <p:cNvSpPr txBox="1">
            <a:spLocks/>
          </p:cNvSpPr>
          <p:nvPr/>
        </p:nvSpPr>
        <p:spPr>
          <a:xfrm>
            <a:off x="51032" y="683493"/>
            <a:ext cx="5097463" cy="3168352"/>
          </a:xfrm>
          <a:prstGeom prst="rect">
            <a:avLst/>
          </a:prstGeom>
        </p:spPr>
        <p:txBody>
          <a:bodyPr>
            <a:normAutofit lnSpcReduction="10000"/>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r>
              <a:rPr lang="es-ES" altLang="es-ES" sz="2000" kern="0" dirty="0"/>
              <a:t>La enfermedad de Chagas, también llamada tripanosomiasis americana.  es una enfermedad potencialmente mortal causada por el parásito protozoo </a:t>
            </a:r>
            <a:r>
              <a:rPr lang="es-ES" altLang="es-ES" sz="2000" i="1" kern="0" dirty="0" err="1"/>
              <a:t>Trypanosoma</a:t>
            </a:r>
            <a:r>
              <a:rPr lang="es-ES" altLang="es-ES" sz="2000" i="1" kern="0" dirty="0"/>
              <a:t> </a:t>
            </a:r>
            <a:r>
              <a:rPr lang="es-ES" altLang="es-ES" sz="2000" i="1" kern="0" dirty="0" err="1"/>
              <a:t>cruzi</a:t>
            </a:r>
            <a:r>
              <a:rPr lang="es-ES" altLang="es-ES" sz="2000" kern="0" dirty="0"/>
              <a:t>.</a:t>
            </a:r>
          </a:p>
          <a:p>
            <a:r>
              <a:rPr lang="es-ES" altLang="es-ES" sz="2000" kern="0" dirty="0"/>
              <a:t>Se transmite a los seres humanos principalmente por las heces u orina de insectos </a:t>
            </a:r>
            <a:r>
              <a:rPr lang="es-ES" altLang="es-ES" sz="2000" kern="0" dirty="0" err="1"/>
              <a:t>triatomíneos</a:t>
            </a:r>
            <a:r>
              <a:rPr lang="es-ES" altLang="es-ES" sz="2000" kern="0" dirty="0"/>
              <a:t> conocidos como vinchucas, chinches o con muchos otros nombres, según la zona geográfica.</a:t>
            </a:r>
          </a:p>
        </p:txBody>
      </p:sp>
      <p:pic>
        <p:nvPicPr>
          <p:cNvPr id="4" name="Imagen 4">
            <a:extLst>
              <a:ext uri="{FF2B5EF4-FFF2-40B4-BE49-F238E27FC236}">
                <a16:creationId xmlns:a16="http://schemas.microsoft.com/office/drawing/2014/main" id="{90C4CE1B-A846-7249-BEB7-E0368B4FCBC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3454" y="1310531"/>
            <a:ext cx="1464347" cy="18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n 1">
            <a:extLst>
              <a:ext uri="{FF2B5EF4-FFF2-40B4-BE49-F238E27FC236}">
                <a16:creationId xmlns:a16="http://schemas.microsoft.com/office/drawing/2014/main" id="{98F96107-EF99-FF4D-9E57-DBAEC016E44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40512" y="1338188"/>
            <a:ext cx="1368152"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3">
            <a:extLst>
              <a:ext uri="{FF2B5EF4-FFF2-40B4-BE49-F238E27FC236}">
                <a16:creationId xmlns:a16="http://schemas.microsoft.com/office/drawing/2014/main" id="{686C2DD7-B0E1-9B47-8C37-3D5491FE806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739" y="3798213"/>
            <a:ext cx="3103191" cy="367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Marcador de contenido 2">
            <a:extLst>
              <a:ext uri="{FF2B5EF4-FFF2-40B4-BE49-F238E27FC236}">
                <a16:creationId xmlns:a16="http://schemas.microsoft.com/office/drawing/2014/main" id="{149D8A28-BEFB-A64C-A1D4-2CC0E5EA6971}"/>
              </a:ext>
            </a:extLst>
          </p:cNvPr>
          <p:cNvSpPr txBox="1">
            <a:spLocks/>
          </p:cNvSpPr>
          <p:nvPr/>
        </p:nvSpPr>
        <p:spPr>
          <a:xfrm>
            <a:off x="3201637" y="3793860"/>
            <a:ext cx="5553724" cy="3672656"/>
          </a:xfrm>
          <a:prstGeom prst="rect">
            <a:avLst/>
          </a:prstGeom>
        </p:spPr>
        <p:txBody>
          <a:bodyPr>
            <a:normAutofit fontScale="77500" lnSpcReduction="20000"/>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pPr>
              <a:defRPr/>
            </a:pPr>
            <a:r>
              <a:rPr lang="es-ES" sz="2400" b="1" kern="0" dirty="0"/>
              <a:t>Signos y síntomas</a:t>
            </a:r>
          </a:p>
          <a:p>
            <a:pPr marL="0" indent="0">
              <a:buFont typeface="Arial" panose="020B0604020202020204" pitchFamily="34" charset="0"/>
              <a:buNone/>
              <a:defRPr/>
            </a:pPr>
            <a:r>
              <a:rPr lang="es-ES" sz="2400" kern="0" dirty="0"/>
              <a:t>Dos fases :</a:t>
            </a:r>
            <a:r>
              <a:rPr lang="es-ES" sz="2400" b="1" kern="0" dirty="0"/>
              <a:t> Aguda </a:t>
            </a:r>
            <a:r>
              <a:rPr lang="es-ES" sz="2400" u="sng" kern="0" dirty="0"/>
              <a:t>dura unos dos meses después de contraerse la infección</a:t>
            </a:r>
            <a:r>
              <a:rPr lang="es-ES" sz="2400" kern="0" dirty="0"/>
              <a:t>. Donde circulan por el torrente sanguíneo una gran cantidad de parásitos.</a:t>
            </a:r>
          </a:p>
          <a:p>
            <a:pPr marL="0" indent="0">
              <a:buFont typeface="Arial" panose="020B0604020202020204" pitchFamily="34" charset="0"/>
              <a:buNone/>
              <a:defRPr/>
            </a:pPr>
            <a:r>
              <a:rPr lang="es-ES" sz="2400" kern="0" dirty="0"/>
              <a:t>En la mayoría de los casos no hay síntomas o estos son leves y no específicos.</a:t>
            </a:r>
          </a:p>
          <a:p>
            <a:pPr>
              <a:defRPr/>
            </a:pPr>
            <a:r>
              <a:rPr lang="es-ES" sz="2400" kern="0" dirty="0"/>
              <a:t>Un signo inicial característico puede ser una </a:t>
            </a:r>
            <a:r>
              <a:rPr lang="es-ES" sz="2400" u="sng" kern="0" dirty="0"/>
              <a:t>lesión cutánea o una hinchazón </a:t>
            </a:r>
            <a:r>
              <a:rPr lang="es-ES" sz="2400" kern="0" dirty="0"/>
              <a:t>de un párpado. Además, pueden presentar fiebre, dolor de cabeza, agrandamiento de ganglios linfáticos, palidez, dolores musculares, dificultad para respirar y dolor abdominal o torácico.</a:t>
            </a:r>
          </a:p>
        </p:txBody>
      </p:sp>
    </p:spTree>
    <p:extLst>
      <p:ext uri="{BB962C8B-B14F-4D97-AF65-F5344CB8AC3E}">
        <p14:creationId xmlns:p14="http://schemas.microsoft.com/office/powerpoint/2010/main" val="31597635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2">
            <a:extLst>
              <a:ext uri="{FF2B5EF4-FFF2-40B4-BE49-F238E27FC236}">
                <a16:creationId xmlns:a16="http://schemas.microsoft.com/office/drawing/2014/main" id="{6316186F-3299-D44E-A89C-27A4D176A2D7}"/>
              </a:ext>
            </a:extLst>
          </p:cNvPr>
          <p:cNvSpPr txBox="1">
            <a:spLocks/>
          </p:cNvSpPr>
          <p:nvPr/>
        </p:nvSpPr>
        <p:spPr>
          <a:xfrm>
            <a:off x="71760" y="251445"/>
            <a:ext cx="8229600" cy="4525963"/>
          </a:xfrm>
          <a:prstGeom prst="rect">
            <a:avLst/>
          </a:prstGeom>
        </p:spPr>
        <p:txBody>
          <a:bodyPr>
            <a:normAutofit/>
          </a:bodyPr>
          <a:lst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a:lstStyle>
          <a:p>
            <a:pPr>
              <a:defRPr/>
            </a:pPr>
            <a:r>
              <a:rPr lang="es-ES" sz="2000" b="1" kern="0" dirty="0"/>
              <a:t>Fase crónica</a:t>
            </a:r>
            <a:r>
              <a:rPr lang="es-ES" sz="2000" kern="0" dirty="0"/>
              <a:t>: los parásitos permanecen ocultos principalmente en el músculo cardiaco y digestivo. Hasta un 30% de los pacientes sufren trastornos cardiacos y hasta un 10% presentan alteraciones digestivas (típicamente, agrandamiento del esófago o del colon). Con el paso de los años, la infección puede causar muerte súbita por arritmias cardiacas o insuficiencia cardiaca progresiva por destrucción del músculo cardiaco y sus inervaciones.</a:t>
            </a:r>
          </a:p>
          <a:p>
            <a:pPr marL="0" indent="0">
              <a:buFont typeface="Arial" panose="020B0604020202020204" pitchFamily="34" charset="0"/>
              <a:buNone/>
              <a:defRPr/>
            </a:pPr>
            <a:r>
              <a:rPr lang="es-419" sz="2000" kern="0" dirty="0"/>
              <a:t>TRATAMIENTO: Antiparasitario, no hay vacuna y se debe como prevención controlar el vector.</a:t>
            </a:r>
            <a:endParaRPr lang="es-ES" sz="2000" kern="0" dirty="0"/>
          </a:p>
        </p:txBody>
      </p:sp>
      <p:pic>
        <p:nvPicPr>
          <p:cNvPr id="4" name="Imagen 3">
            <a:extLst>
              <a:ext uri="{FF2B5EF4-FFF2-40B4-BE49-F238E27FC236}">
                <a16:creationId xmlns:a16="http://schemas.microsoft.com/office/drawing/2014/main" id="{B8DEE70F-94AC-E54D-83A5-FC2CE0ECF60E}"/>
              </a:ext>
            </a:extLst>
          </p:cNvPr>
          <p:cNvPicPr>
            <a:picLocks noChangeAspect="1"/>
          </p:cNvPicPr>
          <p:nvPr/>
        </p:nvPicPr>
        <p:blipFill>
          <a:blip r:embed="rId2"/>
          <a:stretch>
            <a:fillRect/>
          </a:stretch>
        </p:blipFill>
        <p:spPr>
          <a:xfrm>
            <a:off x="71760" y="4211885"/>
            <a:ext cx="4608512" cy="2376264"/>
          </a:xfrm>
          <a:prstGeom prst="rect">
            <a:avLst/>
          </a:prstGeom>
        </p:spPr>
      </p:pic>
      <p:pic>
        <p:nvPicPr>
          <p:cNvPr id="6" name="Imagen 5">
            <a:extLst>
              <a:ext uri="{FF2B5EF4-FFF2-40B4-BE49-F238E27FC236}">
                <a16:creationId xmlns:a16="http://schemas.microsoft.com/office/drawing/2014/main" id="{7C0FA8BC-5F11-E143-BC3F-A1ACA504748F}"/>
              </a:ext>
            </a:extLst>
          </p:cNvPr>
          <p:cNvPicPr>
            <a:picLocks noChangeAspect="1"/>
          </p:cNvPicPr>
          <p:nvPr/>
        </p:nvPicPr>
        <p:blipFill>
          <a:blip r:embed="rId3"/>
          <a:stretch>
            <a:fillRect/>
          </a:stretch>
        </p:blipFill>
        <p:spPr>
          <a:xfrm>
            <a:off x="4968305" y="4355901"/>
            <a:ext cx="3240359" cy="2453134"/>
          </a:xfrm>
          <a:prstGeom prst="rect">
            <a:avLst/>
          </a:prstGeom>
        </p:spPr>
      </p:pic>
    </p:spTree>
    <p:extLst>
      <p:ext uri="{BB962C8B-B14F-4D97-AF65-F5344CB8AC3E}">
        <p14:creationId xmlns:p14="http://schemas.microsoft.com/office/powerpoint/2010/main" val="987602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rcador de contenido 3">
            <a:extLst>
              <a:ext uri="{FF2B5EF4-FFF2-40B4-BE49-F238E27FC236}">
                <a16:creationId xmlns:a16="http://schemas.microsoft.com/office/drawing/2014/main" id="{31A8CD83-4CCB-8B48-953B-2ED9BECEA154}"/>
              </a:ext>
            </a:extLst>
          </p:cNvPr>
          <p:cNvPicPr>
            <a:picLocks noChangeAspect="1"/>
          </p:cNvPicPr>
          <p:nvPr/>
        </p:nvPicPr>
        <p:blipFill rotWithShape="1">
          <a:blip r:embed="rId2">
            <a:extLst>
              <a:ext uri="{28A0092B-C50C-407E-A947-70E740481C1C}">
                <a14:useLocalDpi xmlns:a14="http://schemas.microsoft.com/office/drawing/2010/main" val="0"/>
              </a:ext>
            </a:extLst>
          </a:blip>
          <a:srcRect t="5808" r="15485"/>
          <a:stretch/>
        </p:blipFill>
        <p:spPr>
          <a:xfrm>
            <a:off x="215776" y="251444"/>
            <a:ext cx="7200799" cy="3528393"/>
          </a:xfrm>
          <a:prstGeom prst="rect">
            <a:avLst/>
          </a:prstGeom>
        </p:spPr>
      </p:pic>
      <p:pic>
        <p:nvPicPr>
          <p:cNvPr id="3" name="Marcador de contenido 3">
            <a:extLst>
              <a:ext uri="{FF2B5EF4-FFF2-40B4-BE49-F238E27FC236}">
                <a16:creationId xmlns:a16="http://schemas.microsoft.com/office/drawing/2014/main" id="{DEDC0EB3-0454-7744-A24E-9E1B5023A4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215777" y="3923853"/>
            <a:ext cx="7200799" cy="3166517"/>
          </a:xfrm>
          <a:prstGeom prst="rect">
            <a:avLst/>
          </a:prstGeom>
        </p:spPr>
      </p:pic>
    </p:spTree>
    <p:extLst>
      <p:ext uri="{BB962C8B-B14F-4D97-AF65-F5344CB8AC3E}">
        <p14:creationId xmlns:p14="http://schemas.microsoft.com/office/powerpoint/2010/main" val="6283991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48768C7-AFB1-B94D-89AA-EF0D514E767C}"/>
              </a:ext>
            </a:extLst>
          </p:cNvPr>
          <p:cNvPicPr>
            <a:picLocks noChangeAspect="1"/>
          </p:cNvPicPr>
          <p:nvPr/>
        </p:nvPicPr>
        <p:blipFill rotWithShape="1">
          <a:blip r:embed="rId2"/>
          <a:srcRect b="11426"/>
          <a:stretch/>
        </p:blipFill>
        <p:spPr>
          <a:xfrm>
            <a:off x="31266" y="1835621"/>
            <a:ext cx="8609445" cy="5616624"/>
          </a:xfrm>
          <a:prstGeom prst="rect">
            <a:avLst/>
          </a:prstGeom>
        </p:spPr>
      </p:pic>
      <p:pic>
        <p:nvPicPr>
          <p:cNvPr id="6" name="Imagen 5">
            <a:extLst>
              <a:ext uri="{FF2B5EF4-FFF2-40B4-BE49-F238E27FC236}">
                <a16:creationId xmlns:a16="http://schemas.microsoft.com/office/drawing/2014/main" id="{A7B78990-4C9B-E840-B61F-E774F408B4A7}"/>
              </a:ext>
            </a:extLst>
          </p:cNvPr>
          <p:cNvPicPr>
            <a:picLocks noChangeAspect="1"/>
          </p:cNvPicPr>
          <p:nvPr/>
        </p:nvPicPr>
        <p:blipFill rotWithShape="1">
          <a:blip r:embed="rId3"/>
          <a:srcRect l="46458" b="63343"/>
          <a:stretch/>
        </p:blipFill>
        <p:spPr>
          <a:xfrm>
            <a:off x="46670" y="0"/>
            <a:ext cx="2617378" cy="1835620"/>
          </a:xfrm>
          <a:prstGeom prst="rect">
            <a:avLst/>
          </a:prstGeom>
        </p:spPr>
      </p:pic>
      <p:pic>
        <p:nvPicPr>
          <p:cNvPr id="7" name="Imagen 6">
            <a:extLst>
              <a:ext uri="{FF2B5EF4-FFF2-40B4-BE49-F238E27FC236}">
                <a16:creationId xmlns:a16="http://schemas.microsoft.com/office/drawing/2014/main" id="{3976C811-6AAE-8446-844A-8B9AC18E5F9C}"/>
              </a:ext>
            </a:extLst>
          </p:cNvPr>
          <p:cNvPicPr>
            <a:picLocks noChangeAspect="1"/>
          </p:cNvPicPr>
          <p:nvPr/>
        </p:nvPicPr>
        <p:blipFill rotWithShape="1">
          <a:blip r:embed="rId3"/>
          <a:srcRect t="22313" r="57988" b="42623"/>
          <a:stretch/>
        </p:blipFill>
        <p:spPr>
          <a:xfrm>
            <a:off x="2682965" y="13470"/>
            <a:ext cx="2789366" cy="1835620"/>
          </a:xfrm>
          <a:prstGeom prst="rect">
            <a:avLst/>
          </a:prstGeom>
        </p:spPr>
      </p:pic>
      <p:pic>
        <p:nvPicPr>
          <p:cNvPr id="8" name="Imagen 7">
            <a:extLst>
              <a:ext uri="{FF2B5EF4-FFF2-40B4-BE49-F238E27FC236}">
                <a16:creationId xmlns:a16="http://schemas.microsoft.com/office/drawing/2014/main" id="{9855481B-7DA5-6F42-AB03-94264C56DEFB}"/>
              </a:ext>
            </a:extLst>
          </p:cNvPr>
          <p:cNvPicPr>
            <a:picLocks noChangeAspect="1"/>
          </p:cNvPicPr>
          <p:nvPr/>
        </p:nvPicPr>
        <p:blipFill rotWithShape="1">
          <a:blip r:embed="rId3"/>
          <a:srcRect l="61512" t="35712" b="45237"/>
          <a:stretch/>
        </p:blipFill>
        <p:spPr>
          <a:xfrm>
            <a:off x="5491719" y="13470"/>
            <a:ext cx="3129604" cy="1822150"/>
          </a:xfrm>
          <a:prstGeom prst="rect">
            <a:avLst/>
          </a:prstGeom>
        </p:spPr>
      </p:pic>
    </p:spTree>
    <p:extLst>
      <p:ext uri="{BB962C8B-B14F-4D97-AF65-F5344CB8AC3E}">
        <p14:creationId xmlns:p14="http://schemas.microsoft.com/office/powerpoint/2010/main" val="18466911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AA63AA-A257-A949-B791-1F74F2BC2257}"/>
              </a:ext>
            </a:extLst>
          </p:cNvPr>
          <p:cNvSpPr txBox="1">
            <a:spLocks/>
          </p:cNvSpPr>
          <p:nvPr/>
        </p:nvSpPr>
        <p:spPr>
          <a:xfrm>
            <a:off x="575816" y="467469"/>
            <a:ext cx="7416824" cy="1656184"/>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r>
              <a:rPr lang="es-419" altLang="es-ES" kern="0" dirty="0"/>
              <a:t>(ITS/ETS) INFECCIONES O  ENFERMEDADES   DE TRANSMISCION  SEXUAL </a:t>
            </a:r>
            <a:endParaRPr lang="es-ES" altLang="es-ES" kern="0" dirty="0"/>
          </a:p>
        </p:txBody>
      </p:sp>
      <p:pic>
        <p:nvPicPr>
          <p:cNvPr id="4" name="Imagen 3">
            <a:extLst>
              <a:ext uri="{FF2B5EF4-FFF2-40B4-BE49-F238E27FC236}">
                <a16:creationId xmlns:a16="http://schemas.microsoft.com/office/drawing/2014/main" id="{10B27E29-464F-0048-89A0-4C9193FF74A5}"/>
              </a:ext>
            </a:extLst>
          </p:cNvPr>
          <p:cNvPicPr>
            <a:picLocks noChangeAspect="1"/>
          </p:cNvPicPr>
          <p:nvPr/>
        </p:nvPicPr>
        <p:blipFill>
          <a:blip r:embed="rId2"/>
          <a:stretch>
            <a:fillRect/>
          </a:stretch>
        </p:blipFill>
        <p:spPr>
          <a:xfrm>
            <a:off x="1511920" y="2987749"/>
            <a:ext cx="5257800" cy="3840088"/>
          </a:xfrm>
          <a:prstGeom prst="rect">
            <a:avLst/>
          </a:prstGeom>
        </p:spPr>
      </p:pic>
    </p:spTree>
    <p:extLst>
      <p:ext uri="{BB962C8B-B14F-4D97-AF65-F5344CB8AC3E}">
        <p14:creationId xmlns:p14="http://schemas.microsoft.com/office/powerpoint/2010/main" val="825328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C03C0B8-CD72-4E47-9E7E-EC298D6176BA}"/>
              </a:ext>
            </a:extLst>
          </p:cNvPr>
          <p:cNvPicPr>
            <a:picLocks noChangeAspect="1"/>
          </p:cNvPicPr>
          <p:nvPr/>
        </p:nvPicPr>
        <p:blipFill rotWithShape="1">
          <a:blip r:embed="rId2"/>
          <a:srcRect l="885" t="8433" b="14459"/>
          <a:stretch/>
        </p:blipFill>
        <p:spPr>
          <a:xfrm>
            <a:off x="71760" y="0"/>
            <a:ext cx="8641435" cy="7452245"/>
          </a:xfrm>
          <a:prstGeom prst="rect">
            <a:avLst/>
          </a:prstGeom>
        </p:spPr>
      </p:pic>
    </p:spTree>
    <p:extLst>
      <p:ext uri="{BB962C8B-B14F-4D97-AF65-F5344CB8AC3E}">
        <p14:creationId xmlns:p14="http://schemas.microsoft.com/office/powerpoint/2010/main" val="9262951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AE81B72-1296-1242-ABD7-347D03FF24B6}"/>
              </a:ext>
            </a:extLst>
          </p:cNvPr>
          <p:cNvPicPr>
            <a:picLocks noChangeAspect="1"/>
          </p:cNvPicPr>
          <p:nvPr/>
        </p:nvPicPr>
        <p:blipFill>
          <a:blip r:embed="rId2"/>
          <a:stretch>
            <a:fillRect/>
          </a:stretch>
        </p:blipFill>
        <p:spPr>
          <a:xfrm>
            <a:off x="102890" y="1763613"/>
            <a:ext cx="7889749" cy="3888432"/>
          </a:xfrm>
          <a:prstGeom prst="rect">
            <a:avLst/>
          </a:prstGeom>
        </p:spPr>
      </p:pic>
      <p:sp>
        <p:nvSpPr>
          <p:cNvPr id="4" name="Título 1">
            <a:extLst>
              <a:ext uri="{FF2B5EF4-FFF2-40B4-BE49-F238E27FC236}">
                <a16:creationId xmlns:a16="http://schemas.microsoft.com/office/drawing/2014/main" id="{B10A48D7-4D59-D946-8CA9-33C0B6789456}"/>
              </a:ext>
            </a:extLst>
          </p:cNvPr>
          <p:cNvSpPr txBox="1">
            <a:spLocks/>
          </p:cNvSpPr>
          <p:nvPr/>
        </p:nvSpPr>
        <p:spPr>
          <a:xfrm>
            <a:off x="215775" y="5868069"/>
            <a:ext cx="7776863" cy="1440160"/>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a:lstStyle>
          <a:p>
            <a:pPr algn="l"/>
            <a:r>
              <a:rPr lang="es-419" altLang="es-ES" sz="2000" kern="0" dirty="0">
                <a:solidFill>
                  <a:schemeClr val="tx1"/>
                </a:solidFill>
              </a:rPr>
              <a:t>Muchas  de las ITS o ETS pasan desapercividas, sobre todo al principio. La mayoria  se curan y se previenen de forma sencilla, pero si no se tratan adecuadamente  pueden tener importantes  consecuencias.</a:t>
            </a:r>
            <a:endParaRPr lang="es-ES" altLang="es-ES" sz="2000" kern="0" dirty="0">
              <a:solidFill>
                <a:schemeClr val="tx1"/>
              </a:solidFill>
            </a:endParaRPr>
          </a:p>
        </p:txBody>
      </p:sp>
      <p:pic>
        <p:nvPicPr>
          <p:cNvPr id="6" name="Imagen 5">
            <a:extLst>
              <a:ext uri="{FF2B5EF4-FFF2-40B4-BE49-F238E27FC236}">
                <a16:creationId xmlns:a16="http://schemas.microsoft.com/office/drawing/2014/main" id="{69F0FBE8-406F-304B-9D92-870ADE8F2CDD}"/>
              </a:ext>
            </a:extLst>
          </p:cNvPr>
          <p:cNvPicPr>
            <a:picLocks noChangeAspect="1"/>
          </p:cNvPicPr>
          <p:nvPr/>
        </p:nvPicPr>
        <p:blipFill>
          <a:blip r:embed="rId3"/>
          <a:stretch>
            <a:fillRect/>
          </a:stretch>
        </p:blipFill>
        <p:spPr>
          <a:xfrm>
            <a:off x="215776" y="179437"/>
            <a:ext cx="7776864" cy="1440160"/>
          </a:xfrm>
          <a:prstGeom prst="rect">
            <a:avLst/>
          </a:prstGeom>
        </p:spPr>
      </p:pic>
    </p:spTree>
    <p:extLst>
      <p:ext uri="{BB962C8B-B14F-4D97-AF65-F5344CB8AC3E}">
        <p14:creationId xmlns:p14="http://schemas.microsoft.com/office/powerpoint/2010/main" val="2634853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B919A1D-7008-7F41-90D2-DA9416813A4C}"/>
              </a:ext>
            </a:extLst>
          </p:cNvPr>
          <p:cNvPicPr>
            <a:picLocks noChangeAspect="1"/>
          </p:cNvPicPr>
          <p:nvPr/>
        </p:nvPicPr>
        <p:blipFill>
          <a:blip r:embed="rId2"/>
          <a:stretch>
            <a:fillRect/>
          </a:stretch>
        </p:blipFill>
        <p:spPr>
          <a:xfrm>
            <a:off x="124699" y="179437"/>
            <a:ext cx="8516014" cy="5544616"/>
          </a:xfrm>
          <a:prstGeom prst="rect">
            <a:avLst/>
          </a:prstGeom>
        </p:spPr>
      </p:pic>
      <p:pic>
        <p:nvPicPr>
          <p:cNvPr id="5" name="Imagen 4">
            <a:extLst>
              <a:ext uri="{FF2B5EF4-FFF2-40B4-BE49-F238E27FC236}">
                <a16:creationId xmlns:a16="http://schemas.microsoft.com/office/drawing/2014/main" id="{DDD73AE3-235B-6A48-8C41-C4EA194A3737}"/>
              </a:ext>
            </a:extLst>
          </p:cNvPr>
          <p:cNvPicPr>
            <a:picLocks noChangeAspect="1"/>
          </p:cNvPicPr>
          <p:nvPr/>
        </p:nvPicPr>
        <p:blipFill>
          <a:blip r:embed="rId3"/>
          <a:stretch>
            <a:fillRect/>
          </a:stretch>
        </p:blipFill>
        <p:spPr>
          <a:xfrm>
            <a:off x="124699" y="5652046"/>
            <a:ext cx="7363885" cy="1584176"/>
          </a:xfrm>
          <a:prstGeom prst="rect">
            <a:avLst/>
          </a:prstGeom>
        </p:spPr>
      </p:pic>
      <p:pic>
        <p:nvPicPr>
          <p:cNvPr id="6" name="Imagen 5">
            <a:extLst>
              <a:ext uri="{FF2B5EF4-FFF2-40B4-BE49-F238E27FC236}">
                <a16:creationId xmlns:a16="http://schemas.microsoft.com/office/drawing/2014/main" id="{209E9863-0507-F74E-B1E7-373B2C2F37C6}"/>
              </a:ext>
            </a:extLst>
          </p:cNvPr>
          <p:cNvPicPr>
            <a:picLocks noChangeAspect="1"/>
          </p:cNvPicPr>
          <p:nvPr/>
        </p:nvPicPr>
        <p:blipFill rotWithShape="1">
          <a:blip r:embed="rId4"/>
          <a:srcRect l="28619" t="23790" r="31488" b="4295"/>
          <a:stretch/>
        </p:blipFill>
        <p:spPr>
          <a:xfrm>
            <a:off x="7416576" y="5652046"/>
            <a:ext cx="1577319" cy="1735523"/>
          </a:xfrm>
          <a:prstGeom prst="rect">
            <a:avLst/>
          </a:prstGeom>
        </p:spPr>
      </p:pic>
    </p:spTree>
    <p:extLst>
      <p:ext uri="{BB962C8B-B14F-4D97-AF65-F5344CB8AC3E}">
        <p14:creationId xmlns:p14="http://schemas.microsoft.com/office/powerpoint/2010/main" val="29899661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B0AA24BD-07CB-3343-9464-AFB4EB747D44}"/>
              </a:ext>
            </a:extLst>
          </p:cNvPr>
          <p:cNvPicPr>
            <a:picLocks noChangeAspect="1"/>
          </p:cNvPicPr>
          <p:nvPr/>
        </p:nvPicPr>
        <p:blipFill rotWithShape="1">
          <a:blip r:embed="rId2"/>
          <a:srcRect t="9638"/>
          <a:stretch/>
        </p:blipFill>
        <p:spPr>
          <a:xfrm>
            <a:off x="503807" y="539477"/>
            <a:ext cx="4752529" cy="6496092"/>
          </a:xfrm>
          <a:prstGeom prst="rect">
            <a:avLst/>
          </a:prstGeom>
        </p:spPr>
      </p:pic>
      <p:pic>
        <p:nvPicPr>
          <p:cNvPr id="10" name="Imagen 9">
            <a:extLst>
              <a:ext uri="{FF2B5EF4-FFF2-40B4-BE49-F238E27FC236}">
                <a16:creationId xmlns:a16="http://schemas.microsoft.com/office/drawing/2014/main" id="{0B555AA2-9DFA-AB49-AD31-E6BF51BFFD96}"/>
              </a:ext>
            </a:extLst>
          </p:cNvPr>
          <p:cNvPicPr>
            <a:picLocks noChangeAspect="1"/>
          </p:cNvPicPr>
          <p:nvPr/>
        </p:nvPicPr>
        <p:blipFill>
          <a:blip r:embed="rId3"/>
          <a:stretch>
            <a:fillRect/>
          </a:stretch>
        </p:blipFill>
        <p:spPr>
          <a:xfrm>
            <a:off x="5273954" y="539477"/>
            <a:ext cx="3888431" cy="2864496"/>
          </a:xfrm>
          <a:prstGeom prst="rect">
            <a:avLst/>
          </a:prstGeom>
        </p:spPr>
      </p:pic>
      <p:pic>
        <p:nvPicPr>
          <p:cNvPr id="14" name="Imagen 13">
            <a:extLst>
              <a:ext uri="{FF2B5EF4-FFF2-40B4-BE49-F238E27FC236}">
                <a16:creationId xmlns:a16="http://schemas.microsoft.com/office/drawing/2014/main" id="{9C09FA27-6AD5-D145-AC2A-D34CC3F297AD}"/>
              </a:ext>
            </a:extLst>
          </p:cNvPr>
          <p:cNvPicPr>
            <a:picLocks noChangeAspect="1"/>
          </p:cNvPicPr>
          <p:nvPr/>
        </p:nvPicPr>
        <p:blipFill>
          <a:blip r:embed="rId4"/>
          <a:stretch>
            <a:fillRect/>
          </a:stretch>
        </p:blipFill>
        <p:spPr>
          <a:xfrm>
            <a:off x="5273954" y="3419797"/>
            <a:ext cx="3726797" cy="3615772"/>
          </a:xfrm>
          <a:prstGeom prst="rect">
            <a:avLst/>
          </a:prstGeom>
        </p:spPr>
      </p:pic>
    </p:spTree>
    <p:extLst>
      <p:ext uri="{BB962C8B-B14F-4D97-AF65-F5344CB8AC3E}">
        <p14:creationId xmlns:p14="http://schemas.microsoft.com/office/powerpoint/2010/main" val="506733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904F34E-9050-5547-BAC0-39F6E2D9E94D}"/>
              </a:ext>
            </a:extLst>
          </p:cNvPr>
          <p:cNvPicPr>
            <a:picLocks noChangeAspect="1"/>
          </p:cNvPicPr>
          <p:nvPr/>
        </p:nvPicPr>
        <p:blipFill>
          <a:blip r:embed="rId2"/>
          <a:stretch>
            <a:fillRect/>
          </a:stretch>
        </p:blipFill>
        <p:spPr>
          <a:xfrm>
            <a:off x="0" y="2777"/>
            <a:ext cx="10080625" cy="7554121"/>
          </a:xfrm>
          <a:prstGeom prst="rect">
            <a:avLst/>
          </a:prstGeom>
        </p:spPr>
      </p:pic>
      <p:pic>
        <p:nvPicPr>
          <p:cNvPr id="6" name="Imagen 5">
            <a:extLst>
              <a:ext uri="{FF2B5EF4-FFF2-40B4-BE49-F238E27FC236}">
                <a16:creationId xmlns:a16="http://schemas.microsoft.com/office/drawing/2014/main" id="{6FFDF002-AA31-FE4C-BB12-9FF668EB57C4}"/>
              </a:ext>
            </a:extLst>
          </p:cNvPr>
          <p:cNvPicPr>
            <a:picLocks noChangeAspect="1"/>
          </p:cNvPicPr>
          <p:nvPr/>
        </p:nvPicPr>
        <p:blipFill rotWithShape="1">
          <a:blip r:embed="rId3"/>
          <a:srcRect l="3951" t="7782" r="3197" b="5633"/>
          <a:stretch/>
        </p:blipFill>
        <p:spPr>
          <a:xfrm>
            <a:off x="71760" y="3884489"/>
            <a:ext cx="8496944" cy="3495747"/>
          </a:xfrm>
          <a:prstGeom prst="rect">
            <a:avLst/>
          </a:prstGeom>
        </p:spPr>
      </p:pic>
      <p:pic>
        <p:nvPicPr>
          <p:cNvPr id="8" name="Imagen 7">
            <a:extLst>
              <a:ext uri="{FF2B5EF4-FFF2-40B4-BE49-F238E27FC236}">
                <a16:creationId xmlns:a16="http://schemas.microsoft.com/office/drawing/2014/main" id="{77C3BB62-2A73-734A-98D9-5960D2FE720E}"/>
              </a:ext>
            </a:extLst>
          </p:cNvPr>
          <p:cNvPicPr>
            <a:picLocks noChangeAspect="1"/>
          </p:cNvPicPr>
          <p:nvPr/>
        </p:nvPicPr>
        <p:blipFill rotWithShape="1">
          <a:blip r:embed="rId4"/>
          <a:srcRect l="2094" t="6689" r="3677" b="1344"/>
          <a:stretch/>
        </p:blipFill>
        <p:spPr>
          <a:xfrm>
            <a:off x="71760" y="107429"/>
            <a:ext cx="8496944" cy="3672409"/>
          </a:xfrm>
          <a:prstGeom prst="rect">
            <a:avLst/>
          </a:prstGeom>
        </p:spPr>
      </p:pic>
    </p:spTree>
    <p:extLst>
      <p:ext uri="{BB962C8B-B14F-4D97-AF65-F5344CB8AC3E}">
        <p14:creationId xmlns:p14="http://schemas.microsoft.com/office/powerpoint/2010/main" val="4000955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12131D6-3E06-A647-BDE8-A8D29F4AE5FE}"/>
              </a:ext>
            </a:extLst>
          </p:cNvPr>
          <p:cNvPicPr>
            <a:picLocks noChangeAspect="1"/>
          </p:cNvPicPr>
          <p:nvPr/>
        </p:nvPicPr>
        <p:blipFill>
          <a:blip r:embed="rId2"/>
          <a:stretch>
            <a:fillRect/>
          </a:stretch>
        </p:blipFill>
        <p:spPr>
          <a:xfrm>
            <a:off x="71760" y="179438"/>
            <a:ext cx="8136904" cy="3384376"/>
          </a:xfrm>
          <a:prstGeom prst="rect">
            <a:avLst/>
          </a:prstGeom>
        </p:spPr>
      </p:pic>
      <p:pic>
        <p:nvPicPr>
          <p:cNvPr id="7" name="Imagen 6">
            <a:extLst>
              <a:ext uri="{FF2B5EF4-FFF2-40B4-BE49-F238E27FC236}">
                <a16:creationId xmlns:a16="http://schemas.microsoft.com/office/drawing/2014/main" id="{CB802D7F-371F-5E4B-AF52-097CDC9F6E36}"/>
              </a:ext>
            </a:extLst>
          </p:cNvPr>
          <p:cNvPicPr>
            <a:picLocks noChangeAspect="1"/>
          </p:cNvPicPr>
          <p:nvPr/>
        </p:nvPicPr>
        <p:blipFill rotWithShape="1">
          <a:blip r:embed="rId3"/>
          <a:srcRect l="1400" r="4101" b="10401"/>
          <a:stretch/>
        </p:blipFill>
        <p:spPr>
          <a:xfrm>
            <a:off x="71760" y="3563814"/>
            <a:ext cx="8136904" cy="3584426"/>
          </a:xfrm>
          <a:prstGeom prst="rect">
            <a:avLst/>
          </a:prstGeom>
        </p:spPr>
      </p:pic>
    </p:spTree>
    <p:extLst>
      <p:ext uri="{BB962C8B-B14F-4D97-AF65-F5344CB8AC3E}">
        <p14:creationId xmlns:p14="http://schemas.microsoft.com/office/powerpoint/2010/main" val="9389268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D634F80-6010-7F4F-94C2-0F8EBB625FC2}"/>
              </a:ext>
            </a:extLst>
          </p:cNvPr>
          <p:cNvSpPr/>
          <p:nvPr/>
        </p:nvSpPr>
        <p:spPr>
          <a:xfrm>
            <a:off x="359792" y="395461"/>
            <a:ext cx="9361040" cy="954107"/>
          </a:xfrm>
          <a:prstGeom prst="rect">
            <a:avLst/>
          </a:prstGeom>
        </p:spPr>
        <p:txBody>
          <a:bodyPr wrap="square">
            <a:spAutoFit/>
          </a:bodyPr>
          <a:lstStyle/>
          <a:p>
            <a:pPr algn="just"/>
            <a:r>
              <a:rPr lang="es-CO" sz="2800" b="1" dirty="0">
                <a:solidFill>
                  <a:srgbClr val="1E1E1E"/>
                </a:solidFill>
              </a:rPr>
              <a:t>ENFERMEDADES TRANSMITIDAS POR ALIMENTOS </a:t>
            </a:r>
          </a:p>
          <a:p>
            <a:pPr algn="ctr"/>
            <a:r>
              <a:rPr lang="es-CO" sz="2800" b="1" dirty="0">
                <a:solidFill>
                  <a:schemeClr val="tx1"/>
                </a:solidFill>
              </a:rPr>
              <a:t>“ETA”</a:t>
            </a:r>
          </a:p>
        </p:txBody>
      </p:sp>
      <p:sp>
        <p:nvSpPr>
          <p:cNvPr id="6" name="Rectángulo 5">
            <a:extLst>
              <a:ext uri="{FF2B5EF4-FFF2-40B4-BE49-F238E27FC236}">
                <a16:creationId xmlns:a16="http://schemas.microsoft.com/office/drawing/2014/main" id="{F34FB127-A3D4-C249-883E-6657B1AF40FF}"/>
              </a:ext>
            </a:extLst>
          </p:cNvPr>
          <p:cNvSpPr/>
          <p:nvPr/>
        </p:nvSpPr>
        <p:spPr>
          <a:xfrm>
            <a:off x="287784" y="1338533"/>
            <a:ext cx="6672989" cy="2308324"/>
          </a:xfrm>
          <a:prstGeom prst="rect">
            <a:avLst/>
          </a:prstGeom>
        </p:spPr>
        <p:txBody>
          <a:bodyPr wrap="square">
            <a:spAutoFit/>
          </a:bodyPr>
          <a:lstStyle/>
          <a:p>
            <a:r>
              <a:rPr lang="es-CO" dirty="0">
                <a:solidFill>
                  <a:schemeClr val="tx1"/>
                </a:solidFill>
              </a:rPr>
              <a:t>Las enfermedades de origen alimentario, incluidas las intoxicaciones e infecciones, son patologías producidas por la ingestión accidental, incidental o intencional de alimentos o agua, contaminados en cantidades suficientes con agentes químicos o microbiológicos, debido a la deficiencia en el proceso de elaboración, manipulación, conservación, transporte, distribución o comercialización de los alimentos y agua </a:t>
            </a:r>
          </a:p>
        </p:txBody>
      </p:sp>
      <p:sp>
        <p:nvSpPr>
          <p:cNvPr id="7" name="Rectángulo 6">
            <a:extLst>
              <a:ext uri="{FF2B5EF4-FFF2-40B4-BE49-F238E27FC236}">
                <a16:creationId xmlns:a16="http://schemas.microsoft.com/office/drawing/2014/main" id="{75345C72-1AB4-5C4E-AB80-744CF3E8665A}"/>
              </a:ext>
            </a:extLst>
          </p:cNvPr>
          <p:cNvSpPr/>
          <p:nvPr/>
        </p:nvSpPr>
        <p:spPr>
          <a:xfrm>
            <a:off x="167523" y="3635821"/>
            <a:ext cx="8473189" cy="3416320"/>
          </a:xfrm>
          <a:prstGeom prst="rect">
            <a:avLst/>
          </a:prstGeom>
        </p:spPr>
        <p:txBody>
          <a:bodyPr wrap="square">
            <a:spAutoFit/>
          </a:bodyPr>
          <a:lstStyle/>
          <a:p>
            <a:r>
              <a:rPr lang="es-CO" dirty="0">
                <a:solidFill>
                  <a:schemeClr val="tx1"/>
                </a:solidFill>
              </a:rPr>
              <a:t>Es importante diferenciar las infecciones alimentarias de las intoxicaciones alimentarias:</a:t>
            </a:r>
          </a:p>
          <a:p>
            <a:endParaRPr lang="es-CO" dirty="0">
              <a:solidFill>
                <a:schemeClr val="tx1"/>
              </a:solidFill>
            </a:endParaRPr>
          </a:p>
          <a:p>
            <a:pPr marL="285750" indent="-285750">
              <a:buFont typeface="Wingdings" pitchFamily="2" charset="2"/>
              <a:buChar char="v"/>
            </a:pPr>
            <a:r>
              <a:rPr lang="es-CO" dirty="0">
                <a:solidFill>
                  <a:schemeClr val="tx1"/>
                </a:solidFill>
              </a:rPr>
              <a:t>Infecciones alimentarias: son las ETA producidas por la ingestión de alimentos o agua contaminados con agentes infecciosos específicos tales como bacterias, virus, hongos, parásitos.</a:t>
            </a:r>
          </a:p>
          <a:p>
            <a:pPr marL="285750" indent="-285750">
              <a:buFont typeface="Wingdings" pitchFamily="2" charset="2"/>
              <a:buChar char="v"/>
            </a:pPr>
            <a:r>
              <a:rPr lang="es-CO" dirty="0">
                <a:solidFill>
                  <a:schemeClr val="tx1"/>
                </a:solidFill>
              </a:rPr>
              <a:t>Intoxicaciones alimentarias: son las ETA producidas por la ingestión de alimentos o agua contaminados con cantidades suficientes de toxinas elaboradas por proliferación bacteriana o con agentes químicos (metales pesados y otros compuestos orgánicos) que se incorporan a ellos de modo accidental, incidental o intencional, en cualquier momento desde su producción hasta su consumo.</a:t>
            </a:r>
          </a:p>
        </p:txBody>
      </p:sp>
      <p:pic>
        <p:nvPicPr>
          <p:cNvPr id="9" name="Imagen 8">
            <a:extLst>
              <a:ext uri="{FF2B5EF4-FFF2-40B4-BE49-F238E27FC236}">
                <a16:creationId xmlns:a16="http://schemas.microsoft.com/office/drawing/2014/main" id="{66336563-B76D-2141-BFAC-C58EBB97A0A0}"/>
              </a:ext>
            </a:extLst>
          </p:cNvPr>
          <p:cNvPicPr>
            <a:picLocks noChangeAspect="1"/>
          </p:cNvPicPr>
          <p:nvPr/>
        </p:nvPicPr>
        <p:blipFill>
          <a:blip r:embed="rId2"/>
          <a:stretch>
            <a:fillRect/>
          </a:stretch>
        </p:blipFill>
        <p:spPr>
          <a:xfrm>
            <a:off x="6630495" y="1281972"/>
            <a:ext cx="2226241" cy="2021336"/>
          </a:xfrm>
          <a:prstGeom prst="rect">
            <a:avLst/>
          </a:prstGeom>
        </p:spPr>
      </p:pic>
    </p:spTree>
    <p:extLst>
      <p:ext uri="{BB962C8B-B14F-4D97-AF65-F5344CB8AC3E}">
        <p14:creationId xmlns:p14="http://schemas.microsoft.com/office/powerpoint/2010/main" val="13409580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BFAD3FE-28A5-9247-8F01-BD9BA01CC2C9}"/>
              </a:ext>
            </a:extLst>
          </p:cNvPr>
          <p:cNvSpPr/>
          <p:nvPr/>
        </p:nvSpPr>
        <p:spPr>
          <a:xfrm>
            <a:off x="287784" y="179437"/>
            <a:ext cx="5038725" cy="2585323"/>
          </a:xfrm>
          <a:prstGeom prst="rect">
            <a:avLst/>
          </a:prstGeom>
        </p:spPr>
        <p:txBody>
          <a:bodyPr>
            <a:spAutoFit/>
          </a:bodyPr>
          <a:lstStyle/>
          <a:p>
            <a:pPr algn="just"/>
            <a:r>
              <a:rPr lang="es-CO" b="1" dirty="0">
                <a:solidFill>
                  <a:schemeClr val="tx1"/>
                </a:solidFill>
              </a:rPr>
              <a:t>El cuadro clínico agudo: </a:t>
            </a:r>
            <a:r>
              <a:rPr lang="es-CO" dirty="0">
                <a:solidFill>
                  <a:schemeClr val="tx1"/>
                </a:solidFill>
              </a:rPr>
              <a:t>se caracteriza por presencia súbita o temprana de signos y síntomas como vómito, diarrea, dolor abdominal, cefalea, algunas veces reacciones alérgicas, deshidratación y otras complicaciones que pueden generar incluso la muerte, asociadas al consumo reciente de un alimento o agua. Se presenta generalmente en las infecciones alimentarias.</a:t>
            </a:r>
          </a:p>
        </p:txBody>
      </p:sp>
      <p:sp>
        <p:nvSpPr>
          <p:cNvPr id="5" name="Rectángulo 4">
            <a:extLst>
              <a:ext uri="{FF2B5EF4-FFF2-40B4-BE49-F238E27FC236}">
                <a16:creationId xmlns:a16="http://schemas.microsoft.com/office/drawing/2014/main" id="{D6027AD8-E8D2-C94F-A942-EAABB4427D2F}"/>
              </a:ext>
            </a:extLst>
          </p:cNvPr>
          <p:cNvSpPr/>
          <p:nvPr/>
        </p:nvSpPr>
        <p:spPr>
          <a:xfrm>
            <a:off x="3600152" y="3347789"/>
            <a:ext cx="5038725" cy="3970318"/>
          </a:xfrm>
          <a:prstGeom prst="rect">
            <a:avLst/>
          </a:prstGeom>
        </p:spPr>
        <p:txBody>
          <a:bodyPr>
            <a:spAutoFit/>
          </a:bodyPr>
          <a:lstStyle/>
          <a:p>
            <a:pPr algn="just"/>
            <a:r>
              <a:rPr lang="es-CO" b="1" dirty="0">
                <a:solidFill>
                  <a:schemeClr val="tx1"/>
                </a:solidFill>
              </a:rPr>
              <a:t>El cuadro clínico crónico: </a:t>
            </a:r>
            <a:r>
              <a:rPr lang="es-CO" dirty="0">
                <a:solidFill>
                  <a:schemeClr val="tx1"/>
                </a:solidFill>
              </a:rPr>
              <a:t>se presenta por lo general por el consumo de alimentos contaminados con sustancias químicas y depende de la concentración del agente etiológico, la manipulación, la duración de la exposición y la susceptibilidad de la persona. El periodo de aparición de los síntomas generalmente es muy corto. Se caracteriza porque, además de los síntomas que se presentan en el cuadro agudo, puede aparecer vértigo, sudoración profusa, asfixia, poca coordinación de los movimientos y a veces convulsiones debido a que puede atacar el sistema nervioso.</a:t>
            </a:r>
          </a:p>
        </p:txBody>
      </p:sp>
      <p:pic>
        <p:nvPicPr>
          <p:cNvPr id="7" name="Imagen 6">
            <a:extLst>
              <a:ext uri="{FF2B5EF4-FFF2-40B4-BE49-F238E27FC236}">
                <a16:creationId xmlns:a16="http://schemas.microsoft.com/office/drawing/2014/main" id="{38EC087F-F908-D740-8B0F-62EAB9F5EA39}"/>
              </a:ext>
            </a:extLst>
          </p:cNvPr>
          <p:cNvPicPr>
            <a:picLocks noChangeAspect="1"/>
          </p:cNvPicPr>
          <p:nvPr/>
        </p:nvPicPr>
        <p:blipFill>
          <a:blip r:embed="rId2"/>
          <a:stretch>
            <a:fillRect/>
          </a:stretch>
        </p:blipFill>
        <p:spPr>
          <a:xfrm>
            <a:off x="5649656" y="827509"/>
            <a:ext cx="2971800" cy="1689100"/>
          </a:xfrm>
          <a:prstGeom prst="rect">
            <a:avLst/>
          </a:prstGeom>
        </p:spPr>
      </p:pic>
      <p:pic>
        <p:nvPicPr>
          <p:cNvPr id="9" name="Imagen 8">
            <a:extLst>
              <a:ext uri="{FF2B5EF4-FFF2-40B4-BE49-F238E27FC236}">
                <a16:creationId xmlns:a16="http://schemas.microsoft.com/office/drawing/2014/main" id="{20C8092C-240B-A741-A800-0739A40A54CA}"/>
              </a:ext>
            </a:extLst>
          </p:cNvPr>
          <p:cNvPicPr>
            <a:picLocks noChangeAspect="1"/>
          </p:cNvPicPr>
          <p:nvPr/>
        </p:nvPicPr>
        <p:blipFill>
          <a:blip r:embed="rId3"/>
          <a:stretch>
            <a:fillRect/>
          </a:stretch>
        </p:blipFill>
        <p:spPr>
          <a:xfrm>
            <a:off x="317557" y="3779837"/>
            <a:ext cx="3096344" cy="2952328"/>
          </a:xfrm>
          <a:prstGeom prst="rect">
            <a:avLst/>
          </a:prstGeom>
        </p:spPr>
      </p:pic>
    </p:spTree>
    <p:extLst>
      <p:ext uri="{BB962C8B-B14F-4D97-AF65-F5344CB8AC3E}">
        <p14:creationId xmlns:p14="http://schemas.microsoft.com/office/powerpoint/2010/main" val="40338848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C6CADA9-5E78-AF4D-B410-4E6BD1D21AF2}"/>
              </a:ext>
            </a:extLst>
          </p:cNvPr>
          <p:cNvSpPr/>
          <p:nvPr/>
        </p:nvSpPr>
        <p:spPr>
          <a:xfrm>
            <a:off x="719832" y="827509"/>
            <a:ext cx="6552728" cy="3693319"/>
          </a:xfrm>
          <a:prstGeom prst="rect">
            <a:avLst/>
          </a:prstGeom>
        </p:spPr>
        <p:txBody>
          <a:bodyPr wrap="square">
            <a:spAutoFit/>
          </a:bodyPr>
          <a:lstStyle/>
          <a:p>
            <a:r>
              <a:rPr lang="es-CO" dirty="0">
                <a:solidFill>
                  <a:srgbClr val="111111"/>
                </a:solidFill>
                <a:latin typeface="Helvetica" pitchFamily="2" charset="0"/>
              </a:rPr>
              <a:t>No se deben administrar antidiarreicos a los bebés ni a los niños pequeños debido a los efectos secundarios potencialmente graves.</a:t>
            </a:r>
          </a:p>
          <a:p>
            <a:r>
              <a:rPr lang="es-CO" dirty="0">
                <a:solidFill>
                  <a:srgbClr val="111111"/>
                </a:solidFill>
                <a:latin typeface="Helvetica" pitchFamily="2" charset="0"/>
              </a:rPr>
              <a:t>Las enfermedades transmitidas por los alimentos suelen mejorar solas en unos días.</a:t>
            </a:r>
          </a:p>
          <a:p>
            <a:r>
              <a:rPr lang="es-CO" b="1" dirty="0">
                <a:solidFill>
                  <a:srgbClr val="111111"/>
                </a:solidFill>
                <a:latin typeface="Helvetica" pitchFamily="2" charset="0"/>
              </a:rPr>
              <a:t>Llama al médico en los siguientes casos:</a:t>
            </a:r>
            <a:endParaRPr lang="es-CO" dirty="0">
              <a:solidFill>
                <a:srgbClr val="111111"/>
              </a:solidFill>
              <a:latin typeface="Helvetica" pitchFamily="2" charset="0"/>
            </a:endParaRPr>
          </a:p>
          <a:p>
            <a:pPr>
              <a:buFont typeface="Arial" panose="020B0604020202020204" pitchFamily="34" charset="0"/>
              <a:buChar char="•"/>
            </a:pPr>
            <a:r>
              <a:rPr lang="es-CO" dirty="0">
                <a:solidFill>
                  <a:srgbClr val="111111"/>
                </a:solidFill>
                <a:latin typeface="Helvetica" pitchFamily="2" charset="0"/>
              </a:rPr>
              <a:t>Si los vómitos persisten durante más de dos días</a:t>
            </a:r>
          </a:p>
          <a:p>
            <a:pPr>
              <a:buFont typeface="Arial" panose="020B0604020202020204" pitchFamily="34" charset="0"/>
              <a:buChar char="•"/>
            </a:pPr>
            <a:r>
              <a:rPr lang="es-CO" dirty="0">
                <a:solidFill>
                  <a:srgbClr val="111111"/>
                </a:solidFill>
                <a:latin typeface="Helvetica" pitchFamily="2" charset="0"/>
              </a:rPr>
              <a:t>Si la diarrea persistente durante más de varios días</a:t>
            </a:r>
          </a:p>
          <a:p>
            <a:pPr>
              <a:buFont typeface="Arial" panose="020B0604020202020204" pitchFamily="34" charset="0"/>
              <a:buChar char="•"/>
            </a:pPr>
            <a:r>
              <a:rPr lang="es-CO" dirty="0">
                <a:solidFill>
                  <a:srgbClr val="111111"/>
                </a:solidFill>
                <a:latin typeface="Helvetica" pitchFamily="2" charset="0"/>
              </a:rPr>
              <a:t>Si la diarrea tiene sangre, o se vuelve negra o alquitranosa</a:t>
            </a:r>
          </a:p>
          <a:p>
            <a:pPr>
              <a:buFont typeface="Arial" panose="020B0604020202020204" pitchFamily="34" charset="0"/>
              <a:buChar char="•"/>
            </a:pPr>
            <a:r>
              <a:rPr lang="es-CO" dirty="0">
                <a:solidFill>
                  <a:srgbClr val="111111"/>
                </a:solidFill>
                <a:latin typeface="Helvetica" pitchFamily="2" charset="0"/>
              </a:rPr>
              <a:t>Si tienes fiebre de 101 °F (38,3 °C) o más</a:t>
            </a:r>
          </a:p>
          <a:p>
            <a:pPr>
              <a:buFont typeface="Arial" panose="020B0604020202020204" pitchFamily="34" charset="0"/>
              <a:buChar char="•"/>
            </a:pPr>
            <a:r>
              <a:rPr lang="es-CO" dirty="0">
                <a:solidFill>
                  <a:srgbClr val="111111"/>
                </a:solidFill>
                <a:latin typeface="Helvetica" pitchFamily="2" charset="0"/>
              </a:rPr>
              <a:t>Si tienes aturdimiento o desmayos cuando estás de pie</a:t>
            </a:r>
          </a:p>
          <a:p>
            <a:pPr>
              <a:buFont typeface="Arial" panose="020B0604020202020204" pitchFamily="34" charset="0"/>
              <a:buChar char="•"/>
            </a:pPr>
            <a:r>
              <a:rPr lang="es-CO" dirty="0">
                <a:solidFill>
                  <a:srgbClr val="111111"/>
                </a:solidFill>
                <a:latin typeface="Helvetica" pitchFamily="2" charset="0"/>
              </a:rPr>
              <a:t>Si presentas desorientación</a:t>
            </a:r>
          </a:p>
          <a:p>
            <a:pPr>
              <a:buFont typeface="Arial" panose="020B0604020202020204" pitchFamily="34" charset="0"/>
              <a:buChar char="•"/>
            </a:pPr>
            <a:r>
              <a:rPr lang="es-CO" dirty="0">
                <a:solidFill>
                  <a:srgbClr val="111111"/>
                </a:solidFill>
                <a:latin typeface="Helvetica" pitchFamily="2" charset="0"/>
              </a:rPr>
              <a:t>Si tienes dolor abdominal preocupante</a:t>
            </a:r>
            <a:endParaRPr lang="es-CO" b="0" i="0" dirty="0">
              <a:solidFill>
                <a:srgbClr val="111111"/>
              </a:solidFill>
              <a:effectLst/>
              <a:latin typeface="Helvetica" pitchFamily="2" charset="0"/>
            </a:endParaRPr>
          </a:p>
        </p:txBody>
      </p:sp>
      <p:pic>
        <p:nvPicPr>
          <p:cNvPr id="4" name="Imagen 3">
            <a:extLst>
              <a:ext uri="{FF2B5EF4-FFF2-40B4-BE49-F238E27FC236}">
                <a16:creationId xmlns:a16="http://schemas.microsoft.com/office/drawing/2014/main" id="{A7C2320C-619E-9545-9557-5BF918F5DE53}"/>
              </a:ext>
            </a:extLst>
          </p:cNvPr>
          <p:cNvPicPr>
            <a:picLocks noChangeAspect="1"/>
          </p:cNvPicPr>
          <p:nvPr/>
        </p:nvPicPr>
        <p:blipFill>
          <a:blip r:embed="rId2"/>
          <a:stretch>
            <a:fillRect/>
          </a:stretch>
        </p:blipFill>
        <p:spPr>
          <a:xfrm>
            <a:off x="935856" y="4643933"/>
            <a:ext cx="3810000" cy="2133600"/>
          </a:xfrm>
          <a:prstGeom prst="rect">
            <a:avLst/>
          </a:prstGeom>
        </p:spPr>
      </p:pic>
      <p:pic>
        <p:nvPicPr>
          <p:cNvPr id="6" name="Imagen 5">
            <a:extLst>
              <a:ext uri="{FF2B5EF4-FFF2-40B4-BE49-F238E27FC236}">
                <a16:creationId xmlns:a16="http://schemas.microsoft.com/office/drawing/2014/main" id="{F1929EF6-B4E1-0844-95F4-57F1A96C1938}"/>
              </a:ext>
            </a:extLst>
          </p:cNvPr>
          <p:cNvPicPr>
            <a:picLocks noChangeAspect="1"/>
          </p:cNvPicPr>
          <p:nvPr/>
        </p:nvPicPr>
        <p:blipFill>
          <a:blip r:embed="rId3"/>
          <a:stretch>
            <a:fillRect/>
          </a:stretch>
        </p:blipFill>
        <p:spPr>
          <a:xfrm>
            <a:off x="4968304" y="4643933"/>
            <a:ext cx="3240360" cy="2133600"/>
          </a:xfrm>
          <a:prstGeom prst="rect">
            <a:avLst/>
          </a:prstGeom>
        </p:spPr>
      </p:pic>
    </p:spTree>
    <p:extLst>
      <p:ext uri="{BB962C8B-B14F-4D97-AF65-F5344CB8AC3E}">
        <p14:creationId xmlns:p14="http://schemas.microsoft.com/office/powerpoint/2010/main" val="16473504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C006A68-3052-5144-A6E3-0802764DD327}"/>
              </a:ext>
            </a:extLst>
          </p:cNvPr>
          <p:cNvSpPr/>
          <p:nvPr/>
        </p:nvSpPr>
        <p:spPr>
          <a:xfrm>
            <a:off x="215776" y="899517"/>
            <a:ext cx="8640960" cy="954107"/>
          </a:xfrm>
          <a:prstGeom prst="rect">
            <a:avLst/>
          </a:prstGeom>
        </p:spPr>
        <p:txBody>
          <a:bodyPr wrap="square">
            <a:spAutoFit/>
          </a:bodyPr>
          <a:lstStyle/>
          <a:p>
            <a:r>
              <a:rPr lang="es-CO" sz="2800" b="1" dirty="0">
                <a:solidFill>
                  <a:srgbClr val="1E1E1E"/>
                </a:solidFill>
              </a:rPr>
              <a:t>PREVENCION  DEL CONSUMO DE ALCOHOL, SUSTANCIAS pSICIACTIVAS  Y TABACO.</a:t>
            </a:r>
          </a:p>
        </p:txBody>
      </p:sp>
      <p:pic>
        <p:nvPicPr>
          <p:cNvPr id="4" name="Imagen 3">
            <a:extLst>
              <a:ext uri="{FF2B5EF4-FFF2-40B4-BE49-F238E27FC236}">
                <a16:creationId xmlns:a16="http://schemas.microsoft.com/office/drawing/2014/main" id="{533F8A4B-BE54-2B46-9AF3-226FD7D04A47}"/>
              </a:ext>
            </a:extLst>
          </p:cNvPr>
          <p:cNvPicPr>
            <a:picLocks noChangeAspect="1"/>
          </p:cNvPicPr>
          <p:nvPr/>
        </p:nvPicPr>
        <p:blipFill>
          <a:blip r:embed="rId2"/>
          <a:stretch>
            <a:fillRect/>
          </a:stretch>
        </p:blipFill>
        <p:spPr>
          <a:xfrm>
            <a:off x="431800" y="2771725"/>
            <a:ext cx="7670767" cy="3786212"/>
          </a:xfrm>
          <a:prstGeom prst="rect">
            <a:avLst/>
          </a:prstGeom>
        </p:spPr>
      </p:pic>
    </p:spTree>
    <p:extLst>
      <p:ext uri="{BB962C8B-B14F-4D97-AF65-F5344CB8AC3E}">
        <p14:creationId xmlns:p14="http://schemas.microsoft.com/office/powerpoint/2010/main" val="23707015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297F4375-8426-724A-A23A-644B67CD5D2C}"/>
              </a:ext>
            </a:extLst>
          </p:cNvPr>
          <p:cNvSpPr/>
          <p:nvPr/>
        </p:nvSpPr>
        <p:spPr>
          <a:xfrm>
            <a:off x="143768" y="467469"/>
            <a:ext cx="5472608" cy="5632311"/>
          </a:xfrm>
          <a:prstGeom prst="rect">
            <a:avLst/>
          </a:prstGeom>
        </p:spPr>
        <p:txBody>
          <a:bodyPr wrap="square">
            <a:spAutoFit/>
          </a:bodyPr>
          <a:lstStyle/>
          <a:p>
            <a:r>
              <a:rPr lang="es-CO" b="1" dirty="0">
                <a:solidFill>
                  <a:srgbClr val="000000"/>
                </a:solidFill>
                <a:latin typeface="verdana" panose="020B0604030504040204" pitchFamily="34" charset="0"/>
              </a:rPr>
              <a:t>ALCOHOLISMO</a:t>
            </a:r>
            <a:endParaRPr lang="es-CO" dirty="0">
              <a:solidFill>
                <a:srgbClr val="000000"/>
              </a:solidFill>
              <a:latin typeface="verdana" panose="020B0604030504040204" pitchFamily="34" charset="0"/>
            </a:endParaRPr>
          </a:p>
          <a:p>
            <a:r>
              <a:rPr lang="es-CO" dirty="0">
                <a:solidFill>
                  <a:srgbClr val="000000"/>
                </a:solidFill>
                <a:latin typeface="verdana" panose="020B0604030504040204" pitchFamily="34" charset="0"/>
              </a:rPr>
              <a:t>El alcohol es una de las sustancias mas usadas a nivel mundial. </a:t>
            </a:r>
          </a:p>
          <a:p>
            <a:r>
              <a:rPr lang="es-CO" dirty="0">
                <a:solidFill>
                  <a:srgbClr val="000000"/>
                </a:solidFill>
                <a:latin typeface="verdana" panose="020B0604030504040204" pitchFamily="34" charset="0"/>
              </a:rPr>
              <a:t>El consumo de alcohol es frecuentemente permitido en niños y adolescentes, situación que explica el inicio temprano de su consumo.</a:t>
            </a:r>
          </a:p>
          <a:p>
            <a:r>
              <a:rPr lang="es-CO" dirty="0">
                <a:solidFill>
                  <a:srgbClr val="000000"/>
                </a:solidFill>
                <a:latin typeface="verdana" panose="020B0604030504040204" pitchFamily="34" charset="0"/>
              </a:rPr>
              <a:t>Su rol es importante en "actos violentos como accidentalidad, suicidio y homicidio; en enfermedades orgánicas como la cirrosis hepática y pancreatitis; problemas laborales y pérdida de productividad por ausentismo, accidentes de trabajo e incapacidades; años potenciales de vida perdidos; aumento de la demanda en la atención médica; y otro efectos negativos sobre el individuo, el núcleo familiar, trabajo y la sociedad".</a:t>
            </a:r>
          </a:p>
          <a:p>
            <a:r>
              <a:rPr lang="es-CO" dirty="0">
                <a:solidFill>
                  <a:srgbClr val="000000"/>
                </a:solidFill>
                <a:latin typeface="verdana" panose="020B0604030504040204" pitchFamily="34" charset="0"/>
              </a:rPr>
              <a:t>Igualmente es la sustancia más relacionada con varios accidentes  de trabajo, frecuente cuando se está en estado de embriaguez. </a:t>
            </a:r>
            <a:endParaRPr lang="es-CO" b="0" i="0" dirty="0">
              <a:solidFill>
                <a:srgbClr val="000000"/>
              </a:solidFill>
              <a:effectLst/>
              <a:latin typeface="verdana" panose="020B0604030504040204" pitchFamily="34" charset="0"/>
            </a:endParaRPr>
          </a:p>
        </p:txBody>
      </p:sp>
      <p:pic>
        <p:nvPicPr>
          <p:cNvPr id="4" name="Imagen 3">
            <a:extLst>
              <a:ext uri="{FF2B5EF4-FFF2-40B4-BE49-F238E27FC236}">
                <a16:creationId xmlns:a16="http://schemas.microsoft.com/office/drawing/2014/main" id="{535ED76A-1F12-A44A-8ED9-AC60B4A3E05C}"/>
              </a:ext>
            </a:extLst>
          </p:cNvPr>
          <p:cNvPicPr>
            <a:picLocks noChangeAspect="1"/>
          </p:cNvPicPr>
          <p:nvPr/>
        </p:nvPicPr>
        <p:blipFill>
          <a:blip r:embed="rId2"/>
          <a:stretch>
            <a:fillRect/>
          </a:stretch>
        </p:blipFill>
        <p:spPr>
          <a:xfrm>
            <a:off x="5616377" y="1637890"/>
            <a:ext cx="3168352" cy="2555701"/>
          </a:xfrm>
          <a:prstGeom prst="rect">
            <a:avLst/>
          </a:prstGeom>
        </p:spPr>
      </p:pic>
    </p:spTree>
    <p:extLst>
      <p:ext uri="{BB962C8B-B14F-4D97-AF65-F5344CB8AC3E}">
        <p14:creationId xmlns:p14="http://schemas.microsoft.com/office/powerpoint/2010/main" val="11523583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89D473AB-6ED2-B64B-A955-13C09DE8D0EF}"/>
              </a:ext>
            </a:extLst>
          </p:cNvPr>
          <p:cNvSpPr/>
          <p:nvPr/>
        </p:nvSpPr>
        <p:spPr>
          <a:xfrm>
            <a:off x="0" y="2555701"/>
            <a:ext cx="9721080" cy="4801314"/>
          </a:xfrm>
          <a:prstGeom prst="rect">
            <a:avLst/>
          </a:prstGeom>
        </p:spPr>
        <p:txBody>
          <a:bodyPr wrap="square">
            <a:spAutoFit/>
          </a:bodyPr>
          <a:lstStyle/>
          <a:p>
            <a:r>
              <a:rPr lang="es-CO" b="1" dirty="0">
                <a:solidFill>
                  <a:srgbClr val="000000"/>
                </a:solidFill>
                <a:latin typeface="verdana" panose="020B0604030504040204" pitchFamily="34" charset="0"/>
              </a:rPr>
              <a:t>TABAQUISMO</a:t>
            </a:r>
            <a:endParaRPr lang="es-CO" dirty="0">
              <a:solidFill>
                <a:srgbClr val="000000"/>
              </a:solidFill>
              <a:latin typeface="verdana" panose="020B0604030504040204" pitchFamily="34" charset="0"/>
            </a:endParaRPr>
          </a:p>
          <a:p>
            <a:r>
              <a:rPr lang="es-CO" dirty="0">
                <a:solidFill>
                  <a:srgbClr val="000000"/>
                </a:solidFill>
                <a:latin typeface="verdana" panose="020B0604030504040204" pitchFamily="34" charset="0"/>
              </a:rPr>
              <a:t>El cigarrillo es la mayor causa de mortalidad, pérdida de productividad morbilidad, discapacidad y muerte prematura.</a:t>
            </a:r>
          </a:p>
          <a:p>
            <a:r>
              <a:rPr lang="es-CO" dirty="0">
                <a:solidFill>
                  <a:srgbClr val="000000"/>
                </a:solidFill>
                <a:latin typeface="verdana" panose="020B0604030504040204" pitchFamily="34" charset="0"/>
              </a:rPr>
              <a:t>Dentro de su composición, el cigarrillo presenta alrededor de 4 000 compuestos entre los que se encuentran diferentes sustancias clasificadas como cancerígenas que afectan no sólo al fumador activo sino también a los fumadores pasivos, en especial a la población infantil y los ancianos.</a:t>
            </a:r>
          </a:p>
          <a:p>
            <a:r>
              <a:rPr lang="es-CO" dirty="0">
                <a:solidFill>
                  <a:srgbClr val="000000"/>
                </a:solidFill>
                <a:latin typeface="verdana" panose="020B0604030504040204" pitchFamily="34" charset="0"/>
              </a:rPr>
              <a:t>El tabaquismo, mas que un hábito es hoy la adicción a una droga, con una serie de alteraciones ampliamente conocidas que provoca su consumo: enfermedad coronaria, enfermedad cerebro vascular; cáncer pulmonar, de la cavidad oral, de laringe, esófago, estómago, renal, pancreático y de cuello uterino; enfermedad pulmonar obstructiva crónica; enfermedad gastrointestinal; enfermedad periodontal y enfermedad materna-infantil como muerte neonatal, aborto espontáneo y bajo peso al nacer).</a:t>
            </a:r>
          </a:p>
          <a:p>
            <a:r>
              <a:rPr lang="es-CO" dirty="0">
                <a:solidFill>
                  <a:srgbClr val="000000"/>
                </a:solidFill>
                <a:latin typeface="verdana" panose="020B0604030504040204" pitchFamily="34" charset="0"/>
              </a:rPr>
              <a:t>Según estimaciones de la OMS el tabaco se considera la causa de 40 a 45 % de todas las muertes por cáncer, un 90 a 95 % en el pulmón,enfermedad pulmonar obstructiva crónica,enfermedad vascular y cardiovascular.</a:t>
            </a:r>
            <a:endParaRPr lang="es-CO" b="0" i="0" dirty="0">
              <a:solidFill>
                <a:srgbClr val="000000"/>
              </a:solidFill>
              <a:effectLst/>
              <a:latin typeface="verdana" panose="020B0604030504040204" pitchFamily="34" charset="0"/>
            </a:endParaRPr>
          </a:p>
        </p:txBody>
      </p:sp>
      <p:pic>
        <p:nvPicPr>
          <p:cNvPr id="4" name="Imagen 3">
            <a:extLst>
              <a:ext uri="{FF2B5EF4-FFF2-40B4-BE49-F238E27FC236}">
                <a16:creationId xmlns:a16="http://schemas.microsoft.com/office/drawing/2014/main" id="{BC152F28-C388-E54C-B73E-DCB9B27CED35}"/>
              </a:ext>
            </a:extLst>
          </p:cNvPr>
          <p:cNvPicPr>
            <a:picLocks noChangeAspect="1"/>
          </p:cNvPicPr>
          <p:nvPr/>
        </p:nvPicPr>
        <p:blipFill>
          <a:blip r:embed="rId2"/>
          <a:stretch>
            <a:fillRect/>
          </a:stretch>
        </p:blipFill>
        <p:spPr>
          <a:xfrm>
            <a:off x="1079872" y="179437"/>
            <a:ext cx="5067300" cy="2376264"/>
          </a:xfrm>
          <a:prstGeom prst="rect">
            <a:avLst/>
          </a:prstGeom>
        </p:spPr>
      </p:pic>
    </p:spTree>
    <p:extLst>
      <p:ext uri="{BB962C8B-B14F-4D97-AF65-F5344CB8AC3E}">
        <p14:creationId xmlns:p14="http://schemas.microsoft.com/office/powerpoint/2010/main" val="23591640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98939567-A8AB-7F4E-8F15-C87602198C60}"/>
              </a:ext>
            </a:extLst>
          </p:cNvPr>
          <p:cNvSpPr/>
          <p:nvPr/>
        </p:nvSpPr>
        <p:spPr>
          <a:xfrm>
            <a:off x="359792" y="179437"/>
            <a:ext cx="6840760" cy="3970318"/>
          </a:xfrm>
          <a:prstGeom prst="rect">
            <a:avLst/>
          </a:prstGeom>
        </p:spPr>
        <p:txBody>
          <a:bodyPr wrap="square">
            <a:spAutoFit/>
          </a:bodyPr>
          <a:lstStyle/>
          <a:p>
            <a:r>
              <a:rPr lang="es-CO" b="1" dirty="0">
                <a:solidFill>
                  <a:schemeClr val="tx1"/>
                </a:solidFill>
                <a:latin typeface="verdana" panose="020B0604030504040204" pitchFamily="34" charset="0"/>
              </a:rPr>
              <a:t>SUSTANCIAS PSICOACTIVAS</a:t>
            </a:r>
            <a:endParaRPr lang="es-CO" dirty="0">
              <a:solidFill>
                <a:schemeClr val="tx1"/>
              </a:solidFill>
              <a:latin typeface="verdana" panose="020B0604030504040204" pitchFamily="34" charset="0"/>
            </a:endParaRPr>
          </a:p>
          <a:p>
            <a:r>
              <a:rPr lang="es-CO" dirty="0">
                <a:solidFill>
                  <a:schemeClr val="tx1"/>
                </a:solidFill>
                <a:latin typeface="Tahoma" panose="020B0604030504040204" pitchFamily="34" charset="0"/>
              </a:rPr>
              <a:t>Es toda sustancia que introducida en el organismo por cualquier vía de administración (ingerida, fumada, inhalada, inyectada, entre otras) produce una alteración del funcionamiento del sistema nervioso central del individuo, la cual modifica la conciencia, el estado de ánimo o los procesos de pensamiento. Su consumo puede crear consumo problemático o dependencia. </a:t>
            </a:r>
          </a:p>
          <a:p>
            <a:r>
              <a:rPr lang="es-CO" dirty="0">
                <a:solidFill>
                  <a:schemeClr val="tx1"/>
                </a:solidFill>
              </a:rPr>
              <a:t>Según sus efectos en el cerebro pueden ser depresoras o estimulantes del sistema nervioso, o pueden ser alucinógenas. </a:t>
            </a:r>
            <a:br>
              <a:rPr lang="es-CO" dirty="0">
                <a:solidFill>
                  <a:schemeClr val="tx1"/>
                </a:solidFill>
              </a:rPr>
            </a:br>
            <a:r>
              <a:rPr lang="es-CO" dirty="0">
                <a:solidFill>
                  <a:schemeClr val="tx1"/>
                </a:solidFill>
              </a:rPr>
              <a:t>• Según su origen pueden ser naturales, sintéticas o semisintéticas. </a:t>
            </a:r>
            <a:br>
              <a:rPr lang="es-CO" dirty="0">
                <a:solidFill>
                  <a:schemeClr val="tx1"/>
                </a:solidFill>
              </a:rPr>
            </a:br>
            <a:r>
              <a:rPr lang="es-CO" dirty="0">
                <a:solidFill>
                  <a:schemeClr val="tx1"/>
                </a:solidFill>
              </a:rPr>
              <a:t>• Según la normatividad pueden ser ilegales o legales, por ejemplo la cocaína es ilegal pero las bebidas alcohólicas son legales. </a:t>
            </a:r>
          </a:p>
        </p:txBody>
      </p:sp>
      <p:pic>
        <p:nvPicPr>
          <p:cNvPr id="4" name="Imagen 3">
            <a:extLst>
              <a:ext uri="{FF2B5EF4-FFF2-40B4-BE49-F238E27FC236}">
                <a16:creationId xmlns:a16="http://schemas.microsoft.com/office/drawing/2014/main" id="{B6254B25-DA91-F943-9D1C-322236810E5E}"/>
              </a:ext>
            </a:extLst>
          </p:cNvPr>
          <p:cNvPicPr>
            <a:picLocks noChangeAspect="1"/>
          </p:cNvPicPr>
          <p:nvPr/>
        </p:nvPicPr>
        <p:blipFill>
          <a:blip r:embed="rId2"/>
          <a:stretch>
            <a:fillRect/>
          </a:stretch>
        </p:blipFill>
        <p:spPr>
          <a:xfrm>
            <a:off x="1439912" y="4571925"/>
            <a:ext cx="4896544" cy="2304256"/>
          </a:xfrm>
          <a:prstGeom prst="rect">
            <a:avLst/>
          </a:prstGeom>
        </p:spPr>
      </p:pic>
    </p:spTree>
    <p:extLst>
      <p:ext uri="{BB962C8B-B14F-4D97-AF65-F5344CB8AC3E}">
        <p14:creationId xmlns:p14="http://schemas.microsoft.com/office/powerpoint/2010/main" val="3486849659"/>
      </p:ext>
    </p:extLst>
  </p:cSld>
  <p:clrMapOvr>
    <a:masterClrMapping/>
  </p:clrMapOvr>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ＭＳ Ｐゴシック"/>
        <a:cs typeface="Arial Unicode MS"/>
      </a:majorFont>
      <a:minorFont>
        <a:latin typeface="Arial"/>
        <a:ea typeface="ＭＳ Ｐゴシック"/>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ＭＳ Ｐゴシック"/>
        <a:cs typeface="Arial Unicode MS"/>
      </a:majorFont>
      <a:minorFont>
        <a:latin typeface="Arial"/>
        <a:ea typeface="ＭＳ Ｐゴシック"/>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21849</TotalTime>
  <Words>2663</Words>
  <Application>Microsoft Macintosh PowerPoint</Application>
  <PresentationFormat>Personalizado</PresentationFormat>
  <Paragraphs>214</Paragraphs>
  <Slides>43</Slides>
  <Notes>1</Notes>
  <HiddenSlides>0</HiddenSlides>
  <MMClips>0</MMClips>
  <ScaleCrop>false</ScaleCrop>
  <HeadingPairs>
    <vt:vector size="6" baseType="variant">
      <vt:variant>
        <vt:lpstr>Fuentes usadas</vt:lpstr>
      </vt:variant>
      <vt:variant>
        <vt:i4>15</vt:i4>
      </vt:variant>
      <vt:variant>
        <vt:lpstr>Tema</vt:lpstr>
      </vt:variant>
      <vt:variant>
        <vt:i4>2</vt:i4>
      </vt:variant>
      <vt:variant>
        <vt:lpstr>Títulos de diapositiva</vt:lpstr>
      </vt:variant>
      <vt:variant>
        <vt:i4>43</vt:i4>
      </vt:variant>
    </vt:vector>
  </HeadingPairs>
  <TitlesOfParts>
    <vt:vector size="60" baseType="lpstr">
      <vt:lpstr>Arial Unicode MS</vt:lpstr>
      <vt:lpstr>ＭＳ Ｐゴシック</vt:lpstr>
      <vt:lpstr>Algerian</vt:lpstr>
      <vt:lpstr>Arial</vt:lpstr>
      <vt:lpstr>Calibri</vt:lpstr>
      <vt:lpstr>Candara</vt:lpstr>
      <vt:lpstr>Comic Sans MS</vt:lpstr>
      <vt:lpstr>Courier New</vt:lpstr>
      <vt:lpstr>DejaVu Sans</vt:lpstr>
      <vt:lpstr>Gill Sans MT</vt:lpstr>
      <vt:lpstr>Helvetica</vt:lpstr>
      <vt:lpstr>Tahoma</vt:lpstr>
      <vt:lpstr>Times New Roman</vt:lpstr>
      <vt:lpstr>verdana</vt:lpstr>
      <vt:lpstr>Wingdings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
  <dc:creator>Usuario</dc:creator>
  <cp:keywords/>
  <dc:description/>
  <cp:lastModifiedBy>Microsoft Office User</cp:lastModifiedBy>
  <cp:revision>292</cp:revision>
  <cp:lastPrinted>2018-04-29T17:32:09Z</cp:lastPrinted>
  <dcterms:created xsi:type="dcterms:W3CDTF">2016-02-04T09:28:00Z</dcterms:created>
  <dcterms:modified xsi:type="dcterms:W3CDTF">2020-03-23T16:24:56Z</dcterms:modified>
</cp:coreProperties>
</file>