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</p:sldMasterIdLst>
  <p:notesMasterIdLst>
    <p:notesMasterId r:id="rId34"/>
  </p:notesMasterIdLst>
  <p:sldIdLst>
    <p:sldId id="260" r:id="rId3"/>
    <p:sldId id="261" r:id="rId4"/>
    <p:sldId id="262" r:id="rId5"/>
    <p:sldId id="267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92" r:id="rId23"/>
    <p:sldId id="293" r:id="rId24"/>
    <p:sldId id="294" r:id="rId25"/>
    <p:sldId id="280" r:id="rId26"/>
    <p:sldId id="281" r:id="rId27"/>
    <p:sldId id="290" r:id="rId28"/>
    <p:sldId id="291" r:id="rId29"/>
    <p:sldId id="289" r:id="rId30"/>
    <p:sldId id="296" r:id="rId31"/>
    <p:sldId id="286" r:id="rId32"/>
    <p:sldId id="287" r:id="rId33"/>
  </p:sldIdLst>
  <p:sldSz cx="10080625" cy="7559675"/>
  <p:notesSz cx="7772400" cy="100584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32" y="-10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notesMaster" Target="notesMasters/notes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F5CBBC-ADEB-0340-8278-23FC64EDF1C0}" type="doc">
      <dgm:prSet loTypeId="urn:microsoft.com/office/officeart/2005/8/layout/radia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E820E97-6E6D-954E-A328-377622CD9C2F}">
      <dgm:prSet phldrT="[Texto]"/>
      <dgm:spPr/>
      <dgm:t>
        <a:bodyPr/>
        <a:lstStyle/>
        <a:p>
          <a:r>
            <a:rPr lang="es-ES" dirty="0" smtClean="0">
              <a:solidFill>
                <a:srgbClr val="000000"/>
              </a:solidFill>
            </a:rPr>
            <a:t>SSTA</a:t>
          </a:r>
          <a:endParaRPr lang="es-ES" dirty="0">
            <a:solidFill>
              <a:srgbClr val="000000"/>
            </a:solidFill>
          </a:endParaRPr>
        </a:p>
      </dgm:t>
    </dgm:pt>
    <dgm:pt modelId="{3DC6DA5D-0E67-8B40-B1B4-C7C9D67F8D10}" type="parTrans" cxnId="{B250BAA9-9CB5-994D-A8C8-DC944DF31365}">
      <dgm:prSet/>
      <dgm:spPr/>
      <dgm:t>
        <a:bodyPr/>
        <a:lstStyle/>
        <a:p>
          <a:endParaRPr lang="es-ES"/>
        </a:p>
      </dgm:t>
    </dgm:pt>
    <dgm:pt modelId="{F3EE884B-576E-6A4A-99DA-99A2183044EA}" type="sibTrans" cxnId="{B250BAA9-9CB5-994D-A8C8-DC944DF31365}">
      <dgm:prSet/>
      <dgm:spPr/>
      <dgm:t>
        <a:bodyPr/>
        <a:lstStyle/>
        <a:p>
          <a:endParaRPr lang="es-ES"/>
        </a:p>
      </dgm:t>
    </dgm:pt>
    <dgm:pt modelId="{9C657EF1-D023-454D-A986-678700A7976E}">
      <dgm:prSet phldrT="[Texto]"/>
      <dgm:spPr/>
      <dgm:t>
        <a:bodyPr/>
        <a:lstStyle/>
        <a:p>
          <a:r>
            <a:rPr lang="es-ES" b="1" dirty="0" smtClean="0">
              <a:solidFill>
                <a:srgbClr val="000000"/>
              </a:solidFill>
            </a:rPr>
            <a:t>PROGRAMA GESTION SEGURIDAD VIAL</a:t>
          </a:r>
          <a:endParaRPr lang="es-ES" b="1" dirty="0">
            <a:solidFill>
              <a:srgbClr val="000000"/>
            </a:solidFill>
          </a:endParaRPr>
        </a:p>
      </dgm:t>
    </dgm:pt>
    <dgm:pt modelId="{96C918B7-F027-D246-9A9E-18EB5A556A30}" type="parTrans" cxnId="{E358F8D6-0988-3749-B5EB-1B017C91A476}">
      <dgm:prSet/>
      <dgm:spPr/>
      <dgm:t>
        <a:bodyPr/>
        <a:lstStyle/>
        <a:p>
          <a:endParaRPr lang="es-ES"/>
        </a:p>
      </dgm:t>
    </dgm:pt>
    <dgm:pt modelId="{534F0DB3-00E9-C641-A3BF-722EA14BC449}" type="sibTrans" cxnId="{E358F8D6-0988-3749-B5EB-1B017C91A476}">
      <dgm:prSet/>
      <dgm:spPr/>
      <dgm:t>
        <a:bodyPr/>
        <a:lstStyle/>
        <a:p>
          <a:endParaRPr lang="es-ES"/>
        </a:p>
      </dgm:t>
    </dgm:pt>
    <dgm:pt modelId="{C2F0679A-842D-FB4B-A9EB-139351D0F7D2}">
      <dgm:prSet phldrT="[Texto]"/>
      <dgm:spPr/>
      <dgm:t>
        <a:bodyPr/>
        <a:lstStyle/>
        <a:p>
          <a:r>
            <a:rPr lang="es-ES" b="1" dirty="0" smtClean="0">
              <a:solidFill>
                <a:schemeClr val="tx1"/>
              </a:solidFill>
            </a:rPr>
            <a:t>PROGRAMA DE RIESGO QUIMICO </a:t>
          </a:r>
          <a:endParaRPr lang="es-ES" b="1" dirty="0">
            <a:solidFill>
              <a:schemeClr val="tx1"/>
            </a:solidFill>
          </a:endParaRPr>
        </a:p>
      </dgm:t>
    </dgm:pt>
    <dgm:pt modelId="{57D34BC5-DF0D-074E-B996-31C086E04149}" type="parTrans" cxnId="{9807687A-C25C-3040-A535-1F3103EAD65D}">
      <dgm:prSet/>
      <dgm:spPr/>
      <dgm:t>
        <a:bodyPr/>
        <a:lstStyle/>
        <a:p>
          <a:endParaRPr lang="es-ES"/>
        </a:p>
      </dgm:t>
    </dgm:pt>
    <dgm:pt modelId="{F5664BFC-DBCA-6B47-B44F-C6FDFF59CC59}" type="sibTrans" cxnId="{9807687A-C25C-3040-A535-1F3103EAD65D}">
      <dgm:prSet/>
      <dgm:spPr/>
      <dgm:t>
        <a:bodyPr/>
        <a:lstStyle/>
        <a:p>
          <a:endParaRPr lang="es-ES"/>
        </a:p>
      </dgm:t>
    </dgm:pt>
    <dgm:pt modelId="{5975FC62-E345-564E-A2F0-3A5AEF159029}">
      <dgm:prSet phldrT="[Texto]"/>
      <dgm:spPr/>
      <dgm:t>
        <a:bodyPr/>
        <a:lstStyle/>
        <a:p>
          <a:r>
            <a:rPr lang="es-ES" b="1" dirty="0" smtClean="0">
              <a:solidFill>
                <a:srgbClr val="000000"/>
              </a:solidFill>
            </a:rPr>
            <a:t>SISTEMA DE VIGILANCIA RIESGO PSICOSOCIAL</a:t>
          </a:r>
          <a:endParaRPr lang="es-ES" b="1" dirty="0">
            <a:solidFill>
              <a:srgbClr val="000000"/>
            </a:solidFill>
          </a:endParaRPr>
        </a:p>
      </dgm:t>
    </dgm:pt>
    <dgm:pt modelId="{7B1F007E-3092-0049-8018-BD8263973119}" type="parTrans" cxnId="{9B647460-B105-C143-B59C-F5CB8C42BBC7}">
      <dgm:prSet/>
      <dgm:spPr/>
      <dgm:t>
        <a:bodyPr/>
        <a:lstStyle/>
        <a:p>
          <a:endParaRPr lang="es-ES"/>
        </a:p>
      </dgm:t>
    </dgm:pt>
    <dgm:pt modelId="{C546D4D2-03AB-A741-85E0-A90BA84766D5}" type="sibTrans" cxnId="{9B647460-B105-C143-B59C-F5CB8C42BBC7}">
      <dgm:prSet/>
      <dgm:spPr/>
      <dgm:t>
        <a:bodyPr/>
        <a:lstStyle/>
        <a:p>
          <a:endParaRPr lang="es-ES"/>
        </a:p>
      </dgm:t>
    </dgm:pt>
    <dgm:pt modelId="{A1A82B3B-EB34-EC45-9CEA-ADFC2063ED05}">
      <dgm:prSet phldrT="[Texto]"/>
      <dgm:spPr/>
      <dgm:t>
        <a:bodyPr/>
        <a:lstStyle/>
        <a:p>
          <a:r>
            <a:rPr lang="es-ES" b="1" dirty="0" smtClean="0">
              <a:solidFill>
                <a:srgbClr val="000000"/>
              </a:solidFill>
            </a:rPr>
            <a:t>PROGRMA A DE GESTION MECANICO</a:t>
          </a:r>
          <a:endParaRPr lang="es-ES" b="1" dirty="0">
            <a:solidFill>
              <a:srgbClr val="000000"/>
            </a:solidFill>
          </a:endParaRPr>
        </a:p>
      </dgm:t>
    </dgm:pt>
    <dgm:pt modelId="{010908D0-09B6-5845-AC15-7331B5B34EC6}" type="parTrans" cxnId="{71B4D347-3619-2B42-BC9C-09F771146CCC}">
      <dgm:prSet/>
      <dgm:spPr/>
      <dgm:t>
        <a:bodyPr/>
        <a:lstStyle/>
        <a:p>
          <a:endParaRPr lang="es-ES"/>
        </a:p>
      </dgm:t>
    </dgm:pt>
    <dgm:pt modelId="{CCA52FAC-84FA-4E4B-932F-7D3FE458278E}" type="sibTrans" cxnId="{71B4D347-3619-2B42-BC9C-09F771146CCC}">
      <dgm:prSet/>
      <dgm:spPr/>
      <dgm:t>
        <a:bodyPr/>
        <a:lstStyle/>
        <a:p>
          <a:endParaRPr lang="es-ES"/>
        </a:p>
      </dgm:t>
    </dgm:pt>
    <dgm:pt modelId="{9F18556E-1F70-C942-8E21-EB914AB8AC71}">
      <dgm:prSet phldrT="[Texto]"/>
      <dgm:spPr/>
      <dgm:t>
        <a:bodyPr/>
        <a:lstStyle/>
        <a:p>
          <a:r>
            <a:rPr lang="es-ES" b="1" dirty="0" smtClean="0">
              <a:solidFill>
                <a:srgbClr val="000000"/>
              </a:solidFill>
            </a:rPr>
            <a:t>SISTEMA DE VIGILANCIA EPIDEMIOLOGIA BIOMECANICO</a:t>
          </a:r>
          <a:endParaRPr lang="es-ES" b="1" dirty="0">
            <a:solidFill>
              <a:srgbClr val="000000"/>
            </a:solidFill>
          </a:endParaRPr>
        </a:p>
      </dgm:t>
    </dgm:pt>
    <dgm:pt modelId="{B31F86BB-5CFB-814C-9DDF-695498B14185}" type="parTrans" cxnId="{12D18FFD-7DDD-C143-AE92-935B1E863D77}">
      <dgm:prSet/>
      <dgm:spPr/>
      <dgm:t>
        <a:bodyPr/>
        <a:lstStyle/>
        <a:p>
          <a:endParaRPr lang="es-ES"/>
        </a:p>
      </dgm:t>
    </dgm:pt>
    <dgm:pt modelId="{80C83203-0791-E241-B6E1-0735322655E1}" type="sibTrans" cxnId="{12D18FFD-7DDD-C143-AE92-935B1E863D77}">
      <dgm:prSet/>
      <dgm:spPr/>
      <dgm:t>
        <a:bodyPr/>
        <a:lstStyle/>
        <a:p>
          <a:endParaRPr lang="es-ES"/>
        </a:p>
      </dgm:t>
    </dgm:pt>
    <dgm:pt modelId="{861ED16B-C875-2345-B6D6-7B2A00361B9F}" type="pres">
      <dgm:prSet presAssocID="{89F5CBBC-ADEB-0340-8278-23FC64EDF1C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D538BA1-AF8C-8A4B-9168-CFBE96018F68}" type="pres">
      <dgm:prSet presAssocID="{AE820E97-6E6D-954E-A328-377622CD9C2F}" presName="centerShape" presStyleLbl="node0" presStyleIdx="0" presStyleCnt="1" custScaleX="140053" custLinFactNeighborX="-3694" custLinFactNeighborY="6581"/>
      <dgm:spPr/>
    </dgm:pt>
    <dgm:pt modelId="{A70C6DE7-021B-6E42-8EB6-A2965F5016A5}" type="pres">
      <dgm:prSet presAssocID="{96C918B7-F027-D246-9A9E-18EB5A556A30}" presName="Name9" presStyleLbl="parChTrans1D2" presStyleIdx="0" presStyleCnt="5"/>
      <dgm:spPr/>
    </dgm:pt>
    <dgm:pt modelId="{992952AC-9BB9-CA4C-A4D0-FCEA56D69F78}" type="pres">
      <dgm:prSet presAssocID="{96C918B7-F027-D246-9A9E-18EB5A556A30}" presName="connTx" presStyleLbl="parChTrans1D2" presStyleIdx="0" presStyleCnt="5"/>
      <dgm:spPr/>
    </dgm:pt>
    <dgm:pt modelId="{44D7C9DB-542B-CC45-8334-96BFB1F438EF}" type="pres">
      <dgm:prSet presAssocID="{9C657EF1-D023-454D-A986-678700A7976E}" presName="node" presStyleLbl="node1" presStyleIdx="0" presStyleCnt="5" custScaleX="210080" custScaleY="10555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6665EAB-10B4-2E48-BF99-368AD171AC94}" type="pres">
      <dgm:prSet presAssocID="{57D34BC5-DF0D-074E-B996-31C086E04149}" presName="Name9" presStyleLbl="parChTrans1D2" presStyleIdx="1" presStyleCnt="5"/>
      <dgm:spPr/>
    </dgm:pt>
    <dgm:pt modelId="{CA9EA5A7-08A3-D742-AE9D-503342E8A597}" type="pres">
      <dgm:prSet presAssocID="{57D34BC5-DF0D-074E-B996-31C086E04149}" presName="connTx" presStyleLbl="parChTrans1D2" presStyleIdx="1" presStyleCnt="5"/>
      <dgm:spPr/>
    </dgm:pt>
    <dgm:pt modelId="{F6355188-B551-9A49-8D7B-15C99C2ABAFA}" type="pres">
      <dgm:prSet presAssocID="{C2F0679A-842D-FB4B-A9EB-139351D0F7D2}" presName="node" presStyleLbl="node1" presStyleIdx="1" presStyleCnt="5" custScaleX="163602" custScaleY="151581" custRadScaleRad="139257" custRadScaleInc="-52274">
        <dgm:presLayoutVars>
          <dgm:bulletEnabled val="1"/>
        </dgm:presLayoutVars>
      </dgm:prSet>
      <dgm:spPr/>
    </dgm:pt>
    <dgm:pt modelId="{A55DEBE4-FE29-8F4F-9B5D-51322ACCC98C}" type="pres">
      <dgm:prSet presAssocID="{7B1F007E-3092-0049-8018-BD8263973119}" presName="Name9" presStyleLbl="parChTrans1D2" presStyleIdx="2" presStyleCnt="5"/>
      <dgm:spPr/>
    </dgm:pt>
    <dgm:pt modelId="{A2DA052F-EDF8-3949-AAD0-4FD4303E9983}" type="pres">
      <dgm:prSet presAssocID="{7B1F007E-3092-0049-8018-BD8263973119}" presName="connTx" presStyleLbl="parChTrans1D2" presStyleIdx="2" presStyleCnt="5"/>
      <dgm:spPr/>
    </dgm:pt>
    <dgm:pt modelId="{261F477F-AA3D-A342-8AEA-AE600590CEB0}" type="pres">
      <dgm:prSet presAssocID="{5975FC62-E345-564E-A2F0-3A5AEF159029}" presName="node" presStyleLbl="node1" presStyleIdx="2" presStyleCnt="5" custScaleX="225464" custRadScaleRad="144680" custRadScaleInc="-4932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A7B9F2C-D511-BF4B-9E3E-AC320C113DB7}" type="pres">
      <dgm:prSet presAssocID="{B31F86BB-5CFB-814C-9DDF-695498B14185}" presName="Name9" presStyleLbl="parChTrans1D2" presStyleIdx="3" presStyleCnt="5"/>
      <dgm:spPr/>
    </dgm:pt>
    <dgm:pt modelId="{F3F6B186-2AB7-2448-8441-FB04454449BE}" type="pres">
      <dgm:prSet presAssocID="{B31F86BB-5CFB-814C-9DDF-695498B14185}" presName="connTx" presStyleLbl="parChTrans1D2" presStyleIdx="3" presStyleCnt="5"/>
      <dgm:spPr/>
    </dgm:pt>
    <dgm:pt modelId="{5D291815-A0F4-7D4C-BB30-0013A298242F}" type="pres">
      <dgm:prSet presAssocID="{9F18556E-1F70-C942-8E21-EB914AB8AC71}" presName="node" presStyleLbl="node1" presStyleIdx="3" presStyleCnt="5" custScaleX="211428" custScaleY="99334" custRadScaleRad="130406" custRadScaleInc="38261">
        <dgm:presLayoutVars>
          <dgm:bulletEnabled val="1"/>
        </dgm:presLayoutVars>
      </dgm:prSet>
      <dgm:spPr/>
    </dgm:pt>
    <dgm:pt modelId="{57B4104F-4EBA-014C-8AB8-1BC6328C639D}" type="pres">
      <dgm:prSet presAssocID="{010908D0-09B6-5845-AC15-7331B5B34EC6}" presName="Name9" presStyleLbl="parChTrans1D2" presStyleIdx="4" presStyleCnt="5"/>
      <dgm:spPr/>
    </dgm:pt>
    <dgm:pt modelId="{F26F6816-D349-1742-81EA-70381E7A7C42}" type="pres">
      <dgm:prSet presAssocID="{010908D0-09B6-5845-AC15-7331B5B34EC6}" presName="connTx" presStyleLbl="parChTrans1D2" presStyleIdx="4" presStyleCnt="5"/>
      <dgm:spPr/>
    </dgm:pt>
    <dgm:pt modelId="{E2822684-1C52-AD4E-85E6-922A9956EB96}" type="pres">
      <dgm:prSet presAssocID="{A1A82B3B-EB34-EC45-9CEA-ADFC2063ED05}" presName="node" presStyleLbl="node1" presStyleIdx="4" presStyleCnt="5" custScaleX="162761" custScaleY="153927" custRadScaleRad="139520" custRadScaleInc="5561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FE178E4D-BF72-4846-8B15-3A0392CA88B0}" type="presOf" srcId="{89F5CBBC-ADEB-0340-8278-23FC64EDF1C0}" destId="{861ED16B-C875-2345-B6D6-7B2A00361B9F}" srcOrd="0" destOrd="0" presId="urn:microsoft.com/office/officeart/2005/8/layout/radial1"/>
    <dgm:cxn modelId="{B0A9575E-CD86-1C40-8411-E75DBBD7A5DA}" type="presOf" srcId="{9C657EF1-D023-454D-A986-678700A7976E}" destId="{44D7C9DB-542B-CC45-8334-96BFB1F438EF}" srcOrd="0" destOrd="0" presId="urn:microsoft.com/office/officeart/2005/8/layout/radial1"/>
    <dgm:cxn modelId="{1CE8D2EE-672B-0E45-9A9E-1441CF22E14C}" type="presOf" srcId="{AE820E97-6E6D-954E-A328-377622CD9C2F}" destId="{4D538BA1-AF8C-8A4B-9168-CFBE96018F68}" srcOrd="0" destOrd="0" presId="urn:microsoft.com/office/officeart/2005/8/layout/radial1"/>
    <dgm:cxn modelId="{21722970-E48C-BF4B-8A89-7ACFBAF5292B}" type="presOf" srcId="{9F18556E-1F70-C942-8E21-EB914AB8AC71}" destId="{5D291815-A0F4-7D4C-BB30-0013A298242F}" srcOrd="0" destOrd="0" presId="urn:microsoft.com/office/officeart/2005/8/layout/radial1"/>
    <dgm:cxn modelId="{10AF0EF1-3859-D943-A21C-FD35A2857FA8}" type="presOf" srcId="{C2F0679A-842D-FB4B-A9EB-139351D0F7D2}" destId="{F6355188-B551-9A49-8D7B-15C99C2ABAFA}" srcOrd="0" destOrd="0" presId="urn:microsoft.com/office/officeart/2005/8/layout/radial1"/>
    <dgm:cxn modelId="{4554BB00-35BD-294F-BC9A-8C5E1F641BF4}" type="presOf" srcId="{010908D0-09B6-5845-AC15-7331B5B34EC6}" destId="{57B4104F-4EBA-014C-8AB8-1BC6328C639D}" srcOrd="0" destOrd="0" presId="urn:microsoft.com/office/officeart/2005/8/layout/radial1"/>
    <dgm:cxn modelId="{9B647460-B105-C143-B59C-F5CB8C42BBC7}" srcId="{AE820E97-6E6D-954E-A328-377622CD9C2F}" destId="{5975FC62-E345-564E-A2F0-3A5AEF159029}" srcOrd="2" destOrd="0" parTransId="{7B1F007E-3092-0049-8018-BD8263973119}" sibTransId="{C546D4D2-03AB-A741-85E0-A90BA84766D5}"/>
    <dgm:cxn modelId="{12D18FFD-7DDD-C143-AE92-935B1E863D77}" srcId="{AE820E97-6E6D-954E-A328-377622CD9C2F}" destId="{9F18556E-1F70-C942-8E21-EB914AB8AC71}" srcOrd="3" destOrd="0" parTransId="{B31F86BB-5CFB-814C-9DDF-695498B14185}" sibTransId="{80C83203-0791-E241-B6E1-0735322655E1}"/>
    <dgm:cxn modelId="{9807687A-C25C-3040-A535-1F3103EAD65D}" srcId="{AE820E97-6E6D-954E-A328-377622CD9C2F}" destId="{C2F0679A-842D-FB4B-A9EB-139351D0F7D2}" srcOrd="1" destOrd="0" parTransId="{57D34BC5-DF0D-074E-B996-31C086E04149}" sibTransId="{F5664BFC-DBCA-6B47-B44F-C6FDFF59CC59}"/>
    <dgm:cxn modelId="{C50FD0B9-BA86-9B49-B633-F4FA0244CCEE}" type="presOf" srcId="{B31F86BB-5CFB-814C-9DDF-695498B14185}" destId="{F3F6B186-2AB7-2448-8441-FB04454449BE}" srcOrd="1" destOrd="0" presId="urn:microsoft.com/office/officeart/2005/8/layout/radial1"/>
    <dgm:cxn modelId="{E358F8D6-0988-3749-B5EB-1B017C91A476}" srcId="{AE820E97-6E6D-954E-A328-377622CD9C2F}" destId="{9C657EF1-D023-454D-A986-678700A7976E}" srcOrd="0" destOrd="0" parTransId="{96C918B7-F027-D246-9A9E-18EB5A556A30}" sibTransId="{534F0DB3-00E9-C641-A3BF-722EA14BC449}"/>
    <dgm:cxn modelId="{7182DAED-8D7A-2942-8F34-8BAEAC6A7891}" type="presOf" srcId="{96C918B7-F027-D246-9A9E-18EB5A556A30}" destId="{A70C6DE7-021B-6E42-8EB6-A2965F5016A5}" srcOrd="0" destOrd="0" presId="urn:microsoft.com/office/officeart/2005/8/layout/radial1"/>
    <dgm:cxn modelId="{699C2969-8CDE-D54F-A560-BA1C019C078E}" type="presOf" srcId="{57D34BC5-DF0D-074E-B996-31C086E04149}" destId="{76665EAB-10B4-2E48-BF99-368AD171AC94}" srcOrd="0" destOrd="0" presId="urn:microsoft.com/office/officeart/2005/8/layout/radial1"/>
    <dgm:cxn modelId="{71B4D347-3619-2B42-BC9C-09F771146CCC}" srcId="{AE820E97-6E6D-954E-A328-377622CD9C2F}" destId="{A1A82B3B-EB34-EC45-9CEA-ADFC2063ED05}" srcOrd="4" destOrd="0" parTransId="{010908D0-09B6-5845-AC15-7331B5B34EC6}" sibTransId="{CCA52FAC-84FA-4E4B-932F-7D3FE458278E}"/>
    <dgm:cxn modelId="{B250BAA9-9CB5-994D-A8C8-DC944DF31365}" srcId="{89F5CBBC-ADEB-0340-8278-23FC64EDF1C0}" destId="{AE820E97-6E6D-954E-A328-377622CD9C2F}" srcOrd="0" destOrd="0" parTransId="{3DC6DA5D-0E67-8B40-B1B4-C7C9D67F8D10}" sibTransId="{F3EE884B-576E-6A4A-99DA-99A2183044EA}"/>
    <dgm:cxn modelId="{4F2B071F-73CF-8D49-9676-156DE1AAADF6}" type="presOf" srcId="{7B1F007E-3092-0049-8018-BD8263973119}" destId="{A55DEBE4-FE29-8F4F-9B5D-51322ACCC98C}" srcOrd="0" destOrd="0" presId="urn:microsoft.com/office/officeart/2005/8/layout/radial1"/>
    <dgm:cxn modelId="{27EB4D1F-AB89-184B-843B-C0547B83E940}" type="presOf" srcId="{96C918B7-F027-D246-9A9E-18EB5A556A30}" destId="{992952AC-9BB9-CA4C-A4D0-FCEA56D69F78}" srcOrd="1" destOrd="0" presId="urn:microsoft.com/office/officeart/2005/8/layout/radial1"/>
    <dgm:cxn modelId="{900C1B9E-1B84-1C46-87BC-3DBF068E1464}" type="presOf" srcId="{A1A82B3B-EB34-EC45-9CEA-ADFC2063ED05}" destId="{E2822684-1C52-AD4E-85E6-922A9956EB96}" srcOrd="0" destOrd="0" presId="urn:microsoft.com/office/officeart/2005/8/layout/radial1"/>
    <dgm:cxn modelId="{F18506C1-A245-ED4D-98C6-9BD280A6B537}" type="presOf" srcId="{010908D0-09B6-5845-AC15-7331B5B34EC6}" destId="{F26F6816-D349-1742-81EA-70381E7A7C42}" srcOrd="1" destOrd="0" presId="urn:microsoft.com/office/officeart/2005/8/layout/radial1"/>
    <dgm:cxn modelId="{ACBD3AD6-24A4-BA46-AFEC-EB133410E937}" type="presOf" srcId="{7B1F007E-3092-0049-8018-BD8263973119}" destId="{A2DA052F-EDF8-3949-AAD0-4FD4303E9983}" srcOrd="1" destOrd="0" presId="urn:microsoft.com/office/officeart/2005/8/layout/radial1"/>
    <dgm:cxn modelId="{8D97B6C4-2DDB-D048-89D1-075441091C55}" type="presOf" srcId="{5975FC62-E345-564E-A2F0-3A5AEF159029}" destId="{261F477F-AA3D-A342-8AEA-AE600590CEB0}" srcOrd="0" destOrd="0" presId="urn:microsoft.com/office/officeart/2005/8/layout/radial1"/>
    <dgm:cxn modelId="{E020457C-1000-A44D-8976-0B1ACE6C67FD}" type="presOf" srcId="{57D34BC5-DF0D-074E-B996-31C086E04149}" destId="{CA9EA5A7-08A3-D742-AE9D-503342E8A597}" srcOrd="1" destOrd="0" presId="urn:microsoft.com/office/officeart/2005/8/layout/radial1"/>
    <dgm:cxn modelId="{A9FBFE7C-F414-9446-A4D6-6B60D7DE8805}" type="presOf" srcId="{B31F86BB-5CFB-814C-9DDF-695498B14185}" destId="{4A7B9F2C-D511-BF4B-9E3E-AC320C113DB7}" srcOrd="0" destOrd="0" presId="urn:microsoft.com/office/officeart/2005/8/layout/radial1"/>
    <dgm:cxn modelId="{331FE77C-A194-CF46-8077-EF5BFFB3073E}" type="presParOf" srcId="{861ED16B-C875-2345-B6D6-7B2A00361B9F}" destId="{4D538BA1-AF8C-8A4B-9168-CFBE96018F68}" srcOrd="0" destOrd="0" presId="urn:microsoft.com/office/officeart/2005/8/layout/radial1"/>
    <dgm:cxn modelId="{209CC48B-E3C5-544B-B2F8-4CCBB7A1F1E1}" type="presParOf" srcId="{861ED16B-C875-2345-B6D6-7B2A00361B9F}" destId="{A70C6DE7-021B-6E42-8EB6-A2965F5016A5}" srcOrd="1" destOrd="0" presId="urn:microsoft.com/office/officeart/2005/8/layout/radial1"/>
    <dgm:cxn modelId="{0CD8B146-05D9-AB48-93E7-452EB4E65213}" type="presParOf" srcId="{A70C6DE7-021B-6E42-8EB6-A2965F5016A5}" destId="{992952AC-9BB9-CA4C-A4D0-FCEA56D69F78}" srcOrd="0" destOrd="0" presId="urn:microsoft.com/office/officeart/2005/8/layout/radial1"/>
    <dgm:cxn modelId="{E615E73C-1EB8-904A-9B0D-2F3D3BC49C29}" type="presParOf" srcId="{861ED16B-C875-2345-B6D6-7B2A00361B9F}" destId="{44D7C9DB-542B-CC45-8334-96BFB1F438EF}" srcOrd="2" destOrd="0" presId="urn:microsoft.com/office/officeart/2005/8/layout/radial1"/>
    <dgm:cxn modelId="{DE78B7C2-D49D-4F49-8BCD-1585B7A3006D}" type="presParOf" srcId="{861ED16B-C875-2345-B6D6-7B2A00361B9F}" destId="{76665EAB-10B4-2E48-BF99-368AD171AC94}" srcOrd="3" destOrd="0" presId="urn:microsoft.com/office/officeart/2005/8/layout/radial1"/>
    <dgm:cxn modelId="{FDDA9E17-35E3-A446-87D5-A81838B8AC6F}" type="presParOf" srcId="{76665EAB-10B4-2E48-BF99-368AD171AC94}" destId="{CA9EA5A7-08A3-D742-AE9D-503342E8A597}" srcOrd="0" destOrd="0" presId="urn:microsoft.com/office/officeart/2005/8/layout/radial1"/>
    <dgm:cxn modelId="{C05D4992-E6E8-BB43-A83F-90607580277F}" type="presParOf" srcId="{861ED16B-C875-2345-B6D6-7B2A00361B9F}" destId="{F6355188-B551-9A49-8D7B-15C99C2ABAFA}" srcOrd="4" destOrd="0" presId="urn:microsoft.com/office/officeart/2005/8/layout/radial1"/>
    <dgm:cxn modelId="{5E5414DA-1395-B04A-9660-33A19AF35101}" type="presParOf" srcId="{861ED16B-C875-2345-B6D6-7B2A00361B9F}" destId="{A55DEBE4-FE29-8F4F-9B5D-51322ACCC98C}" srcOrd="5" destOrd="0" presId="urn:microsoft.com/office/officeart/2005/8/layout/radial1"/>
    <dgm:cxn modelId="{76626708-1130-5340-B2D4-52C2E9DF4B40}" type="presParOf" srcId="{A55DEBE4-FE29-8F4F-9B5D-51322ACCC98C}" destId="{A2DA052F-EDF8-3949-AAD0-4FD4303E9983}" srcOrd="0" destOrd="0" presId="urn:microsoft.com/office/officeart/2005/8/layout/radial1"/>
    <dgm:cxn modelId="{9B1091CC-0D98-AA4A-9DE6-0D499D64AB00}" type="presParOf" srcId="{861ED16B-C875-2345-B6D6-7B2A00361B9F}" destId="{261F477F-AA3D-A342-8AEA-AE600590CEB0}" srcOrd="6" destOrd="0" presId="urn:microsoft.com/office/officeart/2005/8/layout/radial1"/>
    <dgm:cxn modelId="{CDB96AE9-6715-1D4C-8049-CB4EB96FD94E}" type="presParOf" srcId="{861ED16B-C875-2345-B6D6-7B2A00361B9F}" destId="{4A7B9F2C-D511-BF4B-9E3E-AC320C113DB7}" srcOrd="7" destOrd="0" presId="urn:microsoft.com/office/officeart/2005/8/layout/radial1"/>
    <dgm:cxn modelId="{8D060D10-441E-CF4C-A49E-541C9126A8E8}" type="presParOf" srcId="{4A7B9F2C-D511-BF4B-9E3E-AC320C113DB7}" destId="{F3F6B186-2AB7-2448-8441-FB04454449BE}" srcOrd="0" destOrd="0" presId="urn:microsoft.com/office/officeart/2005/8/layout/radial1"/>
    <dgm:cxn modelId="{8050BFE6-F51F-6A47-85C4-1811B8298856}" type="presParOf" srcId="{861ED16B-C875-2345-B6D6-7B2A00361B9F}" destId="{5D291815-A0F4-7D4C-BB30-0013A298242F}" srcOrd="8" destOrd="0" presId="urn:microsoft.com/office/officeart/2005/8/layout/radial1"/>
    <dgm:cxn modelId="{04F664F9-315E-E24C-BDB4-22A55FFC673F}" type="presParOf" srcId="{861ED16B-C875-2345-B6D6-7B2A00361B9F}" destId="{57B4104F-4EBA-014C-8AB8-1BC6328C639D}" srcOrd="9" destOrd="0" presId="urn:microsoft.com/office/officeart/2005/8/layout/radial1"/>
    <dgm:cxn modelId="{1353F422-4954-FD41-A1E9-E3BDFC0BE8B3}" type="presParOf" srcId="{57B4104F-4EBA-014C-8AB8-1BC6328C639D}" destId="{F26F6816-D349-1742-81EA-70381E7A7C42}" srcOrd="0" destOrd="0" presId="urn:microsoft.com/office/officeart/2005/8/layout/radial1"/>
    <dgm:cxn modelId="{EA3150AA-B6E5-4040-9683-DF035B4C7551}" type="presParOf" srcId="{861ED16B-C875-2345-B6D6-7B2A00361B9F}" destId="{E2822684-1C52-AD4E-85E6-922A9956EB96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538BA1-AF8C-8A4B-9168-CFBE96018F68}">
      <dsp:nvSpPr>
        <dsp:cNvPr id="0" name=""/>
        <dsp:cNvSpPr/>
      </dsp:nvSpPr>
      <dsp:spPr>
        <a:xfrm>
          <a:off x="2736298" y="2907282"/>
          <a:ext cx="2715193" cy="19386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5600" kern="1200" dirty="0" smtClean="0">
              <a:solidFill>
                <a:srgbClr val="000000"/>
              </a:solidFill>
            </a:rPr>
            <a:t>SSTA</a:t>
          </a:r>
          <a:endParaRPr lang="es-ES" sz="5600" kern="1200" dirty="0">
            <a:solidFill>
              <a:srgbClr val="000000"/>
            </a:solidFill>
          </a:endParaRPr>
        </a:p>
      </dsp:txBody>
      <dsp:txXfrm>
        <a:off x="3133929" y="3191197"/>
        <a:ext cx="1919931" cy="1370860"/>
      </dsp:txXfrm>
    </dsp:sp>
    <dsp:sp modelId="{A70C6DE7-021B-6E42-8EB6-A2965F5016A5}">
      <dsp:nvSpPr>
        <dsp:cNvPr id="0" name=""/>
        <dsp:cNvSpPr/>
      </dsp:nvSpPr>
      <dsp:spPr>
        <a:xfrm rot="16424122">
          <a:off x="3751590" y="2455110"/>
          <a:ext cx="867564" cy="40724"/>
        </a:xfrm>
        <a:custGeom>
          <a:avLst/>
          <a:gdLst/>
          <a:ahLst/>
          <a:cxnLst/>
          <a:rect l="0" t="0" r="0" b="0"/>
          <a:pathLst>
            <a:path>
              <a:moveTo>
                <a:pt x="0" y="20362"/>
              </a:moveTo>
              <a:lnTo>
                <a:pt x="867564" y="2036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163683" y="2453783"/>
        <a:ext cx="43378" cy="43378"/>
      </dsp:txXfrm>
    </dsp:sp>
    <dsp:sp modelId="{44D7C9DB-542B-CC45-8334-96BFB1F438EF}">
      <dsp:nvSpPr>
        <dsp:cNvPr id="0" name=""/>
        <dsp:cNvSpPr/>
      </dsp:nvSpPr>
      <dsp:spPr>
        <a:xfrm>
          <a:off x="2243999" y="-3279"/>
          <a:ext cx="4072800" cy="204644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solidFill>
                <a:srgbClr val="000000"/>
              </a:solidFill>
            </a:rPr>
            <a:t>PROGRAMA GESTION SEGURIDAD VIAL</a:t>
          </a:r>
          <a:endParaRPr lang="es-ES" sz="1800" b="1" kern="1200" dirty="0">
            <a:solidFill>
              <a:srgbClr val="000000"/>
            </a:solidFill>
          </a:endParaRPr>
        </a:p>
      </dsp:txBody>
      <dsp:txXfrm>
        <a:off x="2840447" y="296415"/>
        <a:ext cx="2879904" cy="1447054"/>
      </dsp:txXfrm>
    </dsp:sp>
    <dsp:sp modelId="{76665EAB-10B4-2E48-BF99-368AD171AC94}">
      <dsp:nvSpPr>
        <dsp:cNvPr id="0" name=""/>
        <dsp:cNvSpPr/>
      </dsp:nvSpPr>
      <dsp:spPr>
        <a:xfrm rot="19211927">
          <a:off x="4852631" y="2775849"/>
          <a:ext cx="1075926" cy="40724"/>
        </a:xfrm>
        <a:custGeom>
          <a:avLst/>
          <a:gdLst/>
          <a:ahLst/>
          <a:cxnLst/>
          <a:rect l="0" t="0" r="0" b="0"/>
          <a:pathLst>
            <a:path>
              <a:moveTo>
                <a:pt x="0" y="20362"/>
              </a:moveTo>
              <a:lnTo>
                <a:pt x="1075926" y="2036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363696" y="2769313"/>
        <a:ext cx="53796" cy="53796"/>
      </dsp:txXfrm>
    </dsp:sp>
    <dsp:sp modelId="{F6355188-B551-9A49-8D7B-15C99C2ABAFA}">
      <dsp:nvSpPr>
        <dsp:cNvPr id="0" name=""/>
        <dsp:cNvSpPr/>
      </dsp:nvSpPr>
      <dsp:spPr>
        <a:xfrm>
          <a:off x="5397216" y="0"/>
          <a:ext cx="3171735" cy="29386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solidFill>
                <a:schemeClr val="tx1"/>
              </a:solidFill>
            </a:rPr>
            <a:t>PROGRAMA DE RIESGO QUIMICO </a:t>
          </a:r>
          <a:endParaRPr lang="es-ES" sz="1800" b="1" kern="1200" dirty="0">
            <a:solidFill>
              <a:schemeClr val="tx1"/>
            </a:solidFill>
          </a:endParaRPr>
        </a:p>
      </dsp:txBody>
      <dsp:txXfrm>
        <a:off x="5861706" y="430360"/>
        <a:ext cx="2242755" cy="2077965"/>
      </dsp:txXfrm>
    </dsp:sp>
    <dsp:sp modelId="{A55DEBE4-FE29-8F4F-9B5D-51322ACCC98C}">
      <dsp:nvSpPr>
        <dsp:cNvPr id="0" name=""/>
        <dsp:cNvSpPr/>
      </dsp:nvSpPr>
      <dsp:spPr>
        <a:xfrm rot="2205348">
          <a:off x="5002802" y="4644889"/>
          <a:ext cx="293933" cy="40724"/>
        </a:xfrm>
        <a:custGeom>
          <a:avLst/>
          <a:gdLst/>
          <a:ahLst/>
          <a:cxnLst/>
          <a:rect l="0" t="0" r="0" b="0"/>
          <a:pathLst>
            <a:path>
              <a:moveTo>
                <a:pt x="0" y="20362"/>
              </a:moveTo>
              <a:lnTo>
                <a:pt x="293933" y="2036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142420" y="4657903"/>
        <a:ext cx="14696" cy="14696"/>
      </dsp:txXfrm>
    </dsp:sp>
    <dsp:sp modelId="{261F477F-AA3D-A342-8AEA-AE600590CEB0}">
      <dsp:nvSpPr>
        <dsp:cNvPr id="0" name=""/>
        <dsp:cNvSpPr/>
      </dsp:nvSpPr>
      <dsp:spPr>
        <a:xfrm>
          <a:off x="4197903" y="4617317"/>
          <a:ext cx="4371048" cy="19386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solidFill>
                <a:srgbClr val="000000"/>
              </a:solidFill>
            </a:rPr>
            <a:t>SISTEMA DE VIGILANCIA RIESGO PSICOSOCIAL</a:t>
          </a:r>
          <a:endParaRPr lang="es-ES" sz="1800" b="1" kern="1200" dirty="0">
            <a:solidFill>
              <a:srgbClr val="000000"/>
            </a:solidFill>
          </a:endParaRPr>
        </a:p>
      </dsp:txBody>
      <dsp:txXfrm>
        <a:off x="4838028" y="4901232"/>
        <a:ext cx="3090798" cy="1370860"/>
      </dsp:txXfrm>
    </dsp:sp>
    <dsp:sp modelId="{4A7B9F2C-D511-BF4B-9E3E-AC320C113DB7}">
      <dsp:nvSpPr>
        <dsp:cNvPr id="0" name=""/>
        <dsp:cNvSpPr/>
      </dsp:nvSpPr>
      <dsp:spPr>
        <a:xfrm rot="8402239">
          <a:off x="3027104" y="4661841"/>
          <a:ext cx="210944" cy="40724"/>
        </a:xfrm>
        <a:custGeom>
          <a:avLst/>
          <a:gdLst/>
          <a:ahLst/>
          <a:cxnLst/>
          <a:rect l="0" t="0" r="0" b="0"/>
          <a:pathLst>
            <a:path>
              <a:moveTo>
                <a:pt x="0" y="20362"/>
              </a:moveTo>
              <a:lnTo>
                <a:pt x="210944" y="2036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0800000">
        <a:off x="3127302" y="4676929"/>
        <a:ext cx="10547" cy="10547"/>
      </dsp:txXfrm>
    </dsp:sp>
    <dsp:sp modelId="{5D291815-A0F4-7D4C-BB30-0013A298242F}">
      <dsp:nvSpPr>
        <dsp:cNvPr id="0" name=""/>
        <dsp:cNvSpPr/>
      </dsp:nvSpPr>
      <dsp:spPr>
        <a:xfrm>
          <a:off x="0" y="4626949"/>
          <a:ext cx="4098933" cy="192577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solidFill>
                <a:srgbClr val="000000"/>
              </a:solidFill>
            </a:rPr>
            <a:t>SISTEMA DE VIGILANCIA EPIDEMIOLOGIA BIOMECANICO</a:t>
          </a:r>
          <a:endParaRPr lang="es-ES" sz="1800" b="1" kern="1200" dirty="0">
            <a:solidFill>
              <a:srgbClr val="000000"/>
            </a:solidFill>
          </a:endParaRPr>
        </a:p>
      </dsp:txBody>
      <dsp:txXfrm>
        <a:off x="600275" y="4908973"/>
        <a:ext cx="2898383" cy="1361730"/>
      </dsp:txXfrm>
    </dsp:sp>
    <dsp:sp modelId="{57B4104F-4EBA-014C-8AB8-1BC6328C639D}">
      <dsp:nvSpPr>
        <dsp:cNvPr id="0" name=""/>
        <dsp:cNvSpPr/>
      </dsp:nvSpPr>
      <dsp:spPr>
        <a:xfrm rot="13407682">
          <a:off x="2581732" y="2804971"/>
          <a:ext cx="805667" cy="40724"/>
        </a:xfrm>
        <a:custGeom>
          <a:avLst/>
          <a:gdLst/>
          <a:ahLst/>
          <a:cxnLst/>
          <a:rect l="0" t="0" r="0" b="0"/>
          <a:pathLst>
            <a:path>
              <a:moveTo>
                <a:pt x="0" y="20362"/>
              </a:moveTo>
              <a:lnTo>
                <a:pt x="805667" y="2036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0800000">
        <a:off x="2964424" y="2805191"/>
        <a:ext cx="40283" cy="40283"/>
      </dsp:txXfrm>
    </dsp:sp>
    <dsp:sp modelId="{E2822684-1C52-AD4E-85E6-922A9956EB96}">
      <dsp:nvSpPr>
        <dsp:cNvPr id="0" name=""/>
        <dsp:cNvSpPr/>
      </dsp:nvSpPr>
      <dsp:spPr>
        <a:xfrm>
          <a:off x="0" y="0"/>
          <a:ext cx="3155431" cy="298416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solidFill>
                <a:srgbClr val="000000"/>
              </a:solidFill>
            </a:rPr>
            <a:t>PROGRMA A DE GESTION MECANICO</a:t>
          </a:r>
          <a:endParaRPr lang="es-ES" sz="1800" b="1" kern="1200" dirty="0">
            <a:solidFill>
              <a:srgbClr val="000000"/>
            </a:solidFill>
          </a:endParaRPr>
        </a:p>
      </dsp:txBody>
      <dsp:txXfrm>
        <a:off x="462102" y="437021"/>
        <a:ext cx="2231227" cy="21101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33686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402138" y="0"/>
            <a:ext cx="336550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8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624013" y="1257300"/>
            <a:ext cx="4519612" cy="33893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079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777875" y="4840288"/>
            <a:ext cx="6211888" cy="395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0" y="9553575"/>
            <a:ext cx="33686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4402138" y="9553575"/>
            <a:ext cx="3363912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charset="0"/>
                <a:cs typeface="DejaVu Sans" charset="0"/>
              </a:defRPr>
            </a:lvl1pPr>
          </a:lstStyle>
          <a:p>
            <a:pPr>
              <a:defRPr/>
            </a:pPr>
            <a:fld id="{66A3B2F8-F852-AC4E-8E9D-447617382F22}" type="slidenum">
              <a:rPr lang="es-CO"/>
              <a:pPr>
                <a:defRPr/>
              </a:pPr>
              <a:t>‹Nr.›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549142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ＭＳ Ｐゴシック" charset="0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0B02FC-CE10-5241-B88E-BD3B3A9F3145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3520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Chato13@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0B02FC-CE10-5241-B88E-BD3B3A9F3145}" type="slidenum">
              <a:rPr lang="es-ES" smtClean="0"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76923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638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s-CO">
              <a:latin typeface="Calibri" charset="0"/>
            </a:endParaRPr>
          </a:p>
        </p:txBody>
      </p:sp>
      <p:sp>
        <p:nvSpPr>
          <p:cNvPr id="16387" name="3 Marcador de fecha"/>
          <p:cNvSpPr>
            <a:spLocks noGrp="1"/>
          </p:cNvSpPr>
          <p:nvPr>
            <p:ph type="dt" sz="quarter" idx="1"/>
          </p:nvPr>
        </p:nvSpPr>
        <p:spPr bwMode="auto">
          <a:xfrm>
            <a:off x="4402561" y="0"/>
            <a:ext cx="3368040" cy="50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1882" tIns="50941" rIns="101882" bIns="50941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827795" indent="-318383" eaLnBrk="0" hangingPunct="0"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273531" indent="-254706" eaLnBrk="0" hangingPunct="0"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782943" indent="-254706" eaLnBrk="0" hangingPunct="0"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292355" indent="-254706" eaLnBrk="0" hangingPunct="0"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801767" indent="-254706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311180" indent="-254706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820592" indent="-254706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330004" indent="-254706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endParaRPr lang="es-CO" sz="1300"/>
          </a:p>
        </p:txBody>
      </p:sp>
      <p:sp>
        <p:nvSpPr>
          <p:cNvPr id="16388" name="4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827795" indent="-318383" eaLnBrk="0" hangingPunct="0"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273531" indent="-254706" eaLnBrk="0" hangingPunct="0"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782943" indent="-254706" eaLnBrk="0" hangingPunct="0"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292355" indent="-254706" eaLnBrk="0" hangingPunct="0"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801767" indent="-254706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311180" indent="-254706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820592" indent="-254706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330004" indent="-254706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7604EF8-EFAE-D249-8D7D-F43A437317AD}" type="slidenum">
              <a:rPr lang="es-CO" sz="1300"/>
              <a:pPr eaLnBrk="1" hangingPunct="1"/>
              <a:t>27</a:t>
            </a:fld>
            <a:endParaRPr lang="es-CO" sz="13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7963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4374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462680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9344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6888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0393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961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65229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510027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76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5846763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5846763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62809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7774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687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215271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0107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84926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63734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4575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02583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77553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27000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5846763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5846763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644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1.jpeg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25400"/>
            <a:ext cx="10079038" cy="749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del texto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37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 esquema del texto</a:t>
            </a:r>
          </a:p>
          <a:p>
            <a:pPr lvl="1"/>
            <a:r>
              <a:rPr lang="en-GB"/>
              <a:t>Segundo nivel del esquema</a:t>
            </a:r>
          </a:p>
          <a:p>
            <a:pPr lvl="2"/>
            <a:r>
              <a:rPr lang="en-GB"/>
              <a:t>Tercer nivel del esquema</a:t>
            </a:r>
          </a:p>
          <a:p>
            <a:pPr lvl="3"/>
            <a:r>
              <a:rPr lang="en-GB"/>
              <a:t>Cuarto nivel del esquema</a:t>
            </a:r>
          </a:p>
          <a:p>
            <a:pPr lvl="4"/>
            <a:r>
              <a:rPr lang="en-GB"/>
              <a:t>Quinto nivel del esquema</a:t>
            </a:r>
          </a:p>
          <a:p>
            <a:pPr lvl="4"/>
            <a:r>
              <a:rPr lang="en-GB"/>
              <a:t>Sexto nivel del esquema</a:t>
            </a:r>
          </a:p>
          <a:p>
            <a:pPr lvl="4"/>
            <a:r>
              <a:rPr lang="en-GB"/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25400"/>
            <a:ext cx="10079038" cy="749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1768475"/>
            <a:ext cx="549592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1768475"/>
            <a:ext cx="549592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del texto de título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37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 esquema del texto</a:t>
            </a:r>
          </a:p>
          <a:p>
            <a:pPr lvl="1"/>
            <a:r>
              <a:rPr lang="en-GB"/>
              <a:t>Segundo nivel del esquema</a:t>
            </a:r>
          </a:p>
          <a:p>
            <a:pPr lvl="2"/>
            <a:r>
              <a:rPr lang="en-GB"/>
              <a:t>Tercer nivel del esquema</a:t>
            </a:r>
          </a:p>
          <a:p>
            <a:pPr lvl="3"/>
            <a:r>
              <a:rPr lang="en-GB"/>
              <a:t>Cuarto nivel del esquema</a:t>
            </a:r>
          </a:p>
          <a:p>
            <a:pPr lvl="4"/>
            <a:r>
              <a:rPr lang="en-GB"/>
              <a:t>Quinto nivel del esquema</a:t>
            </a:r>
          </a:p>
          <a:p>
            <a:pPr lvl="4"/>
            <a:r>
              <a:rPr lang="en-GB"/>
              <a:t>Sexto nivel del esquema</a:t>
            </a:r>
          </a:p>
          <a:p>
            <a:pPr lvl="4"/>
            <a:r>
              <a:rPr lang="en-GB"/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con_75.htm','c_75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55074" y="1607183"/>
            <a:ext cx="8568531" cy="2369045"/>
          </a:xfrm>
        </p:spPr>
        <p:txBody>
          <a:bodyPr/>
          <a:lstStyle/>
          <a:p>
            <a:pPr algn="ctr"/>
            <a:r>
              <a:rPr lang="es-ES" sz="5300" b="1" dirty="0">
                <a:solidFill>
                  <a:srgbClr val="0000FF"/>
                </a:solidFill>
              </a:rPr>
              <a:t>Seguridad y salud en el trabajo</a:t>
            </a:r>
          </a:p>
        </p:txBody>
      </p:sp>
    </p:spTree>
    <p:extLst>
      <p:ext uri="{BB962C8B-B14F-4D97-AF65-F5344CB8AC3E}">
        <p14:creationId xmlns:p14="http://schemas.microsoft.com/office/powerpoint/2010/main" val="21925410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3808" y="251445"/>
            <a:ext cx="8496721" cy="1019206"/>
          </a:xfrm>
        </p:spPr>
        <p:txBody>
          <a:bodyPr/>
          <a:lstStyle/>
          <a:p>
            <a:pPr algn="ctr"/>
            <a:r>
              <a:rPr lang="es-ES" sz="2800" b="1" dirty="0" smtClean="0">
                <a:solidFill>
                  <a:srgbClr val="0000FF"/>
                </a:solidFill>
              </a:rPr>
              <a:t>POLITICA DE SSTA </a:t>
            </a:r>
            <a:r>
              <a:rPr lang="es-ES" sz="2400" dirty="0" smtClean="0"/>
              <a:t/>
            </a:r>
            <a:br>
              <a:rPr lang="es-ES" sz="2400" dirty="0" smtClean="0"/>
            </a:br>
            <a:r>
              <a:rPr lang="es-ES" sz="2400" b="1" dirty="0" smtClean="0">
                <a:solidFill>
                  <a:srgbClr val="0000FF"/>
                </a:solidFill>
              </a:rPr>
              <a:t>Prevención accidentes, enfermedades laborales y cuidado ambiental</a:t>
            </a:r>
            <a:r>
              <a:rPr lang="es-ES" sz="2400" b="1" dirty="0" smtClean="0">
                <a:solidFill>
                  <a:srgbClr val="0000FF"/>
                </a:solidFill>
              </a:rPr>
              <a:t> </a:t>
            </a:r>
            <a:endParaRPr lang="es-ES" sz="2400" b="1" dirty="0">
              <a:solidFill>
                <a:srgbClr val="0000FF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5776" y="1619597"/>
            <a:ext cx="8712968" cy="5653210"/>
          </a:xfrm>
        </p:spPr>
        <p:txBody>
          <a:bodyPr/>
          <a:lstStyle/>
          <a:p>
            <a:pPr marL="377979" indent="-377979" algn="just">
              <a:buFont typeface="Arial"/>
              <a:buChar char="•"/>
            </a:pPr>
            <a:r>
              <a:rPr lang="es-ES" sz="2800" dirty="0" smtClean="0"/>
              <a:t>Identificación de peligros, evaluación y valoración del riesgo para la prevención de los factores o condiciones que pueden generar accidentes y enfermedades laborales. </a:t>
            </a:r>
          </a:p>
          <a:p>
            <a:pPr marL="377979" indent="-377979" algn="just">
              <a:buFont typeface="Arial"/>
              <a:buChar char="•"/>
            </a:pPr>
            <a:r>
              <a:rPr lang="es-ES" sz="2800" dirty="0"/>
              <a:t>La identificación, evaluación y el cumplimiento de los requisitos legales vigentes aplicables, requisitos de los clientes y demás partes </a:t>
            </a:r>
            <a:r>
              <a:rPr lang="es-ES" sz="2800" dirty="0" smtClean="0"/>
              <a:t>interesadas.</a:t>
            </a:r>
            <a:r>
              <a:rPr lang="es-ES_tradnl" sz="2800" dirty="0" smtClean="0"/>
              <a:t> </a:t>
            </a:r>
          </a:p>
          <a:p>
            <a:pPr marL="377979" indent="-377979" algn="just">
              <a:buFont typeface="Arial"/>
              <a:buChar char="•"/>
            </a:pPr>
            <a:r>
              <a:rPr lang="es-ES" sz="2800" dirty="0"/>
              <a:t>La promoción de la protección y conservación del medio ambiente, para lo cual  identifica, valora y minimiza los impactos ambientales negativos, que el desarrollo de nuestra misión pueda generar en el </a:t>
            </a:r>
            <a:r>
              <a:rPr lang="es-ES" sz="2800" dirty="0" smtClean="0"/>
              <a:t>entorno</a:t>
            </a:r>
            <a:r>
              <a:rPr lang="es-ES_tradnl" sz="2800" dirty="0"/>
              <a:t>.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951215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031" y="168343"/>
            <a:ext cx="8400521" cy="1511935"/>
          </a:xfrm>
        </p:spPr>
        <p:txBody>
          <a:bodyPr>
            <a:normAutofit/>
          </a:bodyPr>
          <a:lstStyle/>
          <a:p>
            <a:pPr algn="ctr"/>
            <a:r>
              <a:rPr lang="es-ES" b="1" dirty="0"/>
              <a:t>POLITICA  SOBRE ALCOHOL, DROGRAS Y NO FUMADORES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3768" y="2195661"/>
            <a:ext cx="8640960" cy="4379913"/>
          </a:xfrm>
        </p:spPr>
        <p:txBody>
          <a:bodyPr/>
          <a:lstStyle/>
          <a:p>
            <a:pPr algn="just"/>
            <a:r>
              <a:rPr lang="es-ES_tradnl" sz="2400" dirty="0"/>
              <a:t>Mantener procesos seguros, eliminando peligros  potenciales por efectos del uso de alcohol, tabaco y drogas, las cuales pueden afectar al empleado y/o contratista en la ejecución segura de su trabajo.</a:t>
            </a:r>
          </a:p>
          <a:p>
            <a:r>
              <a:rPr lang="es-ES_tradnl" sz="2400" dirty="0" smtClean="0"/>
              <a:t>Concientizar a todos los trabajadores y/o contratistas de los efectos nocivos, físicos, psicológicos y sociales que el uso de estas sustancias acarrea.</a:t>
            </a:r>
          </a:p>
          <a:p>
            <a:r>
              <a:rPr lang="es-ES_tradnl" sz="2400" dirty="0" smtClean="0"/>
              <a:t>Vender</a:t>
            </a:r>
            <a:r>
              <a:rPr lang="es-ES_tradnl" sz="2400" dirty="0"/>
              <a:t>, comprar, ofrecer, poseer, distribuir y/o comercializar alcohol, drogas, tabaco  o incitar a su consumo dentro de las </a:t>
            </a:r>
            <a:r>
              <a:rPr lang="es-ES_tradnl" sz="2400" dirty="0" smtClean="0"/>
              <a:t>instalaciones o  </a:t>
            </a:r>
            <a:r>
              <a:rPr lang="es-ES_tradnl" sz="2400" dirty="0"/>
              <a:t>cuando se realicen trabajos en nombre de </a:t>
            </a:r>
            <a:r>
              <a:rPr lang="es-ES_tradnl" sz="2400" dirty="0" smtClean="0"/>
              <a:t>la compañ</a:t>
            </a:r>
            <a:r>
              <a:rPr lang="cs-CZ" sz="2400" dirty="0" err="1" smtClean="0"/>
              <a:t>í</a:t>
            </a:r>
            <a:r>
              <a:rPr lang="es-ES_tradnl" sz="2400" dirty="0" smtClean="0"/>
              <a:t>a, </a:t>
            </a:r>
            <a:r>
              <a:rPr lang="es-ES_tradnl" sz="2400" dirty="0"/>
              <a:t>o en vehículos propios o alquilados al </a:t>
            </a:r>
            <a:r>
              <a:rPr lang="es-ES_tradnl" sz="2400" dirty="0" smtClean="0"/>
              <a:t>servicio de su razón social</a:t>
            </a:r>
            <a:endParaRPr lang="es-ES_tradnl" sz="2400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917865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9792" y="107429"/>
            <a:ext cx="9067800" cy="864096"/>
          </a:xfrm>
        </p:spPr>
        <p:txBody>
          <a:bodyPr/>
          <a:lstStyle/>
          <a:p>
            <a:r>
              <a:rPr lang="es-ES" b="1" dirty="0" smtClean="0"/>
              <a:t>POLITICA DE SEGURIDAD VIAL</a:t>
            </a:r>
            <a:endParaRPr lang="es-ES" b="1" dirty="0"/>
          </a:p>
        </p:txBody>
      </p:sp>
      <p:sp>
        <p:nvSpPr>
          <p:cNvPr id="4" name="Rectángulo 3"/>
          <p:cNvSpPr/>
          <p:nvPr/>
        </p:nvSpPr>
        <p:spPr>
          <a:xfrm>
            <a:off x="431800" y="899517"/>
            <a:ext cx="8856984" cy="6340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00FF"/>
                </a:solidFill>
              </a:rPr>
              <a:t>INSEPET </a:t>
            </a:r>
            <a:r>
              <a:rPr lang="es-ES_tradnl" sz="1400" b="1" dirty="0">
                <a:solidFill>
                  <a:srgbClr val="0000FF"/>
                </a:solidFill>
              </a:rPr>
              <a:t>S.A.S</a:t>
            </a:r>
            <a:r>
              <a:rPr lang="es-ES" sz="1400" b="1" dirty="0">
                <a:solidFill>
                  <a:srgbClr val="0000FF"/>
                </a:solidFill>
              </a:rPr>
              <a:t>,</a:t>
            </a:r>
            <a:r>
              <a:rPr lang="es-ES" sz="1400" dirty="0">
                <a:solidFill>
                  <a:srgbClr val="0000FF"/>
                </a:solidFill>
              </a:rPr>
              <a:t> consciente que los desplazamientos terrestres  constituyen un riesgo presente durante el transporte de equipos, ha establecido las siguientes normas generales que buscan mitigar y prevenir accidentes de tránsito:  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Conservar el vehículo en buenas condiciones mecánicas y eléctricas.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Estar física y mentalmente para conducir: no conducir bajo los efectos del alcohol o sustancias psicoactivas.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Conocer y obedecer las normas de transito.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Prohibido recoger pasajeros por  carretera.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Antes de iniciar un recorrido revise su vehículo.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Usar el pito únicamente cuando sea necesario.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No usar equipos celular y/o pantallas  de video mientras se esta conduciendo.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No sobrepasar los limites de velocidad  establecidos.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Verificar  el kit de carretera (extintor, vigencia de carga, estado de la válvula, botiquín)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Revisar los </a:t>
            </a:r>
            <a:r>
              <a:rPr lang="es-ES" sz="1400" dirty="0">
                <a:solidFill>
                  <a:schemeClr val="tx1"/>
                </a:solidFill>
              </a:rPr>
              <a:t>documentos</a:t>
            </a:r>
            <a:r>
              <a:rPr lang="es-ES" sz="1400" dirty="0">
                <a:solidFill>
                  <a:srgbClr val="0000FF"/>
                </a:solidFill>
              </a:rPr>
              <a:t> de los vehículos.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  <a:hlinkClick r:id="rId2" action="ppaction://hlinkfile"/>
              </a:rPr>
              <a:t>Es obligatorio el uso del cinturón de seguridad por parte del conductor y de los pasajeros. 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Comunicar al jefe inmediato  su recorrido, hora de salida, destino y transitar únicamente por las rutas aprobadas y horarios establecidos.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Asistir y aprobar los entrenamientos de seguridad vial que establezca la compañía.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Aplicar cada uno de los lineamientos dados en los entrenamientos de manejo defensivo.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Usar los elementos de protección personal asignados.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Conocer manuales de manejo de los vehículos asignados.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Aplicar correctamente las inspecciones definidas para los vehículos de tal forma que se garanticen el correcto funcionamiento de los mismos.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Notificar cualquier condición de riesgo que ponga en peligro la salud de los trabajadores, terceros o bienes de la compañía.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Reportar cualquier incidente generado durante los recorridos.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Participar activamente en la investigación de  cualquier incidente, cuando sea citado.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Esta prohibido llevar acompañantes ajenos a la compañía durante el recorrido.</a:t>
            </a:r>
            <a:endParaRPr lang="es-ES_tradnl" sz="1400" dirty="0">
              <a:solidFill>
                <a:srgbClr val="0000FF"/>
              </a:solidFill>
            </a:endParaRPr>
          </a:p>
          <a:p>
            <a:pPr lvl="0"/>
            <a:r>
              <a:rPr lang="es-ES" sz="1400" dirty="0">
                <a:solidFill>
                  <a:srgbClr val="0000FF"/>
                </a:solidFill>
              </a:rPr>
              <a:t>Esta prohibido llevar mercancía o elementos ajenos a la compañía.</a:t>
            </a:r>
            <a:endParaRPr lang="es-ES_tradnl" sz="1400" dirty="0">
              <a:solidFill>
                <a:srgbClr val="0000FF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07427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7800" cy="957932"/>
          </a:xfrm>
        </p:spPr>
        <p:txBody>
          <a:bodyPr/>
          <a:lstStyle/>
          <a:p>
            <a:r>
              <a:rPr lang="es-ES" dirty="0" smtClean="0"/>
              <a:t>Requisitos legales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04032" y="1931918"/>
            <a:ext cx="6768528" cy="4821043"/>
          </a:xfrm>
        </p:spPr>
        <p:txBody>
          <a:bodyPr/>
          <a:lstStyle/>
          <a:p>
            <a:endParaRPr lang="es-ES" dirty="0" smtClean="0"/>
          </a:p>
          <a:p>
            <a:r>
              <a:rPr lang="es-ES" dirty="0" smtClean="0"/>
              <a:t>Ley 2400/1979</a:t>
            </a:r>
          </a:p>
          <a:p>
            <a:r>
              <a:rPr lang="es-ES" dirty="0" smtClean="0"/>
              <a:t>Ley 1562/2014</a:t>
            </a:r>
          </a:p>
          <a:p>
            <a:r>
              <a:rPr lang="es-ES" dirty="0"/>
              <a:t>Ley 1010/2010</a:t>
            </a:r>
          </a:p>
          <a:p>
            <a:r>
              <a:rPr lang="es-ES" dirty="0" smtClean="0"/>
              <a:t>Decreto 1072/2015</a:t>
            </a:r>
          </a:p>
          <a:p>
            <a:r>
              <a:rPr lang="es-ES" dirty="0" smtClean="0"/>
              <a:t>Entre otros…</a:t>
            </a:r>
            <a:r>
              <a:rPr lang="es-ES" dirty="0" smtClean="0">
                <a:solidFill>
                  <a:srgbClr val="FF0000"/>
                </a:solidFill>
              </a:rPr>
              <a:t>.según Matriz legal.</a:t>
            </a:r>
          </a:p>
          <a:p>
            <a:endParaRPr lang="es-ES" dirty="0"/>
          </a:p>
        </p:txBody>
      </p:sp>
      <p:pic>
        <p:nvPicPr>
          <p:cNvPr id="4" name="Imagen 3" descr="Captura de pantalla 2016-09-01 a las 8.39.15 a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094" y="3851845"/>
            <a:ext cx="1968196" cy="2590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692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575816" y="1163676"/>
            <a:ext cx="8064896" cy="6155675"/>
          </a:xfrm>
        </p:spPr>
        <p:txBody>
          <a:bodyPr>
            <a:noAutofit/>
          </a:bodyPr>
          <a:lstStyle/>
          <a:p>
            <a:r>
              <a:rPr lang="es-ES" sz="1800" b="1" dirty="0" smtClean="0">
                <a:solidFill>
                  <a:srgbClr val="0000FF"/>
                </a:solidFill>
                <a:latin typeface="Calibri"/>
                <a:ea typeface="Calibri"/>
                <a:cs typeface="Calibri"/>
              </a:rPr>
              <a:t>DERECHOS DE LOS TRABAJADORES </a:t>
            </a:r>
            <a:endParaRPr lang="es-ES" sz="1800" b="1" dirty="0">
              <a:solidFill>
                <a:srgbClr val="0000FF"/>
              </a:solidFill>
              <a:latin typeface="Calibri"/>
              <a:ea typeface="Calibri"/>
              <a:cs typeface="Calibri"/>
            </a:endParaRPr>
          </a:p>
          <a:p>
            <a:pPr marL="0" indent="0"/>
            <a:r>
              <a:rPr lang="es-ES" sz="1800" dirty="0">
                <a:latin typeface="Calibri"/>
                <a:ea typeface="Calibri"/>
                <a:cs typeface="Calibri"/>
              </a:rPr>
              <a:t>•</a:t>
            </a:r>
            <a:r>
              <a:rPr lang="es-ES" sz="2000" dirty="0">
                <a:latin typeface="Calibri"/>
                <a:ea typeface="Calibri"/>
                <a:cs typeface="Calibri"/>
              </a:rPr>
              <a:t>Atención inicial de urgencias en cualquier IPS en el evento de accidente de trabajo. • Atención médica, quirúrgica, terapéutica y farmacéutica prestada por la IPS donde está afiliado. • Servicio de hospitalización, odontología, diagnóstico, tratamiento y suministro de medicamentos.</a:t>
            </a:r>
          </a:p>
          <a:p>
            <a:pPr marL="0" indent="0"/>
            <a:r>
              <a:rPr lang="es-ES" sz="2000" dirty="0">
                <a:latin typeface="Calibri"/>
                <a:ea typeface="Calibri"/>
                <a:cs typeface="Calibri"/>
              </a:rPr>
              <a:t>• Rehabilitación física y profesional. • Elaboración y reparación de prótesis y </a:t>
            </a:r>
            <a:r>
              <a:rPr lang="es-ES" sz="2000" dirty="0" err="1">
                <a:latin typeface="Calibri"/>
                <a:ea typeface="Calibri"/>
                <a:cs typeface="Calibri"/>
              </a:rPr>
              <a:t>órtesis</a:t>
            </a:r>
            <a:r>
              <a:rPr lang="es-ES" sz="2000" dirty="0">
                <a:latin typeface="Calibri"/>
                <a:ea typeface="Calibri"/>
                <a:cs typeface="Calibri"/>
              </a:rPr>
              <a:t>.</a:t>
            </a:r>
          </a:p>
          <a:p>
            <a:pPr marL="0" indent="0"/>
            <a:r>
              <a:rPr lang="es-ES" sz="2000" dirty="0">
                <a:latin typeface="Calibri"/>
                <a:ea typeface="Calibri"/>
                <a:cs typeface="Calibri"/>
              </a:rPr>
              <a:t>• Gastos de traslado en condiciones normales y necesarias para la prestación de los anteriores servicios. • Subsidio por incapacidad temporal. • Indemnización por incapacidad permanente o parcial • Pensión de invalidez • Pensión de sobreviviente por la muerte del afiliado o pensionado • Auxilio funerario a quien sufraga los gastos de entierro de un afiliado o pensionado. • A ser incorporado y/o reubicado una vez terminados sus procesos de recuperación y/o rehabilitación.</a:t>
            </a:r>
            <a:endParaRPr lang="es-ES" sz="2000" dirty="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504031" y="168344"/>
            <a:ext cx="9072561" cy="860413"/>
          </a:xfrm>
        </p:spPr>
        <p:txBody>
          <a:bodyPr/>
          <a:lstStyle/>
          <a:p>
            <a:pPr algn="ctr"/>
            <a:r>
              <a:rPr lang="es-ES" sz="2800" dirty="0" smtClean="0"/>
              <a:t>Derechos en el sistema general de riesgos laborales 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238344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sz="half" idx="2"/>
          </p:nvPr>
        </p:nvSpPr>
        <p:spPr>
          <a:xfrm>
            <a:off x="134944" y="590270"/>
            <a:ext cx="9715858" cy="6851351"/>
          </a:xfrm>
        </p:spPr>
        <p:txBody>
          <a:bodyPr>
            <a:noAutofit/>
          </a:bodyPr>
          <a:lstStyle/>
          <a:p>
            <a:pPr lvl="0"/>
            <a:r>
              <a:rPr lang="es-ES" sz="1300" b="1" dirty="0">
                <a:solidFill>
                  <a:srgbClr val="3366FF"/>
                </a:solidFill>
              </a:rPr>
              <a:t>Procurar el autocuidado de la salud.</a:t>
            </a:r>
            <a:endParaRPr lang="es-ES_tradnl" sz="1300" b="1" dirty="0">
              <a:solidFill>
                <a:srgbClr val="3366FF"/>
              </a:solidFill>
            </a:endParaRPr>
          </a:p>
          <a:p>
            <a:pPr lvl="0"/>
            <a:r>
              <a:rPr lang="es-ES" sz="1300" b="1" dirty="0">
                <a:solidFill>
                  <a:srgbClr val="3366FF"/>
                </a:solidFill>
              </a:rPr>
              <a:t>Suministrar información clara y veras sobre su estado de salud.</a:t>
            </a:r>
            <a:endParaRPr lang="es-ES_tradnl" sz="1300" b="1" dirty="0">
              <a:solidFill>
                <a:srgbClr val="3366FF"/>
              </a:solidFill>
            </a:endParaRPr>
          </a:p>
          <a:p>
            <a:pPr lvl="0"/>
            <a:r>
              <a:rPr lang="es-ES" sz="1300" dirty="0"/>
              <a:t>Conocer y aplicar las políticas de la organización en materia de (SSTA) Seguridad, Salud  en el trabajo, Ambiente política de entorno laboral sin humo, políticas sobre alcohol y drogas, vial y demás políticas  de la organización.</a:t>
            </a:r>
            <a:endParaRPr lang="es-ES_tradnl" sz="1300" dirty="0"/>
          </a:p>
          <a:p>
            <a:pPr lvl="0"/>
            <a:r>
              <a:rPr lang="es-ES" sz="1300" dirty="0"/>
              <a:t>Conocer los objetivos y metas  generales propuestas por la organización y las propias. </a:t>
            </a:r>
            <a:endParaRPr lang="es-ES_tradnl" sz="1300" dirty="0"/>
          </a:p>
          <a:p>
            <a:pPr lvl="0"/>
            <a:r>
              <a:rPr lang="es-ES" sz="1300" dirty="0"/>
              <a:t>Conocer como actuar en caso de emergencias:  brigadistas, rutas de evacuación, punto de encuentro, así como su función dentro del plan, hospital mas cercano, cadena de comunicación. </a:t>
            </a:r>
            <a:endParaRPr lang="es-ES_tradnl" sz="1300" dirty="0"/>
          </a:p>
          <a:p>
            <a:pPr lvl="0"/>
            <a:r>
              <a:rPr lang="es-ES" sz="1300" dirty="0"/>
              <a:t>Identificar los peligros de su actividad, así como evaluar los riesgos del área / reportarlos, asegurar medidas de control  para ser más seguros  los ambientes de trabajo.</a:t>
            </a:r>
            <a:endParaRPr lang="es-ES_tradnl" sz="1300" dirty="0"/>
          </a:p>
          <a:p>
            <a:pPr lvl="0"/>
            <a:r>
              <a:rPr lang="es-ES" sz="1300" dirty="0"/>
              <a:t>Participar en las actividades de inducción, capacitación y entrenamiento en materia de SSTA</a:t>
            </a:r>
            <a:endParaRPr lang="es-ES_tradnl" sz="1300" dirty="0"/>
          </a:p>
          <a:p>
            <a:pPr lvl="0"/>
            <a:r>
              <a:rPr lang="es-ES" sz="1300" dirty="0"/>
              <a:t>Informar  sobre cualquier incidente de trabajo, toda condición  peligrosa, práctica insegura, recomendando medidas de prevención y control del  riesgo, a través de las herramientas como ATS, TOPI, COPASST, entre otros mecanismos; (participar en investigaciones y/o socialización de incidentes de trabajo si se requiere).</a:t>
            </a:r>
            <a:endParaRPr lang="es-ES_tradnl" sz="1300" dirty="0"/>
          </a:p>
          <a:p>
            <a:pPr lvl="0"/>
            <a:r>
              <a:rPr lang="es-ES" sz="1300" dirty="0"/>
              <a:t>Asegurar y promover  el orden y aseo en el sitio de trabajo, como requisito básico para la ejecución de las operaciones.</a:t>
            </a:r>
            <a:endParaRPr lang="es-ES_tradnl" sz="1300" dirty="0"/>
          </a:p>
          <a:p>
            <a:pPr lvl="0"/>
            <a:r>
              <a:rPr lang="es-ES" sz="1300" dirty="0"/>
              <a:t>Conocer, cumplir y promover  las normas, reglamentos, estándares e instrucciones de SSTA que la empresa imparta.</a:t>
            </a:r>
            <a:endParaRPr lang="es-ES_tradnl" sz="1300" dirty="0"/>
          </a:p>
          <a:p>
            <a:pPr lvl="0"/>
            <a:r>
              <a:rPr lang="es-ES" sz="1300" dirty="0"/>
              <a:t>Diligenciar oportunamente la documentación de seguridad que requiera la ejecución de su trabajo, ATS, pre-inspecciones entre otros.</a:t>
            </a:r>
            <a:endParaRPr lang="es-ES_tradnl" sz="1300" dirty="0"/>
          </a:p>
          <a:p>
            <a:pPr lvl="0"/>
            <a:r>
              <a:rPr lang="es-ES" sz="1300" dirty="0"/>
              <a:t> Utilizar, hacer mantenimiento y solicitar reemplazo oportuno de los elementos de protección personal.</a:t>
            </a:r>
            <a:endParaRPr lang="es-ES_tradnl" sz="1300" dirty="0"/>
          </a:p>
          <a:p>
            <a:pPr lvl="0"/>
            <a:r>
              <a:rPr lang="es-ES" sz="1300" dirty="0"/>
              <a:t>Asegurar que los equipos, herramientas estén en buen estado,  validación de inspección, así como reportar daños asegurar su reemplazo y oportuno mantenimiento.</a:t>
            </a:r>
            <a:endParaRPr lang="es-ES_tradnl" sz="1300" dirty="0"/>
          </a:p>
          <a:p>
            <a:pPr lvl="0"/>
            <a:r>
              <a:rPr lang="es-ES" sz="1300" dirty="0"/>
              <a:t>Enseñar prácticas de trabajo seguro cuando haya personas nuevas.</a:t>
            </a:r>
            <a:endParaRPr lang="es-ES_tradnl" sz="1300" dirty="0"/>
          </a:p>
          <a:p>
            <a:pPr lvl="0"/>
            <a:r>
              <a:rPr lang="es-ES" sz="1300" dirty="0"/>
              <a:t>Conocer y aplicar la gestión ambiental separación de residuos, hábitos de vida saludable</a:t>
            </a:r>
            <a:endParaRPr lang="es-ES_tradnl" sz="1300" dirty="0"/>
          </a:p>
          <a:p>
            <a:r>
              <a:rPr lang="es-CO" sz="1300" dirty="0"/>
              <a:t>Promover una sana convivencia. 			</a:t>
            </a:r>
            <a:r>
              <a:rPr lang="es-CO" sz="1300" dirty="0" smtClean="0"/>
              <a:t/>
            </a:r>
            <a:br>
              <a:rPr lang="es-CO" sz="1300" dirty="0" smtClean="0"/>
            </a:br>
            <a:r>
              <a:rPr lang="es-ES" sz="1300" dirty="0" smtClean="0"/>
              <a:t>A</a:t>
            </a:r>
            <a:r>
              <a:rPr lang="es-CO" sz="1300" dirty="0" smtClean="0"/>
              <a:t>dicional las que corresponden a </a:t>
            </a:r>
            <a:r>
              <a:rPr lang="es-CO" sz="2000" dirty="0" smtClean="0">
                <a:solidFill>
                  <a:srgbClr val="0000FF"/>
                </a:solidFill>
              </a:rPr>
              <a:t>JEFES</a:t>
            </a:r>
            <a:r>
              <a:rPr lang="es-CO" sz="2000" dirty="0">
                <a:solidFill>
                  <a:srgbClr val="0000FF"/>
                </a:solidFill>
              </a:rPr>
              <a:t>, COPASST, </a:t>
            </a:r>
            <a:r>
              <a:rPr lang="es-CO" sz="2000" dirty="0" smtClean="0">
                <a:solidFill>
                  <a:srgbClr val="0000FF"/>
                </a:solidFill>
              </a:rPr>
              <a:t>BRIGADISTA.</a:t>
            </a:r>
            <a:endParaRPr lang="es-ES" sz="2000" dirty="0">
              <a:solidFill>
                <a:srgbClr val="0000FF"/>
              </a:solidFill>
            </a:endParaRPr>
          </a:p>
          <a:p>
            <a:endParaRPr lang="es-ES" sz="2000" dirty="0">
              <a:solidFill>
                <a:srgbClr val="0000FF"/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346770" cy="539981"/>
          </a:xfrm>
        </p:spPr>
        <p:txBody>
          <a:bodyPr>
            <a:norm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</a:rPr>
              <a:t>SON DEBERES Y RESPONSABILIDADES EN SSTA </a:t>
            </a:r>
            <a:endParaRPr lang="es-E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7395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4098878" y="1763924"/>
            <a:ext cx="4901874" cy="5487967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s-ES_tradnl" b="1" dirty="0"/>
              <a:t>Ley 1562 </a:t>
            </a:r>
            <a:r>
              <a:rPr lang="es-ES_tradnl" b="1" dirty="0" smtClean="0"/>
              <a:t>-</a:t>
            </a:r>
            <a:r>
              <a:rPr lang="pt-BR" dirty="0" smtClean="0"/>
              <a:t>Articulo 4° </a:t>
            </a:r>
          </a:p>
          <a:p>
            <a:pPr algn="just"/>
            <a:r>
              <a:rPr lang="es-ES_tradnl" dirty="0" smtClean="0"/>
              <a:t>Es </a:t>
            </a:r>
            <a:r>
              <a:rPr lang="es-ES_tradnl" dirty="0"/>
              <a:t>enfermedad laboral la </a:t>
            </a:r>
            <a:r>
              <a:rPr lang="es-ES_tradnl" dirty="0" smtClean="0"/>
              <a:t>contraída </a:t>
            </a:r>
            <a:r>
              <a:rPr lang="es-ES_tradnl" dirty="0"/>
              <a:t>como resultado de la </a:t>
            </a:r>
            <a:r>
              <a:rPr lang="es-ES_tradnl" dirty="0" smtClean="0"/>
              <a:t>exposición </a:t>
            </a:r>
            <a:r>
              <a:rPr lang="es-ES_tradnl" dirty="0"/>
              <a:t>a factores de riesgo inherentes a la actividad laboral o del medio en el que el trabajador se ha visto obligado a trabajar. El Gobierno Nacional, determinará, en forma </a:t>
            </a:r>
            <a:r>
              <a:rPr lang="es-ES_tradnl" dirty="0" smtClean="0"/>
              <a:t>periódica, </a:t>
            </a:r>
            <a:r>
              <a:rPr lang="es-ES_tradnl" dirty="0"/>
              <a:t>las enfermedades que se consideran como laborales y en los casos en que una enfermedad no figure en la tabla de enfermedades laborales, pero se demuestre la </a:t>
            </a:r>
            <a:r>
              <a:rPr lang="es-ES_tradnl" dirty="0" smtClean="0"/>
              <a:t>relación </a:t>
            </a:r>
            <a:r>
              <a:rPr lang="es-ES_tradnl" dirty="0"/>
              <a:t>de causalidad con los factores de riesgo ocupacionales </a:t>
            </a:r>
            <a:r>
              <a:rPr lang="es-ES_tradnl" dirty="0" smtClean="0"/>
              <a:t>será́ </a:t>
            </a:r>
            <a:r>
              <a:rPr lang="es-ES_tradnl" dirty="0"/>
              <a:t>reconocida como enfermedad laboral, conforme lo establecido en las normas legales </a:t>
            </a:r>
            <a:r>
              <a:rPr lang="es-ES_tradnl" dirty="0" smtClean="0"/>
              <a:t>vigentes.</a:t>
            </a:r>
            <a:endParaRPr lang="es-ES_tradnl" dirty="0"/>
          </a:p>
          <a:p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half" idx="2"/>
          </p:nvPr>
        </p:nvSpPr>
        <p:spPr>
          <a:xfrm>
            <a:off x="0" y="1187549"/>
            <a:ext cx="3820096" cy="5172075"/>
          </a:xfrm>
        </p:spPr>
        <p:txBody>
          <a:bodyPr/>
          <a:lstStyle/>
          <a:p>
            <a:pPr algn="just"/>
            <a:r>
              <a:rPr lang="es-ES_tradnl" sz="1600" b="1" dirty="0" smtClean="0"/>
              <a:t>Ley 1562 Articulo  </a:t>
            </a:r>
            <a:r>
              <a:rPr lang="es-ES_tradnl" sz="1600" b="1" dirty="0"/>
              <a:t>3°. </a:t>
            </a:r>
            <a:endParaRPr lang="es-ES_tradnl" sz="1600" b="1" dirty="0" smtClean="0"/>
          </a:p>
          <a:p>
            <a:pPr algn="just"/>
            <a:r>
              <a:rPr lang="es-ES_tradnl" sz="1600" b="1" dirty="0" smtClean="0"/>
              <a:t>Accidente </a:t>
            </a:r>
            <a:r>
              <a:rPr lang="es-ES_tradnl" sz="1600" b="1" dirty="0"/>
              <a:t>de </a:t>
            </a:r>
            <a:r>
              <a:rPr lang="es-ES_tradnl" sz="1600" b="1" dirty="0" smtClean="0"/>
              <a:t>trabajo. </a:t>
            </a:r>
            <a:r>
              <a:rPr lang="es-ES_tradnl" sz="1600" b="1" dirty="0"/>
              <a:t>Es accidente de trabajo todo suceso repentino que sobrevenga por causa o con </a:t>
            </a:r>
            <a:r>
              <a:rPr lang="es-ES_tradnl" sz="1600" b="1" dirty="0" smtClean="0"/>
              <a:t>ocasión </a:t>
            </a:r>
            <a:r>
              <a:rPr lang="es-ES_tradnl" sz="1600" b="1" dirty="0"/>
              <a:t>del </a:t>
            </a:r>
            <a:r>
              <a:rPr lang="es-ES_tradnl" sz="1600" b="1" dirty="0" smtClean="0"/>
              <a:t>trabajo, </a:t>
            </a:r>
            <a:r>
              <a:rPr lang="es-ES_tradnl" sz="1600" b="1" dirty="0"/>
              <a:t>y que produzca en el trabajador una </a:t>
            </a:r>
            <a:r>
              <a:rPr lang="es-ES_tradnl" sz="1600" b="1" dirty="0" smtClean="0"/>
              <a:t>lesión orgánica, </a:t>
            </a:r>
            <a:r>
              <a:rPr lang="es-ES_tradnl" sz="1600" b="1" dirty="0"/>
              <a:t>una </a:t>
            </a:r>
            <a:r>
              <a:rPr lang="es-ES_tradnl" sz="1600" b="1" dirty="0" smtClean="0"/>
              <a:t>perturbación </a:t>
            </a:r>
            <a:r>
              <a:rPr lang="es-ES_tradnl" sz="1600" b="1" dirty="0"/>
              <a:t>funcional o </a:t>
            </a:r>
            <a:r>
              <a:rPr lang="es-ES_tradnl" sz="1600" b="1" dirty="0" smtClean="0"/>
              <a:t>psiquiátrica, </a:t>
            </a:r>
            <a:r>
              <a:rPr lang="es-ES_tradnl" sz="1600" b="1" dirty="0"/>
              <a:t>una invalidez o la </a:t>
            </a:r>
            <a:r>
              <a:rPr lang="es-ES_tradnl" sz="1600" b="1" dirty="0" smtClean="0"/>
              <a:t>muerte.</a:t>
            </a:r>
            <a:endParaRPr lang="es-ES_tradnl" sz="1600" b="1" dirty="0"/>
          </a:p>
          <a:p>
            <a:pPr algn="just"/>
            <a:endParaRPr lang="es-ES" sz="1600" b="1" dirty="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504031" y="168344"/>
            <a:ext cx="9329902" cy="58715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Accidente de trabajo enfermedad laboral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031574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369089" y="2984776"/>
            <a:ext cx="9072563" cy="1511935"/>
          </a:xfrm>
        </p:spPr>
        <p:txBody>
          <a:bodyPr>
            <a:noAutofit/>
          </a:bodyPr>
          <a:lstStyle/>
          <a:p>
            <a:pPr algn="ctr"/>
            <a:r>
              <a:rPr lang="es-ES" sz="5400" dirty="0" smtClean="0"/>
              <a:t>Identificación de peligros y valoración del riesgos </a:t>
            </a:r>
            <a:endParaRPr lang="es-ES" sz="5400" dirty="0"/>
          </a:p>
        </p:txBody>
      </p:sp>
      <p:sp>
        <p:nvSpPr>
          <p:cNvPr id="2" name="CuadroTexto 1"/>
          <p:cNvSpPr txBox="1"/>
          <p:nvPr/>
        </p:nvSpPr>
        <p:spPr>
          <a:xfrm>
            <a:off x="1295896" y="4859957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Identifique el peligro , valore y priorice el riesgo  y controle  </a:t>
            </a:r>
            <a:endParaRPr lang="es-E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958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504031" y="168344"/>
            <a:ext cx="9072563" cy="1379246"/>
          </a:xfrm>
          <a:ln>
            <a:solidFill>
              <a:srgbClr val="53548A"/>
            </a:solidFill>
          </a:ln>
        </p:spPr>
        <p:txBody>
          <a:bodyPr>
            <a:normAutofit/>
          </a:bodyPr>
          <a:lstStyle/>
          <a:p>
            <a:pPr algn="ctr"/>
            <a:r>
              <a:rPr lang="es-ES" dirty="0" smtClean="0"/>
              <a:t>Peligro </a:t>
            </a:r>
            <a:br>
              <a:rPr lang="es-ES" dirty="0" smtClean="0"/>
            </a:br>
            <a:r>
              <a:rPr lang="es-ES" dirty="0" smtClean="0"/>
              <a:t>riesgo </a:t>
            </a:r>
            <a:br>
              <a:rPr lang="es-ES" dirty="0" smtClean="0"/>
            </a:br>
            <a:r>
              <a:rPr lang="es-ES" u="sng" dirty="0" smtClean="0"/>
              <a:t>percepción del riesgo</a:t>
            </a:r>
            <a:br>
              <a:rPr lang="es-ES" u="sng" dirty="0" smtClean="0"/>
            </a:br>
            <a:r>
              <a:rPr lang="es-ES" dirty="0" smtClean="0"/>
              <a:t>tolerancia al riesgo </a:t>
            </a:r>
            <a:endParaRPr lang="es-ES" dirty="0"/>
          </a:p>
        </p:txBody>
      </p:sp>
      <p:pic>
        <p:nvPicPr>
          <p:cNvPr id="6" name="Imagen 6" descr="image0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3" y="1835621"/>
            <a:ext cx="9524090" cy="5045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04149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67154"/>
            <a:ext cx="9918272" cy="1192404"/>
          </a:xfrm>
        </p:spPr>
        <p:txBody>
          <a:bodyPr/>
          <a:lstStyle/>
          <a:p>
            <a:pPr algn="ctr"/>
            <a:r>
              <a:rPr lang="es-ES" b="1" dirty="0" smtClean="0"/>
              <a:t>FACTORES DE RIESGO</a:t>
            </a:r>
            <a:endParaRPr lang="es-ES" b="1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 rot="16200000">
            <a:off x="-985513" y="3036911"/>
            <a:ext cx="3628644" cy="938031"/>
          </a:xfrm>
        </p:spPr>
        <p:txBody>
          <a:bodyPr/>
          <a:lstStyle/>
          <a:p>
            <a:pPr algn="ctr"/>
            <a:r>
              <a:rPr lang="es-ES" dirty="0" smtClean="0">
                <a:solidFill>
                  <a:srgbClr val="0000FF"/>
                </a:solidFill>
              </a:rPr>
              <a:t>SEGURIDAD </a:t>
            </a:r>
          </a:p>
          <a:p>
            <a:endParaRPr lang="es-ES" dirty="0">
              <a:solidFill>
                <a:srgbClr val="0000FF"/>
              </a:solidFill>
            </a:endParaRPr>
          </a:p>
        </p:txBody>
      </p:sp>
      <p:sp>
        <p:nvSpPr>
          <p:cNvPr id="5" name="Marcador de contenido 4"/>
          <p:cNvSpPr>
            <a:spLocks noGrp="1"/>
          </p:cNvSpPr>
          <p:nvPr>
            <p:ph sz="half" idx="2"/>
          </p:nvPr>
        </p:nvSpPr>
        <p:spPr>
          <a:xfrm>
            <a:off x="1007864" y="1331565"/>
            <a:ext cx="3110286" cy="447666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s-ES" sz="2800" b="1" dirty="0" smtClean="0"/>
              <a:t>Locativo</a:t>
            </a:r>
          </a:p>
          <a:p>
            <a:r>
              <a:rPr lang="es-ES" sz="2800" b="1" dirty="0" smtClean="0"/>
              <a:t>Mecánico</a:t>
            </a:r>
          </a:p>
          <a:p>
            <a:r>
              <a:rPr lang="es-ES" sz="2800" b="1" dirty="0" smtClean="0"/>
              <a:t>Eléctrico</a:t>
            </a:r>
          </a:p>
          <a:p>
            <a:r>
              <a:rPr lang="es-ES" sz="2800" b="1" dirty="0" smtClean="0"/>
              <a:t>Transito </a:t>
            </a:r>
          </a:p>
          <a:p>
            <a:r>
              <a:rPr lang="es-ES" sz="2800" b="1" dirty="0" smtClean="0"/>
              <a:t>Químico</a:t>
            </a:r>
          </a:p>
          <a:p>
            <a:r>
              <a:rPr lang="es-ES" sz="2800" b="1" dirty="0" smtClean="0"/>
              <a:t>Natural </a:t>
            </a:r>
          </a:p>
          <a:p>
            <a:r>
              <a:rPr lang="es-ES" sz="2800" b="1" dirty="0" smtClean="0"/>
              <a:t>Biológico</a:t>
            </a:r>
          </a:p>
          <a:p>
            <a:r>
              <a:rPr lang="es-ES" sz="2800" b="1" dirty="0" smtClean="0"/>
              <a:t>Biomecánico </a:t>
            </a:r>
          </a:p>
          <a:p>
            <a:endParaRPr lang="es-ES" sz="2800" b="1" dirty="0" smtClean="0"/>
          </a:p>
          <a:p>
            <a:endParaRPr lang="es-ES" sz="2800" b="1" dirty="0" smtClean="0"/>
          </a:p>
          <a:p>
            <a:endParaRPr lang="es-ES" sz="2800" b="1" dirty="0"/>
          </a:p>
        </p:txBody>
      </p:sp>
      <p:sp>
        <p:nvSpPr>
          <p:cNvPr id="6" name="Marcador de texto 5"/>
          <p:cNvSpPr>
            <a:spLocks noGrp="1"/>
          </p:cNvSpPr>
          <p:nvPr>
            <p:ph type="body" sz="quarter" idx="3"/>
          </p:nvPr>
        </p:nvSpPr>
        <p:spPr>
          <a:xfrm>
            <a:off x="5400352" y="2699717"/>
            <a:ext cx="3629025" cy="705219"/>
          </a:xfrm>
        </p:spPr>
        <p:txBody>
          <a:bodyPr/>
          <a:lstStyle/>
          <a:p>
            <a:pPr algn="ctr"/>
            <a:r>
              <a:rPr lang="es-ES" dirty="0" smtClean="0">
                <a:solidFill>
                  <a:srgbClr val="0000FF"/>
                </a:solidFill>
              </a:rPr>
              <a:t>HIGIENE </a:t>
            </a:r>
            <a:endParaRPr lang="es-ES" dirty="0">
              <a:solidFill>
                <a:srgbClr val="0000FF"/>
              </a:solidFill>
            </a:endParaRPr>
          </a:p>
        </p:txBody>
      </p:sp>
      <p:sp>
        <p:nvSpPr>
          <p:cNvPr id="7" name="CuadroTexto 9"/>
          <p:cNvSpPr txBox="1">
            <a:spLocks noChangeArrowheads="1"/>
          </p:cNvSpPr>
          <p:nvPr/>
        </p:nvSpPr>
        <p:spPr bwMode="auto">
          <a:xfrm>
            <a:off x="5832400" y="3491805"/>
            <a:ext cx="3095619" cy="3425765"/>
          </a:xfrm>
          <a:prstGeom prst="rect">
            <a:avLst/>
          </a:prstGeom>
          <a:ln/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00794" tIns="50397" rIns="100794" bIns="5039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ill Sans M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ill Sans MT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ill Sans MT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ill Sans MT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ill Sans MT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charset="0"/>
                <a:ea typeface="ＭＳ Ｐゴシック" charset="0"/>
              </a:defRPr>
            </a:lvl9pPr>
          </a:lstStyle>
          <a:p>
            <a:pPr eaLnBrk="1" hangingPunct="1"/>
            <a:r>
              <a:rPr lang="es-ES" sz="3600" b="1" dirty="0"/>
              <a:t>Biológico</a:t>
            </a:r>
          </a:p>
          <a:p>
            <a:pPr eaLnBrk="1" hangingPunct="1"/>
            <a:r>
              <a:rPr lang="es-ES" sz="3600" b="1" dirty="0"/>
              <a:t>Físicos</a:t>
            </a:r>
          </a:p>
          <a:p>
            <a:pPr eaLnBrk="1" hangingPunct="1"/>
            <a:r>
              <a:rPr lang="es-ES" sz="3600" b="1" dirty="0"/>
              <a:t>Biomecánico</a:t>
            </a:r>
          </a:p>
          <a:p>
            <a:pPr eaLnBrk="1" hangingPunct="1"/>
            <a:r>
              <a:rPr lang="es-ES" sz="3600" b="1" dirty="0" smtClean="0"/>
              <a:t>Químico</a:t>
            </a:r>
          </a:p>
          <a:p>
            <a:pPr eaLnBrk="1" hangingPunct="1"/>
            <a:r>
              <a:rPr lang="es-ES" sz="3600" b="1" dirty="0" smtClean="0"/>
              <a:t>Biomecánico</a:t>
            </a:r>
          </a:p>
          <a:p>
            <a:pPr eaLnBrk="1" hangingPunct="1"/>
            <a:r>
              <a:rPr lang="es-ES" sz="3600" b="1" dirty="0" smtClean="0"/>
              <a:t>Psicosocial </a:t>
            </a:r>
            <a:endParaRPr lang="es-ES" sz="3600" b="1" dirty="0"/>
          </a:p>
        </p:txBody>
      </p:sp>
    </p:spTree>
    <p:extLst>
      <p:ext uri="{BB962C8B-B14F-4D97-AF65-F5344CB8AC3E}">
        <p14:creationId xmlns:p14="http://schemas.microsoft.com/office/powerpoint/2010/main" val="4313011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Captura de pantalla 2016-09-01 a las 10.04.41 a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05" y="0"/>
            <a:ext cx="10113031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9813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rcRect l="7166" r="7166"/>
          <a:stretch>
            <a:fillRect/>
          </a:stretch>
        </p:blipFill>
        <p:spPr>
          <a:xfrm>
            <a:off x="253017" y="1291707"/>
            <a:ext cx="9456459" cy="5403644"/>
          </a:xfrm>
          <a:ln>
            <a:solidFill>
              <a:srgbClr val="53548A"/>
            </a:solidFill>
          </a:ln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504030" y="168343"/>
            <a:ext cx="8891341" cy="894143"/>
          </a:xfrm>
          <a:ln>
            <a:solidFill>
              <a:srgbClr val="53548A"/>
            </a:solidFill>
          </a:ln>
        </p:spPr>
        <p:txBody>
          <a:bodyPr/>
          <a:lstStyle/>
          <a:p>
            <a:pPr algn="ctr"/>
            <a:r>
              <a:rPr lang="es-ES" sz="4000" dirty="0" smtClean="0">
                <a:solidFill>
                  <a:srgbClr val="3366FF"/>
                </a:solidFill>
              </a:rPr>
              <a:t>MECANICO</a:t>
            </a:r>
            <a:endParaRPr lang="es-ES" sz="4000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996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Captura de pantalla 2016-09-01 a las 10.10.54 a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95027"/>
            <a:ext cx="9935141" cy="629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963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57845" y="489081"/>
            <a:ext cx="8821864" cy="644607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pPr algn="ctr"/>
            <a:r>
              <a:rPr lang="es-ES" sz="3500" b="1" dirty="0" smtClean="0">
                <a:solidFill>
                  <a:srgbClr val="0000FF"/>
                </a:solidFill>
              </a:rPr>
              <a:t>VIAL</a:t>
            </a:r>
            <a:endParaRPr lang="es-ES" sz="3500" b="1" dirty="0">
              <a:solidFill>
                <a:srgbClr val="0000FF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295896" y="1763613"/>
            <a:ext cx="5832648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 smtClean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s-ES" b="1" dirty="0" smtClean="0">
                <a:solidFill>
                  <a:srgbClr val="000000"/>
                </a:solidFill>
              </a:rPr>
              <a:t>USO DE LOS VEHICULOS PARA SERVICIO.</a:t>
            </a:r>
          </a:p>
          <a:p>
            <a:pPr marL="285750" indent="-285750">
              <a:buFont typeface="Arial"/>
              <a:buChar char="•"/>
            </a:pPr>
            <a:r>
              <a:rPr lang="es-ES" b="1" dirty="0" smtClean="0">
                <a:solidFill>
                  <a:srgbClr val="000000"/>
                </a:solidFill>
              </a:rPr>
              <a:t>TRAFICO VEHICULAR EN AREAS DE TRABAJO.</a:t>
            </a:r>
          </a:p>
          <a:p>
            <a:pPr marL="285750" indent="-285750">
              <a:buFont typeface="Arial"/>
              <a:buChar char="•"/>
            </a:pPr>
            <a:r>
              <a:rPr lang="es-ES" b="1" dirty="0" smtClean="0">
                <a:solidFill>
                  <a:srgbClr val="000000"/>
                </a:solidFill>
              </a:rPr>
              <a:t>MOTOCICLISTAS.</a:t>
            </a:r>
          </a:p>
          <a:p>
            <a:endParaRPr lang="es-ES" b="1" dirty="0" smtClean="0">
              <a:solidFill>
                <a:srgbClr val="000000"/>
              </a:solidFill>
            </a:endParaRPr>
          </a:p>
          <a:p>
            <a:endParaRPr lang="es-E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6050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Captura de pantalla 2016-09-01 a las 10.22.41 a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74" y="505945"/>
            <a:ext cx="9366712" cy="6003891"/>
          </a:xfrm>
          <a:prstGeom prst="rect">
            <a:avLst/>
          </a:prstGeom>
          <a:ln>
            <a:solidFill>
              <a:srgbClr val="53548A"/>
            </a:solidFill>
          </a:ln>
        </p:spPr>
      </p:pic>
    </p:spTree>
    <p:extLst>
      <p:ext uri="{BB962C8B-B14F-4D97-AF65-F5344CB8AC3E}">
        <p14:creationId xmlns:p14="http://schemas.microsoft.com/office/powerpoint/2010/main" val="1324391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Captura de pantalla 2016-09-01 a las 10.39.21 a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3676"/>
            <a:ext cx="9839855" cy="6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1309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Captura de pantalla 2016-09-01 a las 10.45.09 a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80625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0540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Captura de pantalla 2016-09-01 a las 10.57.27 a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0" y="0"/>
            <a:ext cx="9871311" cy="7367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8067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Captura de pantalla 2016-09-01 a las 1.26.51 p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7339"/>
            <a:ext cx="10080625" cy="497840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130144" y="252973"/>
            <a:ext cx="7455571" cy="576753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pPr algn="ctr"/>
            <a:r>
              <a:rPr lang="es-ES" sz="3100" b="1" dirty="0">
                <a:solidFill>
                  <a:srgbClr val="0000FF"/>
                </a:solidFill>
              </a:rPr>
              <a:t>BIOMECANICO</a:t>
            </a:r>
            <a:r>
              <a:rPr lang="es-ES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294936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885" y="1349189"/>
            <a:ext cx="9260427" cy="556962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10862" y="489080"/>
            <a:ext cx="8029078" cy="378777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</a:rPr>
              <a:t>ELEMENTOS DE PROTECCION PERSONAL</a:t>
            </a:r>
            <a:endParaRPr lang="es-E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9593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68679" y="556541"/>
            <a:ext cx="9732725" cy="1323140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pPr algn="ctr"/>
            <a:r>
              <a:rPr lang="es-ES" sz="4000" b="1" dirty="0">
                <a:solidFill>
                  <a:srgbClr val="0000FF"/>
                </a:solidFill>
              </a:rPr>
              <a:t>JERARQUIA DE CONTROLES DE PELIGROS </a:t>
            </a:r>
          </a:p>
        </p:txBody>
      </p:sp>
      <p:pic>
        <p:nvPicPr>
          <p:cNvPr id="4" name="Imagen 3" descr="Captura de pantalla 2016-09-01 a las 2.01.54 p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59" y="269838"/>
            <a:ext cx="9156568" cy="6901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023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3307940421"/>
              </p:ext>
            </p:extLst>
          </p:nvPr>
        </p:nvGraphicFramePr>
        <p:xfrm>
          <a:off x="359792" y="683493"/>
          <a:ext cx="8568952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Abrir llave 3"/>
          <p:cNvSpPr/>
          <p:nvPr/>
        </p:nvSpPr>
        <p:spPr bwMode="auto">
          <a:xfrm rot="5400000">
            <a:off x="4320232" y="-396627"/>
            <a:ext cx="576064" cy="8784976"/>
          </a:xfrm>
          <a:prstGeom prst="leftBrace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None/>
              <a:tabLst/>
            </a:pPr>
            <a:endParaRPr kumimoji="0" lang="es-ES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charset="0"/>
              <a:cs typeface="DejaVu Sans" charset="0"/>
            </a:endParaRPr>
          </a:p>
        </p:txBody>
      </p:sp>
      <p:sp>
        <p:nvSpPr>
          <p:cNvPr id="5" name="Abrir llave 4"/>
          <p:cNvSpPr/>
          <p:nvPr/>
        </p:nvSpPr>
        <p:spPr bwMode="auto">
          <a:xfrm rot="16200000">
            <a:off x="4320232" y="683493"/>
            <a:ext cx="576064" cy="8784976"/>
          </a:xfrm>
          <a:prstGeom prst="leftBrace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None/>
              <a:tabLst/>
            </a:pPr>
            <a:endParaRPr kumimoji="0" lang="es-ES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charset="0"/>
              <a:cs typeface="DejaVu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1154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Captura de pantalla 2016-09-01 a las 10.43.19 a.m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3" y="1835621"/>
            <a:ext cx="9561897" cy="436711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03808" y="827509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</a:rPr>
              <a:t>PLAN DE EMERGENCIAS  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9349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Captura de pantalla 2016-09-01 a las 10.52.17 a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3" y="253769"/>
            <a:ext cx="8793801" cy="414382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1760" y="4715941"/>
            <a:ext cx="9505056" cy="1763772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Movimientos sísmicos</a:t>
            </a:r>
          </a:p>
          <a:p>
            <a:endParaRPr lang="es-ES" dirty="0">
              <a:solidFill>
                <a:srgbClr val="FF0000"/>
              </a:solidFill>
            </a:endParaRPr>
          </a:p>
          <a:p>
            <a:r>
              <a:rPr lang="es-ES" dirty="0" smtClean="0">
                <a:solidFill>
                  <a:srgbClr val="FF0000"/>
                </a:solidFill>
              </a:rPr>
              <a:t>Fallas estructurales </a:t>
            </a:r>
          </a:p>
          <a:p>
            <a:r>
              <a:rPr lang="es-ES" dirty="0" smtClean="0">
                <a:solidFill>
                  <a:srgbClr val="FF0000"/>
                </a:solidFill>
              </a:rPr>
              <a:t>Derrames </a:t>
            </a:r>
          </a:p>
          <a:p>
            <a:r>
              <a:rPr lang="es-ES" dirty="0" smtClean="0">
                <a:solidFill>
                  <a:srgbClr val="FF0000"/>
                </a:solidFill>
              </a:rPr>
              <a:t>Incendio y explosión </a:t>
            </a:r>
            <a:endParaRPr lang="es-ES" dirty="0" smtClean="0">
              <a:solidFill>
                <a:srgbClr val="FF0000"/>
              </a:solidFill>
            </a:endParaRPr>
          </a:p>
          <a:p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863848" y="4355901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00"/>
                </a:solidFill>
              </a:rPr>
              <a:t>POSIBLE EMERGENCIAS </a:t>
            </a:r>
            <a:endParaRPr lang="es-ES" b="1" dirty="0">
              <a:solidFill>
                <a:srgbClr val="000000"/>
              </a:solidFill>
            </a:endParaRPr>
          </a:p>
        </p:txBody>
      </p:sp>
      <p:pic>
        <p:nvPicPr>
          <p:cNvPr id="4" name="Imagen 3" descr="Captura de pantalla 2017-02-13 a las 11.43.48 a.m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320" y="5364013"/>
            <a:ext cx="3744416" cy="1536700"/>
          </a:xfrm>
          <a:prstGeom prst="rect">
            <a:avLst/>
          </a:prstGeom>
          <a:ln>
            <a:solidFill>
              <a:srgbClr val="4F81BD"/>
            </a:solidFill>
          </a:ln>
        </p:spPr>
      </p:pic>
      <p:sp>
        <p:nvSpPr>
          <p:cNvPr id="6" name="CuadroTexto 5"/>
          <p:cNvSpPr txBox="1"/>
          <p:nvPr/>
        </p:nvSpPr>
        <p:spPr>
          <a:xfrm>
            <a:off x="5112320" y="4859957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00"/>
                </a:solidFill>
              </a:rPr>
              <a:t>TIPOS DE EXTINTORES INSEPET </a:t>
            </a:r>
            <a:endParaRPr lang="es-ES" b="1" dirty="0">
              <a:solidFill>
                <a:srgbClr val="00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43768" y="6660157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Identifique, punto de encuentro</a:t>
            </a:r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0198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520032" y="611485"/>
            <a:ext cx="5184576" cy="471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00794" tIns="50397" rIns="100794" bIns="50397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/>
                </a:solidFill>
              </a:rPr>
              <a:t>COMIT</a:t>
            </a:r>
            <a:r>
              <a:rPr lang="fr-FR" sz="2400" b="1" dirty="0" err="1" smtClean="0">
                <a:solidFill>
                  <a:schemeClr val="tx1"/>
                </a:solidFill>
              </a:rPr>
              <a:t>É</a:t>
            </a:r>
            <a:r>
              <a:rPr lang="es-ES" sz="2400" b="1" dirty="0" smtClean="0">
                <a:solidFill>
                  <a:schemeClr val="tx1"/>
                </a:solidFill>
              </a:rPr>
              <a:t> DE CONVIVENCIA  </a:t>
            </a:r>
            <a:endParaRPr lang="es-ES" sz="2400" b="1" dirty="0">
              <a:solidFill>
                <a:schemeClr val="tx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079872" y="2339677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u"/>
            </a:pPr>
            <a:r>
              <a:rPr lang="es-ES" b="1" dirty="0" smtClean="0">
                <a:solidFill>
                  <a:srgbClr val="000000"/>
                </a:solidFill>
              </a:rPr>
              <a:t>¿QU</a:t>
            </a:r>
            <a:r>
              <a:rPr lang="fr-FR" b="1" dirty="0" err="1" smtClean="0">
                <a:solidFill>
                  <a:srgbClr val="000000"/>
                </a:solidFill>
              </a:rPr>
              <a:t>É</a:t>
            </a:r>
            <a:r>
              <a:rPr lang="es-ES" b="1" dirty="0" smtClean="0">
                <a:solidFill>
                  <a:srgbClr val="000000"/>
                </a:solidFill>
              </a:rPr>
              <a:t> ES EL COMIT</a:t>
            </a:r>
            <a:r>
              <a:rPr lang="fr-FR" b="1" dirty="0" err="1" smtClean="0">
                <a:solidFill>
                  <a:srgbClr val="000000"/>
                </a:solidFill>
              </a:rPr>
              <a:t>É</a:t>
            </a:r>
            <a:r>
              <a:rPr lang="es-ES" b="1" dirty="0" smtClean="0">
                <a:solidFill>
                  <a:srgbClr val="000000"/>
                </a:solidFill>
              </a:rPr>
              <a:t> DE CONVIENCIA?</a:t>
            </a:r>
            <a:endParaRPr lang="es-ES" b="1" dirty="0">
              <a:solidFill>
                <a:srgbClr val="0000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727944" y="3491805"/>
            <a:ext cx="59041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u"/>
            </a:pPr>
            <a:r>
              <a:rPr lang="es-ES" b="1" dirty="0" smtClean="0">
                <a:solidFill>
                  <a:srgbClr val="000000"/>
                </a:solidFill>
              </a:rPr>
              <a:t>¿</a:t>
            </a:r>
            <a:r>
              <a:rPr lang="es-ES_tradnl" b="1" dirty="0" smtClean="0">
                <a:solidFill>
                  <a:srgbClr val="000000"/>
                </a:solidFill>
              </a:rPr>
              <a:t>PARA QUE SIRVE EL </a:t>
            </a:r>
            <a:r>
              <a:rPr lang="es-ES" b="1" dirty="0" smtClean="0">
                <a:solidFill>
                  <a:srgbClr val="000000"/>
                </a:solidFill>
              </a:rPr>
              <a:t>COMIT</a:t>
            </a:r>
            <a:r>
              <a:rPr lang="fr-FR" b="1" dirty="0" err="1" smtClean="0">
                <a:solidFill>
                  <a:srgbClr val="000000"/>
                </a:solidFill>
              </a:rPr>
              <a:t>É</a:t>
            </a:r>
            <a:r>
              <a:rPr lang="es-ES" b="1" dirty="0" smtClean="0">
                <a:solidFill>
                  <a:srgbClr val="000000"/>
                </a:solidFill>
              </a:rPr>
              <a:t> </a:t>
            </a:r>
            <a:r>
              <a:rPr lang="es-ES" b="1" dirty="0">
                <a:solidFill>
                  <a:srgbClr val="000000"/>
                </a:solidFill>
              </a:rPr>
              <a:t>DE CONVIENCIA?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672160" y="4643933"/>
            <a:ext cx="51386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u"/>
            </a:pPr>
            <a:r>
              <a:rPr lang="es-ES_tradnl" b="1" dirty="0" smtClean="0">
                <a:solidFill>
                  <a:srgbClr val="000000"/>
                </a:solidFill>
              </a:rPr>
              <a:t>FUNCIONES Y RESPONSABILIDADES </a:t>
            </a:r>
          </a:p>
          <a:p>
            <a:r>
              <a:rPr lang="es-ES_tradnl" b="1" dirty="0" smtClean="0">
                <a:solidFill>
                  <a:srgbClr val="000000"/>
                </a:solidFill>
              </a:rPr>
              <a:t>DEL </a:t>
            </a:r>
            <a:r>
              <a:rPr lang="es-ES" b="1" dirty="0" smtClean="0">
                <a:solidFill>
                  <a:srgbClr val="000000"/>
                </a:solidFill>
              </a:rPr>
              <a:t>COMIT</a:t>
            </a:r>
            <a:r>
              <a:rPr lang="fr-FR" b="1" dirty="0" err="1" smtClean="0">
                <a:solidFill>
                  <a:srgbClr val="000000"/>
                </a:solidFill>
              </a:rPr>
              <a:t>É</a:t>
            </a:r>
            <a:r>
              <a:rPr lang="es-ES" b="1" dirty="0" smtClean="0">
                <a:solidFill>
                  <a:srgbClr val="000000"/>
                </a:solidFill>
              </a:rPr>
              <a:t> </a:t>
            </a:r>
            <a:r>
              <a:rPr lang="es-ES" b="1" dirty="0">
                <a:solidFill>
                  <a:srgbClr val="000000"/>
                </a:solidFill>
              </a:rPr>
              <a:t>DE </a:t>
            </a:r>
            <a:r>
              <a:rPr lang="es-ES" b="1" dirty="0" smtClean="0">
                <a:solidFill>
                  <a:srgbClr val="000000"/>
                </a:solidFill>
              </a:rPr>
              <a:t>CONVIENCIA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448024" y="5796061"/>
            <a:ext cx="66992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u"/>
            </a:pPr>
            <a:r>
              <a:rPr lang="es-ES_tradnl" b="1" dirty="0" smtClean="0">
                <a:solidFill>
                  <a:srgbClr val="000000"/>
                </a:solidFill>
              </a:rPr>
              <a:t>¿</a:t>
            </a:r>
            <a:r>
              <a:rPr lang="es-ES_tradnl" b="1" dirty="0" smtClean="0">
                <a:solidFill>
                  <a:srgbClr val="000000"/>
                </a:solidFill>
              </a:rPr>
              <a:t>QUIENES </a:t>
            </a:r>
            <a:r>
              <a:rPr lang="es-ES_tradnl" b="1" dirty="0" smtClean="0">
                <a:solidFill>
                  <a:srgbClr val="000000"/>
                </a:solidFill>
              </a:rPr>
              <a:t>CONFORMAN EL COMIT</a:t>
            </a:r>
            <a:r>
              <a:rPr lang="fr-FR" b="1" dirty="0" err="1" smtClean="0">
                <a:solidFill>
                  <a:srgbClr val="000000"/>
                </a:solidFill>
              </a:rPr>
              <a:t>É</a:t>
            </a:r>
            <a:r>
              <a:rPr lang="es-ES_tradnl" b="1" dirty="0" smtClean="0">
                <a:solidFill>
                  <a:srgbClr val="000000"/>
                </a:solidFill>
              </a:rPr>
              <a:t> DE CONVIVENCIA </a:t>
            </a:r>
            <a:r>
              <a:rPr lang="es-ES" b="1" dirty="0" smtClean="0">
                <a:solidFill>
                  <a:srgbClr val="000000"/>
                </a:solidFill>
              </a:rPr>
              <a:t>.</a:t>
            </a:r>
            <a:endParaRPr lang="es-E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3030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91840" y="467469"/>
            <a:ext cx="8208912" cy="820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794" tIns="50397" rIns="100794" bIns="50397" anchor="ctr"/>
          <a:lstStyle/>
          <a:p>
            <a:pPr algn="ctr">
              <a:defRPr/>
            </a:pPr>
            <a:r>
              <a:rPr lang="es-CO" sz="31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BRIGADAS DE EMERGENCIA </a:t>
            </a:r>
            <a:br>
              <a:rPr lang="es-CO" sz="31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</a:br>
            <a:r>
              <a:rPr lang="es-CO" sz="31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DE GRUPO EMPRESARIAL </a:t>
            </a:r>
            <a:r>
              <a:rPr lang="es-CO" sz="31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INSEPET</a:t>
            </a:r>
            <a:endParaRPr lang="es-ES" sz="3100" b="1" i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15362" name="Rectangle 8"/>
          <p:cNvSpPr>
            <a:spLocks noChangeArrowheads="1"/>
          </p:cNvSpPr>
          <p:nvPr/>
        </p:nvSpPr>
        <p:spPr bwMode="auto">
          <a:xfrm>
            <a:off x="3024088" y="1547589"/>
            <a:ext cx="3969246" cy="1512168"/>
          </a:xfrm>
          <a:prstGeom prst="rect">
            <a:avLst/>
          </a:prstGeom>
          <a:solidFill>
            <a:srgbClr val="008000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100794" tIns="50397" rIns="100794" bIns="50397" anchor="ctr"/>
          <a:lstStyle/>
          <a:p>
            <a:pPr algn="ctr">
              <a:defRPr/>
            </a:pPr>
            <a:endParaRPr lang="es-CO" sz="2200" b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CO" sz="2200" b="1" dirty="0">
                <a:solidFill>
                  <a:schemeClr val="bg1"/>
                </a:solidFill>
              </a:rPr>
              <a:t>COORDINADOR GENERAL</a:t>
            </a:r>
          </a:p>
          <a:p>
            <a:pPr algn="ctr">
              <a:defRPr/>
            </a:pPr>
            <a:endParaRPr lang="es-CO" b="1" dirty="0" smtClean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CO" b="1" dirty="0" smtClean="0">
                <a:solidFill>
                  <a:schemeClr val="bg1"/>
                </a:solidFill>
              </a:rPr>
              <a:t>CARLOS </a:t>
            </a:r>
            <a:r>
              <a:rPr lang="es-CO" b="1" dirty="0">
                <a:solidFill>
                  <a:schemeClr val="bg1"/>
                </a:solidFill>
              </a:rPr>
              <a:t>PEÑA</a:t>
            </a:r>
          </a:p>
          <a:p>
            <a:pPr algn="ctr">
              <a:defRPr/>
            </a:pPr>
            <a:r>
              <a:rPr lang="es-CO" b="1" dirty="0" smtClean="0">
                <a:solidFill>
                  <a:schemeClr val="bg1"/>
                </a:solidFill>
              </a:rPr>
              <a:t>ENEIDA </a:t>
            </a:r>
            <a:r>
              <a:rPr lang="es-CO" b="1" dirty="0">
                <a:solidFill>
                  <a:schemeClr val="bg1"/>
                </a:solidFill>
              </a:rPr>
              <a:t>LACHE CARREÑO</a:t>
            </a:r>
          </a:p>
          <a:p>
            <a:pPr algn="ctr">
              <a:defRPr/>
            </a:pPr>
            <a:r>
              <a:rPr lang="es-CO" b="1" dirty="0">
                <a:solidFill>
                  <a:schemeClr val="bg1"/>
                </a:solidFill>
              </a:rPr>
              <a:t>MAURICIO BELTRAN </a:t>
            </a:r>
            <a:endParaRPr lang="es-CO" b="1" dirty="0" smtClean="0">
              <a:solidFill>
                <a:schemeClr val="bg1"/>
              </a:solidFill>
            </a:endParaRPr>
          </a:p>
          <a:p>
            <a:pPr algn="ctr">
              <a:defRPr/>
            </a:pP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15363" name="Rectangle 9"/>
          <p:cNvSpPr>
            <a:spLocks noChangeArrowheads="1"/>
          </p:cNvSpPr>
          <p:nvPr/>
        </p:nvSpPr>
        <p:spPr bwMode="auto">
          <a:xfrm>
            <a:off x="3456136" y="3491805"/>
            <a:ext cx="3174697" cy="2539140"/>
          </a:xfrm>
          <a:prstGeom prst="rect">
            <a:avLst/>
          </a:prstGeom>
          <a:solidFill>
            <a:srgbClr val="3366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lIns="100794" tIns="50397" rIns="100794" bIns="50397" anchor="ctr"/>
          <a:lstStyle/>
          <a:p>
            <a:pPr algn="ctr"/>
            <a:r>
              <a:rPr lang="es-CO" sz="2200" b="1" dirty="0">
                <a:solidFill>
                  <a:srgbClr val="FFFFFF"/>
                </a:solidFill>
              </a:rPr>
              <a:t>BRIGADA </a:t>
            </a:r>
          </a:p>
          <a:p>
            <a:pPr algn="ctr"/>
            <a:r>
              <a:rPr lang="es-CO" sz="2200" b="1" dirty="0">
                <a:solidFill>
                  <a:srgbClr val="FFFFFF"/>
                </a:solidFill>
              </a:rPr>
              <a:t>PRIMEROS AUX</a:t>
            </a:r>
          </a:p>
          <a:p>
            <a:pPr algn="ctr"/>
            <a:endParaRPr lang="es-CO" sz="2200" b="1" dirty="0">
              <a:solidFill>
                <a:srgbClr val="FFFFFF"/>
              </a:solidFill>
            </a:endParaRPr>
          </a:p>
          <a:p>
            <a:pPr algn="ctr"/>
            <a:r>
              <a:rPr lang="es-CO" b="1" dirty="0">
                <a:solidFill>
                  <a:srgbClr val="FFFFFF"/>
                </a:solidFill>
              </a:rPr>
              <a:t>FRANCELLY CORTES </a:t>
            </a:r>
          </a:p>
          <a:p>
            <a:pPr algn="ctr"/>
            <a:r>
              <a:rPr lang="es-CO" b="1" dirty="0">
                <a:solidFill>
                  <a:srgbClr val="FFFFFF"/>
                </a:solidFill>
              </a:rPr>
              <a:t>SANDRA LEON</a:t>
            </a:r>
          </a:p>
          <a:p>
            <a:pPr algn="ctr"/>
            <a:r>
              <a:rPr lang="es-CO" b="1" dirty="0">
                <a:solidFill>
                  <a:srgbClr val="FFFFFF"/>
                </a:solidFill>
              </a:rPr>
              <a:t>EDILSA </a:t>
            </a:r>
            <a:r>
              <a:rPr lang="es-CO" b="1" dirty="0" smtClean="0">
                <a:solidFill>
                  <a:srgbClr val="FFFFFF"/>
                </a:solidFill>
              </a:rPr>
              <a:t>CALDERON</a:t>
            </a:r>
          </a:p>
          <a:p>
            <a:pPr algn="ctr"/>
            <a:r>
              <a:rPr lang="es-CO" b="1" dirty="0" smtClean="0">
                <a:solidFill>
                  <a:srgbClr val="FFFFFF"/>
                </a:solidFill>
              </a:rPr>
              <a:t>DANIELA MUÑOZ</a:t>
            </a:r>
            <a:endParaRPr lang="es-CO" b="1" dirty="0">
              <a:solidFill>
                <a:srgbClr val="FFFFFF"/>
              </a:solidFill>
            </a:endParaRPr>
          </a:p>
          <a:p>
            <a:pPr algn="ctr"/>
            <a:endParaRPr lang="es-CO" b="1" dirty="0">
              <a:solidFill>
                <a:srgbClr val="FFFFFF"/>
              </a:solidFill>
            </a:endParaRPr>
          </a:p>
        </p:txBody>
      </p:sp>
      <p:sp>
        <p:nvSpPr>
          <p:cNvPr id="15364" name="Rectangle 10"/>
          <p:cNvSpPr>
            <a:spLocks noChangeArrowheads="1"/>
          </p:cNvSpPr>
          <p:nvPr/>
        </p:nvSpPr>
        <p:spPr bwMode="auto">
          <a:xfrm>
            <a:off x="197763" y="3463101"/>
            <a:ext cx="3174697" cy="2981032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lIns="100794" tIns="50397" rIns="100794" bIns="50397" anchor="ctr"/>
          <a:lstStyle/>
          <a:p>
            <a:pPr algn="ctr"/>
            <a:r>
              <a:rPr lang="es-CO" b="1" dirty="0">
                <a:solidFill>
                  <a:srgbClr val="FFFFFF"/>
                </a:solidFill>
              </a:rPr>
              <a:t>BRIGADA DE </a:t>
            </a:r>
          </a:p>
          <a:p>
            <a:pPr algn="ctr"/>
            <a:endParaRPr lang="es-CO" b="1" dirty="0" smtClean="0">
              <a:solidFill>
                <a:srgbClr val="FFFFFF"/>
              </a:solidFill>
            </a:endParaRPr>
          </a:p>
          <a:p>
            <a:pPr algn="ctr"/>
            <a:r>
              <a:rPr lang="es-CO" b="1" dirty="0" smtClean="0">
                <a:solidFill>
                  <a:srgbClr val="FFFFFF"/>
                </a:solidFill>
              </a:rPr>
              <a:t>INCENDIOS</a:t>
            </a:r>
            <a:endParaRPr lang="es-CO" b="1" dirty="0">
              <a:solidFill>
                <a:srgbClr val="FFFFFF"/>
              </a:solidFill>
            </a:endParaRPr>
          </a:p>
          <a:p>
            <a:pPr algn="ctr"/>
            <a:endParaRPr lang="es-CO" b="1" dirty="0">
              <a:solidFill>
                <a:srgbClr val="FFFFFF"/>
              </a:solidFill>
            </a:endParaRPr>
          </a:p>
          <a:p>
            <a:pPr algn="ctr"/>
            <a:r>
              <a:rPr lang="es-CO" b="1" dirty="0">
                <a:solidFill>
                  <a:srgbClr val="FFFFFF"/>
                </a:solidFill>
              </a:rPr>
              <a:t>FERNANDO RODRIGUEZ</a:t>
            </a:r>
          </a:p>
          <a:p>
            <a:pPr algn="ctr"/>
            <a:r>
              <a:rPr lang="es-CO" b="1" dirty="0">
                <a:solidFill>
                  <a:srgbClr val="FFFFFF"/>
                </a:solidFill>
              </a:rPr>
              <a:t>LUIS ORTIZ</a:t>
            </a:r>
          </a:p>
          <a:p>
            <a:pPr algn="ctr"/>
            <a:r>
              <a:rPr lang="es-CO" b="1" dirty="0">
                <a:solidFill>
                  <a:srgbClr val="FFFFFF"/>
                </a:solidFill>
              </a:rPr>
              <a:t>ALEJANDRO </a:t>
            </a:r>
            <a:r>
              <a:rPr lang="es-CO" b="1" dirty="0" smtClean="0">
                <a:solidFill>
                  <a:srgbClr val="FFFFFF"/>
                </a:solidFill>
              </a:rPr>
              <a:t>SIERRA</a:t>
            </a:r>
          </a:p>
          <a:p>
            <a:pPr algn="ctr"/>
            <a:r>
              <a:rPr lang="es-CO" b="1" dirty="0" smtClean="0">
                <a:solidFill>
                  <a:srgbClr val="FFFFFF"/>
                </a:solidFill>
              </a:rPr>
              <a:t>JONATHAN RODRIGUEZ</a:t>
            </a:r>
          </a:p>
          <a:p>
            <a:pPr algn="ctr"/>
            <a:r>
              <a:rPr lang="es-CO" b="1" dirty="0" smtClean="0">
                <a:solidFill>
                  <a:srgbClr val="FFFFFF"/>
                </a:solidFill>
              </a:rPr>
              <a:t>JEISON VASQUEZ </a:t>
            </a:r>
          </a:p>
          <a:p>
            <a:pPr algn="ctr"/>
            <a:r>
              <a:rPr lang="es-CO" b="1" dirty="0" smtClean="0">
                <a:solidFill>
                  <a:srgbClr val="FFFFFF"/>
                </a:solidFill>
              </a:rPr>
              <a:t>JULIO DELGADO</a:t>
            </a:r>
          </a:p>
          <a:p>
            <a:pPr algn="ctr"/>
            <a:r>
              <a:rPr lang="es-CO" b="1" dirty="0" smtClean="0">
                <a:solidFill>
                  <a:srgbClr val="FFFFFF"/>
                </a:solidFill>
              </a:rPr>
              <a:t>JEFERSON MORENO</a:t>
            </a:r>
          </a:p>
          <a:p>
            <a:pPr algn="ctr"/>
            <a:endParaRPr lang="es-CO" b="1" dirty="0" smtClean="0">
              <a:solidFill>
                <a:srgbClr val="FFFFFF"/>
              </a:solidFill>
            </a:endParaRPr>
          </a:p>
          <a:p>
            <a:pPr algn="ctr"/>
            <a:endParaRPr lang="es-CO" b="1" dirty="0">
              <a:solidFill>
                <a:srgbClr val="FFFFFF"/>
              </a:solidFill>
            </a:endParaRPr>
          </a:p>
          <a:p>
            <a:pPr algn="ctr"/>
            <a:endParaRPr lang="es-ES" b="1" dirty="0">
              <a:solidFill>
                <a:srgbClr val="FFFFFF"/>
              </a:solidFill>
            </a:endParaRPr>
          </a:p>
        </p:txBody>
      </p:sp>
      <p:sp>
        <p:nvSpPr>
          <p:cNvPr id="15365" name="Rectangle 11"/>
          <p:cNvSpPr>
            <a:spLocks noChangeArrowheads="1"/>
          </p:cNvSpPr>
          <p:nvPr/>
        </p:nvSpPr>
        <p:spPr bwMode="auto">
          <a:xfrm>
            <a:off x="6786921" y="3464852"/>
            <a:ext cx="3174697" cy="2979281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lIns="100794" tIns="50397" rIns="100794" bIns="50397" anchor="ctr"/>
          <a:lstStyle/>
          <a:p>
            <a:pPr algn="ctr"/>
            <a:r>
              <a:rPr lang="es-CO" sz="2200" b="1" dirty="0"/>
              <a:t> </a:t>
            </a:r>
          </a:p>
          <a:p>
            <a:pPr algn="ctr"/>
            <a:endParaRPr lang="es-CO" sz="2200" b="1" dirty="0" smtClean="0">
              <a:solidFill>
                <a:srgbClr val="000000"/>
              </a:solidFill>
            </a:endParaRPr>
          </a:p>
          <a:p>
            <a:pPr algn="ctr"/>
            <a:endParaRPr lang="es-CO" sz="2200" b="1" dirty="0">
              <a:solidFill>
                <a:srgbClr val="000000"/>
              </a:solidFill>
            </a:endParaRPr>
          </a:p>
          <a:p>
            <a:pPr algn="ctr"/>
            <a:r>
              <a:rPr lang="es-CO" sz="2200" b="1" dirty="0" smtClean="0">
                <a:solidFill>
                  <a:srgbClr val="000000"/>
                </a:solidFill>
              </a:rPr>
              <a:t>BRIGADA </a:t>
            </a:r>
            <a:r>
              <a:rPr lang="es-CO" sz="2200" b="1" dirty="0">
                <a:solidFill>
                  <a:srgbClr val="000000"/>
                </a:solidFill>
              </a:rPr>
              <a:t>DE</a:t>
            </a:r>
          </a:p>
          <a:p>
            <a:pPr algn="ctr"/>
            <a:r>
              <a:rPr lang="es-CO" sz="2200" b="1" dirty="0">
                <a:solidFill>
                  <a:srgbClr val="000000"/>
                </a:solidFill>
              </a:rPr>
              <a:t> RESCATE</a:t>
            </a:r>
          </a:p>
          <a:p>
            <a:pPr algn="ctr"/>
            <a:r>
              <a:rPr lang="es-ES_tradnl" b="1" dirty="0" smtClean="0">
                <a:solidFill>
                  <a:srgbClr val="000000"/>
                </a:solidFill>
              </a:rPr>
              <a:t>REINALDO </a:t>
            </a:r>
            <a:r>
              <a:rPr lang="es-ES_tradnl" b="1" dirty="0">
                <a:solidFill>
                  <a:srgbClr val="000000"/>
                </a:solidFill>
              </a:rPr>
              <a:t>PATIÑO</a:t>
            </a:r>
          </a:p>
          <a:p>
            <a:pPr algn="ctr"/>
            <a:r>
              <a:rPr lang="es-ES_tradnl" b="1" dirty="0">
                <a:solidFill>
                  <a:srgbClr val="000000"/>
                </a:solidFill>
              </a:rPr>
              <a:t>MARTHA GARCIA</a:t>
            </a:r>
          </a:p>
          <a:p>
            <a:pPr algn="ctr"/>
            <a:r>
              <a:rPr lang="es-ES" b="1" dirty="0">
                <a:solidFill>
                  <a:srgbClr val="000000"/>
                </a:solidFill>
              </a:rPr>
              <a:t>J</a:t>
            </a:r>
            <a:r>
              <a:rPr lang="es-CO" b="1" dirty="0">
                <a:solidFill>
                  <a:srgbClr val="000000"/>
                </a:solidFill>
              </a:rPr>
              <a:t>EISON </a:t>
            </a:r>
            <a:r>
              <a:rPr lang="es-CO" b="1" dirty="0" smtClean="0">
                <a:solidFill>
                  <a:srgbClr val="000000"/>
                </a:solidFill>
              </a:rPr>
              <a:t>VASQUEZ</a:t>
            </a:r>
          </a:p>
          <a:p>
            <a:pPr algn="ctr"/>
            <a:r>
              <a:rPr lang="es-CO" b="1" dirty="0" smtClean="0">
                <a:solidFill>
                  <a:srgbClr val="000000"/>
                </a:solidFill>
              </a:rPr>
              <a:t>MARTA GARCIA </a:t>
            </a:r>
          </a:p>
          <a:p>
            <a:pPr algn="ctr"/>
            <a:r>
              <a:rPr lang="es-CO" b="1" dirty="0" smtClean="0">
                <a:solidFill>
                  <a:srgbClr val="000000"/>
                </a:solidFill>
              </a:rPr>
              <a:t>JENIFER GUERRERO</a:t>
            </a:r>
          </a:p>
          <a:p>
            <a:pPr algn="ctr"/>
            <a:r>
              <a:rPr lang="es-CO" b="1" dirty="0" smtClean="0">
                <a:solidFill>
                  <a:srgbClr val="000000"/>
                </a:solidFill>
              </a:rPr>
              <a:t>JULIO DELGADO </a:t>
            </a:r>
          </a:p>
          <a:p>
            <a:pPr algn="ctr"/>
            <a:r>
              <a:rPr lang="es-CO" b="1" dirty="0" smtClean="0">
                <a:solidFill>
                  <a:srgbClr val="000000"/>
                </a:solidFill>
              </a:rPr>
              <a:t>NEIDER AREVALO</a:t>
            </a:r>
          </a:p>
          <a:p>
            <a:pPr algn="ctr"/>
            <a:endParaRPr lang="es-CO" b="1" dirty="0">
              <a:solidFill>
                <a:srgbClr val="000000"/>
              </a:solidFill>
            </a:endParaRPr>
          </a:p>
          <a:p>
            <a:pPr algn="ctr"/>
            <a:r>
              <a:rPr lang="es-ES_tradnl" b="1" dirty="0"/>
              <a:t> </a:t>
            </a:r>
            <a:endParaRPr lang="es-CO" b="1" dirty="0"/>
          </a:p>
          <a:p>
            <a:pPr algn="ctr"/>
            <a:endParaRPr lang="es-ES" b="1" dirty="0"/>
          </a:p>
          <a:p>
            <a:pPr algn="ctr"/>
            <a:endParaRPr lang="es-ES" b="1" dirty="0"/>
          </a:p>
        </p:txBody>
      </p:sp>
      <p:sp>
        <p:nvSpPr>
          <p:cNvPr id="15366" name="Line 12"/>
          <p:cNvSpPr>
            <a:spLocks noChangeShapeType="1"/>
          </p:cNvSpPr>
          <p:nvPr/>
        </p:nvSpPr>
        <p:spPr bwMode="auto">
          <a:xfrm>
            <a:off x="1785111" y="3149865"/>
            <a:ext cx="6589159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es-ES"/>
          </a:p>
        </p:txBody>
      </p:sp>
      <p:sp>
        <p:nvSpPr>
          <p:cNvPr id="15367" name="Line 13"/>
          <p:cNvSpPr>
            <a:spLocks noChangeShapeType="1"/>
          </p:cNvSpPr>
          <p:nvPr/>
        </p:nvSpPr>
        <p:spPr bwMode="auto">
          <a:xfrm>
            <a:off x="5040313" y="3149865"/>
            <a:ext cx="0" cy="3167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es-ES"/>
          </a:p>
        </p:txBody>
      </p:sp>
      <p:sp>
        <p:nvSpPr>
          <p:cNvPr id="15368" name="Line 14"/>
          <p:cNvSpPr>
            <a:spLocks noChangeShapeType="1"/>
          </p:cNvSpPr>
          <p:nvPr/>
        </p:nvSpPr>
        <p:spPr bwMode="auto">
          <a:xfrm>
            <a:off x="1785111" y="3149865"/>
            <a:ext cx="0" cy="3167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es-ES"/>
          </a:p>
        </p:txBody>
      </p:sp>
      <p:sp>
        <p:nvSpPr>
          <p:cNvPr id="15369" name="Line 16"/>
          <p:cNvSpPr>
            <a:spLocks noChangeShapeType="1"/>
          </p:cNvSpPr>
          <p:nvPr/>
        </p:nvSpPr>
        <p:spPr bwMode="auto">
          <a:xfrm>
            <a:off x="8374270" y="3149865"/>
            <a:ext cx="0" cy="3167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es-ES"/>
          </a:p>
        </p:txBody>
      </p:sp>
      <p:pic>
        <p:nvPicPr>
          <p:cNvPr id="15370" name="Picture 1" descr="logo grupo empresarial insepet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988" y="7008449"/>
            <a:ext cx="1986374" cy="397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1" name="CuadroTexto 1"/>
          <p:cNvSpPr txBox="1">
            <a:spLocks noChangeArrowheads="1"/>
          </p:cNvSpPr>
          <p:nvPr/>
        </p:nvSpPr>
        <p:spPr bwMode="auto">
          <a:xfrm>
            <a:off x="1511920" y="6876181"/>
            <a:ext cx="6192688" cy="409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0794" tIns="50397" rIns="100794" bIns="5039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s-ES" sz="2000" dirty="0"/>
              <a:t>Identificación con chaleco a del color de la brigada.</a:t>
            </a:r>
          </a:p>
        </p:txBody>
      </p:sp>
      <p:pic>
        <p:nvPicPr>
          <p:cNvPr id="15372" name="Picture 4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8" y="25274"/>
            <a:ext cx="791840" cy="1015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92117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520032" y="611485"/>
            <a:ext cx="5184576" cy="84044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00794" tIns="50397" rIns="100794" bIns="50397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/>
                </a:solidFill>
              </a:rPr>
              <a:t>COMIT</a:t>
            </a:r>
            <a:r>
              <a:rPr lang="fr-FR" sz="2400" b="1" dirty="0" err="1" smtClean="0">
                <a:solidFill>
                  <a:schemeClr val="tx1"/>
                </a:solidFill>
              </a:rPr>
              <a:t>É</a:t>
            </a:r>
            <a:r>
              <a:rPr lang="fr-FR" sz="2400" b="1" dirty="0" smtClean="0">
                <a:solidFill>
                  <a:schemeClr val="tx1"/>
                </a:solidFill>
              </a:rPr>
              <a:t> DE SEGURIDAD Y SALUD EN EL TRABAJO</a:t>
            </a:r>
            <a:endParaRPr lang="es-ES" sz="2400" b="1" dirty="0">
              <a:solidFill>
                <a:schemeClr val="tx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87784" y="1475581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u"/>
            </a:pPr>
            <a:r>
              <a:rPr lang="es-ES" b="1" dirty="0" smtClean="0">
                <a:solidFill>
                  <a:srgbClr val="000000"/>
                </a:solidFill>
              </a:rPr>
              <a:t>¿QU</a:t>
            </a:r>
            <a:r>
              <a:rPr lang="fr-FR" b="1" dirty="0" err="1" smtClean="0">
                <a:solidFill>
                  <a:srgbClr val="000000"/>
                </a:solidFill>
              </a:rPr>
              <a:t>É</a:t>
            </a:r>
            <a:r>
              <a:rPr lang="es-ES" b="1" dirty="0" smtClean="0">
                <a:solidFill>
                  <a:srgbClr val="000000"/>
                </a:solidFill>
              </a:rPr>
              <a:t> ES EL </a:t>
            </a:r>
            <a:r>
              <a:rPr lang="es-ES_tradnl" b="1" dirty="0" smtClean="0">
                <a:solidFill>
                  <a:srgbClr val="000000"/>
                </a:solidFill>
              </a:rPr>
              <a:t>COPASST</a:t>
            </a:r>
            <a:r>
              <a:rPr lang="es-ES" b="1" dirty="0" smtClean="0">
                <a:solidFill>
                  <a:srgbClr val="000000"/>
                </a:solidFill>
              </a:rPr>
              <a:t>?</a:t>
            </a:r>
            <a:endParaRPr lang="es-ES" b="1" dirty="0">
              <a:solidFill>
                <a:srgbClr val="0000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240112" y="2627709"/>
            <a:ext cx="42114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u"/>
            </a:pPr>
            <a:r>
              <a:rPr lang="es-ES" b="1" dirty="0" smtClean="0">
                <a:solidFill>
                  <a:srgbClr val="000000"/>
                </a:solidFill>
              </a:rPr>
              <a:t>¿</a:t>
            </a:r>
            <a:r>
              <a:rPr lang="es-ES_tradnl" b="1" dirty="0" smtClean="0">
                <a:solidFill>
                  <a:srgbClr val="000000"/>
                </a:solidFill>
              </a:rPr>
              <a:t>PARA QUE SIRVE EL COPASST</a:t>
            </a:r>
            <a:r>
              <a:rPr lang="es-ES" b="1" dirty="0" smtClean="0">
                <a:solidFill>
                  <a:srgbClr val="000000"/>
                </a:solidFill>
              </a:rPr>
              <a:t>?</a:t>
            </a:r>
            <a:endParaRPr lang="es-ES" b="1" dirty="0">
              <a:solidFill>
                <a:srgbClr val="00000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223888" y="3779837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u"/>
            </a:pPr>
            <a:r>
              <a:rPr lang="es-ES_tradnl" b="1" dirty="0" smtClean="0">
                <a:solidFill>
                  <a:srgbClr val="000000"/>
                </a:solidFill>
              </a:rPr>
              <a:t>FUNCIONES Y RESPONSABILIDADES </a:t>
            </a:r>
          </a:p>
          <a:p>
            <a:r>
              <a:rPr lang="es-ES_tradnl" b="1" dirty="0" smtClean="0">
                <a:solidFill>
                  <a:srgbClr val="000000"/>
                </a:solidFill>
              </a:rPr>
              <a:t>DEL COPASST</a:t>
            </a:r>
            <a:r>
              <a:rPr lang="es-ES" b="1" dirty="0" smtClean="0">
                <a:solidFill>
                  <a:srgbClr val="000000"/>
                </a:solidFill>
              </a:rPr>
              <a:t>.</a:t>
            </a:r>
            <a:endParaRPr lang="es-ES" b="1" dirty="0">
              <a:solidFill>
                <a:srgbClr val="00000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448024" y="5796061"/>
            <a:ext cx="47628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u"/>
            </a:pPr>
            <a:r>
              <a:rPr lang="es-ES_tradnl" b="1" dirty="0" smtClean="0">
                <a:solidFill>
                  <a:srgbClr val="000000"/>
                </a:solidFill>
              </a:rPr>
              <a:t>¿</a:t>
            </a:r>
            <a:r>
              <a:rPr lang="es-ES_tradnl" b="1" dirty="0" smtClean="0">
                <a:solidFill>
                  <a:srgbClr val="000000"/>
                </a:solidFill>
              </a:rPr>
              <a:t>QUIENES </a:t>
            </a:r>
            <a:r>
              <a:rPr lang="es-ES_tradnl" b="1" dirty="0" smtClean="0">
                <a:solidFill>
                  <a:srgbClr val="000000"/>
                </a:solidFill>
              </a:rPr>
              <a:t>CONFORMAN EL COPASST</a:t>
            </a:r>
            <a:r>
              <a:rPr lang="es-ES" b="1" dirty="0" smtClean="0">
                <a:solidFill>
                  <a:srgbClr val="000000"/>
                </a:solidFill>
              </a:rPr>
              <a:t>.</a:t>
            </a:r>
            <a:endParaRPr lang="es-E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662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AMBIENTAL </a:t>
            </a:r>
            <a:endParaRPr lang="es-ES" b="1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03808" y="1475581"/>
            <a:ext cx="4452938" cy="704850"/>
          </a:xfrm>
        </p:spPr>
        <p:txBody>
          <a:bodyPr/>
          <a:lstStyle/>
          <a:p>
            <a:pPr algn="ctr"/>
            <a:r>
              <a:rPr lang="es-ES" dirty="0" smtClean="0"/>
              <a:t>OPTIMIZAR CONSUMO DE AGUA Y ENERGIA 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s-ES" dirty="0" smtClean="0"/>
              <a:t>MANEJO ADECUADO DE RESIDUOS 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s-ES" dirty="0"/>
          </a:p>
          <a:p>
            <a:endParaRPr lang="es-ES" dirty="0"/>
          </a:p>
        </p:txBody>
      </p:sp>
      <p:pic>
        <p:nvPicPr>
          <p:cNvPr id="8" name="Imagen 7" descr="Captura de pantalla 2017-02-13 a las 12.55.14 p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352" y="2339677"/>
            <a:ext cx="1728192" cy="2247710"/>
          </a:xfrm>
          <a:prstGeom prst="rect">
            <a:avLst/>
          </a:prstGeom>
        </p:spPr>
      </p:pic>
      <p:pic>
        <p:nvPicPr>
          <p:cNvPr id="9" name="Imagen 8" descr="Captura de pantalla 2017-02-13 a las 12.53.54 p.m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528" y="3203773"/>
            <a:ext cx="1689100" cy="2260600"/>
          </a:xfrm>
          <a:prstGeom prst="rect">
            <a:avLst/>
          </a:prstGeom>
        </p:spPr>
      </p:pic>
      <p:pic>
        <p:nvPicPr>
          <p:cNvPr id="10" name="Imagen 9" descr="Captura de pantalla 2017-02-13 a las 1.04.26 p.m.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376" y="5003973"/>
            <a:ext cx="1368152" cy="1660004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5472360" y="3275782"/>
            <a:ext cx="1368152" cy="369332"/>
          </a:xfrm>
          <a:prstGeom prst="rect">
            <a:avLst/>
          </a:prstGeom>
          <a:solidFill>
            <a:schemeClr val="bg1"/>
          </a:solidFill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Ordinarios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5832400" y="6588149"/>
            <a:ext cx="1872208" cy="369332"/>
          </a:xfrm>
          <a:prstGeom prst="rect">
            <a:avLst/>
          </a:prstGeom>
          <a:noFill/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Reciclaje 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7560592" y="4931965"/>
            <a:ext cx="1368152" cy="369332"/>
          </a:xfrm>
          <a:prstGeom prst="rect">
            <a:avLst/>
          </a:prstGeom>
          <a:solidFill>
            <a:schemeClr val="bg1"/>
          </a:solidFill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Peligrosos</a:t>
            </a: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15" name="Imagen 14" descr="Captura de pantalla 2017-02-13 a las 1.10.35 p.m.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2195661"/>
            <a:ext cx="4656466" cy="3784708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0" y="5652045"/>
            <a:ext cx="367216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00"/>
                </a:solidFill>
              </a:rPr>
              <a:t>PRINCIPIOS DE RECICLAJE</a:t>
            </a:r>
          </a:p>
          <a:p>
            <a:r>
              <a:rPr lang="es-ES" dirty="0" smtClean="0">
                <a:solidFill>
                  <a:srgbClr val="000000"/>
                </a:solidFill>
              </a:rPr>
              <a:t>1.Reusar </a:t>
            </a:r>
          </a:p>
          <a:p>
            <a:r>
              <a:rPr lang="es-ES" dirty="0" smtClean="0">
                <a:solidFill>
                  <a:srgbClr val="000000"/>
                </a:solidFill>
              </a:rPr>
              <a:t>2.Separar en la fuente</a:t>
            </a:r>
          </a:p>
          <a:p>
            <a:r>
              <a:rPr lang="es-ES" dirty="0" smtClean="0">
                <a:solidFill>
                  <a:srgbClr val="000000"/>
                </a:solidFill>
              </a:rPr>
              <a:t>3. Reciclar</a:t>
            </a:r>
          </a:p>
          <a:p>
            <a:r>
              <a:rPr lang="es-ES" dirty="0" smtClean="0">
                <a:solidFill>
                  <a:srgbClr val="000000"/>
                </a:solidFill>
              </a:rPr>
              <a:t>4. Disposición final</a:t>
            </a:r>
          </a:p>
          <a:p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2131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965" y="733200"/>
            <a:ext cx="4857930" cy="340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861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3e4f95738580da1ba46ff20c3d90b0f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643" y="3419797"/>
            <a:ext cx="4107913" cy="410748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87784" y="179437"/>
            <a:ext cx="8712968" cy="1086663"/>
          </a:xfrm>
          <a:prstGeom prst="rect">
            <a:avLst/>
          </a:prstGeom>
        </p:spPr>
        <p:txBody>
          <a:bodyPr wrap="square" lIns="100794" tIns="50397" rIns="100794" bIns="50397">
            <a:spAutoFit/>
          </a:bodyPr>
          <a:lstStyle/>
          <a:p>
            <a:pPr algn="ctr"/>
            <a:r>
              <a:rPr lang="pt-BR" sz="3200" b="1" dirty="0">
                <a:solidFill>
                  <a:srgbClr val="0000FF"/>
                </a:solidFill>
              </a:rPr>
              <a:t>CADA TAREA DEL MODO CORRECTO TODO EL TIEMPO</a:t>
            </a:r>
            <a:endParaRPr lang="es-ES" sz="3200" b="1" dirty="0">
              <a:solidFill>
                <a:srgbClr val="0000FF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1619597"/>
            <a:ext cx="5760392" cy="4841537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r>
              <a:rPr lang="es-ES" sz="4400" dirty="0" smtClean="0">
                <a:solidFill>
                  <a:srgbClr val="000000"/>
                </a:solidFill>
              </a:rPr>
              <a:t>SIEMPRE</a:t>
            </a:r>
          </a:p>
          <a:p>
            <a:r>
              <a:rPr lang="es-ES" sz="4400" dirty="0" smtClean="0">
                <a:solidFill>
                  <a:srgbClr val="FF0000"/>
                </a:solidFill>
              </a:rPr>
              <a:t>IDENTIFIQUE</a:t>
            </a:r>
            <a:r>
              <a:rPr lang="es-ES" sz="4400" dirty="0" smtClean="0">
                <a:solidFill>
                  <a:srgbClr val="000000"/>
                </a:solidFill>
              </a:rPr>
              <a:t>:  todos los peligros </a:t>
            </a:r>
          </a:p>
          <a:p>
            <a:r>
              <a:rPr lang="es-ES" sz="4400" dirty="0" smtClean="0">
                <a:solidFill>
                  <a:srgbClr val="FF0000"/>
                </a:solidFill>
              </a:rPr>
              <a:t>ANALICE: </a:t>
            </a:r>
            <a:r>
              <a:rPr lang="es-ES" sz="4400" dirty="0" smtClean="0">
                <a:solidFill>
                  <a:srgbClr val="FF0000"/>
                </a:solidFill>
              </a:rPr>
              <a:t>¿</a:t>
            </a:r>
            <a:r>
              <a:rPr lang="es-ES" sz="4400" dirty="0" smtClean="0">
                <a:solidFill>
                  <a:srgbClr val="000000"/>
                </a:solidFill>
              </a:rPr>
              <a:t>Qu</a:t>
            </a:r>
            <a:r>
              <a:rPr lang="es-ES" sz="4400" dirty="0" smtClean="0">
                <a:solidFill>
                  <a:srgbClr val="000000"/>
                </a:solidFill>
              </a:rPr>
              <a:t>é puede salir mal?</a:t>
            </a:r>
            <a:endParaRPr lang="es-ES" sz="4400" dirty="0">
              <a:solidFill>
                <a:srgbClr val="000000"/>
              </a:solidFill>
            </a:endParaRPr>
          </a:p>
          <a:p>
            <a:r>
              <a:rPr lang="es-ES" sz="4400" dirty="0" smtClean="0">
                <a:solidFill>
                  <a:srgbClr val="FF0000"/>
                </a:solidFill>
              </a:rPr>
              <a:t>ACTUE</a:t>
            </a:r>
            <a:r>
              <a:rPr lang="es-ES" sz="4400" dirty="0" smtClean="0">
                <a:solidFill>
                  <a:srgbClr val="000000"/>
                </a:solidFill>
              </a:rPr>
              <a:t>:   Cuando todos los peligros </a:t>
            </a:r>
            <a:endParaRPr lang="es-ES" sz="4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2130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ＭＳ Ｐゴシック"/>
        <a:cs typeface="Arial Unicode MS"/>
      </a:majorFont>
      <a:minorFont>
        <a:latin typeface="Arial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ＭＳ Ｐゴシック"/>
        <a:cs typeface="Arial Unicode MS"/>
      </a:majorFont>
      <a:minorFont>
        <a:latin typeface="Arial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14927</TotalTime>
  <Words>1409</Words>
  <Application>Microsoft Macintosh PowerPoint</Application>
  <PresentationFormat>Personalizado</PresentationFormat>
  <Paragraphs>185</Paragraphs>
  <Slides>31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1_Tema de Office</vt:lpstr>
      <vt:lpstr>Seguridad y salud en el trabajo</vt:lpstr>
      <vt:lpstr>POLITICA DE SSTA  Prevención accidentes, enfermedades laborales y cuidado ambiental </vt:lpstr>
      <vt:lpstr>POLITICA  SOBRE ALCOHOL, DROGRAS Y NO FUMADORES</vt:lpstr>
      <vt:lpstr>POLITICA DE SEGURIDAD VIAL</vt:lpstr>
      <vt:lpstr>Requisitos legales </vt:lpstr>
      <vt:lpstr>Derechos en el sistema general de riesgos laborales </vt:lpstr>
      <vt:lpstr>SON DEBERES Y RESPONSABILIDADES EN SSTA </vt:lpstr>
      <vt:lpstr>Accidente de trabajo enfermedad laboral </vt:lpstr>
      <vt:lpstr>Identificación de peligros y valoración del riesgos </vt:lpstr>
      <vt:lpstr>Peligro  riesgo  percepción del riesgo tolerancia al riesgo </vt:lpstr>
      <vt:lpstr>FACTORES DE RIESGO</vt:lpstr>
      <vt:lpstr>Presentación de PowerPoint</vt:lpstr>
      <vt:lpstr>MECANICO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AMBIENTAL 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Usuario</dc:creator>
  <cp:keywords/>
  <dc:description/>
  <cp:lastModifiedBy>Eneida Lache</cp:lastModifiedBy>
  <cp:revision>209</cp:revision>
  <cp:lastPrinted>2016-08-22T23:58:07Z</cp:lastPrinted>
  <dcterms:created xsi:type="dcterms:W3CDTF">2016-02-04T09:28:00Z</dcterms:created>
  <dcterms:modified xsi:type="dcterms:W3CDTF">2017-02-13T18:26:26Z</dcterms:modified>
</cp:coreProperties>
</file>