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6" r:id="rId3"/>
    <p:sldId id="296" r:id="rId4"/>
    <p:sldId id="261" r:id="rId5"/>
    <p:sldId id="265" r:id="rId6"/>
    <p:sldId id="262" r:id="rId7"/>
    <p:sldId id="264" r:id="rId8"/>
    <p:sldId id="263" r:id="rId9"/>
    <p:sldId id="267" r:id="rId10"/>
    <p:sldId id="272" r:id="rId11"/>
    <p:sldId id="273" r:id="rId12"/>
    <p:sldId id="277" r:id="rId13"/>
    <p:sldId id="274" r:id="rId14"/>
    <p:sldId id="275" r:id="rId15"/>
    <p:sldId id="276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7" r:id="rId30"/>
    <p:sldId id="291" r:id="rId31"/>
    <p:sldId id="292" r:id="rId32"/>
    <p:sldId id="293" r:id="rId33"/>
    <p:sldId id="294" r:id="rId34"/>
    <p:sldId id="295" r:id="rId35"/>
    <p:sldId id="298" r:id="rId36"/>
    <p:sldId id="300" r:id="rId37"/>
    <p:sldId id="299" r:id="rId38"/>
    <p:sldId id="271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73" d="100"/>
          <a:sy n="73" d="100"/>
        </p:scale>
        <p:origin x="58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8/9/2022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8/9/2022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8/9/2022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8/9/2022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8/9/2022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8/9/2022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8/9/2022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8/9/2022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8/9/2022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8/9/2022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8/9/2022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8/9/2022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38250" y="232605"/>
            <a:ext cx="7811589" cy="1116219"/>
          </a:xfrm>
        </p:spPr>
        <p:txBody>
          <a:bodyPr>
            <a:normAutofit/>
          </a:bodyPr>
          <a:lstStyle/>
          <a:p>
            <a:r>
              <a:rPr lang="es-ES" b="1" dirty="0" smtClean="0"/>
              <a:t>Medición de nive</a:t>
            </a:r>
            <a:r>
              <a:rPr lang="es-ES" b="1" dirty="0"/>
              <a:t>l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80160" y="1685109"/>
            <a:ext cx="10413274" cy="444433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ES" sz="3200" b="1" dirty="0" smtClean="0"/>
              <a:t>Contenido </a:t>
            </a:r>
          </a:p>
          <a:p>
            <a:pPr marL="0" indent="0">
              <a:buNone/>
            </a:pPr>
            <a:r>
              <a:rPr lang="es-CO" sz="3200" dirty="0"/>
              <a:t>➢ Generalidades</a:t>
            </a:r>
          </a:p>
          <a:p>
            <a:pPr marL="0" indent="0">
              <a:buNone/>
            </a:pPr>
            <a:r>
              <a:rPr lang="es-CO" sz="3200" dirty="0"/>
              <a:t>➢ Equipo para medición de nivel</a:t>
            </a:r>
          </a:p>
          <a:p>
            <a:pPr marL="0" indent="0">
              <a:buNone/>
            </a:pPr>
            <a:r>
              <a:rPr lang="es-CO" sz="3200" dirty="0" smtClean="0"/>
              <a:t> </a:t>
            </a:r>
            <a:r>
              <a:rPr lang="es-CO" sz="3200" dirty="0"/>
              <a:t>Cintas</a:t>
            </a:r>
          </a:p>
          <a:p>
            <a:pPr marL="0" indent="0">
              <a:buNone/>
            </a:pPr>
            <a:r>
              <a:rPr lang="es-CO" sz="3200" dirty="0" smtClean="0"/>
              <a:t> </a:t>
            </a:r>
            <a:r>
              <a:rPr lang="es-CO" sz="3200" dirty="0"/>
              <a:t>Plomadas</a:t>
            </a:r>
          </a:p>
          <a:p>
            <a:pPr marL="0" indent="0">
              <a:buNone/>
            </a:pPr>
            <a:r>
              <a:rPr lang="es-CO" sz="3200" dirty="0" smtClean="0"/>
              <a:t> </a:t>
            </a:r>
            <a:r>
              <a:rPr lang="es-CO" sz="3200" dirty="0"/>
              <a:t>Pastas indicadoras</a:t>
            </a:r>
          </a:p>
          <a:p>
            <a:pPr marL="0" indent="0">
              <a:buNone/>
            </a:pPr>
            <a:r>
              <a:rPr lang="es-CO" sz="3200" dirty="0"/>
              <a:t>➢ Medición manual de nivel a fondo</a:t>
            </a:r>
          </a:p>
          <a:p>
            <a:pPr marL="0" indent="0">
              <a:buNone/>
            </a:pPr>
            <a:r>
              <a:rPr lang="es-CO" sz="3200" dirty="0"/>
              <a:t>➢ Medición manual de nivel a vacío</a:t>
            </a:r>
          </a:p>
          <a:p>
            <a:pPr marL="0" indent="0">
              <a:buNone/>
            </a:pPr>
            <a:r>
              <a:rPr lang="es-CO" sz="3200" dirty="0"/>
              <a:t>➢ Medición automática de nivel</a:t>
            </a:r>
          </a:p>
          <a:p>
            <a:pPr marL="0" indent="0">
              <a:buNone/>
            </a:pPr>
            <a:r>
              <a:rPr lang="es-CO" sz="3200" dirty="0"/>
              <a:t>➢ Medición de corte de agua</a:t>
            </a:r>
            <a:endParaRPr lang="es-ES" sz="3200" dirty="0" smtClean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775165" y="107003"/>
            <a:ext cx="7578633" cy="1029468"/>
          </a:xfrm>
        </p:spPr>
        <p:txBody>
          <a:bodyPr/>
          <a:lstStyle/>
          <a:p>
            <a:r>
              <a:rPr lang="es-ES" dirty="0" smtClean="0"/>
              <a:t>  Definición de Nivel</a:t>
            </a:r>
            <a:endParaRPr lang="es-ES" b="1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2011680" y="1136470"/>
            <a:ext cx="9342119" cy="504049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CO" dirty="0"/>
              <a:t>El nivel de un líquido es la posición de la superficie del líquido por encima </a:t>
            </a:r>
            <a:r>
              <a:rPr lang="es-CO" dirty="0" smtClean="0"/>
              <a:t>o por </a:t>
            </a:r>
            <a:r>
              <a:rPr lang="es-CO" dirty="0"/>
              <a:t>debajo de un punto de referencia fijo o línea de referencia</a:t>
            </a:r>
            <a:r>
              <a:rPr lang="es-CO" dirty="0" smtClean="0"/>
              <a:t>.</a:t>
            </a:r>
          </a:p>
          <a:p>
            <a:pPr marL="0" indent="0" algn="just">
              <a:buNone/>
            </a:pPr>
            <a:r>
              <a:rPr lang="es-CO" dirty="0"/>
              <a:t>La línea de referencia es el</a:t>
            </a:r>
          </a:p>
          <a:p>
            <a:pPr marL="0" indent="0" algn="just">
              <a:buNone/>
            </a:pPr>
            <a:r>
              <a:rPr lang="es-CO" dirty="0"/>
              <a:t>punto al que se le asigna el</a:t>
            </a:r>
          </a:p>
          <a:p>
            <a:pPr marL="0" indent="0" algn="just">
              <a:buNone/>
            </a:pPr>
            <a:r>
              <a:rPr lang="es-CO" dirty="0"/>
              <a:t>valor cero de medición. Es</a:t>
            </a:r>
          </a:p>
          <a:p>
            <a:pPr marL="0" indent="0" algn="just">
              <a:buNone/>
            </a:pPr>
            <a:r>
              <a:rPr lang="es-CO" dirty="0"/>
              <a:t>simplemente un punto de</a:t>
            </a:r>
          </a:p>
          <a:p>
            <a:pPr marL="0" indent="0" algn="just">
              <a:buNone/>
            </a:pPr>
            <a:r>
              <a:rPr lang="es-CO" dirty="0"/>
              <a:t>partida para realizar una</a:t>
            </a:r>
          </a:p>
          <a:p>
            <a:pPr marL="0" indent="0" algn="just">
              <a:buNone/>
            </a:pPr>
            <a:r>
              <a:rPr lang="es-CO" dirty="0"/>
              <a:t>medición; no necesariamente</a:t>
            </a:r>
          </a:p>
          <a:p>
            <a:pPr marL="0" indent="0" algn="just">
              <a:buNone/>
            </a:pPr>
            <a:r>
              <a:rPr lang="es-CO" dirty="0"/>
              <a:t>significa que no hay líquido en el</a:t>
            </a:r>
          </a:p>
          <a:p>
            <a:pPr marL="0" indent="0" algn="just">
              <a:buNone/>
            </a:pPr>
            <a:r>
              <a:rPr lang="es-CO" dirty="0"/>
              <a:t>tanque o recipiente.</a:t>
            </a:r>
            <a:endParaRPr lang="es-MX" dirty="0" smtClean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876466"/>
              </p:ext>
            </p:extLst>
          </p:nvPr>
        </p:nvGraphicFramePr>
        <p:xfrm>
          <a:off x="838199" y="2424352"/>
          <a:ext cx="9829392" cy="2760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7634" y="1941434"/>
            <a:ext cx="4493623" cy="3726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019538"/>
          </a:xfrm>
        </p:spPr>
        <p:txBody>
          <a:bodyPr/>
          <a:lstStyle/>
          <a:p>
            <a:r>
              <a:rPr lang="es-CO" dirty="0" smtClean="0"/>
              <a:t>                Principios de medición de nivel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7" y="1120958"/>
            <a:ext cx="5157787" cy="823912"/>
          </a:xfrm>
        </p:spPr>
        <p:txBody>
          <a:bodyPr/>
          <a:lstStyle/>
          <a:p>
            <a:r>
              <a:rPr lang="es-ES" dirty="0" smtClean="0"/>
              <a:t>                       DIRECTOS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272349"/>
            <a:ext cx="5157787" cy="391731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/>
              <a:t>• Observación visual directa de la</a:t>
            </a:r>
          </a:p>
          <a:p>
            <a:pPr marL="0" indent="0">
              <a:buNone/>
            </a:pPr>
            <a:r>
              <a:rPr lang="es-CO" dirty="0"/>
              <a:t>altura sobre una escala graduada:</a:t>
            </a:r>
          </a:p>
          <a:p>
            <a:pPr marL="0" indent="0">
              <a:buNone/>
            </a:pPr>
            <a:r>
              <a:rPr lang="es-CO" dirty="0"/>
              <a:t>medidor de vara, de tubo de vidrio,</a:t>
            </a:r>
          </a:p>
          <a:p>
            <a:pPr marL="0" indent="0">
              <a:buNone/>
            </a:pPr>
            <a:r>
              <a:rPr lang="es-CO" dirty="0"/>
              <a:t>etc.</a:t>
            </a:r>
          </a:p>
          <a:p>
            <a:pPr marL="0" indent="0">
              <a:buNone/>
            </a:pPr>
            <a:r>
              <a:rPr lang="es-CO" dirty="0"/>
              <a:t>• Determinación de la posición de un</a:t>
            </a:r>
          </a:p>
          <a:p>
            <a:pPr marL="0" indent="0">
              <a:buNone/>
            </a:pPr>
            <a:r>
              <a:rPr lang="es-CO" dirty="0"/>
              <a:t>flotador que descansa sobre la</a:t>
            </a:r>
          </a:p>
          <a:p>
            <a:pPr marL="0" indent="0">
              <a:buNone/>
            </a:pPr>
            <a:r>
              <a:rPr lang="es-CO" dirty="0"/>
              <a:t>superficie libre del líquido: flotador y</a:t>
            </a:r>
          </a:p>
          <a:p>
            <a:pPr marL="0" indent="0">
              <a:buNone/>
            </a:pPr>
            <a:r>
              <a:rPr lang="es-CO" dirty="0"/>
              <a:t>cinta, flotador y eje, etc.</a:t>
            </a:r>
          </a:p>
          <a:p>
            <a:pPr marL="0" indent="0">
              <a:buNone/>
            </a:pPr>
            <a:r>
              <a:rPr lang="es-CO" dirty="0"/>
              <a:t>• Electrodos que hacen contacto con</a:t>
            </a:r>
          </a:p>
          <a:p>
            <a:pPr marL="0" indent="0">
              <a:buNone/>
            </a:pPr>
            <a:r>
              <a:rPr lang="es-CO" dirty="0"/>
              <a:t>la superficie libre del líquido.</a:t>
            </a:r>
            <a:endParaRPr lang="es-ES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252811"/>
            <a:ext cx="5183188" cy="823912"/>
          </a:xfrm>
        </p:spPr>
        <p:txBody>
          <a:bodyPr/>
          <a:lstStyle/>
          <a:p>
            <a:r>
              <a:rPr lang="es-ES" dirty="0" smtClean="0"/>
              <a:t>                        INDIRECTOS</a:t>
            </a:r>
            <a:endParaRPr lang="es-ES" dirty="0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272349"/>
            <a:ext cx="5183188" cy="391731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dirty="0"/>
              <a:t>• Por presión hidrostática o presión</a:t>
            </a:r>
          </a:p>
          <a:p>
            <a:pPr marL="0" indent="0">
              <a:buNone/>
            </a:pPr>
            <a:r>
              <a:rPr lang="es-CO" dirty="0"/>
              <a:t>diferencial.</a:t>
            </a:r>
          </a:p>
          <a:p>
            <a:pPr marL="0" indent="0">
              <a:buNone/>
            </a:pPr>
            <a:r>
              <a:rPr lang="es-CO" dirty="0"/>
              <a:t>• Por medición de fuerza de empuje.</a:t>
            </a:r>
          </a:p>
          <a:p>
            <a:pPr marL="0" indent="0">
              <a:buNone/>
            </a:pPr>
            <a:r>
              <a:rPr lang="es-CO" dirty="0"/>
              <a:t>• Por medición de la radiación nuclear.</a:t>
            </a:r>
          </a:p>
          <a:p>
            <a:pPr marL="0" indent="0">
              <a:buNone/>
            </a:pPr>
            <a:r>
              <a:rPr lang="es-CO" dirty="0"/>
              <a:t>• Por medición de la reflexión de ondas de</a:t>
            </a:r>
          </a:p>
          <a:p>
            <a:pPr marL="0" indent="0">
              <a:buNone/>
            </a:pPr>
            <a:r>
              <a:rPr lang="es-CO" dirty="0"/>
              <a:t>radio, de radar o sónicas desde la</a:t>
            </a:r>
          </a:p>
          <a:p>
            <a:pPr marL="0" indent="0">
              <a:buNone/>
            </a:pPr>
            <a:r>
              <a:rPr lang="es-CO" dirty="0"/>
              <a:t>superficie libre del líquido.</a:t>
            </a:r>
          </a:p>
          <a:p>
            <a:pPr marL="0" indent="0">
              <a:buNone/>
            </a:pPr>
            <a:r>
              <a:rPr lang="es-CO" dirty="0"/>
              <a:t>• Por medición ultrasónica.</a:t>
            </a:r>
          </a:p>
          <a:p>
            <a:pPr marL="0" indent="0">
              <a:buNone/>
            </a:pPr>
            <a:r>
              <a:rPr lang="es-CO" dirty="0"/>
              <a:t>• Por medición de la capacitancia</a:t>
            </a:r>
          </a:p>
          <a:p>
            <a:pPr marL="0" indent="0">
              <a:buNone/>
            </a:pPr>
            <a:r>
              <a:rPr lang="es-CO" dirty="0"/>
              <a:t>eléctrica.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40882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MX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325189" y="-16676"/>
            <a:ext cx="100714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dirty="0"/>
              <a:t>Normativa relacionada con la medición de nivel en </a:t>
            </a:r>
          </a:p>
          <a:p>
            <a:r>
              <a:rPr lang="es-CO" sz="3600" dirty="0"/>
              <a:t>tanques estáticos</a:t>
            </a:r>
            <a:endParaRPr lang="es-CO" sz="36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43100" y="1227361"/>
            <a:ext cx="9813471" cy="480371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ES" dirty="0"/>
              <a:t>API MPMS capítulo 3 trata con la medición del contenido de tanques.</a:t>
            </a:r>
          </a:p>
          <a:p>
            <a:pPr marL="0" indent="0">
              <a:buNone/>
            </a:pPr>
            <a:r>
              <a:rPr lang="es-ES" dirty="0"/>
              <a:t>✓ API MPMS 3.1A – Standard </a:t>
            </a:r>
            <a:r>
              <a:rPr lang="es-ES" dirty="0" err="1"/>
              <a:t>Practice</a:t>
            </a:r>
            <a:r>
              <a:rPr lang="es-ES" dirty="0"/>
              <a:t> </a:t>
            </a:r>
            <a:r>
              <a:rPr lang="es-ES" dirty="0" err="1"/>
              <a:t>for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Manual </a:t>
            </a:r>
            <a:r>
              <a:rPr lang="es-ES" dirty="0" err="1"/>
              <a:t>Gauging</a:t>
            </a:r>
            <a:r>
              <a:rPr lang="es-ES" dirty="0"/>
              <a:t> of </a:t>
            </a:r>
            <a:r>
              <a:rPr lang="es-ES" dirty="0" err="1"/>
              <a:t>Petroleum</a:t>
            </a:r>
            <a:endParaRPr lang="es-ES" dirty="0"/>
          </a:p>
          <a:p>
            <a:pPr marL="0" indent="0">
              <a:buNone/>
            </a:pPr>
            <a:r>
              <a:rPr lang="es-ES" dirty="0"/>
              <a:t>and </a:t>
            </a:r>
            <a:r>
              <a:rPr lang="es-ES" dirty="0" err="1"/>
              <a:t>Petroleum</a:t>
            </a:r>
            <a:r>
              <a:rPr lang="es-ES" dirty="0"/>
              <a:t> </a:t>
            </a:r>
            <a:r>
              <a:rPr lang="es-ES" dirty="0" err="1"/>
              <a:t>Products</a:t>
            </a:r>
            <a:endParaRPr lang="es-ES" dirty="0"/>
          </a:p>
          <a:p>
            <a:pPr marL="0" indent="0">
              <a:buNone/>
            </a:pPr>
            <a:r>
              <a:rPr lang="es-ES" dirty="0"/>
              <a:t>✓ API MPMS 3.1B – Standard </a:t>
            </a:r>
            <a:r>
              <a:rPr lang="es-ES" dirty="0" err="1"/>
              <a:t>Practice</a:t>
            </a:r>
            <a:r>
              <a:rPr lang="es-ES" dirty="0"/>
              <a:t> </a:t>
            </a:r>
            <a:r>
              <a:rPr lang="es-ES" dirty="0" err="1"/>
              <a:t>for</a:t>
            </a:r>
            <a:r>
              <a:rPr lang="es-ES" dirty="0"/>
              <a:t> </a:t>
            </a:r>
            <a:r>
              <a:rPr lang="es-ES" dirty="0" err="1"/>
              <a:t>Level</a:t>
            </a:r>
            <a:r>
              <a:rPr lang="es-ES" dirty="0"/>
              <a:t> </a:t>
            </a:r>
            <a:r>
              <a:rPr lang="es-ES" dirty="0" err="1"/>
              <a:t>Measurement</a:t>
            </a:r>
            <a:r>
              <a:rPr lang="es-ES" dirty="0"/>
              <a:t> of </a:t>
            </a:r>
            <a:r>
              <a:rPr lang="es-ES" dirty="0" err="1"/>
              <a:t>Liquid</a:t>
            </a:r>
            <a:endParaRPr lang="es-ES" dirty="0"/>
          </a:p>
          <a:p>
            <a:pPr marL="0" indent="0">
              <a:buNone/>
            </a:pPr>
            <a:r>
              <a:rPr lang="es-ES" dirty="0" err="1"/>
              <a:t>Hydrocarbons</a:t>
            </a:r>
            <a:r>
              <a:rPr lang="es-ES" dirty="0"/>
              <a:t> in </a:t>
            </a:r>
            <a:r>
              <a:rPr lang="es-ES" dirty="0" err="1"/>
              <a:t>Stationary</a:t>
            </a:r>
            <a:r>
              <a:rPr lang="es-ES" dirty="0"/>
              <a:t> </a:t>
            </a:r>
            <a:r>
              <a:rPr lang="es-ES" dirty="0" err="1"/>
              <a:t>Tanks</a:t>
            </a:r>
            <a:r>
              <a:rPr lang="es-ES" dirty="0"/>
              <a:t> </a:t>
            </a:r>
            <a:r>
              <a:rPr lang="es-ES" dirty="0" err="1"/>
              <a:t>by</a:t>
            </a:r>
            <a:r>
              <a:rPr lang="es-ES" dirty="0"/>
              <a:t> </a:t>
            </a:r>
            <a:r>
              <a:rPr lang="es-ES" dirty="0" err="1"/>
              <a:t>Automatic</a:t>
            </a:r>
            <a:r>
              <a:rPr lang="es-ES" dirty="0"/>
              <a:t> </a:t>
            </a:r>
            <a:r>
              <a:rPr lang="es-ES" dirty="0" err="1"/>
              <a:t>Tank</a:t>
            </a:r>
            <a:r>
              <a:rPr lang="es-ES" dirty="0"/>
              <a:t> </a:t>
            </a:r>
            <a:r>
              <a:rPr lang="es-ES" dirty="0" err="1"/>
              <a:t>Gauging</a:t>
            </a:r>
            <a:endParaRPr lang="es-ES" dirty="0"/>
          </a:p>
          <a:p>
            <a:pPr marL="0" indent="0">
              <a:buNone/>
            </a:pPr>
            <a:r>
              <a:rPr lang="es-ES" dirty="0"/>
              <a:t>✓ API MPMS 3.2 – Standard </a:t>
            </a:r>
            <a:r>
              <a:rPr lang="es-ES" dirty="0" err="1"/>
              <a:t>Practice</a:t>
            </a:r>
            <a:r>
              <a:rPr lang="es-ES" dirty="0"/>
              <a:t> </a:t>
            </a:r>
            <a:r>
              <a:rPr lang="es-ES" dirty="0" err="1"/>
              <a:t>for</a:t>
            </a:r>
            <a:r>
              <a:rPr lang="es-ES" dirty="0"/>
              <a:t> </a:t>
            </a:r>
            <a:r>
              <a:rPr lang="es-ES" dirty="0" err="1"/>
              <a:t>Gauging</a:t>
            </a:r>
            <a:r>
              <a:rPr lang="es-ES" dirty="0"/>
              <a:t> </a:t>
            </a:r>
            <a:r>
              <a:rPr lang="es-ES" dirty="0" err="1"/>
              <a:t>Petroleum</a:t>
            </a:r>
            <a:r>
              <a:rPr lang="es-ES" dirty="0"/>
              <a:t> and </a:t>
            </a:r>
            <a:r>
              <a:rPr lang="es-ES" dirty="0" err="1"/>
              <a:t>Petroleum</a:t>
            </a:r>
            <a:endParaRPr lang="es-ES" dirty="0"/>
          </a:p>
          <a:p>
            <a:pPr marL="0" indent="0">
              <a:buNone/>
            </a:pPr>
            <a:r>
              <a:rPr lang="es-ES" dirty="0" err="1"/>
              <a:t>Products</a:t>
            </a:r>
            <a:r>
              <a:rPr lang="es-ES" dirty="0"/>
              <a:t> in </a:t>
            </a:r>
            <a:r>
              <a:rPr lang="es-ES" dirty="0" err="1"/>
              <a:t>Tank</a:t>
            </a:r>
            <a:r>
              <a:rPr lang="es-ES" dirty="0"/>
              <a:t> Cars</a:t>
            </a:r>
          </a:p>
          <a:p>
            <a:pPr marL="0" indent="0">
              <a:buNone/>
            </a:pPr>
            <a:r>
              <a:rPr lang="es-ES" dirty="0"/>
              <a:t>✓ API MPMS 3.3 – Standard </a:t>
            </a:r>
            <a:r>
              <a:rPr lang="es-ES" dirty="0" err="1"/>
              <a:t>Practice</a:t>
            </a:r>
            <a:r>
              <a:rPr lang="es-ES" dirty="0"/>
              <a:t> </a:t>
            </a:r>
            <a:r>
              <a:rPr lang="es-ES" dirty="0" err="1"/>
              <a:t>for</a:t>
            </a:r>
            <a:r>
              <a:rPr lang="es-ES" dirty="0"/>
              <a:t> </a:t>
            </a:r>
            <a:r>
              <a:rPr lang="es-ES" dirty="0" err="1"/>
              <a:t>Level</a:t>
            </a:r>
            <a:r>
              <a:rPr lang="es-ES" dirty="0"/>
              <a:t> </a:t>
            </a:r>
            <a:r>
              <a:rPr lang="es-ES" dirty="0" err="1"/>
              <a:t>Measurement</a:t>
            </a:r>
            <a:r>
              <a:rPr lang="es-ES" dirty="0"/>
              <a:t> of </a:t>
            </a:r>
            <a:r>
              <a:rPr lang="es-ES" dirty="0" err="1"/>
              <a:t>Liquid</a:t>
            </a:r>
            <a:endParaRPr lang="es-ES" dirty="0"/>
          </a:p>
          <a:p>
            <a:pPr marL="0" indent="0">
              <a:buNone/>
            </a:pPr>
            <a:r>
              <a:rPr lang="es-ES" dirty="0" err="1"/>
              <a:t>Hydrocarbons</a:t>
            </a:r>
            <a:r>
              <a:rPr lang="es-ES" dirty="0"/>
              <a:t> in </a:t>
            </a:r>
            <a:r>
              <a:rPr lang="es-ES" dirty="0" err="1"/>
              <a:t>Stationary</a:t>
            </a:r>
            <a:r>
              <a:rPr lang="es-ES" dirty="0"/>
              <a:t> </a:t>
            </a:r>
            <a:r>
              <a:rPr lang="es-ES" dirty="0" err="1"/>
              <a:t>Pressurized</a:t>
            </a:r>
            <a:r>
              <a:rPr lang="es-ES" dirty="0"/>
              <a:t> Storage </a:t>
            </a:r>
            <a:r>
              <a:rPr lang="es-ES" dirty="0" err="1"/>
              <a:t>Tanks</a:t>
            </a:r>
            <a:r>
              <a:rPr lang="es-ES" dirty="0"/>
              <a:t> </a:t>
            </a:r>
            <a:r>
              <a:rPr lang="es-ES" dirty="0" err="1"/>
              <a:t>by</a:t>
            </a:r>
            <a:r>
              <a:rPr lang="es-ES" dirty="0"/>
              <a:t> </a:t>
            </a:r>
            <a:r>
              <a:rPr lang="es-ES" dirty="0" err="1"/>
              <a:t>Automatic</a:t>
            </a:r>
            <a:r>
              <a:rPr lang="es-ES" dirty="0"/>
              <a:t> </a:t>
            </a:r>
            <a:r>
              <a:rPr lang="es-ES" dirty="0" err="1"/>
              <a:t>Tank</a:t>
            </a:r>
            <a:endParaRPr lang="es-ES" dirty="0"/>
          </a:p>
          <a:p>
            <a:pPr marL="0" indent="0">
              <a:buNone/>
            </a:pPr>
            <a:r>
              <a:rPr lang="es-ES" dirty="0" err="1"/>
              <a:t>Gauging</a:t>
            </a:r>
            <a:endParaRPr lang="es-ES" dirty="0"/>
          </a:p>
          <a:p>
            <a:pPr marL="0" indent="0">
              <a:buNone/>
            </a:pPr>
            <a:r>
              <a:rPr lang="es-ES" dirty="0"/>
              <a:t>✓ API MPMS 3.6 – </a:t>
            </a:r>
            <a:r>
              <a:rPr lang="es-ES" dirty="0" err="1"/>
              <a:t>Measurement</a:t>
            </a:r>
            <a:r>
              <a:rPr lang="es-ES" dirty="0"/>
              <a:t> of </a:t>
            </a:r>
            <a:r>
              <a:rPr lang="es-ES" dirty="0" err="1"/>
              <a:t>Liquid</a:t>
            </a:r>
            <a:r>
              <a:rPr lang="es-ES" dirty="0"/>
              <a:t> </a:t>
            </a:r>
            <a:r>
              <a:rPr lang="es-ES" dirty="0" err="1"/>
              <a:t>Hydrocarbons</a:t>
            </a:r>
            <a:r>
              <a:rPr lang="es-ES" dirty="0"/>
              <a:t> </a:t>
            </a:r>
            <a:r>
              <a:rPr lang="es-ES" dirty="0" err="1"/>
              <a:t>by</a:t>
            </a:r>
            <a:r>
              <a:rPr lang="es-ES" dirty="0"/>
              <a:t> </a:t>
            </a:r>
            <a:r>
              <a:rPr lang="es-ES" dirty="0" err="1"/>
              <a:t>Hybrid</a:t>
            </a:r>
            <a:r>
              <a:rPr lang="es-ES" dirty="0"/>
              <a:t> </a:t>
            </a:r>
            <a:r>
              <a:rPr lang="es-ES" dirty="0" err="1"/>
              <a:t>Tank</a:t>
            </a:r>
            <a:endParaRPr lang="es-ES" dirty="0"/>
          </a:p>
          <a:p>
            <a:pPr marL="0" indent="0">
              <a:buNone/>
            </a:pPr>
            <a:r>
              <a:rPr lang="es-ES" dirty="0" err="1"/>
              <a:t>Measurement</a:t>
            </a:r>
            <a:r>
              <a:rPr lang="es-ES" dirty="0"/>
              <a:t> </a:t>
            </a:r>
            <a:r>
              <a:rPr lang="es-ES" dirty="0" err="1"/>
              <a:t>Systems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4510312"/>
              </p:ext>
            </p:extLst>
          </p:nvPr>
        </p:nvGraphicFramePr>
        <p:xfrm>
          <a:off x="2443706" y="408139"/>
          <a:ext cx="7800975" cy="8962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4422174"/>
              </p:ext>
            </p:extLst>
          </p:nvPr>
        </p:nvGraphicFramePr>
        <p:xfrm>
          <a:off x="-1051969" y="3815976"/>
          <a:ext cx="75438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286000" y="680340"/>
            <a:ext cx="9771016" cy="106964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Normativa relacionada con la medición de nivel en </a:t>
            </a:r>
            <a:br>
              <a:rPr lang="es-CO" sz="4000" dirty="0"/>
            </a:br>
            <a:r>
              <a:rPr lang="es-CO" sz="4000" dirty="0"/>
              <a:t>tanques estáticos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907178" y="1439846"/>
            <a:ext cx="9407434" cy="467425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dirty="0"/>
              <a:t>API MPMS 3.1A describe la medición manual del nivel de petróleo y</a:t>
            </a:r>
          </a:p>
          <a:p>
            <a:pPr marL="0" indent="0">
              <a:buNone/>
            </a:pPr>
            <a:r>
              <a:rPr lang="es-CO" dirty="0"/>
              <a:t>productos líquidos almacenados en tanques atmosféricos, procedimientos</a:t>
            </a:r>
          </a:p>
          <a:p>
            <a:pPr marL="0" indent="0">
              <a:buNone/>
            </a:pPr>
            <a:r>
              <a:rPr lang="es-CO" dirty="0"/>
              <a:t>para la medición manual del nivel de agua libre y métodos para verificar la</a:t>
            </a:r>
          </a:p>
          <a:p>
            <a:pPr marL="0" indent="0">
              <a:buNone/>
            </a:pPr>
            <a:r>
              <a:rPr lang="es-CO" dirty="0"/>
              <a:t>cinta de medición en condiciones de campo. El objetivo es determinar el</a:t>
            </a:r>
          </a:p>
          <a:p>
            <a:pPr marL="0" indent="0">
              <a:buNone/>
            </a:pPr>
            <a:r>
              <a:rPr lang="es-CO" dirty="0"/>
              <a:t>volumen total observado (TOV) de fluido contenido en el tanque.</a:t>
            </a:r>
          </a:p>
          <a:p>
            <a:pPr marL="0" indent="0">
              <a:buNone/>
            </a:pPr>
            <a:r>
              <a:rPr lang="es-CO" dirty="0"/>
              <a:t>API MPMS 3.1B cubre la medición de nivel en tanques atmosféricos</a:t>
            </a:r>
          </a:p>
          <a:p>
            <a:pPr marL="0" indent="0">
              <a:buNone/>
            </a:pPr>
            <a:r>
              <a:rPr lang="es-CO" dirty="0"/>
              <a:t>utilizando métodos de medición automática, mencionando su exactitud,</a:t>
            </a:r>
          </a:p>
          <a:p>
            <a:pPr marL="0" indent="0">
              <a:buNone/>
            </a:pPr>
            <a:r>
              <a:rPr lang="es-CO" dirty="0"/>
              <a:t>instalación, calibración y verificación. También cubre los requerimientos</a:t>
            </a:r>
          </a:p>
          <a:p>
            <a:pPr marL="0" indent="0">
              <a:buNone/>
            </a:pPr>
            <a:r>
              <a:rPr lang="es-CO" dirty="0"/>
              <a:t>para la recolección, transmisión y recibimiento de datos.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Rectángulo 5"/>
          <p:cNvSpPr/>
          <p:nvPr/>
        </p:nvSpPr>
        <p:spPr>
          <a:xfrm>
            <a:off x="2753689" y="1594873"/>
            <a:ext cx="81295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2369421" y="231333"/>
            <a:ext cx="9757953" cy="474061"/>
          </a:xfrm>
        </p:spPr>
        <p:txBody>
          <a:bodyPr>
            <a:noAutofit/>
          </a:bodyPr>
          <a:lstStyle/>
          <a:p>
            <a:r>
              <a:rPr lang="es-CO" sz="3600" dirty="0"/>
              <a:t>Normativa relacionada con la medición de nivel en </a:t>
            </a:r>
            <a:br>
              <a:rPr lang="es-CO" sz="3600" dirty="0"/>
            </a:br>
            <a:r>
              <a:rPr lang="es-CO" sz="3600" dirty="0"/>
              <a:t>tanques estáticos</a:t>
            </a:r>
            <a:endParaRPr lang="es-ES" sz="3600" b="1" dirty="0"/>
          </a:p>
        </p:txBody>
      </p:sp>
      <p:sp>
        <p:nvSpPr>
          <p:cNvPr id="8" name="Marcador de contenido 7"/>
          <p:cNvSpPr>
            <a:spLocks noGrp="1"/>
          </p:cNvSpPr>
          <p:nvPr>
            <p:ph sz="half" idx="1"/>
          </p:nvPr>
        </p:nvSpPr>
        <p:spPr>
          <a:xfrm>
            <a:off x="2369422" y="1066754"/>
            <a:ext cx="8673737" cy="4718302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es-CO" sz="2600" dirty="0"/>
              <a:t>API MPMS 3.3 habla de la instalación, calibración y verificación de </a:t>
            </a:r>
            <a:r>
              <a:rPr lang="es-CO" sz="2600" dirty="0" smtClean="0"/>
              <a:t>sistemas de </a:t>
            </a:r>
            <a:r>
              <a:rPr lang="es-CO" sz="2600" dirty="0"/>
              <a:t>medición automática utilizados en transferencia de custodia para </a:t>
            </a:r>
            <a:r>
              <a:rPr lang="es-CO" sz="2600" dirty="0" smtClean="0"/>
              <a:t>la medición </a:t>
            </a:r>
            <a:r>
              <a:rPr lang="es-CO" sz="2600" dirty="0"/>
              <a:t>del nivel de líquido de hidrocarburos que tienen una presión </a:t>
            </a:r>
            <a:r>
              <a:rPr lang="es-CO" sz="2600" dirty="0" smtClean="0"/>
              <a:t>de vapor </a:t>
            </a:r>
            <a:r>
              <a:rPr lang="es-CO" sz="2600" dirty="0" err="1"/>
              <a:t>Reid</a:t>
            </a:r>
            <a:r>
              <a:rPr lang="es-CO" sz="2600" dirty="0"/>
              <a:t> igual o mayor a 15 </a:t>
            </a:r>
            <a:r>
              <a:rPr lang="es-CO" sz="2600" dirty="0" err="1"/>
              <a:t>psia</a:t>
            </a:r>
            <a:r>
              <a:rPr lang="es-CO" sz="2600" dirty="0"/>
              <a:t> (muy volátiles</a:t>
            </a:r>
            <a:r>
              <a:rPr lang="es-CO" sz="2600" dirty="0" smtClean="0"/>
              <a:t>).</a:t>
            </a:r>
          </a:p>
          <a:p>
            <a:pPr marL="0" indent="0" algn="just">
              <a:buNone/>
              <a:defRPr/>
            </a:pPr>
            <a:endParaRPr lang="es-CO" sz="2600" dirty="0" smtClean="0"/>
          </a:p>
          <a:p>
            <a:pPr marL="0" indent="0" algn="just">
              <a:buNone/>
              <a:defRPr/>
            </a:pPr>
            <a:r>
              <a:rPr lang="es-CO" sz="2600" dirty="0" smtClean="0"/>
              <a:t>API </a:t>
            </a:r>
            <a:r>
              <a:rPr lang="es-CO" sz="2600" dirty="0"/>
              <a:t>MPMS 3.6 cubre la selección, instalación, </a:t>
            </a:r>
            <a:r>
              <a:rPr lang="es-CO" sz="2600" dirty="0" err="1"/>
              <a:t>comisionamiento</a:t>
            </a:r>
            <a:r>
              <a:rPr lang="es-CO" sz="2600" dirty="0"/>
              <a:t>, </a:t>
            </a:r>
            <a:r>
              <a:rPr lang="es-CO" sz="2600" dirty="0" smtClean="0"/>
              <a:t>calibración y </a:t>
            </a:r>
            <a:r>
              <a:rPr lang="es-CO" sz="2600" dirty="0"/>
              <a:t>verificación de sistemas de medición de tanque híbridos para la </a:t>
            </a:r>
            <a:r>
              <a:rPr lang="es-CO" sz="2600" dirty="0" smtClean="0"/>
              <a:t>medición de </a:t>
            </a:r>
            <a:r>
              <a:rPr lang="es-CO" sz="2600" dirty="0"/>
              <a:t>nivel, masa estática, volumen observado y estándar, y </a:t>
            </a:r>
            <a:r>
              <a:rPr lang="es-CO" sz="2600" dirty="0" smtClean="0"/>
              <a:t>densidad observada </a:t>
            </a:r>
            <a:r>
              <a:rPr lang="es-CO" sz="2600" dirty="0"/>
              <a:t>y de referencia en tanques.</a:t>
            </a:r>
          </a:p>
          <a:p>
            <a:pPr marL="0" indent="0" algn="just">
              <a:buNone/>
              <a:defRPr/>
            </a:pPr>
            <a:endParaRPr lang="es-CO" sz="2400" dirty="0"/>
          </a:p>
          <a:p>
            <a:pPr marL="0" indent="0" algn="just">
              <a:buNone/>
              <a:defRPr/>
            </a:pP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143712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85963" y="1675923"/>
            <a:ext cx="77295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255140" y="1"/>
            <a:ext cx="8967787" cy="1425790"/>
          </a:xfrm>
        </p:spPr>
        <p:txBody>
          <a:bodyPr>
            <a:normAutofit/>
          </a:bodyPr>
          <a:lstStyle/>
          <a:p>
            <a:pPr algn="ctr"/>
            <a:r>
              <a:rPr lang="es-CO" b="1" dirty="0"/>
              <a:t>Tipos de medición de nivel en tanques estáticos</a:t>
            </a:r>
            <a:endParaRPr lang="es-ES" b="1" dirty="0"/>
          </a:p>
        </p:txBody>
      </p:sp>
      <p:pic>
        <p:nvPicPr>
          <p:cNvPr id="2" name="Marcador de contenido 1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23851" y="1425791"/>
            <a:ext cx="8948057" cy="4912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48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2207622" y="250825"/>
            <a:ext cx="9291918" cy="1325563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 </a:t>
            </a:r>
            <a:r>
              <a:rPr lang="es-CO" sz="4000" b="1" dirty="0"/>
              <a:t>Requisitos fundamentales para medición manual </a:t>
            </a:r>
            <a:br>
              <a:rPr lang="es-CO" sz="4000" b="1" dirty="0"/>
            </a:br>
            <a:r>
              <a:rPr lang="es-CO" sz="4000" b="1" dirty="0" smtClean="0"/>
              <a:t> de </a:t>
            </a:r>
            <a:r>
              <a:rPr lang="es-CO" sz="4000" b="1" dirty="0"/>
              <a:t>nivel</a:t>
            </a:r>
            <a:endParaRPr lang="es-ES" sz="4000" dirty="0"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50422" y="1576388"/>
            <a:ext cx="9603377" cy="4600575"/>
          </a:xfrm>
        </p:spPr>
        <p:txBody>
          <a:bodyPr/>
          <a:lstStyle/>
          <a:p>
            <a:r>
              <a:rPr lang="es-CO" dirty="0"/>
              <a:t>El fluido que se encuentra en el tanque debe estar completamente en reposo</a:t>
            </a:r>
          </a:p>
          <a:p>
            <a:r>
              <a:rPr lang="es-CO" dirty="0"/>
              <a:t>La cinta métrica debe estar en buen estado y contar con los certificado de calibración vigente</a:t>
            </a:r>
          </a:p>
          <a:p>
            <a:r>
              <a:rPr lang="es-CO" dirty="0"/>
              <a:t>Para determinar la calidad del hidrocarburo se debe tomar una muestra representativa</a:t>
            </a:r>
          </a:p>
          <a:p>
            <a:r>
              <a:rPr lang="es-CO" dirty="0"/>
              <a:t>Los tanques de almacenamiento deben encontrarse en buen estado y contar con tablas de aforo vigentes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54506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28814" y="1541418"/>
            <a:ext cx="844309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38696" y="365125"/>
            <a:ext cx="8715103" cy="1325563"/>
          </a:xfrm>
        </p:spPr>
        <p:txBody>
          <a:bodyPr>
            <a:normAutofit fontScale="90000"/>
          </a:bodyPr>
          <a:lstStyle/>
          <a:p>
            <a:r>
              <a:rPr lang="es-ES" sz="3600" b="1" dirty="0"/>
              <a:t> </a:t>
            </a:r>
            <a:r>
              <a:rPr lang="es-CO" sz="3600" b="1" dirty="0"/>
              <a:t>Requisitos fundamentales para medición manual </a:t>
            </a:r>
            <a:br>
              <a:rPr lang="es-CO" sz="3600" b="1" dirty="0"/>
            </a:br>
            <a:r>
              <a:rPr lang="es-CO" sz="3600" b="1" dirty="0"/>
              <a:t> de nivel</a:t>
            </a:r>
            <a:endParaRPr lang="es-ES" sz="3600" b="1" dirty="0"/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1763486" y="1433739"/>
            <a:ext cx="9326880" cy="4905045"/>
          </a:xfrm>
        </p:spPr>
        <p:txBody>
          <a:bodyPr>
            <a:normAutofit lnSpcReduction="10000"/>
          </a:bodyPr>
          <a:lstStyle/>
          <a:p>
            <a:r>
              <a:rPr lang="es-CO" dirty="0"/>
              <a:t>Antes de tomar medidas de un tanque, todas las válvulas de recibo y entrega deben estar cerradas para prevenir salida o entrada de productos.</a:t>
            </a:r>
          </a:p>
          <a:p>
            <a:r>
              <a:rPr lang="es-CO" dirty="0"/>
              <a:t>En tanques de techo cónico, debe evitarse la medición con más de dos personas sobre el techo o que las mismas personas lleven a cabo ambas mediciones, para evitar </a:t>
            </a:r>
            <a:r>
              <a:rPr lang="es-CO" dirty="0" smtClean="0"/>
              <a:t>distorsiones </a:t>
            </a:r>
            <a:r>
              <a:rPr lang="es-CO" dirty="0"/>
              <a:t>en la altura de referencia.</a:t>
            </a:r>
          </a:p>
          <a:p>
            <a:r>
              <a:rPr lang="es-CO" dirty="0"/>
              <a:t>Antes de medir un tanque de techo flotante debe drenarse totalmente el agua que este en el techo, para que no afecte la exactitud de la medición </a:t>
            </a:r>
            <a:r>
              <a:rPr lang="es-CO" dirty="0" smtClean="0"/>
              <a:t>al </a:t>
            </a:r>
            <a:r>
              <a:rPr lang="es-CO" dirty="0"/>
              <a:t>cambiar el peso total del techo.</a:t>
            </a:r>
          </a:p>
          <a:p>
            <a:r>
              <a:rPr lang="es-CO" dirty="0"/>
              <a:t>Se debe usar la misma cinta </a:t>
            </a:r>
            <a:r>
              <a:rPr lang="es-CO" dirty="0" smtClean="0"/>
              <a:t>y plomada </a:t>
            </a:r>
            <a:r>
              <a:rPr lang="es-CO" dirty="0"/>
              <a:t>para la medición inicial y final.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4551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35118" y="644826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1972491" y="1446590"/>
            <a:ext cx="839941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2508068" y="365125"/>
            <a:ext cx="9683931" cy="1325563"/>
          </a:xfrm>
        </p:spPr>
        <p:txBody>
          <a:bodyPr>
            <a:noAutofit/>
          </a:bodyPr>
          <a:lstStyle/>
          <a:p>
            <a:r>
              <a:rPr lang="es-CO" sz="3600" b="1" dirty="0"/>
              <a:t>Requisitos fundamentales para medición manual </a:t>
            </a:r>
            <a:br>
              <a:rPr lang="es-CO" sz="3600" b="1" dirty="0"/>
            </a:br>
            <a:r>
              <a:rPr lang="es-CO" sz="3600" b="1" dirty="0" smtClean="0"/>
              <a:t>de </a:t>
            </a:r>
            <a:r>
              <a:rPr lang="es-CO" sz="3600" b="1" dirty="0"/>
              <a:t>nivel</a:t>
            </a:r>
            <a:endParaRPr lang="es-ES" sz="3600" b="1" dirty="0"/>
          </a:p>
        </p:txBody>
      </p:sp>
      <p:sp>
        <p:nvSpPr>
          <p:cNvPr id="11" name="Rectángulo 10"/>
          <p:cNvSpPr/>
          <p:nvPr/>
        </p:nvSpPr>
        <p:spPr>
          <a:xfrm>
            <a:off x="2026311" y="5046977"/>
            <a:ext cx="18473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sz="2400" dirty="0" smtClean="0"/>
          </a:p>
          <a:p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85108" y="1690688"/>
            <a:ext cx="9668691" cy="4486275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• La persona que toma medidas en los tanques, está en la</a:t>
            </a:r>
          </a:p>
          <a:p>
            <a:pPr marL="0" indent="0">
              <a:buNone/>
            </a:pPr>
            <a:r>
              <a:rPr lang="es-CO" dirty="0"/>
              <a:t>obligación de informar a su supervisor sobre la pérdida de</a:t>
            </a:r>
          </a:p>
          <a:p>
            <a:pPr marL="0" indent="0">
              <a:buNone/>
            </a:pPr>
            <a:r>
              <a:rPr lang="es-CO" dirty="0"/>
              <a:t>cualquier objeto en el interior del tanque.</a:t>
            </a:r>
          </a:p>
          <a:p>
            <a:pPr marL="0" indent="0">
              <a:buNone/>
            </a:pPr>
            <a:r>
              <a:rPr lang="es-CO" dirty="0"/>
              <a:t>• Es recomendable e importante mantener drenados los</a:t>
            </a:r>
          </a:p>
          <a:p>
            <a:pPr marL="0" indent="0">
              <a:buNone/>
            </a:pPr>
            <a:r>
              <a:rPr lang="es-CO" dirty="0"/>
              <a:t>tanques, de tal forma, que la cantidad de agua libre siempre</a:t>
            </a:r>
          </a:p>
          <a:p>
            <a:pPr marL="0" indent="0">
              <a:buNone/>
            </a:pPr>
            <a:r>
              <a:rPr lang="es-CO" dirty="0"/>
              <a:t>sea mínima (máximo 5 cm de agua).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4253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dirty="0" smtClean="0"/>
              <a:t>             Métodos de medición manual de nivel </a:t>
            </a:r>
            <a:endParaRPr lang="es-ES" b="1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idx="1"/>
          </p:nvPr>
        </p:nvSpPr>
        <p:spPr>
          <a:xfrm>
            <a:off x="843553" y="2235313"/>
            <a:ext cx="5157787" cy="539523"/>
          </a:xfrm>
        </p:spPr>
        <p:txBody>
          <a:bodyPr/>
          <a:lstStyle/>
          <a:p>
            <a:r>
              <a:rPr lang="es-CO" dirty="0"/>
              <a:t>MEDICIÓN A FONDO</a:t>
            </a:r>
          </a:p>
          <a:p>
            <a:endParaRPr lang="es-ES" dirty="0"/>
          </a:p>
        </p:txBody>
      </p:sp>
      <p:sp>
        <p:nvSpPr>
          <p:cNvPr id="6" name="Marcador de contenido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 smtClean="0"/>
              <a:t>El </a:t>
            </a:r>
            <a:r>
              <a:rPr lang="es-CO" dirty="0"/>
              <a:t>método de medición a fondo o </a:t>
            </a:r>
          </a:p>
          <a:p>
            <a:pPr marL="0" indent="0">
              <a:buNone/>
            </a:pPr>
            <a:r>
              <a:rPr lang="es-CO" dirty="0" err="1"/>
              <a:t>innage</a:t>
            </a:r>
            <a:r>
              <a:rPr lang="es-CO" dirty="0"/>
              <a:t> consiste en bajar la cinta con </a:t>
            </a:r>
          </a:p>
          <a:p>
            <a:pPr marL="0" indent="0">
              <a:buNone/>
            </a:pPr>
            <a:r>
              <a:rPr lang="es-CO" dirty="0"/>
              <a:t>la plomada hasta tocar ligeramente </a:t>
            </a:r>
          </a:p>
          <a:p>
            <a:pPr marL="0" indent="0">
              <a:buNone/>
            </a:pPr>
            <a:r>
              <a:rPr lang="es-CO" dirty="0"/>
              <a:t>el fondo del tanque o la placa de </a:t>
            </a:r>
          </a:p>
          <a:p>
            <a:pPr marL="0" indent="0">
              <a:buNone/>
            </a:pPr>
            <a:r>
              <a:rPr lang="es-CO" dirty="0"/>
              <a:t>nivel cero, fijada en el fondo del </a:t>
            </a:r>
          </a:p>
          <a:p>
            <a:pPr marL="0" indent="0">
              <a:buNone/>
            </a:pPr>
            <a:r>
              <a:rPr lang="es-CO" dirty="0"/>
              <a:t>tanque. El nivel del líquido en el </a:t>
            </a:r>
          </a:p>
          <a:p>
            <a:pPr marL="0" indent="0">
              <a:buNone/>
            </a:pPr>
            <a:r>
              <a:rPr lang="es-CO" dirty="0"/>
              <a:t>tanque se determina por la longitud </a:t>
            </a:r>
          </a:p>
          <a:p>
            <a:pPr marL="0" indent="0">
              <a:buNone/>
            </a:pPr>
            <a:r>
              <a:rPr lang="es-CO" dirty="0"/>
              <a:t>en el corte de la cinta.</a:t>
            </a:r>
            <a:endParaRPr lang="es-ES" dirty="0"/>
          </a:p>
        </p:txBody>
      </p:sp>
      <p:sp>
        <p:nvSpPr>
          <p:cNvPr id="7" name="Marcador de texto 6"/>
          <p:cNvSpPr>
            <a:spLocks noGrp="1"/>
          </p:cNvSpPr>
          <p:nvPr>
            <p:ph type="body" sz="quarter" idx="3"/>
          </p:nvPr>
        </p:nvSpPr>
        <p:spPr>
          <a:xfrm>
            <a:off x="6172200" y="2029144"/>
            <a:ext cx="5183188" cy="689338"/>
          </a:xfrm>
        </p:spPr>
        <p:txBody>
          <a:bodyPr/>
          <a:lstStyle/>
          <a:p>
            <a:r>
              <a:rPr lang="es-CO" dirty="0"/>
              <a:t>MEDICIÓN A VACÍO</a:t>
            </a:r>
          </a:p>
          <a:p>
            <a:endParaRPr lang="es-ES" dirty="0"/>
          </a:p>
        </p:txBody>
      </p:sp>
      <p:sp>
        <p:nvSpPr>
          <p:cNvPr id="8" name="Marcador de contenido 7"/>
          <p:cNvSpPr>
            <a:spLocks noGrp="1"/>
          </p:cNvSpPr>
          <p:nvPr>
            <p:ph sz="quarter" idx="4"/>
          </p:nvPr>
        </p:nvSpPr>
        <p:spPr>
          <a:xfrm>
            <a:off x="6172200" y="2045437"/>
            <a:ext cx="5183188" cy="412573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/>
              <a:t>El método de medición a vacío o </a:t>
            </a:r>
          </a:p>
          <a:p>
            <a:pPr marL="0" indent="0">
              <a:buNone/>
            </a:pPr>
            <a:r>
              <a:rPr lang="es-CO" dirty="0" err="1"/>
              <a:t>outage</a:t>
            </a:r>
            <a:r>
              <a:rPr lang="es-CO" dirty="0"/>
              <a:t> consiste en bajar la cinta </a:t>
            </a:r>
          </a:p>
          <a:p>
            <a:pPr marL="0" indent="0">
              <a:buNone/>
            </a:pPr>
            <a:r>
              <a:rPr lang="es-CO" dirty="0"/>
              <a:t>con la plomada hasta tocar </a:t>
            </a:r>
          </a:p>
          <a:p>
            <a:pPr marL="0" indent="0">
              <a:buNone/>
            </a:pPr>
            <a:r>
              <a:rPr lang="es-CO" dirty="0"/>
              <a:t>ligeramente el nivel de producto. </a:t>
            </a:r>
          </a:p>
          <a:p>
            <a:pPr marL="0" indent="0">
              <a:buNone/>
            </a:pPr>
            <a:r>
              <a:rPr lang="es-CO" dirty="0"/>
              <a:t>De esta manera, el nivel no se </a:t>
            </a:r>
          </a:p>
          <a:p>
            <a:pPr marL="0" indent="0">
              <a:buNone/>
            </a:pPr>
            <a:r>
              <a:rPr lang="es-CO" dirty="0"/>
              <a:t>mide directamente en la cinta, </a:t>
            </a:r>
          </a:p>
          <a:p>
            <a:pPr marL="0" indent="0">
              <a:buNone/>
            </a:pPr>
            <a:r>
              <a:rPr lang="es-CO" dirty="0"/>
              <a:t>sino que se resta ese valor de la </a:t>
            </a:r>
          </a:p>
          <a:p>
            <a:pPr marL="0" indent="0">
              <a:buNone/>
            </a:pPr>
            <a:r>
              <a:rPr lang="es-CO" dirty="0"/>
              <a:t>altura del tanque.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1757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68879" y="72163"/>
            <a:ext cx="8884920" cy="1325563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CO" sz="3600" b="1" dirty="0"/>
              <a:t>Métodos de medición manual de nivel</a:t>
            </a:r>
            <a:endParaRPr lang="es-ES" sz="36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98170" y="1397726"/>
            <a:ext cx="9655629" cy="4779237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Ambos métodos tienen un desempeño</a:t>
            </a:r>
          </a:p>
          <a:p>
            <a:pPr marL="0" indent="0">
              <a:buNone/>
            </a:pPr>
            <a:r>
              <a:rPr lang="es-CO" dirty="0"/>
              <a:t>comparable. La medición a fondo es el</a:t>
            </a:r>
          </a:p>
          <a:p>
            <a:pPr marL="0" indent="0">
              <a:buNone/>
            </a:pPr>
            <a:r>
              <a:rPr lang="es-CO" dirty="0"/>
              <a:t>método preferido debido a que reduce los</a:t>
            </a:r>
          </a:p>
          <a:p>
            <a:pPr marL="0" indent="0">
              <a:buNone/>
            </a:pPr>
            <a:r>
              <a:rPr lang="es-CO" dirty="0"/>
              <a:t>posibles efectos de los movimientos de los</a:t>
            </a:r>
          </a:p>
          <a:p>
            <a:pPr marL="0" indent="0">
              <a:buNone/>
            </a:pPr>
            <a:r>
              <a:rPr lang="es-CO" dirty="0"/>
              <a:t>puntos de referencia del tanque. Por otra</a:t>
            </a:r>
          </a:p>
          <a:p>
            <a:pPr marL="0" indent="0">
              <a:buNone/>
            </a:pPr>
            <a:r>
              <a:rPr lang="es-CO" dirty="0"/>
              <a:t>parte, la medición a vacío elimina los efectos</a:t>
            </a:r>
          </a:p>
          <a:p>
            <a:pPr marL="0" indent="0">
              <a:buNone/>
            </a:pPr>
            <a:r>
              <a:rPr lang="es-CO" dirty="0"/>
              <a:t>de las imperfecciones en la platina de fondo y</a:t>
            </a:r>
          </a:p>
          <a:p>
            <a:pPr marL="0" indent="0">
              <a:buNone/>
            </a:pPr>
            <a:r>
              <a:rPr lang="es-CO" dirty="0"/>
              <a:t>evita la deformación de la plomada cada vez</a:t>
            </a:r>
          </a:p>
          <a:p>
            <a:pPr marL="0" indent="0">
              <a:buNone/>
            </a:pPr>
            <a:r>
              <a:rPr lang="es-CO" dirty="0"/>
              <a:t>que esta golpea la platina de medición.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1599" y="984976"/>
            <a:ext cx="2362200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039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63040" y="365125"/>
            <a:ext cx="9890760" cy="1325563"/>
          </a:xfrm>
        </p:spPr>
        <p:txBody>
          <a:bodyPr/>
          <a:lstStyle/>
          <a:p>
            <a:r>
              <a:rPr lang="es-ES" dirty="0"/>
              <a:t> </a:t>
            </a:r>
            <a:r>
              <a:rPr lang="es-ES" dirty="0" smtClean="0"/>
              <a:t>        </a:t>
            </a:r>
            <a:r>
              <a:rPr lang="es-CO" sz="4000" dirty="0" smtClean="0"/>
              <a:t>Factores </a:t>
            </a:r>
            <a:r>
              <a:rPr lang="es-CO" sz="4000" dirty="0"/>
              <a:t>que alteran la medición de nivel</a:t>
            </a:r>
            <a:endParaRPr lang="es-ES" sz="40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15736" y="1567543"/>
            <a:ext cx="9538063" cy="460942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/>
              <a:t>• </a:t>
            </a:r>
            <a:r>
              <a:rPr lang="es-CO" b="1" dirty="0"/>
              <a:t>Expansión de la pared debido a la columna de líquido: </a:t>
            </a:r>
            <a:r>
              <a:rPr lang="es-CO" dirty="0"/>
              <a:t>cuando el</a:t>
            </a:r>
          </a:p>
          <a:p>
            <a:pPr marL="0" indent="0">
              <a:buNone/>
            </a:pPr>
            <a:r>
              <a:rPr lang="es-CO" dirty="0"/>
              <a:t>tanque se llena, la pared del tanque se expandirá debido al peso</a:t>
            </a:r>
          </a:p>
          <a:p>
            <a:pPr marL="0" indent="0">
              <a:buNone/>
            </a:pPr>
            <a:r>
              <a:rPr lang="es-CO" dirty="0"/>
              <a:t>del contenido del tanque.</a:t>
            </a:r>
          </a:p>
          <a:p>
            <a:pPr marL="0" indent="0">
              <a:buNone/>
            </a:pPr>
            <a:r>
              <a:rPr lang="es-CO" dirty="0"/>
              <a:t>• </a:t>
            </a:r>
            <a:r>
              <a:rPr lang="es-CO" b="1" dirty="0"/>
              <a:t>Movimiento del fondo: </a:t>
            </a:r>
            <a:r>
              <a:rPr lang="es-CO" dirty="0"/>
              <a:t>el fondo de un tanque puede deformarse</a:t>
            </a:r>
          </a:p>
          <a:p>
            <a:pPr marL="0" indent="0">
              <a:buNone/>
            </a:pPr>
            <a:r>
              <a:rPr lang="es-CO" dirty="0"/>
              <a:t>hacia el suelo donde se encuentra soportado, por el peso del</a:t>
            </a:r>
          </a:p>
          <a:p>
            <a:pPr marL="0" indent="0">
              <a:buNone/>
            </a:pPr>
            <a:r>
              <a:rPr lang="es-CO" dirty="0"/>
              <a:t>contenido del tanque.</a:t>
            </a:r>
          </a:p>
          <a:p>
            <a:pPr marL="0" indent="0">
              <a:buNone/>
            </a:pPr>
            <a:r>
              <a:rPr lang="es-CO" dirty="0"/>
              <a:t>• </a:t>
            </a:r>
            <a:r>
              <a:rPr lang="es-CO" b="1" dirty="0"/>
              <a:t>Cambios en la altura del punto de referencia: </a:t>
            </a:r>
            <a:r>
              <a:rPr lang="es-CO" dirty="0"/>
              <a:t>la deflexión angular</a:t>
            </a:r>
          </a:p>
          <a:p>
            <a:pPr marL="0" indent="0">
              <a:buNone/>
            </a:pPr>
            <a:r>
              <a:rPr lang="es-CO" dirty="0"/>
              <a:t>de la pared del tanque podría hacer que la placa cota cero y/o el</a:t>
            </a:r>
          </a:p>
          <a:p>
            <a:pPr marL="0" indent="0">
              <a:buNone/>
            </a:pPr>
            <a:r>
              <a:rPr lang="es-CO" dirty="0"/>
              <a:t>punto de referencia para aforo se muevan hacia arriba cuando</a:t>
            </a:r>
          </a:p>
          <a:p>
            <a:pPr marL="0" indent="0">
              <a:buNone/>
            </a:pPr>
            <a:r>
              <a:rPr lang="es-CO" dirty="0"/>
              <a:t>cualquiera de ellos está conectado en forma rígida al tramo</a:t>
            </a:r>
          </a:p>
          <a:p>
            <a:pPr marL="0" indent="0">
              <a:buNone/>
            </a:pPr>
            <a:r>
              <a:rPr lang="es-CO" dirty="0"/>
              <a:t>inferior de la pared del tanque.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1220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60320" y="365125"/>
            <a:ext cx="8793480" cy="1325563"/>
          </a:xfrm>
        </p:spPr>
        <p:txBody>
          <a:bodyPr>
            <a:normAutofit/>
          </a:bodyPr>
          <a:lstStyle/>
          <a:p>
            <a:r>
              <a:rPr lang="es-CO" sz="4000" dirty="0"/>
              <a:t>Factores que alteran la medición de nivel</a:t>
            </a:r>
            <a:endParaRPr lang="es-ES" sz="40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36914" y="1690688"/>
            <a:ext cx="9916885" cy="448627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dirty="0"/>
              <a:t>• </a:t>
            </a:r>
            <a:r>
              <a:rPr lang="es-CO" b="1" dirty="0"/>
              <a:t>Expansión térmica de la pared y del tubo de aforo: </a:t>
            </a:r>
            <a:r>
              <a:rPr lang="es-CO" dirty="0"/>
              <a:t>las tablas de</a:t>
            </a:r>
          </a:p>
          <a:p>
            <a:pPr marL="0" indent="0">
              <a:buNone/>
            </a:pPr>
            <a:r>
              <a:rPr lang="es-CO" dirty="0"/>
              <a:t>capacidad del tanque se preparan con una temperatura de</a:t>
            </a:r>
          </a:p>
          <a:p>
            <a:pPr marL="0" indent="0">
              <a:buNone/>
            </a:pPr>
            <a:r>
              <a:rPr lang="es-CO" dirty="0"/>
              <a:t>pared de referencia supuesta. Como resultado de esto, se</a:t>
            </a:r>
          </a:p>
          <a:p>
            <a:pPr marL="0" indent="0">
              <a:buNone/>
            </a:pPr>
            <a:r>
              <a:rPr lang="es-CO" dirty="0"/>
              <a:t>aplica un factor de corrección al volumen obtenido de la tabla de</a:t>
            </a:r>
          </a:p>
          <a:p>
            <a:pPr marL="0" indent="0">
              <a:buNone/>
            </a:pPr>
            <a:r>
              <a:rPr lang="es-CO" dirty="0"/>
              <a:t>capacidad del tanque para tomar en cuenta la temperatura real</a:t>
            </a:r>
          </a:p>
          <a:p>
            <a:pPr marL="0" indent="0">
              <a:buNone/>
            </a:pPr>
            <a:r>
              <a:rPr lang="es-CO" dirty="0"/>
              <a:t>de la pared del tanque.</a:t>
            </a:r>
          </a:p>
          <a:p>
            <a:pPr marL="0" indent="0">
              <a:buNone/>
            </a:pPr>
            <a:r>
              <a:rPr lang="es-CO" dirty="0"/>
              <a:t>• </a:t>
            </a:r>
            <a:r>
              <a:rPr lang="es-CO" b="1" dirty="0"/>
              <a:t>Fugas: </a:t>
            </a:r>
            <a:r>
              <a:rPr lang="es-CO" dirty="0"/>
              <a:t>Los tanques, válvulas de conexión, y líneas de</a:t>
            </a:r>
          </a:p>
          <a:p>
            <a:pPr marL="0" indent="0">
              <a:buNone/>
            </a:pPr>
            <a:r>
              <a:rPr lang="es-CO" dirty="0"/>
              <a:t>transferencia que tienen fugas durante una transferencia</a:t>
            </a:r>
          </a:p>
          <a:p>
            <a:pPr marL="0" indent="0">
              <a:buNone/>
            </a:pPr>
            <a:r>
              <a:rPr lang="es-CO" dirty="0"/>
              <a:t>pueden causar una sobre-estimación o sub-estimación de la</a:t>
            </a:r>
          </a:p>
          <a:p>
            <a:pPr marL="0" indent="0">
              <a:buNone/>
            </a:pPr>
            <a:r>
              <a:rPr lang="es-CO" dirty="0"/>
              <a:t>cantidad. Cualquier fuga debe reportarse inmediatamente para</a:t>
            </a:r>
          </a:p>
          <a:p>
            <a:pPr marL="0" indent="0">
              <a:buNone/>
            </a:pPr>
            <a:r>
              <a:rPr lang="es-CO" dirty="0"/>
              <a:t>que esta condición pueda ser corregida.</a:t>
            </a:r>
          </a:p>
          <a:p>
            <a:pPr marL="0" indent="0">
              <a:buNone/>
            </a:pPr>
            <a:r>
              <a:rPr lang="es-CO" dirty="0"/>
              <a:t>• </a:t>
            </a:r>
            <a:r>
              <a:rPr lang="es-CO" b="1" dirty="0"/>
              <a:t>Mezcladores de tanques: </a:t>
            </a:r>
            <a:r>
              <a:rPr lang="es-CO" dirty="0"/>
              <a:t>Si el tanque está equipado con un</a:t>
            </a:r>
          </a:p>
          <a:p>
            <a:pPr marL="0" indent="0">
              <a:buNone/>
            </a:pPr>
            <a:r>
              <a:rPr lang="es-CO" dirty="0"/>
              <a:t>mezclador, este debería estar apagado antes de la medición.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5211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25634" y="365126"/>
            <a:ext cx="9431382" cy="836658"/>
          </a:xfrm>
        </p:spPr>
        <p:txBody>
          <a:bodyPr>
            <a:normAutofit/>
          </a:bodyPr>
          <a:lstStyle/>
          <a:p>
            <a:r>
              <a:rPr lang="es-CO" sz="4000" dirty="0"/>
              <a:t>Factores que alteran la medición de nivel</a:t>
            </a:r>
            <a:endParaRPr lang="es-ES" sz="40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33302" y="1306286"/>
            <a:ext cx="9420497" cy="487067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dirty="0"/>
              <a:t>• </a:t>
            </a:r>
            <a:r>
              <a:rPr lang="es-CO" b="1" dirty="0"/>
              <a:t>Escotilla de aforo: </a:t>
            </a:r>
            <a:r>
              <a:rPr lang="es-CO" dirty="0"/>
              <a:t>Ocasionalmente, los tanques tienen más de una</a:t>
            </a:r>
          </a:p>
          <a:p>
            <a:pPr marL="0" indent="0">
              <a:buNone/>
            </a:pPr>
            <a:r>
              <a:rPr lang="es-CO" dirty="0"/>
              <a:t>escotilla a través de la cual es posible tomar mediciones. Se debería</a:t>
            </a:r>
          </a:p>
          <a:p>
            <a:pPr marL="0" indent="0">
              <a:buNone/>
            </a:pPr>
            <a:r>
              <a:rPr lang="es-CO" dirty="0"/>
              <a:t>utilizar solo una escotilla para tomar medidas, específicamente, la</a:t>
            </a:r>
          </a:p>
          <a:p>
            <a:pPr marL="0" indent="0">
              <a:buNone/>
            </a:pPr>
            <a:r>
              <a:rPr lang="es-CO" dirty="0"/>
              <a:t>escotilla donde se ha establecido el punto de referencia para aforo.</a:t>
            </a:r>
          </a:p>
          <a:p>
            <a:pPr marL="0" indent="0">
              <a:buNone/>
            </a:pPr>
            <a:r>
              <a:rPr lang="es-CO" dirty="0"/>
              <a:t>• </a:t>
            </a:r>
            <a:r>
              <a:rPr lang="es-CO" b="1" dirty="0"/>
              <a:t>Incrustación: </a:t>
            </a:r>
            <a:r>
              <a:rPr lang="es-CO" dirty="0"/>
              <a:t>un tanque puede acumular depósitos tales como óxido, cera,</a:t>
            </a:r>
          </a:p>
          <a:p>
            <a:pPr marL="0" indent="0">
              <a:buNone/>
            </a:pPr>
            <a:r>
              <a:rPr lang="es-CO" dirty="0"/>
              <a:t>parafina, alquitrán, agua y azufre en el interior de los soportes de las</a:t>
            </a:r>
          </a:p>
          <a:p>
            <a:pPr marL="0" indent="0">
              <a:buNone/>
            </a:pPr>
            <a:r>
              <a:rPr lang="es-CO" dirty="0"/>
              <a:t>paredes y del techo. Estas incrustaciones disminuyen la capacidad del</a:t>
            </a:r>
          </a:p>
          <a:p>
            <a:pPr marL="0" indent="0">
              <a:buNone/>
            </a:pPr>
            <a:r>
              <a:rPr lang="es-CO" dirty="0"/>
              <a:t>tanque, dando como resultado una sobre-estimación de la cantidad.</a:t>
            </a:r>
          </a:p>
          <a:p>
            <a:pPr marL="0" indent="0">
              <a:buNone/>
            </a:pPr>
            <a:r>
              <a:rPr lang="es-CO" dirty="0"/>
              <a:t>• </a:t>
            </a:r>
            <a:r>
              <a:rPr lang="es-CO" b="1" dirty="0"/>
              <a:t>Fondos de tanques: </a:t>
            </a:r>
            <a:r>
              <a:rPr lang="es-CO" dirty="0"/>
              <a:t>Algunos tanques están equipados con fondos</a:t>
            </a:r>
          </a:p>
          <a:p>
            <a:pPr marL="0" indent="0">
              <a:buNone/>
            </a:pPr>
            <a:r>
              <a:rPr lang="es-CO" dirty="0"/>
              <a:t>cónicos invertidos o sumideros, para facilitar la remoción del agua libre.</a:t>
            </a:r>
          </a:p>
          <a:p>
            <a:pPr marL="0" indent="0">
              <a:buNone/>
            </a:pPr>
            <a:r>
              <a:rPr lang="es-CO" dirty="0"/>
              <a:t>Con este tipo de fondo en el tanque, la altura del agua libre podría no ser</a:t>
            </a:r>
          </a:p>
          <a:p>
            <a:pPr marL="0" indent="0">
              <a:buNone/>
            </a:pPr>
            <a:r>
              <a:rPr lang="es-CO" dirty="0"/>
              <a:t>suficiente para alcanzar la placa de cota cero. En esta situación, la</a:t>
            </a:r>
          </a:p>
          <a:p>
            <a:pPr marL="0" indent="0">
              <a:buNone/>
            </a:pPr>
            <a:r>
              <a:rPr lang="es-CO" dirty="0"/>
              <a:t>medida de agua libre debe ser tomada a través de una escotilla de aforo</a:t>
            </a:r>
          </a:p>
          <a:p>
            <a:pPr marL="0" indent="0">
              <a:buNone/>
            </a:pPr>
            <a:r>
              <a:rPr lang="es-CO" dirty="0"/>
              <a:t>localizada directamente sobre el punto mas bajo del tanque.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1559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9721"/>
          </a:xfrm>
        </p:spPr>
        <p:txBody>
          <a:bodyPr/>
          <a:lstStyle/>
          <a:p>
            <a:r>
              <a:rPr lang="es-ES" dirty="0" smtClean="0"/>
              <a:t>             </a:t>
            </a:r>
            <a:r>
              <a:rPr lang="es-CO" dirty="0"/>
              <a:t>Requisitos de las cintas de medición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58983" y="1306286"/>
            <a:ext cx="9588137" cy="487067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b="1" dirty="0"/>
              <a:t>Material:</a:t>
            </a:r>
            <a:r>
              <a:rPr lang="es-CO" dirty="0"/>
              <a:t> Acero (o otro </a:t>
            </a:r>
            <a:r>
              <a:rPr lang="es-CO" i="1" dirty="0"/>
              <a:t>material</a:t>
            </a:r>
            <a:r>
              <a:rPr lang="es-CO" dirty="0"/>
              <a:t> resistente a la corrosión). El</a:t>
            </a:r>
          </a:p>
          <a:p>
            <a:pPr marL="0" indent="0">
              <a:buNone/>
            </a:pPr>
            <a:r>
              <a:rPr lang="es-CO" dirty="0"/>
              <a:t>acero de la cinta debe tener un coeficiente de expansión</a:t>
            </a:r>
          </a:p>
          <a:p>
            <a:pPr marL="0" indent="0">
              <a:buNone/>
            </a:pPr>
            <a:r>
              <a:rPr lang="es-CO" dirty="0"/>
              <a:t>térmica similar al del acero del tanque.</a:t>
            </a:r>
          </a:p>
          <a:p>
            <a:pPr marL="0" indent="0">
              <a:buNone/>
            </a:pPr>
            <a:r>
              <a:rPr lang="es-CO" b="1" dirty="0"/>
              <a:t>Longitud</a:t>
            </a:r>
            <a:r>
              <a:rPr lang="es-CO" dirty="0"/>
              <a:t>: La cinta debe tener longitud suficiente para la</a:t>
            </a:r>
          </a:p>
          <a:p>
            <a:pPr marL="0" indent="0">
              <a:buNone/>
            </a:pPr>
            <a:r>
              <a:rPr lang="es-CO" dirty="0"/>
              <a:t>altura del tanque a ser medido.</a:t>
            </a:r>
          </a:p>
          <a:p>
            <a:pPr marL="0" indent="0">
              <a:buNone/>
            </a:pPr>
            <a:r>
              <a:rPr lang="es-CO" b="1" dirty="0"/>
              <a:t>Espesor: </a:t>
            </a:r>
            <a:r>
              <a:rPr lang="es-CO" dirty="0"/>
              <a:t>El área de la sección transversal de la cinta debe</a:t>
            </a:r>
          </a:p>
          <a:p>
            <a:pPr marL="0" indent="0">
              <a:buNone/>
            </a:pPr>
            <a:r>
              <a:rPr lang="es-CO" dirty="0"/>
              <a:t>ser tal que cuando ésta se ponga en posición horizontal en</a:t>
            </a:r>
          </a:p>
          <a:p>
            <a:pPr marL="0" indent="0">
              <a:buNone/>
            </a:pPr>
            <a:r>
              <a:rPr lang="es-CO" dirty="0"/>
              <a:t>una superficie plana no se estire más del 0,0075 % cuando</a:t>
            </a:r>
          </a:p>
          <a:p>
            <a:pPr marL="0" indent="0">
              <a:buNone/>
            </a:pPr>
            <a:r>
              <a:rPr lang="es-CO" dirty="0"/>
              <a:t>se le aplique una fuerza de 44 N. Típicamente esta área no</a:t>
            </a:r>
          </a:p>
          <a:p>
            <a:pPr marL="0" indent="0">
              <a:buNone/>
            </a:pPr>
            <a:r>
              <a:rPr lang="es-CO" dirty="0"/>
              <a:t>puede ser menor a 2,5 milímetros cuadrados.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0899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04012" y="365125"/>
            <a:ext cx="9248502" cy="849721"/>
          </a:xfrm>
        </p:spPr>
        <p:txBody>
          <a:bodyPr>
            <a:normAutofit/>
          </a:bodyPr>
          <a:lstStyle/>
          <a:p>
            <a:r>
              <a:rPr lang="es-CO" sz="4000" dirty="0"/>
              <a:t>Requisitos de las cintas de medición</a:t>
            </a:r>
            <a:endParaRPr lang="es-ES" sz="40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93670" y="1332412"/>
            <a:ext cx="9522822" cy="48445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b="1" dirty="0"/>
              <a:t>Cuerpo: </a:t>
            </a:r>
            <a:r>
              <a:rPr lang="es-CO" dirty="0"/>
              <a:t>Debe poseer un carrete y una manivela</a:t>
            </a:r>
          </a:p>
          <a:p>
            <a:pPr marL="0" indent="0">
              <a:buNone/>
            </a:pPr>
            <a:r>
              <a:rPr lang="es-CO" dirty="0"/>
              <a:t>resistentes.</a:t>
            </a:r>
          </a:p>
          <a:p>
            <a:pPr marL="0" indent="0">
              <a:buNone/>
            </a:pPr>
            <a:r>
              <a:rPr lang="es-CO" b="1" dirty="0"/>
              <a:t>Extremo libre: </a:t>
            </a:r>
            <a:r>
              <a:rPr lang="es-CO" dirty="0"/>
              <a:t>Donde pueda engancharse la plomada.</a:t>
            </a:r>
          </a:p>
          <a:p>
            <a:pPr marL="0" indent="0">
              <a:buNone/>
            </a:pPr>
            <a:r>
              <a:rPr lang="es-CO" b="1" dirty="0"/>
              <a:t>Escala: </a:t>
            </a:r>
            <a:r>
              <a:rPr lang="es-CO" dirty="0"/>
              <a:t>Para la cinta de medición a fondo, debe ser</a:t>
            </a:r>
          </a:p>
          <a:p>
            <a:pPr marL="0" indent="0">
              <a:buNone/>
            </a:pPr>
            <a:r>
              <a:rPr lang="es-CO" dirty="0"/>
              <a:t>graduada en metros, centímetros y milímetros y la punta de</a:t>
            </a:r>
          </a:p>
          <a:p>
            <a:pPr marL="0" indent="0">
              <a:buNone/>
            </a:pPr>
            <a:r>
              <a:rPr lang="es-CO" dirty="0"/>
              <a:t>la plomada será el punto cero en la escala.</a:t>
            </a:r>
          </a:p>
          <a:p>
            <a:pPr marL="0" indent="0">
              <a:buNone/>
            </a:pPr>
            <a:r>
              <a:rPr lang="es-CO" dirty="0"/>
              <a:t>Para medición a vacío, será graduada en metros,</a:t>
            </a:r>
          </a:p>
          <a:p>
            <a:pPr marL="0" indent="0">
              <a:buNone/>
            </a:pPr>
            <a:r>
              <a:rPr lang="es-CO" dirty="0"/>
              <a:t>centímetros y milímetros pero el punto cero en la escala</a:t>
            </a:r>
          </a:p>
          <a:p>
            <a:pPr marL="0" indent="0">
              <a:buNone/>
            </a:pPr>
            <a:r>
              <a:rPr lang="es-CO" dirty="0"/>
              <a:t>será el contacto entre la plomada y el punto de unión con la</a:t>
            </a:r>
          </a:p>
          <a:p>
            <a:pPr marL="0" indent="0">
              <a:buNone/>
            </a:pPr>
            <a:r>
              <a:rPr lang="es-CO" dirty="0"/>
              <a:t>cinta.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3748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95005" y="861885"/>
            <a:ext cx="9366069" cy="797469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           </a:t>
            </a:r>
            <a:r>
              <a:rPr lang="es-CO" dirty="0"/>
              <a:t>Cintas de medición a fondo</a:t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58983" y="1045030"/>
            <a:ext cx="9945732" cy="5094512"/>
          </a:xfrm>
        </p:spPr>
        <p:txBody>
          <a:bodyPr/>
          <a:lstStyle/>
          <a:p>
            <a:pPr marL="0" indent="0">
              <a:buNone/>
            </a:pPr>
            <a:r>
              <a:rPr lang="es-CO" dirty="0" smtClean="0"/>
              <a:t>Esta </a:t>
            </a:r>
            <a:r>
              <a:rPr lang="es-CO" dirty="0"/>
              <a:t>cinta tiene el cero en la punta de la escala de la plomada, la cual hace parte de </a:t>
            </a:r>
            <a:r>
              <a:rPr lang="es-CO" dirty="0" smtClean="0"/>
              <a:t>la cinta</a:t>
            </a:r>
            <a:r>
              <a:rPr lang="es-CO" dirty="0"/>
              <a:t>, es decir, que la escala para la cinta se inicia en forma ascendente desde el cero </a:t>
            </a:r>
            <a:r>
              <a:rPr lang="es-CO" dirty="0" smtClean="0"/>
              <a:t>de referencia </a:t>
            </a:r>
            <a:r>
              <a:rPr lang="es-CO" dirty="0"/>
              <a:t>de la plomada, la plomada debe tener forma cilíndrica terminada en un cono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2795451"/>
            <a:ext cx="7372349" cy="3344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3024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</a:t>
            </a:r>
            <a:r>
              <a:rPr lang="es-CO" dirty="0"/>
              <a:t>Cintas de medición a vacío</a:t>
            </a:r>
            <a:br>
              <a:rPr lang="es-CO" dirty="0"/>
            </a:b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59430" y="1054983"/>
            <a:ext cx="8908868" cy="4901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Esta tiene el cero de la escala en el gancho de unión entre la cinta y la plomada. La </a:t>
            </a:r>
            <a:r>
              <a:rPr lang="es-CO" dirty="0" smtClean="0"/>
              <a:t>escala para </a:t>
            </a:r>
            <a:r>
              <a:rPr lang="es-CO" dirty="0"/>
              <a:t>la cinta se inicia en forma ascendente desde el cero de referencia y para la </a:t>
            </a:r>
            <a:r>
              <a:rPr lang="es-CO" dirty="0" smtClean="0"/>
              <a:t>plomada en </a:t>
            </a:r>
            <a:r>
              <a:rPr lang="es-CO" dirty="0"/>
              <a:t>forma descendente desde el mismo punto, la plomada debe tener forma rectangular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431" y="3056710"/>
            <a:ext cx="8040052" cy="2863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7752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73383" y="129481"/>
            <a:ext cx="7944394" cy="1325563"/>
          </a:xfrm>
        </p:spPr>
        <p:txBody>
          <a:bodyPr>
            <a:normAutofit/>
          </a:bodyPr>
          <a:lstStyle/>
          <a:p>
            <a:r>
              <a:rPr lang="es-CO" sz="4000" dirty="0" smtClean="0"/>
              <a:t>Requisitos </a:t>
            </a:r>
            <a:r>
              <a:rPr lang="es-CO" sz="4000" dirty="0"/>
              <a:t>de las plomadas y barras de medición</a:t>
            </a:r>
            <a:endParaRPr lang="es-ES" sz="40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05345" y="1703751"/>
            <a:ext cx="9381309" cy="48314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2000" b="1" dirty="0"/>
              <a:t>Material: </a:t>
            </a:r>
            <a:r>
              <a:rPr lang="es-CO" sz="2000" dirty="0"/>
              <a:t>Que sea resistente a la corrosión y a la chispa.</a:t>
            </a:r>
          </a:p>
          <a:p>
            <a:pPr marL="0" indent="0">
              <a:buNone/>
            </a:pPr>
            <a:r>
              <a:rPr lang="es-CO" sz="2000" b="1" dirty="0"/>
              <a:t>Longitud: </a:t>
            </a:r>
            <a:r>
              <a:rPr lang="es-CO" sz="2000" dirty="0"/>
              <a:t>15, 30 o 45 cm (6, 12 o 18 pulgadas).</a:t>
            </a:r>
          </a:p>
          <a:p>
            <a:pPr marL="0" indent="0">
              <a:buNone/>
            </a:pPr>
            <a:r>
              <a:rPr lang="es-CO" sz="2000" b="1" dirty="0"/>
              <a:t>Peso: </a:t>
            </a:r>
            <a:r>
              <a:rPr lang="es-CO" sz="2000" dirty="0"/>
              <a:t>Mínimo 20 onzas y máximo 2,375 libras (aprox. entre 567 g</a:t>
            </a:r>
          </a:p>
          <a:p>
            <a:pPr marL="0" indent="0">
              <a:buNone/>
            </a:pPr>
            <a:r>
              <a:rPr lang="es-CO" sz="2000" dirty="0"/>
              <a:t>y 1077 g).</a:t>
            </a:r>
          </a:p>
          <a:p>
            <a:pPr marL="0" indent="0">
              <a:buNone/>
            </a:pPr>
            <a:r>
              <a:rPr lang="es-CO" sz="2000" b="1" dirty="0"/>
              <a:t>Ojo: </a:t>
            </a:r>
            <a:r>
              <a:rPr lang="es-CO" sz="2000" dirty="0"/>
              <a:t>Parte que se utiliza para enganchar la plomada a la cinta,</a:t>
            </a:r>
          </a:p>
          <a:p>
            <a:pPr marL="0" indent="0">
              <a:buNone/>
            </a:pPr>
            <a:r>
              <a:rPr lang="es-CO" sz="2000" dirty="0"/>
              <a:t>debe estar endurecida para evitar rupturas.</a:t>
            </a:r>
          </a:p>
          <a:p>
            <a:pPr marL="0" indent="0">
              <a:buNone/>
            </a:pPr>
            <a:r>
              <a:rPr lang="es-CO" sz="2000" b="1" dirty="0"/>
              <a:t>Punta: </a:t>
            </a:r>
            <a:r>
              <a:rPr lang="es-CO" sz="2000" dirty="0"/>
              <a:t>Las plomadas de medición a fondo deben tener una punta</a:t>
            </a:r>
          </a:p>
          <a:p>
            <a:pPr marL="0" indent="0">
              <a:buNone/>
            </a:pPr>
            <a:r>
              <a:rPr lang="es-CO" sz="2000" dirty="0"/>
              <a:t>cónica endurecida para prevenir daño cuando entre en contacto</a:t>
            </a:r>
          </a:p>
          <a:p>
            <a:pPr marL="0" indent="0">
              <a:buNone/>
            </a:pPr>
            <a:r>
              <a:rPr lang="es-CO" sz="2000" dirty="0"/>
              <a:t>con otro metal.</a:t>
            </a:r>
            <a:endParaRPr lang="es-ES" sz="20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3012" y="1703751"/>
            <a:ext cx="2488611" cy="2897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011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78330" y="365125"/>
            <a:ext cx="8375469" cy="1325563"/>
          </a:xfrm>
        </p:spPr>
        <p:txBody>
          <a:bodyPr>
            <a:normAutofit/>
          </a:bodyPr>
          <a:lstStyle/>
          <a:p>
            <a:r>
              <a:rPr lang="es-CO" sz="4000" dirty="0" smtClean="0"/>
              <a:t>Requisitos </a:t>
            </a:r>
            <a:r>
              <a:rPr lang="es-CO" sz="4000" dirty="0"/>
              <a:t>de las plomadas y barras de medición</a:t>
            </a:r>
            <a:endParaRPr lang="es-ES" sz="40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998618" y="1528353"/>
            <a:ext cx="9355182" cy="4648609"/>
          </a:xfrm>
        </p:spPr>
        <p:txBody>
          <a:bodyPr/>
          <a:lstStyle/>
          <a:p>
            <a:pPr marL="0" indent="0">
              <a:buNone/>
            </a:pPr>
            <a:r>
              <a:rPr lang="es-CO" b="1" dirty="0"/>
              <a:t>Escala: </a:t>
            </a:r>
            <a:r>
              <a:rPr lang="es-CO" dirty="0"/>
              <a:t>Las plomadas para medición a fondo </a:t>
            </a:r>
            <a:r>
              <a:rPr lang="es-CO" dirty="0" smtClean="0"/>
              <a:t>están graduadas </a:t>
            </a:r>
            <a:r>
              <a:rPr lang="es-CO" dirty="0"/>
              <a:t>en centímetros, con subdivisiones </a:t>
            </a:r>
            <a:r>
              <a:rPr lang="es-CO" dirty="0" smtClean="0"/>
              <a:t>en milímetros</a:t>
            </a:r>
            <a:r>
              <a:rPr lang="es-CO" dirty="0"/>
              <a:t>, y el punto cero es la punta. Las </a:t>
            </a:r>
            <a:r>
              <a:rPr lang="es-CO" dirty="0" smtClean="0"/>
              <a:t>plomadas de </a:t>
            </a:r>
            <a:r>
              <a:rPr lang="es-CO" dirty="0"/>
              <a:t>medición a vacío se gradúan igual pero el </a:t>
            </a:r>
            <a:r>
              <a:rPr lang="es-CO" dirty="0" smtClean="0"/>
              <a:t>punto cero </a:t>
            </a:r>
            <a:r>
              <a:rPr lang="es-CO" dirty="0"/>
              <a:t>será el centro del ojo.</a:t>
            </a:r>
          </a:p>
          <a:p>
            <a:pPr marL="0" indent="0">
              <a:buNone/>
            </a:pPr>
            <a:r>
              <a:rPr lang="es-CO" dirty="0"/>
              <a:t>Se puede utilizar una plomada especial para </a:t>
            </a:r>
            <a:r>
              <a:rPr lang="es-CO" dirty="0" smtClean="0"/>
              <a:t>hacer medición </a:t>
            </a:r>
            <a:r>
              <a:rPr lang="es-CO" dirty="0"/>
              <a:t>a vacío utilizando una cinta de medición </a:t>
            </a:r>
            <a:r>
              <a:rPr lang="es-CO" dirty="0" smtClean="0"/>
              <a:t>a fondo </a:t>
            </a:r>
            <a:r>
              <a:rPr lang="es-CO" dirty="0"/>
              <a:t>que ajusta el cero para que los valores </a:t>
            </a:r>
            <a:r>
              <a:rPr lang="es-CO" dirty="0" smtClean="0"/>
              <a:t>sean correspondientes</a:t>
            </a:r>
            <a:r>
              <a:rPr lang="es-CO" dirty="0"/>
              <a:t>.</a:t>
            </a:r>
            <a:endParaRPr lang="es-E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068" y="2516998"/>
            <a:ext cx="1352550" cy="371475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4087" y="4601425"/>
            <a:ext cx="1781175" cy="1443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629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   </a:t>
            </a:r>
            <a:r>
              <a:rPr lang="es-ES" dirty="0"/>
              <a:t>Pasta indicadora de agua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37062" y="1512116"/>
            <a:ext cx="9117875" cy="51368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La pasta indicadora de agua se utiliza en plomadas y cintas para indicar la </a:t>
            </a:r>
            <a:r>
              <a:rPr lang="es-CO" dirty="0" smtClean="0"/>
              <a:t>interfaz </a:t>
            </a:r>
            <a:r>
              <a:rPr lang="es-CO" dirty="0"/>
              <a:t>entre el petróleo y el agua libre y solo debe reaccionar en contacto </a:t>
            </a:r>
            <a:r>
              <a:rPr lang="es-CO" dirty="0" smtClean="0"/>
              <a:t>con </a:t>
            </a:r>
            <a:r>
              <a:rPr lang="es-CO" dirty="0"/>
              <a:t>el agua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8174" y="3107394"/>
            <a:ext cx="8372475" cy="262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0628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16183" y="182245"/>
            <a:ext cx="10515600" cy="869061"/>
          </a:xfrm>
        </p:spPr>
        <p:txBody>
          <a:bodyPr/>
          <a:lstStyle/>
          <a:p>
            <a:r>
              <a:rPr lang="es-ES" dirty="0" smtClean="0"/>
              <a:t>           </a:t>
            </a:r>
            <a:r>
              <a:rPr lang="es-CO" sz="4000" dirty="0"/>
              <a:t>Calibración de cintas de medición</a:t>
            </a:r>
            <a:endParaRPr lang="es-ES" sz="40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59430" y="1234185"/>
            <a:ext cx="9052560" cy="549318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dirty="0"/>
              <a:t>La cinta de trabajo con la plomada adjunta deben ser verificadas en su</a:t>
            </a:r>
          </a:p>
          <a:p>
            <a:pPr marL="0" indent="0">
              <a:buNone/>
            </a:pPr>
            <a:r>
              <a:rPr lang="es-CO" dirty="0"/>
              <a:t>exactitud cuando es nueva, y por lo menos una vez al año y el</a:t>
            </a:r>
          </a:p>
          <a:p>
            <a:pPr marL="0" indent="0">
              <a:buNone/>
            </a:pPr>
            <a:r>
              <a:rPr lang="es-CO" dirty="0"/>
              <a:t>procedimiento usado puede ser por comparación horizontal o vertical.</a:t>
            </a:r>
          </a:p>
          <a:p>
            <a:pPr marL="0" indent="0">
              <a:buNone/>
            </a:pPr>
            <a:r>
              <a:rPr lang="es-CO" dirty="0"/>
              <a:t>Todas las cintas de medición deben poseer certificado de calibración</a:t>
            </a:r>
          </a:p>
          <a:p>
            <a:pPr marL="0" indent="0">
              <a:buNone/>
            </a:pPr>
            <a:r>
              <a:rPr lang="es-CO" dirty="0"/>
              <a:t>vigente con vigencia máxima de un año, realizando verificaciones</a:t>
            </a:r>
          </a:p>
          <a:p>
            <a:pPr marL="0" indent="0">
              <a:buNone/>
            </a:pPr>
            <a:r>
              <a:rPr lang="es-CO" dirty="0"/>
              <a:t>mensuales del estado físico de las cintas y dejando los soportes</a:t>
            </a:r>
          </a:p>
          <a:p>
            <a:pPr marL="0" indent="0">
              <a:buNone/>
            </a:pPr>
            <a:r>
              <a:rPr lang="es-CO" dirty="0"/>
              <a:t>correspondientes.</a:t>
            </a:r>
          </a:p>
          <a:p>
            <a:pPr marL="0" indent="0">
              <a:buNone/>
            </a:pPr>
            <a:r>
              <a:rPr lang="es-CO" dirty="0"/>
              <a:t>La diferencia entre el valor de referencia (cinta patrón) y la</a:t>
            </a:r>
          </a:p>
          <a:p>
            <a:pPr marL="0" indent="0">
              <a:buNone/>
            </a:pPr>
            <a:r>
              <a:rPr lang="es-CO" dirty="0"/>
              <a:t>cinta de trabajo no debe exceder ± 2 mm (± 1/16 in) para</a:t>
            </a:r>
          </a:p>
          <a:p>
            <a:pPr marL="0" indent="0">
              <a:buNone/>
            </a:pPr>
            <a:r>
              <a:rPr lang="es-CO" dirty="0"/>
              <a:t>distancias de 0 a 30 metros.</a:t>
            </a:r>
          </a:p>
          <a:p>
            <a:pPr marL="0" indent="0">
              <a:buNone/>
            </a:pPr>
            <a:r>
              <a:rPr lang="es-CO" dirty="0"/>
              <a:t>Los puntos de comparación deben ser periódicos y no deben</a:t>
            </a:r>
          </a:p>
          <a:p>
            <a:pPr marL="0" indent="0">
              <a:buNone/>
            </a:pPr>
            <a:r>
              <a:rPr lang="es-CO" dirty="0"/>
              <a:t>exceder los 5 m (16 pies).</a:t>
            </a:r>
          </a:p>
          <a:p>
            <a:pPr marL="0" indent="0">
              <a:buNone/>
            </a:pPr>
            <a:r>
              <a:rPr lang="es-CO" dirty="0"/>
              <a:t>La incertidumbre de la cinta patrón no debe ser superior a 0,3</a:t>
            </a:r>
          </a:p>
          <a:p>
            <a:pPr marL="0" indent="0">
              <a:buNone/>
            </a:pPr>
            <a:r>
              <a:rPr lang="es-CO" dirty="0"/>
              <a:t>mm (0,01 pulgadas) para cualquier distancia entre 0 y 30 m (0</a:t>
            </a:r>
          </a:p>
          <a:p>
            <a:pPr marL="0" indent="0">
              <a:buNone/>
            </a:pPr>
            <a:r>
              <a:rPr lang="es-CO" dirty="0"/>
              <a:t>a 100 pies).</a:t>
            </a:r>
          </a:p>
          <a:p>
            <a:pPr marL="0" indent="0">
              <a:buNone/>
            </a:pPr>
            <a:r>
              <a:rPr lang="es-CO" dirty="0"/>
              <a:t>La cinta patrón debe ser calibrada al menos cada 5 años.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1908" y="770471"/>
            <a:ext cx="1628775" cy="3648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87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25634" y="365125"/>
            <a:ext cx="8728166" cy="1325563"/>
          </a:xfrm>
        </p:spPr>
        <p:txBody>
          <a:bodyPr/>
          <a:lstStyle/>
          <a:p>
            <a:r>
              <a:rPr lang="es-CO" dirty="0"/>
              <a:t>Medición manual de nivel a fondo</a:t>
            </a:r>
            <a:br>
              <a:rPr lang="es-CO" dirty="0"/>
            </a:b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67542" y="1825625"/>
            <a:ext cx="9786257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/>
              <a:t>La </a:t>
            </a:r>
            <a:r>
              <a:rPr lang="es-CO" dirty="0"/>
              <a:t>medición a fondo (</a:t>
            </a:r>
            <a:r>
              <a:rPr lang="es-CO" dirty="0" err="1"/>
              <a:t>innage</a:t>
            </a:r>
            <a:r>
              <a:rPr lang="es-CO" dirty="0"/>
              <a:t> </a:t>
            </a:r>
            <a:r>
              <a:rPr lang="es-CO" dirty="0" err="1"/>
              <a:t>method</a:t>
            </a:r>
            <a:r>
              <a:rPr lang="es-CO" dirty="0"/>
              <a:t>) es un método</a:t>
            </a:r>
          </a:p>
          <a:p>
            <a:pPr marL="0" indent="0">
              <a:buNone/>
            </a:pPr>
            <a:r>
              <a:rPr lang="es-CO" dirty="0"/>
              <a:t>directo para estimar el nivel de líquido.</a:t>
            </a:r>
          </a:p>
          <a:p>
            <a:pPr marL="0" indent="0">
              <a:buNone/>
            </a:pPr>
            <a:r>
              <a:rPr lang="es-CO" dirty="0"/>
              <a:t>Consiste en la medición de la distancia vertical desde</a:t>
            </a:r>
          </a:p>
          <a:p>
            <a:pPr marL="0" indent="0">
              <a:buNone/>
            </a:pPr>
            <a:r>
              <a:rPr lang="es-CO" dirty="0"/>
              <a:t>el punto de medición en la platina de fondo (</a:t>
            </a:r>
            <a:r>
              <a:rPr lang="es-CO" dirty="0" err="1"/>
              <a:t>datum</a:t>
            </a:r>
            <a:endParaRPr lang="es-CO" dirty="0"/>
          </a:p>
          <a:p>
            <a:pPr marL="0" indent="0">
              <a:buNone/>
            </a:pPr>
            <a:r>
              <a:rPr lang="es-CO" dirty="0" err="1"/>
              <a:t>plate</a:t>
            </a:r>
            <a:r>
              <a:rPr lang="es-CO" dirty="0"/>
              <a:t>) del tanque hasta el nivel del líquido.</a:t>
            </a:r>
          </a:p>
          <a:p>
            <a:pPr marL="0" indent="0">
              <a:buNone/>
            </a:pPr>
            <a:r>
              <a:rPr lang="es-CO" dirty="0"/>
              <a:t>El nivel de agua libre se determina midiendo la</a:t>
            </a:r>
          </a:p>
          <a:p>
            <a:pPr marL="0" indent="0">
              <a:buNone/>
            </a:pPr>
            <a:r>
              <a:rPr lang="es-CO" dirty="0"/>
              <a:t>distancia vertical desde el punto de medición en la</a:t>
            </a:r>
          </a:p>
          <a:p>
            <a:pPr marL="0" indent="0">
              <a:buNone/>
            </a:pPr>
            <a:r>
              <a:rPr lang="es-CO" dirty="0"/>
              <a:t>platina de fondo hasta la línea de corte formada por el</a:t>
            </a:r>
          </a:p>
          <a:p>
            <a:pPr marL="0" indent="0">
              <a:buNone/>
            </a:pPr>
            <a:r>
              <a:rPr lang="es-CO" dirty="0"/>
              <a:t>agua y el producto.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9657" y="4797368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0957" y="1027906"/>
            <a:ext cx="1838325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31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55766" y="58840"/>
            <a:ext cx="10515600" cy="1116817"/>
          </a:xfrm>
        </p:spPr>
        <p:txBody>
          <a:bodyPr/>
          <a:lstStyle/>
          <a:p>
            <a:r>
              <a:rPr lang="es-CO" dirty="0" smtClean="0"/>
              <a:t>             Medición </a:t>
            </a:r>
            <a:r>
              <a:rPr lang="es-CO" dirty="0"/>
              <a:t>manual de nivel a fondo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50422" y="1355362"/>
            <a:ext cx="9237617" cy="36346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Es comúnmente utilizado cuando:</a:t>
            </a:r>
          </a:p>
          <a:p>
            <a:pPr marL="0" indent="0">
              <a:buNone/>
            </a:pPr>
            <a:r>
              <a:rPr lang="es-CO" dirty="0"/>
              <a:t>• El contenido del tanque no es</a:t>
            </a:r>
          </a:p>
          <a:p>
            <a:pPr marL="0" indent="0">
              <a:buNone/>
            </a:pPr>
            <a:r>
              <a:rPr lang="es-CO" dirty="0"/>
              <a:t>viscoso.</a:t>
            </a:r>
          </a:p>
          <a:p>
            <a:pPr marL="0" indent="0">
              <a:buNone/>
            </a:pPr>
            <a:r>
              <a:rPr lang="es-CO" dirty="0"/>
              <a:t>• El operador es capaz bajar la</a:t>
            </a:r>
          </a:p>
          <a:p>
            <a:pPr marL="0" indent="0">
              <a:buNone/>
            </a:pPr>
            <a:r>
              <a:rPr lang="es-CO" dirty="0"/>
              <a:t>plomada hasta parte inferior del</a:t>
            </a:r>
          </a:p>
          <a:p>
            <a:pPr marL="0" indent="0">
              <a:buNone/>
            </a:pPr>
            <a:r>
              <a:rPr lang="es-CO" dirty="0"/>
              <a:t>tanque.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0162" y="1355362"/>
            <a:ext cx="3924300" cy="31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32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77439" y="365125"/>
            <a:ext cx="9274629" cy="1325563"/>
          </a:xfrm>
        </p:spPr>
        <p:txBody>
          <a:bodyPr>
            <a:normAutofit/>
          </a:bodyPr>
          <a:lstStyle/>
          <a:p>
            <a:r>
              <a:rPr lang="es-CO" sz="4000" dirty="0"/>
              <a:t>Procedimiento de medición de nivel a fondo</a:t>
            </a:r>
            <a:endParaRPr lang="es-ES" sz="40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32411" y="1690688"/>
            <a:ext cx="10178143" cy="4351338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Insertar la cinta de medición</a:t>
            </a:r>
          </a:p>
          <a:p>
            <a:pPr marL="0" indent="0">
              <a:buNone/>
            </a:pPr>
            <a:r>
              <a:rPr lang="es-CO" dirty="0"/>
              <a:t>hasta que la plomada toque</a:t>
            </a:r>
          </a:p>
          <a:p>
            <a:pPr marL="0" indent="0">
              <a:buNone/>
            </a:pPr>
            <a:r>
              <a:rPr lang="es-CO" dirty="0"/>
              <a:t>el plato o el fondo</a:t>
            </a:r>
          </a:p>
          <a:p>
            <a:pPr marL="0" indent="0">
              <a:buNone/>
            </a:pPr>
            <a:r>
              <a:rPr lang="es-CO" dirty="0"/>
              <a:t>Sostener la cinta y esperar</a:t>
            </a:r>
          </a:p>
          <a:p>
            <a:pPr marL="0" indent="0">
              <a:buNone/>
            </a:pPr>
            <a:r>
              <a:rPr lang="es-CO" dirty="0"/>
              <a:t>hasta que se generen los</a:t>
            </a:r>
          </a:p>
          <a:p>
            <a:pPr marL="0" indent="0">
              <a:buNone/>
            </a:pPr>
            <a:r>
              <a:rPr lang="es-CO" dirty="0"/>
              <a:t>respectivos cortes de los</a:t>
            </a:r>
          </a:p>
          <a:p>
            <a:pPr marL="0" indent="0">
              <a:buNone/>
            </a:pPr>
            <a:r>
              <a:rPr lang="es-CO" dirty="0"/>
              <a:t>fluidos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0261" y="1690688"/>
            <a:ext cx="2705100" cy="399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171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86446" y="365126"/>
            <a:ext cx="8767354" cy="1150166"/>
          </a:xfrm>
        </p:spPr>
        <p:txBody>
          <a:bodyPr>
            <a:normAutofit/>
          </a:bodyPr>
          <a:lstStyle/>
          <a:p>
            <a:r>
              <a:rPr lang="es-CO" dirty="0" smtClean="0"/>
              <a:t>Medición de nivel a vacío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36913" y="1515292"/>
            <a:ext cx="10280469" cy="466167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/>
              <a:t>La medición a vacío (</a:t>
            </a:r>
            <a:r>
              <a:rPr lang="es-CO" dirty="0" err="1"/>
              <a:t>outage</a:t>
            </a:r>
            <a:r>
              <a:rPr lang="es-CO" dirty="0"/>
              <a:t> </a:t>
            </a:r>
            <a:r>
              <a:rPr lang="es-CO" dirty="0" err="1"/>
              <a:t>method</a:t>
            </a:r>
            <a:r>
              <a:rPr lang="es-CO" dirty="0"/>
              <a:t> o </a:t>
            </a:r>
            <a:r>
              <a:rPr lang="es-CO" dirty="0" err="1"/>
              <a:t>ullage</a:t>
            </a:r>
            <a:r>
              <a:rPr lang="es-CO" dirty="0"/>
              <a:t>) es un</a:t>
            </a:r>
          </a:p>
          <a:p>
            <a:pPr marL="0" indent="0">
              <a:buNone/>
            </a:pPr>
            <a:r>
              <a:rPr lang="es-CO" dirty="0"/>
              <a:t>método indirecto para estimar el nivel de líquido en el</a:t>
            </a:r>
          </a:p>
          <a:p>
            <a:pPr marL="0" indent="0">
              <a:buNone/>
            </a:pPr>
            <a:r>
              <a:rPr lang="es-CO" dirty="0"/>
              <a:t>tanque.</a:t>
            </a:r>
          </a:p>
          <a:p>
            <a:pPr marL="0" indent="0">
              <a:buNone/>
            </a:pPr>
            <a:r>
              <a:rPr lang="es-CO" dirty="0"/>
              <a:t>En este método el nivel del producto se determina</a:t>
            </a:r>
          </a:p>
          <a:p>
            <a:pPr marL="0" indent="0">
              <a:buNone/>
            </a:pPr>
            <a:r>
              <a:rPr lang="es-CO" dirty="0"/>
              <a:t>deduciendo a la altura de referencia la distancia vertical</a:t>
            </a:r>
          </a:p>
          <a:p>
            <a:pPr marL="0" indent="0">
              <a:buNone/>
            </a:pPr>
            <a:r>
              <a:rPr lang="es-CO" dirty="0"/>
              <a:t>medida desde el punto de referencia en la boquilla del</a:t>
            </a:r>
          </a:p>
          <a:p>
            <a:pPr marL="0" indent="0">
              <a:buNone/>
            </a:pPr>
            <a:r>
              <a:rPr lang="es-CO" dirty="0"/>
              <a:t>tanque hasta la superficie del líquido.</a:t>
            </a:r>
          </a:p>
          <a:p>
            <a:pPr marL="0" indent="0">
              <a:buNone/>
            </a:pPr>
            <a:r>
              <a:rPr lang="es-CO" dirty="0"/>
              <a:t>El nivel de agua libre se determina deduciendo de la</a:t>
            </a:r>
          </a:p>
          <a:p>
            <a:pPr marL="0" indent="0">
              <a:buNone/>
            </a:pPr>
            <a:r>
              <a:rPr lang="es-CO" dirty="0"/>
              <a:t>altura de referencia, la distancia vertical medida desde el</a:t>
            </a:r>
          </a:p>
          <a:p>
            <a:pPr marL="0" indent="0">
              <a:buNone/>
            </a:pPr>
            <a:r>
              <a:rPr lang="es-CO" dirty="0"/>
              <a:t>punto de referencia en la boquilla hasta la línea de corte</a:t>
            </a:r>
          </a:p>
          <a:p>
            <a:pPr marL="0" indent="0">
              <a:buNone/>
            </a:pPr>
            <a:r>
              <a:rPr lang="es-CO" dirty="0"/>
              <a:t>formada por el agua y el producto.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6070" y="600891"/>
            <a:ext cx="2521130" cy="3606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3683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64376" y="365125"/>
            <a:ext cx="9470573" cy="1325563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CO" dirty="0"/>
              <a:t>Medición de nivel a vacío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71154" y="1825625"/>
            <a:ext cx="10282646" cy="4351338"/>
          </a:xfrm>
        </p:spPr>
        <p:txBody>
          <a:bodyPr/>
          <a:lstStyle/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9273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                  Medición </a:t>
            </a:r>
            <a:r>
              <a:rPr lang="es-CO" dirty="0"/>
              <a:t>de nivel a vacío </a:t>
            </a:r>
            <a:endParaRPr lang="es-ES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503318" y="2329656"/>
            <a:ext cx="4191000" cy="3343275"/>
          </a:xfrm>
          <a:prstGeom prst="rect">
            <a:avLst/>
          </a:prstGeom>
        </p:spPr>
      </p:pic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/>
              <a:t>El vacío es la distancia desde la</a:t>
            </a:r>
          </a:p>
          <a:p>
            <a:pPr marL="0" indent="0">
              <a:buNone/>
            </a:pPr>
            <a:r>
              <a:rPr lang="es-CO" dirty="0"/>
              <a:t>altura de referencia hasta la</a:t>
            </a:r>
          </a:p>
          <a:p>
            <a:pPr marL="0" indent="0">
              <a:buNone/>
            </a:pPr>
            <a:r>
              <a:rPr lang="es-CO" dirty="0"/>
              <a:t>superficie del líquido.</a:t>
            </a:r>
          </a:p>
          <a:p>
            <a:pPr marL="0" indent="0">
              <a:buNone/>
            </a:pPr>
            <a:r>
              <a:rPr lang="es-CO" dirty="0"/>
              <a:t>El nivel de fluido se calcula</a:t>
            </a:r>
          </a:p>
          <a:p>
            <a:pPr marL="0" indent="0">
              <a:buNone/>
            </a:pPr>
            <a:r>
              <a:rPr lang="es-CO" dirty="0"/>
              <a:t>restando la altura de referencia</a:t>
            </a:r>
          </a:p>
          <a:p>
            <a:pPr marL="0" indent="0">
              <a:buNone/>
            </a:pPr>
            <a:r>
              <a:rPr lang="es-CO" dirty="0"/>
              <a:t>menos el vacío.</a:t>
            </a:r>
          </a:p>
          <a:p>
            <a:pPr marL="0" indent="0">
              <a:buNone/>
            </a:pPr>
            <a:r>
              <a:rPr lang="es-CO" dirty="0"/>
              <a:t>Este tipo de medición se utiliza</a:t>
            </a:r>
          </a:p>
          <a:p>
            <a:pPr marL="0" indent="0">
              <a:buNone/>
            </a:pPr>
            <a:r>
              <a:rPr lang="es-CO" dirty="0"/>
              <a:t>en líquidos pesados como el</a:t>
            </a:r>
          </a:p>
          <a:p>
            <a:pPr marL="0" indent="0">
              <a:buNone/>
            </a:pPr>
            <a:r>
              <a:rPr lang="es-CO" dirty="0"/>
              <a:t>petróleo crudo.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945254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</a:t>
            </a:r>
            <a:r>
              <a:rPr lang="es-ES" dirty="0" smtClean="0"/>
              <a:t>                </a:t>
            </a:r>
            <a:r>
              <a:rPr lang="es-CO" dirty="0" smtClean="0"/>
              <a:t>Medición </a:t>
            </a:r>
            <a:r>
              <a:rPr lang="es-CO" dirty="0"/>
              <a:t>de nivel a vacío</a:t>
            </a:r>
            <a:endParaRPr lang="es-ES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125" y="1489166"/>
            <a:ext cx="8228784" cy="433686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5358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68880" y="260622"/>
            <a:ext cx="8884920" cy="1325563"/>
          </a:xfrm>
        </p:spPr>
        <p:txBody>
          <a:bodyPr>
            <a:normAutofit/>
          </a:bodyPr>
          <a:lstStyle/>
          <a:p>
            <a:r>
              <a:rPr lang="es-CO" dirty="0" smtClean="0"/>
              <a:t>Procedimiento de medición nivel al vacío</a:t>
            </a:r>
            <a:endParaRPr lang="es-ES" dirty="0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7100" y="1771650"/>
            <a:ext cx="8763000" cy="421957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6056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68880" y="365125"/>
            <a:ext cx="8884920" cy="1325563"/>
          </a:xfrm>
        </p:spPr>
        <p:txBody>
          <a:bodyPr>
            <a:normAutofit/>
          </a:bodyPr>
          <a:lstStyle/>
          <a:p>
            <a:r>
              <a:rPr lang="es-CO" dirty="0"/>
              <a:t>Procedimiento de medición nivel al vacío</a:t>
            </a:r>
            <a:endParaRPr lang="es-ES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18506" y="1905000"/>
            <a:ext cx="9353550" cy="40386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1539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68881" y="365125"/>
            <a:ext cx="8884920" cy="1325563"/>
          </a:xfrm>
        </p:spPr>
        <p:txBody>
          <a:bodyPr>
            <a:normAutofit/>
          </a:bodyPr>
          <a:lstStyle/>
          <a:p>
            <a:r>
              <a:rPr lang="es-CO" dirty="0" smtClean="0"/>
              <a:t>Medición automática de nivel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45028" y="1397726"/>
            <a:ext cx="9760133" cy="488880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dirty="0"/>
              <a:t>Cuando un tanque se encuentra completamente sellado, la </a:t>
            </a:r>
            <a:r>
              <a:rPr lang="es-CO" dirty="0" smtClean="0"/>
              <a:t>presión atmosférica </a:t>
            </a:r>
            <a:r>
              <a:rPr lang="es-CO" dirty="0"/>
              <a:t>no afecta la presión en el tanque; sin embargo, a medida que </a:t>
            </a:r>
            <a:r>
              <a:rPr lang="es-CO" dirty="0" smtClean="0"/>
              <a:t>el aceite </a:t>
            </a:r>
            <a:r>
              <a:rPr lang="es-CO" dirty="0"/>
              <a:t>fluye absorbe calor, esto genera una expansión que comprime el </a:t>
            </a:r>
            <a:r>
              <a:rPr lang="es-CO" dirty="0" smtClean="0"/>
              <a:t>aire dentro </a:t>
            </a:r>
            <a:r>
              <a:rPr lang="es-CO" dirty="0"/>
              <a:t>del tanque. Este proceso causa que la presión dentro del tanque </a:t>
            </a:r>
            <a:r>
              <a:rPr lang="es-CO" dirty="0" smtClean="0"/>
              <a:t>sea mayor </a:t>
            </a:r>
            <a:r>
              <a:rPr lang="es-CO" dirty="0"/>
              <a:t>a la presión atmosférica</a:t>
            </a:r>
            <a:r>
              <a:rPr lang="es-CO" dirty="0" smtClean="0"/>
              <a:t>.</a:t>
            </a:r>
          </a:p>
          <a:p>
            <a:pPr marL="0" indent="0" algn="just">
              <a:buNone/>
            </a:pPr>
            <a:endParaRPr lang="es-CO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2171" y="3842129"/>
            <a:ext cx="6300515" cy="2640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699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754" y="404314"/>
            <a:ext cx="10567852" cy="1325563"/>
          </a:xfrm>
        </p:spPr>
        <p:txBody>
          <a:bodyPr/>
          <a:lstStyle/>
          <a:p>
            <a:r>
              <a:rPr lang="es-CO" dirty="0"/>
              <a:t>Medición automática de </a:t>
            </a:r>
            <a:r>
              <a:rPr lang="es-CO" dirty="0" smtClean="0"/>
              <a:t>nivel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27463" y="1593669"/>
            <a:ext cx="9799320" cy="502501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Tipos</a:t>
            </a:r>
            <a:endParaRPr lang="es-CO" dirty="0"/>
          </a:p>
          <a:p>
            <a:pPr>
              <a:buFont typeface="Wingdings" panose="05000000000000000000" pitchFamily="2" charset="2"/>
              <a:buChar char="Ø"/>
            </a:pPr>
            <a:r>
              <a:rPr lang="es-CO" dirty="0" smtClean="0"/>
              <a:t>Medición </a:t>
            </a:r>
            <a:r>
              <a:rPr lang="es-CO" dirty="0"/>
              <a:t>de nivel con flotador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s-CO" dirty="0"/>
              <a:t>Medición de nivel con </a:t>
            </a:r>
            <a:r>
              <a:rPr lang="es-CO" dirty="0" err="1"/>
              <a:t>desplazador</a:t>
            </a:r>
            <a:r>
              <a:rPr lang="es-CO" dirty="0"/>
              <a:t> (servo)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s-CO" dirty="0"/>
              <a:t>Medición de nivel con radar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s-CO" dirty="0"/>
              <a:t>Medición de nivel híbrida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s-CO" dirty="0"/>
              <a:t>Medición de nivel con dispositivo ultrasónico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s-CO" dirty="0"/>
              <a:t>Medición de nivel con elementos </a:t>
            </a:r>
            <a:r>
              <a:rPr lang="es-CO" dirty="0" err="1"/>
              <a:t>magnetostrictivos</a:t>
            </a:r>
            <a:endParaRPr lang="es-CO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96718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99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                Medición de corte agua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s-CO" dirty="0"/>
              <a:t>• Se recomienda usar el método de medición a fondo para determinar </a:t>
            </a:r>
            <a:r>
              <a:rPr lang="es-CO" dirty="0" smtClean="0"/>
              <a:t>el nivel </a:t>
            </a:r>
            <a:r>
              <a:rPr lang="es-CO" dirty="0"/>
              <a:t>de agua libre.</a:t>
            </a:r>
          </a:p>
          <a:p>
            <a:pPr marL="0" indent="0" algn="just">
              <a:buNone/>
            </a:pPr>
            <a:r>
              <a:rPr lang="es-CO" dirty="0"/>
              <a:t>• El corte de agua puede ser leído en la plomada o en la cinta; si el </a:t>
            </a:r>
            <a:r>
              <a:rPr lang="es-CO" dirty="0" smtClean="0"/>
              <a:t>corte ocurre </a:t>
            </a:r>
            <a:r>
              <a:rPr lang="es-CO" dirty="0"/>
              <a:t>en el gancho, debe usarse una plomada mas larga.</a:t>
            </a:r>
          </a:p>
          <a:p>
            <a:pPr marL="0" indent="0" algn="just">
              <a:buNone/>
            </a:pPr>
            <a:r>
              <a:rPr lang="es-CO" dirty="0"/>
              <a:t>• Existen diferentes marcas de pastas indicadoras de agua y, aunque</a:t>
            </a:r>
          </a:p>
          <a:p>
            <a:pPr marL="0" indent="0" algn="just">
              <a:buNone/>
            </a:pPr>
            <a:r>
              <a:rPr lang="es-CO" dirty="0"/>
              <a:t>todas reaccionan con </a:t>
            </a:r>
            <a:r>
              <a:rPr lang="es-CO" dirty="0" smtClean="0"/>
              <a:t>el </a:t>
            </a:r>
            <a:r>
              <a:rPr lang="es-CO" dirty="0"/>
              <a:t>agua libre, suelen ser diferentes</a:t>
            </a:r>
            <a:r>
              <a:rPr lang="es-CO" dirty="0" smtClean="0"/>
              <a:t>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96718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0616" y="4676503"/>
            <a:ext cx="2113189" cy="186798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3302" y="4568701"/>
            <a:ext cx="2095500" cy="1975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7017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                 Medición </a:t>
            </a:r>
            <a:r>
              <a:rPr lang="es-CO" dirty="0"/>
              <a:t>de corte agua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15736" y="1371600"/>
            <a:ext cx="9538063" cy="4805363"/>
          </a:xfrm>
        </p:spPr>
        <p:txBody>
          <a:bodyPr/>
          <a:lstStyle/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• </a:t>
            </a:r>
            <a:r>
              <a:rPr lang="es-CO" dirty="0"/>
              <a:t>Al cubrir el total de la superficie de la plomada con pasta, una</a:t>
            </a:r>
          </a:p>
          <a:p>
            <a:pPr marL="0" indent="0">
              <a:buNone/>
            </a:pPr>
            <a:r>
              <a:rPr lang="es-CO" dirty="0"/>
              <a:t>línea clara de demarcación indicará el corte de agua. Si en un</a:t>
            </a:r>
          </a:p>
          <a:p>
            <a:pPr marL="0" indent="0">
              <a:buNone/>
            </a:pPr>
            <a:r>
              <a:rPr lang="es-CO" dirty="0"/>
              <a:t>lado es mas bajo que en otro, registre la lectura mas alta.</a:t>
            </a:r>
          </a:p>
          <a:p>
            <a:pPr marL="0" indent="0">
              <a:buNone/>
            </a:pPr>
            <a:r>
              <a:rPr lang="es-CO" dirty="0"/>
              <a:t>• Adhesión de aceite puede causar bajas lecturas, pero no altas</a:t>
            </a:r>
          </a:p>
          <a:p>
            <a:pPr marL="0" indent="0">
              <a:buNone/>
            </a:pPr>
            <a:r>
              <a:rPr lang="es-CO" dirty="0"/>
              <a:t>lecturas.</a:t>
            </a:r>
          </a:p>
          <a:p>
            <a:pPr marL="0" indent="0">
              <a:buNone/>
            </a:pPr>
            <a:r>
              <a:rPr lang="es-CO" dirty="0"/>
              <a:t>• Estas diferencias pueden indicar una capa de emulsión.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96718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457041"/>
            <a:ext cx="790575" cy="31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19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             Medición de capa de emulsión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26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Cuando existen gotas de agua en suspensión, la pasta puede exhibir una reacción </a:t>
            </a:r>
            <a:r>
              <a:rPr lang="es-CO" dirty="0" smtClean="0"/>
              <a:t>de “pecas</a:t>
            </a:r>
            <a:r>
              <a:rPr lang="es-CO" dirty="0"/>
              <a:t>”. En esta situación sería más apropiado cuantificar las capas de emulsión </a:t>
            </a:r>
            <a:r>
              <a:rPr lang="es-CO" dirty="0" smtClean="0"/>
              <a:t>con técnicas </a:t>
            </a:r>
            <a:r>
              <a:rPr lang="es-CO" dirty="0"/>
              <a:t>de </a:t>
            </a:r>
            <a:r>
              <a:rPr lang="es-CO" dirty="0" smtClean="0"/>
              <a:t>muestreo. Cuanto </a:t>
            </a:r>
            <a:r>
              <a:rPr lang="es-CO" dirty="0"/>
              <a:t>se sospecha o se </a:t>
            </a:r>
            <a:r>
              <a:rPr lang="es-CO" dirty="0" smtClean="0"/>
              <a:t>conoce de </a:t>
            </a:r>
            <a:r>
              <a:rPr lang="es-CO" dirty="0"/>
              <a:t>la presencia de emulsiones, </a:t>
            </a:r>
            <a:r>
              <a:rPr lang="es-CO" dirty="0" smtClean="0"/>
              <a:t>el procedimiento </a:t>
            </a:r>
            <a:r>
              <a:rPr lang="es-CO" dirty="0"/>
              <a:t>tipo ladrón </a:t>
            </a:r>
            <a:r>
              <a:rPr lang="es-CO" dirty="0" smtClean="0"/>
              <a:t>es utilizado </a:t>
            </a:r>
            <a:r>
              <a:rPr lang="es-CO" dirty="0"/>
              <a:t>para determinar </a:t>
            </a:r>
            <a:r>
              <a:rPr lang="es-CO" dirty="0" smtClean="0"/>
              <a:t>el tamaño </a:t>
            </a:r>
            <a:r>
              <a:rPr lang="es-CO" dirty="0"/>
              <a:t>de la </a:t>
            </a:r>
            <a:r>
              <a:rPr lang="es-CO" dirty="0" smtClean="0"/>
              <a:t>capa </a:t>
            </a:r>
            <a:r>
              <a:rPr lang="es-CO" dirty="0" err="1" smtClean="0"/>
              <a:t>emulsificada</a:t>
            </a:r>
            <a:r>
              <a:rPr lang="es-CO" dirty="0"/>
              <a:t>, </a:t>
            </a:r>
            <a:r>
              <a:rPr lang="es-CO" dirty="0" smtClean="0"/>
              <a:t>o para </a:t>
            </a:r>
            <a:r>
              <a:rPr lang="es-CO" dirty="0"/>
              <a:t>obtener una muestra de </a:t>
            </a:r>
            <a:r>
              <a:rPr lang="es-CO" dirty="0" smtClean="0"/>
              <a:t>esta capa </a:t>
            </a:r>
            <a:r>
              <a:rPr lang="es-CO" dirty="0"/>
              <a:t>para </a:t>
            </a:r>
            <a:r>
              <a:rPr lang="es-CO" dirty="0" smtClean="0"/>
              <a:t>pruebas.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96718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7017" y="4238959"/>
            <a:ext cx="3657600" cy="2259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93394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288" y="1440791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13093</TotalTime>
  <Words>2864</Words>
  <Application>Microsoft Office PowerPoint</Application>
  <PresentationFormat>Panorámica</PresentationFormat>
  <Paragraphs>337</Paragraphs>
  <Slides>38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43" baseType="lpstr">
      <vt:lpstr>Arial</vt:lpstr>
      <vt:lpstr>Calibri</vt:lpstr>
      <vt:lpstr>Calibri Light</vt:lpstr>
      <vt:lpstr>Wingdings</vt:lpstr>
      <vt:lpstr>Tema de Office</vt:lpstr>
      <vt:lpstr>Medición de nivel</vt:lpstr>
      <vt:lpstr>  Definición de Nivel</vt:lpstr>
      <vt:lpstr>                Principios de medición de nivel</vt:lpstr>
      <vt:lpstr>Presentación de PowerPoint</vt:lpstr>
      <vt:lpstr>Normativa relacionada con la medición de nivel en  tanques estáticos  </vt:lpstr>
      <vt:lpstr>Normativa relacionada con la medición de nivel en  tanques estáticos</vt:lpstr>
      <vt:lpstr>Tipos de medición de nivel en tanques estáticos</vt:lpstr>
      <vt:lpstr> Requisitos fundamentales para medición manual   de nivel</vt:lpstr>
      <vt:lpstr> Requisitos fundamentales para medición manual   de nivel</vt:lpstr>
      <vt:lpstr>Requisitos fundamentales para medición manual  de nivel</vt:lpstr>
      <vt:lpstr>             Métodos de medición manual de nivel </vt:lpstr>
      <vt:lpstr> Métodos de medición manual de nivel</vt:lpstr>
      <vt:lpstr>         Factores que alteran la medición de nivel</vt:lpstr>
      <vt:lpstr>Factores que alteran la medición de nivel</vt:lpstr>
      <vt:lpstr>Factores que alteran la medición de nivel</vt:lpstr>
      <vt:lpstr>             Requisitos de las cintas de medición</vt:lpstr>
      <vt:lpstr>Requisitos de las cintas de medición</vt:lpstr>
      <vt:lpstr>           Cintas de medición a fondo  </vt:lpstr>
      <vt:lpstr>             Cintas de medición a vacío </vt:lpstr>
      <vt:lpstr>Requisitos de las plomadas y barras de medición</vt:lpstr>
      <vt:lpstr>Requisitos de las plomadas y barras de medición</vt:lpstr>
      <vt:lpstr>                Pasta indicadora de agua</vt:lpstr>
      <vt:lpstr>           Calibración de cintas de medición</vt:lpstr>
      <vt:lpstr>Medición manual de nivel a fondo </vt:lpstr>
      <vt:lpstr>             Medición manual de nivel a fondo</vt:lpstr>
      <vt:lpstr>Procedimiento de medición de nivel a fondo</vt:lpstr>
      <vt:lpstr>Medición de nivel a vacío </vt:lpstr>
      <vt:lpstr> Medición de nivel a vacío </vt:lpstr>
      <vt:lpstr>                  Medición de nivel a vacío </vt:lpstr>
      <vt:lpstr>                 Medición de nivel a vacío</vt:lpstr>
      <vt:lpstr>Procedimiento de medición nivel al vacío</vt:lpstr>
      <vt:lpstr>Procedimiento de medición nivel al vacío</vt:lpstr>
      <vt:lpstr>Medición automática de nivel</vt:lpstr>
      <vt:lpstr>Medición automática de nivel</vt:lpstr>
      <vt:lpstr>                Medición de corte agua</vt:lpstr>
      <vt:lpstr>                 Medición de corte agua</vt:lpstr>
      <vt:lpstr>             Medición de capa de emulsión 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Eliecer Garzon</cp:lastModifiedBy>
  <cp:revision>1019</cp:revision>
  <dcterms:created xsi:type="dcterms:W3CDTF">2020-02-18T12:47:10Z</dcterms:created>
  <dcterms:modified xsi:type="dcterms:W3CDTF">2022-08-10T14:32:24Z</dcterms:modified>
</cp:coreProperties>
</file>