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42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1" r:id="rId3"/>
    <p:sldId id="292" r:id="rId4"/>
    <p:sldId id="293" r:id="rId5"/>
    <p:sldId id="294" r:id="rId6"/>
    <p:sldId id="295" r:id="rId7"/>
    <p:sldId id="311" r:id="rId8"/>
    <p:sldId id="297" r:id="rId9"/>
    <p:sldId id="298" r:id="rId10"/>
    <p:sldId id="299" r:id="rId11"/>
    <p:sldId id="312" r:id="rId12"/>
    <p:sldId id="301" r:id="rId13"/>
    <p:sldId id="302" r:id="rId14"/>
    <p:sldId id="303" r:id="rId15"/>
    <p:sldId id="304" r:id="rId16"/>
    <p:sldId id="305" r:id="rId17"/>
    <p:sldId id="306" r:id="rId18"/>
    <p:sldId id="309" r:id="rId19"/>
    <p:sldId id="310" r:id="rId20"/>
    <p:sldId id="307" r:id="rId21"/>
    <p:sldId id="308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1352" autoAdjust="0"/>
    <p:restoredTop sz="94660"/>
  </p:normalViewPr>
  <p:slideViewPr>
    <p:cSldViewPr snapToGrid="0">
      <p:cViewPr varScale="1">
        <p:scale>
          <a:sx n="65" d="100"/>
          <a:sy n="65" d="100"/>
        </p:scale>
        <p:origin x="232" y="19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hyperlink" Target="http://quimicos.minambiente.gov.co/images/quimicos/sga/pictogramas/2peligrosalud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hyperlink" Target="http://quimicos.minambiente.gov.co/images/quimicos/sga/pictogramas/2medioambiente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hyperlink" Target="http://quimicos.minambiente.gov.co/images/quimicos/sga/pictogramas/2salud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tif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tiff"/><Relationship Id="rId2" Type="http://schemas.openxmlformats.org/officeDocument/2006/relationships/hyperlink" Target="http://www.napofilm.net/es/napos-films/multimedia-film-episodes-listing-view?filmid=napo-012-danger-chemical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9" name="TextBox 4"/>
          <p:cNvSpPr txBox="1"/>
          <p:nvPr/>
        </p:nvSpPr>
        <p:spPr>
          <a:xfrm>
            <a:off x="8940800" y="5806890"/>
            <a:ext cx="2558739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2020 El Año del Hacer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B8369DF-29B4-5D4D-BC55-F5FED0BE3B26}"/>
              </a:ext>
            </a:extLst>
          </p:cNvPr>
          <p:cNvSpPr/>
          <p:nvPr/>
        </p:nvSpPr>
        <p:spPr>
          <a:xfrm>
            <a:off x="251020" y="2977910"/>
            <a:ext cx="106748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CO" altLang="es-CO" sz="3200" b="1" dirty="0">
                <a:latin typeface="Franklin Gothic Book" panose="020B050302010202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Modulo 3.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altLang="es-CO" sz="3200" dirty="0">
                <a:latin typeface="Franklin Gothic Book" panose="020B05030201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Tema 7: Pictogramas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altLang="es-CO" sz="3200" dirty="0">
                <a:latin typeface="Franklin Gothic Book" panose="020B05030201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Tema 8: Rotulado, Etiquetado y Señalización  de las sustancias químicas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altLang="es-CO" sz="3200" dirty="0">
                <a:latin typeface="Franklin Gothic Book" panose="020B05030201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Tema 9: Fichas de seguridad FDS</a:t>
            </a: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3FA15746-2B26-8945-9854-FEE07FD41CD7}"/>
              </a:ext>
            </a:extLst>
          </p:cNvPr>
          <p:cNvSpPr/>
          <p:nvPr/>
        </p:nvSpPr>
        <p:spPr>
          <a:xfrm>
            <a:off x="5328304" y="331269"/>
            <a:ext cx="3612496" cy="35057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83293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15918A4-6F1B-984C-BF3F-D33DBB50637D}"/>
              </a:ext>
            </a:extLst>
          </p:cNvPr>
          <p:cNvSpPr/>
          <p:nvPr/>
        </p:nvSpPr>
        <p:spPr>
          <a:xfrm>
            <a:off x="4586983" y="0"/>
            <a:ext cx="786384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¿Qué significa?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Contiene gas a presión ;peligro de explosión en caso de calentamiento.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Contiene gas refrigerado ;puede provocar quemaduras o lesiones criogénicas.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6985"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donde pueden encontrarse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Botellas de gas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consejos de prudencia 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Proteger de la luz del sol.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Llevar guantes /gafas/mascara/que aíslen del frio.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Consultar a un medico inmediatamente</a:t>
            </a:r>
          </a:p>
          <a:p>
            <a:pPr lvl="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Símbolos que desaparecerán :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Actualmente no existe ningún símbolo que se corresponda </a:t>
            </a:r>
          </a:p>
          <a:p>
            <a:pPr marL="457200"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 este pictograma de peligro.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CE5B120-7EA4-494C-8299-B83007638D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0831" y="1651080"/>
            <a:ext cx="2784483" cy="2784483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5CB65E1F-8240-9A4A-89D9-715AD657D5EC}"/>
              </a:ext>
            </a:extLst>
          </p:cNvPr>
          <p:cNvSpPr/>
          <p:nvPr/>
        </p:nvSpPr>
        <p:spPr>
          <a:xfrm>
            <a:off x="224407" y="5078313"/>
            <a:ext cx="4825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GAS A PRESION ( SIMBOLO BOMBONA DE GAS )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043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81CB1A6-D66D-9943-BD67-E007D0576847}"/>
              </a:ext>
            </a:extLst>
          </p:cNvPr>
          <p:cNvSpPr/>
          <p:nvPr/>
        </p:nvSpPr>
        <p:spPr>
          <a:xfrm>
            <a:off x="3048000" y="203210"/>
            <a:ext cx="91440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¿Qué significa?</a:t>
            </a:r>
            <a:r>
              <a:rPr lang="es-CO" b="1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es-ES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Explosivo inestable  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Explosivo ,peligro de explosión en masa.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Explosivo ,grave peligro de proyección.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Explosivo, peligro de incendio, de onda expansiva o de proyección.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Peligro de explosión en masa en caso de incendio.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donde pueden encontrarse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Fuegos artificiales ,munición  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consejos de prudencia  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Solicitar instrucciones especiales antes del uso. 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 manipular la sustancia antes de haber leído y comprendido todas las instrucciones de seguridad.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Mantener alejado de fuentes de calor, chispas, llama abierta o superficies calientes – no fumar.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Llevar guantes /prendas /gafas/mascara de protección.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Utilizar equipo de protección individual obligatorio.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Riesgo de explosión en caso de incendio. 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Símbolos que desaparecerán :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B43180B-0273-9942-BB56-2DC4E21EB2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238" y="2243211"/>
            <a:ext cx="2634192" cy="263419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7DAE9082-9513-814D-963C-EC7EC4B203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3039" y="4540058"/>
            <a:ext cx="1940255" cy="194025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7DEE8CEE-FAA0-434C-9F93-2E05B0CF6C66}"/>
              </a:ext>
            </a:extLst>
          </p:cNvPr>
          <p:cNvSpPr/>
          <p:nvPr/>
        </p:nvSpPr>
        <p:spPr>
          <a:xfrm>
            <a:off x="0" y="4921066"/>
            <a:ext cx="31619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EXPLOSIVO (SIMBOLO BOMBA </a:t>
            </a:r>
          </a:p>
          <a:p>
            <a:pPr algn="ctr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EXPLOTANDO ) 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240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C06FB53-0A22-EA41-827C-E4133EC5908E}"/>
              </a:ext>
            </a:extLst>
          </p:cNvPr>
          <p:cNvSpPr/>
          <p:nvPr/>
        </p:nvSpPr>
        <p:spPr>
          <a:xfrm>
            <a:off x="4061792" y="0"/>
            <a:ext cx="757936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2400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¿Qué significa?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Puede ser corrosivo para los metales. 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Provoca quemaduras graves en la piel y lesiones oculares graves.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50215"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donde pueden encontrarse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Desatascadores de tuberías ,acido acetatico, acido hidrocloridrico ,amoniaco. 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consejos de prudencia 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 respirar el polvo /el humo/el gas/la niebla/los vapores/el aerosol.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Lavarse …concienzudamente tras la manipulación llevar guantes/prendas/gafas/mascara de protección guardar bajo llave.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Conservar únicamente en el recipiente original.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Símbolos que desaparecerán :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FC4F42CC-E863-F64C-A8A1-FA5CED8ABE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76" b="76118" l="10000" r="90000">
                        <a14:foregroundMark x1="43813" y1="13059" x2="16250" y2="37529"/>
                        <a14:foregroundMark x1="50500" y1="8824" x2="83250" y2="38941"/>
                        <a14:foregroundMark x1="31875" y1="37529" x2="60188" y2="36882"/>
                        <a14:foregroundMark x1="34125" y1="30529" x2="58688" y2="29824"/>
                        <a14:foregroundMark x1="29625" y1="43176" x2="65375" y2="42471"/>
                      </a14:backgroundRemoval>
                    </a14:imgEffect>
                  </a14:imgLayer>
                </a14:imgProps>
              </a:ext>
            </a:extLst>
          </a:blip>
          <a:srcRect b="22563"/>
          <a:stretch/>
        </p:blipFill>
        <p:spPr>
          <a:xfrm>
            <a:off x="388898" y="1970299"/>
            <a:ext cx="3470031" cy="2855007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703979ED-981F-0C49-B3C2-79136B23A2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77669" y="4825306"/>
            <a:ext cx="1873667" cy="1873667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128B0DF-E208-2A4C-A9AB-F9DCB605BAB6}"/>
              </a:ext>
            </a:extLst>
          </p:cNvPr>
          <p:cNvSpPr/>
          <p:nvPr/>
        </p:nvSpPr>
        <p:spPr>
          <a:xfrm>
            <a:off x="246517" y="5078313"/>
            <a:ext cx="38152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CORROSIVO ( SIMBOLO </a:t>
            </a:r>
            <a:r>
              <a:rPr lang="es-CO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CORROSIÓN </a:t>
            </a: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)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156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898C72C4-604E-2A44-A1A2-E1EC2C53F868}"/>
              </a:ext>
            </a:extLst>
          </p:cNvPr>
          <p:cNvSpPr/>
          <p:nvPr/>
        </p:nvSpPr>
        <p:spPr>
          <a:xfrm>
            <a:off x="3529971" y="586481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¿Qué significa?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Puede provocar o agravar un incendio; comburente. 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Puede provocar un incendio o una explosión; muy comburente.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50215"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donde pueden encontrarse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Lejía, oxigeno para usos médicos. 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consejos de prudencia 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Mantener alejado de fuentes de calor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Chispas, llamas abiertas o superficies calientes- No fumar.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Llevar guantes, prendas, gafas, mascara de protección.</a:t>
            </a: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Símbolos que desaparecerán :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263803F-FEF1-0643-A9A2-4E8450FD8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8062" y="2050081"/>
            <a:ext cx="2201923" cy="2201923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EF26E76-64C0-C643-8AF9-D9A3D4BC95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5944" y="4715727"/>
            <a:ext cx="2082800" cy="20828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7C7F051E-7C57-DC4B-BAF8-387C9B311AD7}"/>
              </a:ext>
            </a:extLst>
          </p:cNvPr>
          <p:cNvSpPr/>
          <p:nvPr/>
        </p:nvSpPr>
        <p:spPr>
          <a:xfrm>
            <a:off x="610710" y="4273965"/>
            <a:ext cx="29192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 COMBURENTE (SOMBOLO </a:t>
            </a:r>
          </a:p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LLAMA SOBRE UN CIRCULO)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1075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684D1581-DD02-B448-8DDE-A708342598B7}"/>
              </a:ext>
            </a:extLst>
          </p:cNvPr>
          <p:cNvSpPr/>
          <p:nvPr/>
        </p:nvSpPr>
        <p:spPr>
          <a:xfrm>
            <a:off x="3332480" y="211971"/>
            <a:ext cx="674936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2400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 </a:t>
            </a: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¿Qué significa?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Gas extremadamente inflamable e inflamable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Aerosol extremadamente inflable e inflamable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Líquidos, solidos  y vapores muy inflamable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50215"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donde pueden encontrarse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Aceite  para lámparas, gasolina, quite esmaltes. 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consejos de prudencia 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 pulverizar sobre llama abierta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Mantener alejado de fuentes de calor, chispas o superficies calientes – No fumar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Mantener lugar fresco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Proteger del sol.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Símbolos que desaparecerán :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9E93C88-45C7-4840-9033-3B8AAB741E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481" y="2372649"/>
            <a:ext cx="3009671" cy="300967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23AB7A4E-3215-0D46-B23E-ED2925DC52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2722" y="4758363"/>
            <a:ext cx="2082800" cy="20828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102BBC4-503F-0446-90DB-375C3F7C58A4}"/>
              </a:ext>
            </a:extLst>
          </p:cNvPr>
          <p:cNvSpPr/>
          <p:nvPr/>
        </p:nvSpPr>
        <p:spPr>
          <a:xfrm>
            <a:off x="144481" y="5788724"/>
            <a:ext cx="33260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INFLAMABLE  SIMBOLO (LLAMA)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5714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09B55B5-2CA6-604A-89C3-CB75259085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1" y="112744"/>
            <a:ext cx="2131368" cy="2131368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827E421-2BB3-854A-B909-FCC7E45A3E0C}"/>
              </a:ext>
            </a:extLst>
          </p:cNvPr>
          <p:cNvSpPr txBox="1"/>
          <p:nvPr/>
        </p:nvSpPr>
        <p:spPr>
          <a:xfrm>
            <a:off x="325310" y="2106644"/>
            <a:ext cx="6963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dirty="0">
                <a:latin typeface="Franklin Gothic Book" panose="020B0503020102020204" pitchFamily="34" charset="0"/>
              </a:rPr>
              <a:t>TOXIDAD AGUDA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8F2E9D2-1188-334E-94A1-B693D07D2AE1}"/>
              </a:ext>
            </a:extLst>
          </p:cNvPr>
          <p:cNvSpPr txBox="1"/>
          <p:nvPr/>
        </p:nvSpPr>
        <p:spPr>
          <a:xfrm>
            <a:off x="6379658" y="593652"/>
            <a:ext cx="2902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>
                <a:latin typeface="Franklin Gothic Book" panose="020B0503020102020204" pitchFamily="34" charset="0"/>
              </a:rPr>
              <a:t>¿Qué Significa?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0C6ACE7-EC44-1049-8597-DEE27E1417DD}"/>
              </a:ext>
            </a:extLst>
          </p:cNvPr>
          <p:cNvSpPr txBox="1"/>
          <p:nvPr/>
        </p:nvSpPr>
        <p:spPr>
          <a:xfrm>
            <a:off x="6379658" y="917849"/>
            <a:ext cx="442685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Mortal en caso de ingestión.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Mortal en contacto con la piel.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Mortal en caso de inhalación.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Toxico en caso de ingestión.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Toxico en contacto con la piel.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Toxico por inhalación.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CO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3A1C477-5A8A-B941-961A-B4DE12BA840B}"/>
              </a:ext>
            </a:extLst>
          </p:cNvPr>
          <p:cNvSpPr txBox="1"/>
          <p:nvPr/>
        </p:nvSpPr>
        <p:spPr>
          <a:xfrm>
            <a:off x="-254000" y="2579842"/>
            <a:ext cx="45502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>
                <a:latin typeface="Franklin Gothic Book" panose="020B0503020102020204" pitchFamily="34" charset="0"/>
              </a:rPr>
              <a:t>Ejemplos de Consejos de Prudencia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6C308C4-9A98-0542-9FD7-3B3BAB9826E8}"/>
              </a:ext>
            </a:extLst>
          </p:cNvPr>
          <p:cNvSpPr txBox="1"/>
          <p:nvPr/>
        </p:nvSpPr>
        <p:spPr>
          <a:xfrm>
            <a:off x="129027" y="2916333"/>
            <a:ext cx="1058091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Lavarse concienzudamente tras la manipulación .no comer, beber ni fumar durante su utilización.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ingestión :llamar inmediatamente  a un centro de formación toxicológica a un medico.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Almacenar en un recipiente cerrado.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Evitar el contacto con los ojos ,la piel o la ropa.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Llevar guantes / prendas / gafas /mascara de protección.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contacto con la piel: lavar suavemente con agua y jabón abundantes.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Quitarse inmediatamente las prendas contaminadas.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Lavar las prendas contaminadas antes de volverlas a utilizar.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respirar el polvo / el humo / el gas / la niebla / los vapores / el aerosol /.Utilizar únicamente en exteriores o en un lugar bien ventilado llevar equipo de protección respiratoria.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inhalación transportar a la victima al exterior y mantenerla en reposo en una posición confortable para respirar.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Guardar bajo llave.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Símbolos que desaparecerán :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CO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6A33B550-5396-C244-9ADB-2D44183D24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3797" y="4417430"/>
            <a:ext cx="1978341" cy="2164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2483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29C2F4C-B30F-B54B-8136-71CEAEAAE4A6}"/>
              </a:ext>
            </a:extLst>
          </p:cNvPr>
          <p:cNvSpPr/>
          <p:nvPr/>
        </p:nvSpPr>
        <p:spPr>
          <a:xfrm>
            <a:off x="2958011" y="171964"/>
            <a:ext cx="923398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¿Qué significa?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 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Puede ser mortal en caso de ingestión  y penetración en las vías respiratorias.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Perjudica a determinados órganos.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Puede perjudicar la fertilidad o al feto.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Puede provocar cáncer.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sospecha que provoca cáncer.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Puede provocar defectos genéticos.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sospecha que provoca defectos genéticos.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Puede provocar síntomas de  alergia o asma o dificultades respiratorias en caso de inhalación.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985"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Ejemplos de donde pueden encontrarse</a:t>
            </a:r>
            <a:endParaRPr lang="es-CO" b="1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92735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Trementina , gasolina , aceite para lámparas.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3" name="Picture 9" descr="silhouete">
            <a:hlinkClick r:id="rId2"/>
            <a:extLst>
              <a:ext uri="{FF2B5EF4-FFF2-40B4-BE49-F238E27FC236}">
                <a16:creationId xmlns:a16="http://schemas.microsoft.com/office/drawing/2014/main" id="{18CA36E8-975F-E14C-A3F9-F8D6174797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629" y="4142282"/>
            <a:ext cx="2258897" cy="1896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D373E187-8846-814C-81CB-9FA3FA6EBB7C}"/>
              </a:ext>
            </a:extLst>
          </p:cNvPr>
          <p:cNvSpPr/>
          <p:nvPr/>
        </p:nvSpPr>
        <p:spPr>
          <a:xfrm>
            <a:off x="0" y="6106803"/>
            <a:ext cx="37912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algn="ctr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PELIGRO GRAVE PARA LA SALUD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847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12E9C3A3-E776-2F47-B6B0-2A203EAD8B75}"/>
              </a:ext>
            </a:extLst>
          </p:cNvPr>
          <p:cNvSpPr/>
          <p:nvPr/>
        </p:nvSpPr>
        <p:spPr>
          <a:xfrm>
            <a:off x="2795451" y="526207"/>
            <a:ext cx="841248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985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Ejemplos de consejos de prudencia </a:t>
            </a:r>
            <a:endParaRPr lang="es-CO" b="1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92735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ingestión : llamar inmediatamente a un CENTRO de información toxicológica o aun medico.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provocar el vomito.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Guardar bajo llave.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respirar el polvo / el humo / el gas / la niebla / los vapores / el aerosol. Lavarse concienzudamente tras la manipulación. 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comer , beber ,ni fumar durante su  utilización. Consultar a un medico en caso de malestar.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exposición :llamar a un  CENTRO de información toxicológica o aun medico.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Utilizar el equipo de protección individual obligatorio.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exposición manifiesta o presunta :consulta a un medico.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Evitar respirar el polvo / el humo / el gas / la niebla / los vapores / el aerosol 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ventilación insuficiente , llevar equipo de protección respiratoria.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inhalación :si respira con dificultad , transportar  a la victima al exterior y mantenerla en reposo , en una posición en la que pueda respirar confortablemente.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 S                                             Símbolos que desaparecerán :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36E74C7-8A3E-B24D-ABB7-3EE11E135A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388"/>
          <a:stretch/>
        </p:blipFill>
        <p:spPr>
          <a:xfrm>
            <a:off x="-2" y="3356386"/>
            <a:ext cx="3057741" cy="3018972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BF029E05-B118-5342-87FE-FD4295328B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835"/>
          <a:stretch/>
        </p:blipFill>
        <p:spPr>
          <a:xfrm>
            <a:off x="10599289" y="5219617"/>
            <a:ext cx="1507563" cy="160280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E0B98F4-A3EB-9A46-9EFF-E0B018BF53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0619" y="5219617"/>
            <a:ext cx="1649580" cy="1649580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D5BF125B-3779-8F4B-99E6-D2F9CE4EB747}"/>
              </a:ext>
            </a:extLst>
          </p:cNvPr>
          <p:cNvSpPr/>
          <p:nvPr/>
        </p:nvSpPr>
        <p:spPr>
          <a:xfrm>
            <a:off x="-366746" y="6453089"/>
            <a:ext cx="37912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algn="ctr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PELIGRO GRAVE PARA LA SALUD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2201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D042F2F-218E-BF42-BE45-CAFFF8C98C4B}"/>
              </a:ext>
            </a:extLst>
          </p:cNvPr>
          <p:cNvSpPr/>
          <p:nvPr/>
        </p:nvSpPr>
        <p:spPr>
          <a:xfrm>
            <a:off x="3942522" y="0"/>
            <a:ext cx="7782560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spcAft>
                <a:spcPts val="0"/>
              </a:spcAft>
            </a:pPr>
            <a:r>
              <a:rPr lang="es-ES" sz="2400" b="1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sz="2400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¿Qué significa?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Muy toxico para los organismos acuáticos ,con efectos nocivos duraderos.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Toxico para los organismos acuáticos , con efectos nocivos duraderos.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 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Ejemplos de donde pueden encontrarse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Plaguicidas, biosidas ,gasolina ,trementina. 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Ejemplos de consejos de prudencia 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Evitar su liberación al medio ambiente.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Recoger el vertido.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985"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Símbolos que desaparecerán :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 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3" name="Picture 10" descr="Aquatic pollut red">
            <a:hlinkClick r:id="rId2"/>
            <a:extLst>
              <a:ext uri="{FF2B5EF4-FFF2-40B4-BE49-F238E27FC236}">
                <a16:creationId xmlns:a16="http://schemas.microsoft.com/office/drawing/2014/main" id="{B2B1F90E-0A37-D346-9A3A-7A1A3B2135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6714"/>
            <a:ext cx="3184817" cy="271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5301B81E-E4D5-7B48-B300-7E51E90D51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2631" y="4775200"/>
            <a:ext cx="2082800" cy="20828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EF4CA109-10E4-A249-A79A-D5C854437116}"/>
              </a:ext>
            </a:extLst>
          </p:cNvPr>
          <p:cNvSpPr/>
          <p:nvPr/>
        </p:nvSpPr>
        <p:spPr>
          <a:xfrm>
            <a:off x="-540677" y="6076691"/>
            <a:ext cx="41799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algn="ctr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PELIGRO PARA EL MEDIO AMBIENTE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8196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6CD3EA7-B08D-9B45-9DA7-681A01544C57}"/>
              </a:ext>
            </a:extLst>
          </p:cNvPr>
          <p:cNvSpPr/>
          <p:nvPr/>
        </p:nvSpPr>
        <p:spPr>
          <a:xfrm>
            <a:off x="-515312" y="4784172"/>
            <a:ext cx="35052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algn="ctr">
              <a:spcAft>
                <a:spcPts val="0"/>
              </a:spcAft>
            </a:pPr>
            <a:r>
              <a:rPr lang="es-ES" sz="2000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PELIGRO PARA LA SALUD </a:t>
            </a:r>
          </a:p>
          <a:p>
            <a:pPr marL="457200" algn="ctr">
              <a:spcAft>
                <a:spcPts val="0"/>
              </a:spcAft>
            </a:pPr>
            <a:r>
              <a:rPr lang="es-ES" sz="2000" b="1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SIMBOLO (EXCLAMACIÓN)</a:t>
            </a:r>
            <a:endParaRPr lang="es-CO" sz="2000" dirty="0">
              <a:latin typeface="Franklin Gothic Book" panose="020B05030201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283D7580-0DE9-7D4A-9C61-D26216D7A919}"/>
              </a:ext>
            </a:extLst>
          </p:cNvPr>
          <p:cNvSpPr txBox="1"/>
          <p:nvPr/>
        </p:nvSpPr>
        <p:spPr>
          <a:xfrm>
            <a:off x="7489711" y="611534"/>
            <a:ext cx="470228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Qué significa?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Puede irritar las vias respiratoria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Puede provocar somnolencia o vértigo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Puede provocar una reacción alérgica en la piel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Provoca irritación ocular grave, cutanea,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Nocivo en caso de ingestión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Nocivo en contacto  con la piel.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Nocivo en caso de inhalación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Nocivo para la salud pública y el medio ambiente por destruir el ozono. </a:t>
            </a:r>
          </a:p>
          <a:p>
            <a:endParaRPr lang="es-CO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CCA87D9-B0CE-9A48-AAC6-EB7D1D07E936}"/>
              </a:ext>
            </a:extLst>
          </p:cNvPr>
          <p:cNvSpPr txBox="1"/>
          <p:nvPr/>
        </p:nvSpPr>
        <p:spPr>
          <a:xfrm>
            <a:off x="2816111" y="611534"/>
            <a:ext cx="46736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Ejemplos de donde pueden encontrarse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Detergentes para lavadoras, limpiadores de inodoros, líquidos refrigerantes</a:t>
            </a:r>
          </a:p>
          <a:p>
            <a:pPr lvl="0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Ejemplos de consejos de prudencia  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Evitar respirar el polvo, el humo, el gas, los vapores, el aerosol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Utilizar únicamente en exteriores o en lugar bien ventilado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Inhalación transportar la victima al exterior y mantenerla en reposo en posición confortable para respirar.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ingestión: Llar al 123 indicar la emergencia y seguir las indicaciones de la FDS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Llevar guantes, prendas, gafas, mascara de protección</a:t>
            </a:r>
            <a:endParaRPr lang="es-CO" dirty="0"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contacto con la piel: lavar con abundante agua, y jabón y llevar al medico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contacto con los ojos:  lavar con abuandate agua y llevar al medico</a:t>
            </a:r>
          </a:p>
          <a:p>
            <a:pPr marL="6985">
              <a:spcAft>
                <a:spcPts val="0"/>
              </a:spcAft>
            </a:pPr>
            <a:r>
              <a:rPr lang="es-ES" b="1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Símbolos que desaparecerán :</a:t>
            </a:r>
            <a:endParaRPr lang="es-CO" dirty="0">
              <a:latin typeface="Franklin Gothic Book" panose="020B0503020102020204" pitchFamily="34" charset="0"/>
              <a:ea typeface="Times New Roman" panose="02020603050405020304" pitchFamily="18" charset="0"/>
            </a:endParaRPr>
          </a:p>
          <a:p>
            <a:endParaRPr lang="es-CO" dirty="0"/>
          </a:p>
        </p:txBody>
      </p:sp>
      <p:pic>
        <p:nvPicPr>
          <p:cNvPr id="5" name="Picture 7" descr="exclam">
            <a:hlinkClick r:id="rId2"/>
            <a:extLst>
              <a:ext uri="{FF2B5EF4-FFF2-40B4-BE49-F238E27FC236}">
                <a16:creationId xmlns:a16="http://schemas.microsoft.com/office/drawing/2014/main" id="{CC2C159A-8FFC-AE43-B782-749AAA9A3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71" y="2660022"/>
            <a:ext cx="2815771" cy="2089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F2D5CA0-FE19-594B-8B72-4F47A49D56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31651" y="4749353"/>
            <a:ext cx="1914019" cy="1914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0618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411FE66-10A6-A742-B6B1-B903D34788C4}"/>
              </a:ext>
            </a:extLst>
          </p:cNvPr>
          <p:cNvSpPr/>
          <p:nvPr/>
        </p:nvSpPr>
        <p:spPr>
          <a:xfrm>
            <a:off x="3365640" y="297934"/>
            <a:ext cx="6640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200" b="1" dirty="0">
                <a:latin typeface="Franklin Gothic Book" panose="020B0503020102020204" pitchFamily="34" charset="0"/>
                <a:cs typeface="Arial" panose="020B0604020202020204" pitchFamily="34" charset="0"/>
              </a:rPr>
              <a:t>ETIQUETA EN PRODUCTOS QUIMICOS</a:t>
            </a:r>
            <a:r>
              <a:rPr lang="es-CO" b="1" dirty="0">
                <a:latin typeface="Franklin Gothic Book" panose="020B0503020102020204" pitchFamily="34" charset="0"/>
                <a:cs typeface="Tahoma"/>
              </a:rPr>
              <a:t> </a:t>
            </a:r>
            <a:endParaRPr lang="es-CO" dirty="0">
              <a:latin typeface="Franklin Gothic Book" panose="020B05030201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FA1BE9A-7C05-EA47-AF8E-0CA0E0239D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400" y="1158240"/>
            <a:ext cx="9692640" cy="569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980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49A7D19-658D-ED4F-8431-A9EC5ED8B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4664" y="203609"/>
            <a:ext cx="6380480" cy="3413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4 Imagen">
            <a:extLst>
              <a:ext uri="{FF2B5EF4-FFF2-40B4-BE49-F238E27FC236}">
                <a16:creationId xmlns:a16="http://schemas.microsoft.com/office/drawing/2014/main" id="{0FA72159-70BB-084E-9ED8-44D465262C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1216" y="1757296"/>
            <a:ext cx="1826225" cy="1332983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AF35284B-222E-CC4E-8AAB-610B5F0F78D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7479" y="1910489"/>
            <a:ext cx="1880282" cy="1547624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83E8D4F-E76B-5148-B0FF-E075F83575E8}"/>
              </a:ext>
            </a:extLst>
          </p:cNvPr>
          <p:cNvSpPr/>
          <p:nvPr/>
        </p:nvSpPr>
        <p:spPr>
          <a:xfrm>
            <a:off x="152170" y="2423787"/>
            <a:ext cx="354902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b="1" dirty="0">
                <a:latin typeface="Franklin Gothic Book" panose="020B0503020102020204" pitchFamily="34" charset="0"/>
                <a:cs typeface="Arial" panose="020B0604020202020204" pitchFamily="34" charset="0"/>
              </a:rPr>
              <a:t>ROTULO EN RECIPIENTES DE SUSTANCIAS QUÍMICAS</a:t>
            </a:r>
            <a:r>
              <a:rPr lang="es-CO" sz="3200" b="1" dirty="0">
                <a:latin typeface="Franklin Gothic Book" panose="020B0503020102020204" pitchFamily="34" charset="0"/>
                <a:cs typeface="Tahoma"/>
              </a:rPr>
              <a:t> </a:t>
            </a:r>
            <a:endParaRPr lang="es-CO" sz="3200" dirty="0">
              <a:latin typeface="Franklin Gothic Book" panose="020B05030201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A954AD1-D356-2546-A103-6EC80BE232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600" y="4040866"/>
            <a:ext cx="5100320" cy="277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4794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3C0473D0-8486-9F40-9096-025FC061F7AE}"/>
              </a:ext>
            </a:extLst>
          </p:cNvPr>
          <p:cNvSpPr/>
          <p:nvPr/>
        </p:nvSpPr>
        <p:spPr>
          <a:xfrm>
            <a:off x="3407921" y="120859"/>
            <a:ext cx="63118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200" b="1" spc="-5" dirty="0">
                <a:latin typeface="Franklin Gothic Book" panose="020B0503020102020204" pitchFamily="34" charset="0"/>
                <a:cs typeface="Verdana"/>
              </a:rPr>
              <a:t>Fichas</a:t>
            </a:r>
            <a:r>
              <a:rPr lang="es-CO" sz="3200" b="1" spc="5" dirty="0">
                <a:latin typeface="Franklin Gothic Book" panose="020B0503020102020204" pitchFamily="34" charset="0"/>
                <a:cs typeface="Verdana"/>
              </a:rPr>
              <a:t> </a:t>
            </a:r>
            <a:r>
              <a:rPr lang="es-CO" sz="3200" b="1" dirty="0">
                <a:latin typeface="Franklin Gothic Book" panose="020B0503020102020204" pitchFamily="34" charset="0"/>
                <a:cs typeface="Verdana"/>
              </a:rPr>
              <a:t>de</a:t>
            </a:r>
            <a:r>
              <a:rPr lang="es-CO" sz="3200" b="1" spc="10" dirty="0">
                <a:latin typeface="Franklin Gothic Book" panose="020B0503020102020204" pitchFamily="34" charset="0"/>
                <a:cs typeface="Verdana"/>
              </a:rPr>
              <a:t> </a:t>
            </a:r>
            <a:r>
              <a:rPr lang="es-CO" sz="3200" b="1" spc="-5" dirty="0">
                <a:latin typeface="Franklin Gothic Book" panose="020B0503020102020204" pitchFamily="34" charset="0"/>
                <a:cs typeface="Verdana"/>
              </a:rPr>
              <a:t>Datos de seguridad </a:t>
            </a:r>
            <a:r>
              <a:rPr lang="es-CO" sz="3200" b="1" dirty="0">
                <a:latin typeface="Franklin Gothic Book" panose="020B0503020102020204" pitchFamily="34" charset="0"/>
                <a:cs typeface="Verdana"/>
              </a:rPr>
              <a:t>-</a:t>
            </a:r>
            <a:r>
              <a:rPr lang="es-CO" sz="3200" b="1" spc="-35" dirty="0">
                <a:latin typeface="Franklin Gothic Book" panose="020B0503020102020204" pitchFamily="34" charset="0"/>
                <a:cs typeface="Verdana"/>
              </a:rPr>
              <a:t> </a:t>
            </a:r>
            <a:r>
              <a:rPr lang="es-CO" sz="3200" b="1" spc="-5" dirty="0">
                <a:latin typeface="Franklin Gothic Book" panose="020B0503020102020204" pitchFamily="34" charset="0"/>
                <a:cs typeface="Verdana"/>
              </a:rPr>
              <a:t>FDS</a:t>
            </a:r>
            <a:endParaRPr lang="es-CO" sz="3200" dirty="0">
              <a:latin typeface="Franklin Gothic Book" panose="020B0503020102020204" pitchFamily="34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CD88E2C-3CF1-3944-9F3C-475688A9C4F2}"/>
              </a:ext>
            </a:extLst>
          </p:cNvPr>
          <p:cNvSpPr/>
          <p:nvPr/>
        </p:nvSpPr>
        <p:spPr>
          <a:xfrm>
            <a:off x="2585972" y="821749"/>
            <a:ext cx="9341867" cy="6591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s-CO" dirty="0">
                <a:latin typeface="Franklin Gothic Book" panose="020B0503020102020204" pitchFamily="34" charset="0"/>
                <a:cs typeface="Arial"/>
              </a:rPr>
              <a:t>Las nuevas Fichas de datos de Seguridad contienen</a:t>
            </a:r>
            <a:r>
              <a:rPr lang="es-CO" spc="-180" dirty="0"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dirty="0">
                <a:latin typeface="Franklin Gothic Book" panose="020B0503020102020204" pitchFamily="34" charset="0"/>
                <a:cs typeface="Arial"/>
              </a:rPr>
              <a:t>16 numerales en orden </a:t>
            </a:r>
            <a:r>
              <a:rPr lang="es-CO" spc="-5" dirty="0">
                <a:latin typeface="Franklin Gothic Book" panose="020B0503020102020204" pitchFamily="34" charset="0"/>
                <a:cs typeface="Arial"/>
              </a:rPr>
              <a:t>fijo </a:t>
            </a:r>
            <a:r>
              <a:rPr lang="es-CO" dirty="0">
                <a:latin typeface="Franklin Gothic Book" panose="020B0503020102020204" pitchFamily="34" charset="0"/>
                <a:cs typeface="Arial"/>
              </a:rPr>
              <a:t>y con nuevos</a:t>
            </a:r>
            <a:r>
              <a:rPr lang="es-CO" spc="-120" dirty="0"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dirty="0">
                <a:latin typeface="Franklin Gothic Book" panose="020B0503020102020204" pitchFamily="34" charset="0"/>
                <a:cs typeface="Arial"/>
              </a:rPr>
              <a:t>requerimientos.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2D4775F8-F022-7B4C-A3DB-61A4D544C3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150" y="1406524"/>
            <a:ext cx="10483850" cy="5451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2157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A7A54D87-BE5A-4244-BC9E-0BF780F3686C}"/>
              </a:ext>
            </a:extLst>
          </p:cNvPr>
          <p:cNvSpPr/>
          <p:nvPr/>
        </p:nvSpPr>
        <p:spPr>
          <a:xfrm>
            <a:off x="3597434" y="419854"/>
            <a:ext cx="24561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spc="-5" dirty="0">
                <a:latin typeface="Verdana"/>
                <a:cs typeface="Verdana"/>
              </a:rPr>
              <a:t>FDS – GASOLINA </a:t>
            </a:r>
            <a:endParaRPr lang="es-CO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825D620-C42C-BA4B-B0A8-F99CE81754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17920" cy="658368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258B32B-55E6-FE4B-82E4-2922B97F09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070" y="0"/>
            <a:ext cx="6297930" cy="21971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469A819-C87E-624A-B883-EF1B04B8F5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070" y="1779904"/>
            <a:ext cx="6297930" cy="507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2195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26B260B-8804-3E4D-99A4-DB3F5ED6F4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3664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EC8A365F-A33C-6547-9C3E-BC9D4998C1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460" y="0"/>
            <a:ext cx="6352540" cy="16002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08C77790-CF1A-A44B-9D65-46CFECF1BB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460" y="1446027"/>
            <a:ext cx="6352540" cy="5411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9745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B464758-7806-474F-B2DA-6991EAF526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528930" cy="685800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354F758-5D3D-054D-97FE-29DA560933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429" y="0"/>
            <a:ext cx="6591300" cy="9271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7F6C36C-CE40-7649-A70A-0F7A588043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428" y="692148"/>
            <a:ext cx="6818571" cy="6165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936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14BB90D-C10D-E44A-BEF1-028B6164B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56521" cy="23749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7CFB2AC-10C2-6644-80E8-2ACBD5682F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41451"/>
            <a:ext cx="5932967" cy="466769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DC6E0BC-5F99-AD44-B85F-17A01BFD91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520" y="0"/>
            <a:ext cx="6535479" cy="24765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3A9AF818-0408-4B4A-8A20-905FEFC6E7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520" y="2374901"/>
            <a:ext cx="6535479" cy="448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857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B2D77A3-AFD5-8B47-98B7-384E27C829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13991" cy="685799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5EE4EB5-0285-9949-92DD-D2E78F0F51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3990" y="-1"/>
            <a:ext cx="65780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9905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12F7EA8-C39F-4F4A-A71F-DE05F91A0B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35538" cy="6858000"/>
          </a:xfrm>
          <a:prstGeom prst="rect">
            <a:avLst/>
          </a:prstGeom>
        </p:spPr>
      </p:pic>
      <p:sp>
        <p:nvSpPr>
          <p:cNvPr id="4" name="object 4">
            <a:extLst>
              <a:ext uri="{FF2B5EF4-FFF2-40B4-BE49-F238E27FC236}">
                <a16:creationId xmlns:a16="http://schemas.microsoft.com/office/drawing/2014/main" id="{23D18D53-3716-EF49-B1B8-BA15B0472118}"/>
              </a:ext>
            </a:extLst>
          </p:cNvPr>
          <p:cNvSpPr/>
          <p:nvPr/>
        </p:nvSpPr>
        <p:spPr>
          <a:xfrm>
            <a:off x="7563969" y="2698730"/>
            <a:ext cx="2776618" cy="23495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F9C2616-B077-934C-98BB-CD176F3E6105}"/>
              </a:ext>
            </a:extLst>
          </p:cNvPr>
          <p:cNvSpPr/>
          <p:nvPr/>
        </p:nvSpPr>
        <p:spPr>
          <a:xfrm>
            <a:off x="6452445" y="200787"/>
            <a:ext cx="4628707" cy="2370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algn="just">
              <a:lnSpc>
                <a:spcPct val="104200"/>
              </a:lnSpc>
            </a:pPr>
            <a:r>
              <a:rPr lang="es-CO" sz="2400" dirty="0">
                <a:latin typeface="Franklin Gothic Book" panose="020B0503020102020204" pitchFamily="34" charset="0"/>
                <a:cs typeface="Arial"/>
              </a:rPr>
              <a:t>La ubicación de las FDS debe</a:t>
            </a:r>
            <a:r>
              <a:rPr lang="es-CO" sz="2400" spc="-114" dirty="0"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2400" dirty="0">
                <a:latin typeface="Franklin Gothic Book" panose="020B0503020102020204" pitchFamily="34" charset="0"/>
                <a:cs typeface="Arial"/>
              </a:rPr>
              <a:t>estar  claramente identificada y ser  accesible rápidamente en situación  de emergencia, para lo cual se  debe contar con la señalización  adecuada.</a:t>
            </a:r>
          </a:p>
        </p:txBody>
      </p:sp>
    </p:spTree>
    <p:extLst>
      <p:ext uri="{BB962C8B-B14F-4D97-AF65-F5344CB8AC3E}">
        <p14:creationId xmlns:p14="http://schemas.microsoft.com/office/powerpoint/2010/main" val="33484682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F91C65A-8418-F649-98B4-88A702FCABE9}"/>
              </a:ext>
            </a:extLst>
          </p:cNvPr>
          <p:cNvSpPr/>
          <p:nvPr/>
        </p:nvSpPr>
        <p:spPr>
          <a:xfrm>
            <a:off x="2909676" y="5268207"/>
            <a:ext cx="65496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000" b="1" spc="-10" dirty="0">
                <a:latin typeface="Arial Rounded MT Bold" panose="020F0704030504030204" pitchFamily="34" charset="77"/>
                <a:cs typeface="Arial" panose="020B0604020202020204" pitchFamily="34" charset="0"/>
              </a:rPr>
              <a:t>¡GRACIAS </a:t>
            </a:r>
            <a:r>
              <a:rPr lang="es-CO" sz="4000" b="1" spc="-5" dirty="0">
                <a:latin typeface="Arial Rounded MT Bold" panose="020F0704030504030204" pitchFamily="34" charset="77"/>
                <a:cs typeface="Arial" panose="020B0604020202020204" pitchFamily="34" charset="0"/>
              </a:rPr>
              <a:t>POR</a:t>
            </a:r>
            <a:r>
              <a:rPr lang="es-CO" sz="4000" b="1" spc="-114" dirty="0">
                <a:latin typeface="Arial Rounded MT Bold" panose="020F0704030504030204" pitchFamily="34" charset="77"/>
                <a:cs typeface="Arial" panose="020B0604020202020204" pitchFamily="34" charset="0"/>
              </a:rPr>
              <a:t> </a:t>
            </a:r>
            <a:r>
              <a:rPr lang="es-CO" sz="4000" b="1" spc="-5" dirty="0">
                <a:latin typeface="Arial Rounded MT Bold" panose="020F0704030504030204" pitchFamily="34" charset="77"/>
                <a:cs typeface="Arial" panose="020B0604020202020204" pitchFamily="34" charset="0"/>
              </a:rPr>
              <a:t>SU  </a:t>
            </a:r>
            <a:r>
              <a:rPr lang="es-CO" sz="4000" b="1" spc="-40" dirty="0">
                <a:latin typeface="Arial Rounded MT Bold" panose="020F0704030504030204" pitchFamily="34" charset="77"/>
                <a:cs typeface="Arial" panose="020B0604020202020204" pitchFamily="34" charset="0"/>
              </a:rPr>
              <a:t>ATENCIÓN!</a:t>
            </a:r>
            <a:endParaRPr lang="es-CO" sz="4000" b="1" dirty="0">
              <a:latin typeface="Arial Rounded MT Bold" panose="020F0704030504030204" pitchFamily="34" charset="77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AE849F6-3B9A-2547-A106-15AF9542C459}"/>
              </a:ext>
            </a:extLst>
          </p:cNvPr>
          <p:cNvSpPr/>
          <p:nvPr/>
        </p:nvSpPr>
        <p:spPr>
          <a:xfrm>
            <a:off x="2555528" y="232044"/>
            <a:ext cx="6758662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Momento 3: </a:t>
            </a:r>
            <a:r>
              <a:rPr lang="es-CO" sz="2400" dirty="0">
                <a:solidFill>
                  <a:srgbClr val="333333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Ver el  video </a:t>
            </a:r>
          </a:p>
          <a:p>
            <a:r>
              <a:rPr lang="es-CO" sz="2400" b="1" u="sng" dirty="0">
                <a:solidFill>
                  <a:srgbClr val="3A9900"/>
                </a:solidFill>
                <a:latin typeface="Franklin Gothic Book" panose="020B0503020102020204" pitchFamily="34" charset="0"/>
                <a:cs typeface="Arial" panose="020B0604020202020204" pitchFamily="34" charset="0"/>
                <a:hlinkClick r:id="rId2"/>
              </a:rPr>
              <a:t>Napo presenta: Peligro: ¡productos químicos!</a:t>
            </a:r>
            <a:endParaRPr lang="es-CO" sz="2400" b="1" u="sng" dirty="0">
              <a:solidFill>
                <a:srgbClr val="3A990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r>
              <a:rPr lang="es-CO" sz="2400" dirty="0">
                <a:latin typeface="Franklin Gothic Book" panose="020B0503020102020204" pitchFamily="34" charset="0"/>
                <a:cs typeface="Arial" panose="020B0604020202020204" pitchFamily="34" charset="0"/>
              </a:rPr>
              <a:t>https://youtu.be/5PrAybF5mJg</a:t>
            </a:r>
          </a:p>
          <a:p>
            <a:r>
              <a:rPr lang="es-ES" b="1" dirty="0">
                <a:latin typeface="Franklin Gothic Book" panose="020B0503020102020204" pitchFamily="34" charset="0"/>
                <a:ea typeface="Carlito"/>
                <a:cs typeface="Carlito"/>
              </a:rPr>
              <a:t> </a:t>
            </a:r>
          </a:p>
          <a:p>
            <a:pPr algn="ctr"/>
            <a:r>
              <a:rPr lang="es-ES" sz="2400" b="1" dirty="0">
                <a:latin typeface="Franklin Gothic Book" panose="020B0503020102020204" pitchFamily="34" charset="0"/>
                <a:cs typeface="Arial" panose="020B0604020202020204" pitchFamily="34" charset="0"/>
              </a:rPr>
              <a:t>Técnicos leer FDS Gasolina </a:t>
            </a:r>
          </a:p>
          <a:p>
            <a:pPr algn="ctr"/>
            <a:r>
              <a:rPr lang="es-ES" sz="2400" b="1" dirty="0">
                <a:latin typeface="Franklin Gothic Book" panose="020B0503020102020204" pitchFamily="34" charset="0"/>
                <a:cs typeface="Arial" panose="020B0604020202020204" pitchFamily="34" charset="0"/>
              </a:rPr>
              <a:t>Operativos leer FDS Dedesengrasante</a:t>
            </a:r>
            <a:endParaRPr lang="es-CO" sz="24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FEE2EA52-9ED8-FC48-80F8-F8888DC1D1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5876" y="2637949"/>
            <a:ext cx="3857255" cy="250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42883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1405</Words>
  <Application>Microsoft Macintosh PowerPoint</Application>
  <PresentationFormat>Panorámica</PresentationFormat>
  <Paragraphs>200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34" baseType="lpstr">
      <vt:lpstr>Arial Unicode MS</vt:lpstr>
      <vt:lpstr>ＭＳ Ｐゴシック</vt:lpstr>
      <vt:lpstr>Arial</vt:lpstr>
      <vt:lpstr>Arial Rounded MT Bold</vt:lpstr>
      <vt:lpstr>Calibri</vt:lpstr>
      <vt:lpstr>Calibri Light</vt:lpstr>
      <vt:lpstr>Carlito</vt:lpstr>
      <vt:lpstr>Franklin Gothic Book</vt:lpstr>
      <vt:lpstr>Symbol</vt:lpstr>
      <vt:lpstr>Tahoma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Microsoft Office User</cp:lastModifiedBy>
  <cp:revision>45</cp:revision>
  <dcterms:created xsi:type="dcterms:W3CDTF">2020-02-18T12:47:10Z</dcterms:created>
  <dcterms:modified xsi:type="dcterms:W3CDTF">2020-04-23T11:36:11Z</dcterms:modified>
</cp:coreProperties>
</file>