
<file path=[Content_Types].xml><?xml version="1.0" encoding="utf-8"?>
<Types xmlns="http://schemas.openxmlformats.org/package/2006/content-types">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7"/>
  </p:notesMasterIdLst>
  <p:sldIdLst>
    <p:sldId id="276" r:id="rId2"/>
    <p:sldId id="271" r:id="rId3"/>
    <p:sldId id="872" r:id="rId4"/>
    <p:sldId id="841" r:id="rId5"/>
    <p:sldId id="874" r:id="rId6"/>
    <p:sldId id="873" r:id="rId7"/>
    <p:sldId id="843" r:id="rId8"/>
    <p:sldId id="842" r:id="rId9"/>
    <p:sldId id="844" r:id="rId10"/>
    <p:sldId id="845" r:id="rId11"/>
    <p:sldId id="846" r:id="rId12"/>
    <p:sldId id="851" r:id="rId13"/>
    <p:sldId id="852" r:id="rId14"/>
    <p:sldId id="850" r:id="rId15"/>
    <p:sldId id="853" r:id="rId16"/>
    <p:sldId id="856" r:id="rId17"/>
    <p:sldId id="855" r:id="rId18"/>
    <p:sldId id="857" r:id="rId19"/>
    <p:sldId id="861" r:id="rId20"/>
    <p:sldId id="859" r:id="rId21"/>
    <p:sldId id="865" r:id="rId22"/>
    <p:sldId id="866" r:id="rId23"/>
    <p:sldId id="863" r:id="rId24"/>
    <p:sldId id="1214" r:id="rId25"/>
    <p:sldId id="831" r:id="rId26"/>
    <p:sldId id="832" r:id="rId27"/>
    <p:sldId id="840" r:id="rId28"/>
    <p:sldId id="833" r:id="rId29"/>
    <p:sldId id="839" r:id="rId30"/>
    <p:sldId id="834" r:id="rId31"/>
    <p:sldId id="836" r:id="rId32"/>
    <p:sldId id="835" r:id="rId33"/>
    <p:sldId id="838" r:id="rId34"/>
    <p:sldId id="876" r:id="rId35"/>
    <p:sldId id="830" r:id="rId36"/>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ANCY PAOLA GUERRERO" initials="NPG" lastIdx="1" clrIdx="0">
    <p:extLst>
      <p:ext uri="{19B8F6BF-5375-455C-9EA6-DF929625EA0E}">
        <p15:presenceInfo xmlns:p15="http://schemas.microsoft.com/office/powerpoint/2012/main" userId="7f8585d6c88f9889"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338" autoAdjust="0"/>
    <p:restoredTop sz="94662" autoAdjust="0"/>
  </p:normalViewPr>
  <p:slideViewPr>
    <p:cSldViewPr>
      <p:cViewPr varScale="1">
        <p:scale>
          <a:sx n="68" d="100"/>
          <a:sy n="68" d="100"/>
        </p:scale>
        <p:origin x="1086" y="7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6F7B2AA-1965-4F46-A805-5494DA077BB0}" type="datetimeFigureOut">
              <a:rPr lang="es-CO" smtClean="0"/>
              <a:t>24/03/2023</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3127BD0-3ACE-4C81-B08C-D0053944B121}" type="slidenum">
              <a:rPr lang="es-CO" smtClean="0"/>
              <a:t>‹Nº›</a:t>
            </a:fld>
            <a:endParaRPr lang="es-CO"/>
          </a:p>
        </p:txBody>
      </p:sp>
    </p:spTree>
    <p:extLst>
      <p:ext uri="{BB962C8B-B14F-4D97-AF65-F5344CB8AC3E}">
        <p14:creationId xmlns:p14="http://schemas.microsoft.com/office/powerpoint/2010/main" val="32946577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O"/>
          </a:p>
        </p:txBody>
      </p:sp>
      <p:sp>
        <p:nvSpPr>
          <p:cNvPr id="4" name="3 Marcador de fecha"/>
          <p:cNvSpPr>
            <a:spLocks noGrp="1"/>
          </p:cNvSpPr>
          <p:nvPr>
            <p:ph type="dt" sz="half" idx="10"/>
          </p:nvPr>
        </p:nvSpPr>
        <p:spPr/>
        <p:txBody>
          <a:bodyPr/>
          <a:lstStyle/>
          <a:p>
            <a:fld id="{B25C1E7C-B80A-43AA-91DC-60DFA69F3462}" type="datetimeFigureOut">
              <a:rPr lang="es-CO" smtClean="0">
                <a:solidFill>
                  <a:prstClr val="black">
                    <a:tint val="75000"/>
                  </a:prstClr>
                </a:solidFill>
              </a:rPr>
              <a:pPr/>
              <a:t>24/03/2023</a:t>
            </a:fld>
            <a:endParaRPr lang="es-CO">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CO">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26D1B30-A59D-471E-AB7B-CB4102BD3642}"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2302976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p:cNvSpPr>
            <a:spLocks noGrp="1"/>
          </p:cNvSpPr>
          <p:nvPr>
            <p:ph type="dt" sz="half" idx="10"/>
          </p:nvPr>
        </p:nvSpPr>
        <p:spPr/>
        <p:txBody>
          <a:bodyPr/>
          <a:lstStyle/>
          <a:p>
            <a:fld id="{B25C1E7C-B80A-43AA-91DC-60DFA69F3462}" type="datetimeFigureOut">
              <a:rPr lang="es-CO" smtClean="0">
                <a:solidFill>
                  <a:prstClr val="black">
                    <a:tint val="75000"/>
                  </a:prstClr>
                </a:solidFill>
              </a:rPr>
              <a:pPr/>
              <a:t>24/03/2023</a:t>
            </a:fld>
            <a:endParaRPr lang="es-CO">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CO">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26D1B30-A59D-471E-AB7B-CB4102BD3642}"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13570473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B25C1E7C-B80A-43AA-91DC-60DFA69F3462}" type="datetimeFigureOut">
              <a:rPr lang="es-CO" smtClean="0">
                <a:solidFill>
                  <a:prstClr val="black">
                    <a:tint val="75000"/>
                  </a:prstClr>
                </a:solidFill>
              </a:rPr>
              <a:pPr/>
              <a:t>24/03/2023</a:t>
            </a:fld>
            <a:endParaRPr lang="es-CO">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CO">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26D1B30-A59D-471E-AB7B-CB4102BD3642}"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16216329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4 Marcador de fecha"/>
          <p:cNvSpPr>
            <a:spLocks noGrp="1"/>
          </p:cNvSpPr>
          <p:nvPr>
            <p:ph type="dt" sz="half" idx="10"/>
          </p:nvPr>
        </p:nvSpPr>
        <p:spPr/>
        <p:txBody>
          <a:bodyPr/>
          <a:lstStyle/>
          <a:p>
            <a:fld id="{B25C1E7C-B80A-43AA-91DC-60DFA69F3462}" type="datetimeFigureOut">
              <a:rPr lang="es-CO" smtClean="0">
                <a:solidFill>
                  <a:prstClr val="black">
                    <a:tint val="75000"/>
                  </a:prstClr>
                </a:solidFill>
              </a:rPr>
              <a:pPr/>
              <a:t>24/03/2023</a:t>
            </a:fld>
            <a:endParaRPr lang="es-CO">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CO">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226D1B30-A59D-471E-AB7B-CB4102BD3642}"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23206557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6 Marcador de fecha"/>
          <p:cNvSpPr>
            <a:spLocks noGrp="1"/>
          </p:cNvSpPr>
          <p:nvPr>
            <p:ph type="dt" sz="half" idx="10"/>
          </p:nvPr>
        </p:nvSpPr>
        <p:spPr/>
        <p:txBody>
          <a:bodyPr/>
          <a:lstStyle/>
          <a:p>
            <a:fld id="{B25C1E7C-B80A-43AA-91DC-60DFA69F3462}" type="datetimeFigureOut">
              <a:rPr lang="es-CO" smtClean="0">
                <a:solidFill>
                  <a:prstClr val="black">
                    <a:tint val="75000"/>
                  </a:prstClr>
                </a:solidFill>
              </a:rPr>
              <a:pPr/>
              <a:t>24/03/2023</a:t>
            </a:fld>
            <a:endParaRPr lang="es-CO">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CO">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226D1B30-A59D-471E-AB7B-CB4102BD3642}"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2194270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2 Marcador de fecha"/>
          <p:cNvSpPr>
            <a:spLocks noGrp="1"/>
          </p:cNvSpPr>
          <p:nvPr>
            <p:ph type="dt" sz="half" idx="10"/>
          </p:nvPr>
        </p:nvSpPr>
        <p:spPr/>
        <p:txBody>
          <a:bodyPr/>
          <a:lstStyle/>
          <a:p>
            <a:fld id="{B25C1E7C-B80A-43AA-91DC-60DFA69F3462}" type="datetimeFigureOut">
              <a:rPr lang="es-CO" smtClean="0">
                <a:solidFill>
                  <a:prstClr val="black">
                    <a:tint val="75000"/>
                  </a:prstClr>
                </a:solidFill>
              </a:rPr>
              <a:pPr/>
              <a:t>24/03/2023</a:t>
            </a:fld>
            <a:endParaRPr lang="es-CO">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CO">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226D1B30-A59D-471E-AB7B-CB4102BD3642}"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2986938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25C1E7C-B80A-43AA-91DC-60DFA69F3462}" type="datetimeFigureOut">
              <a:rPr lang="es-CO" smtClean="0">
                <a:solidFill>
                  <a:prstClr val="black">
                    <a:tint val="75000"/>
                  </a:prstClr>
                </a:solidFill>
              </a:rPr>
              <a:pPr/>
              <a:t>24/03/2023</a:t>
            </a:fld>
            <a:endParaRPr lang="es-CO">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CO">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226D1B30-A59D-471E-AB7B-CB4102BD3642}"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23640946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B25C1E7C-B80A-43AA-91DC-60DFA69F3462}" type="datetimeFigureOut">
              <a:rPr lang="es-CO" smtClean="0">
                <a:solidFill>
                  <a:prstClr val="black">
                    <a:tint val="75000"/>
                  </a:prstClr>
                </a:solidFill>
              </a:rPr>
              <a:pPr/>
              <a:t>24/03/2023</a:t>
            </a:fld>
            <a:endParaRPr lang="es-CO">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CO">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226D1B30-A59D-471E-AB7B-CB4102BD3642}"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15975555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B25C1E7C-B80A-43AA-91DC-60DFA69F3462}" type="datetimeFigureOut">
              <a:rPr lang="es-CO" smtClean="0">
                <a:solidFill>
                  <a:prstClr val="black">
                    <a:tint val="75000"/>
                  </a:prstClr>
                </a:solidFill>
              </a:rPr>
              <a:pPr/>
              <a:t>24/03/2023</a:t>
            </a:fld>
            <a:endParaRPr lang="es-CO">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CO">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226D1B30-A59D-471E-AB7B-CB4102BD3642}"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10702360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p:cNvSpPr>
            <a:spLocks noGrp="1"/>
          </p:cNvSpPr>
          <p:nvPr>
            <p:ph type="dt" sz="half" idx="10"/>
          </p:nvPr>
        </p:nvSpPr>
        <p:spPr/>
        <p:txBody>
          <a:bodyPr/>
          <a:lstStyle/>
          <a:p>
            <a:fld id="{B25C1E7C-B80A-43AA-91DC-60DFA69F3462}" type="datetimeFigureOut">
              <a:rPr lang="es-CO" smtClean="0">
                <a:solidFill>
                  <a:prstClr val="black">
                    <a:tint val="75000"/>
                  </a:prstClr>
                </a:solidFill>
              </a:rPr>
              <a:pPr/>
              <a:t>24/03/2023</a:t>
            </a:fld>
            <a:endParaRPr lang="es-CO">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CO">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26D1B30-A59D-471E-AB7B-CB4102BD3642}"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1798152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p:cNvSpPr>
            <a:spLocks noGrp="1"/>
          </p:cNvSpPr>
          <p:nvPr>
            <p:ph type="dt" sz="half" idx="10"/>
          </p:nvPr>
        </p:nvSpPr>
        <p:spPr/>
        <p:txBody>
          <a:bodyPr/>
          <a:lstStyle/>
          <a:p>
            <a:fld id="{B25C1E7C-B80A-43AA-91DC-60DFA69F3462}" type="datetimeFigureOut">
              <a:rPr lang="es-CO" smtClean="0">
                <a:solidFill>
                  <a:prstClr val="black">
                    <a:tint val="75000"/>
                  </a:prstClr>
                </a:solidFill>
              </a:rPr>
              <a:pPr/>
              <a:t>24/03/2023</a:t>
            </a:fld>
            <a:endParaRPr lang="es-CO">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CO">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26D1B30-A59D-471E-AB7B-CB4102BD3642}"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11711259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Diapositiva de títul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95615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1000" b="-1000"/>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5C1E7C-B80A-43AA-91DC-60DFA69F3462}" type="datetimeFigureOut">
              <a:rPr lang="es-CO" smtClean="0">
                <a:solidFill>
                  <a:prstClr val="black">
                    <a:tint val="75000"/>
                  </a:prstClr>
                </a:solidFill>
              </a:rPr>
              <a:pPr/>
              <a:t>24/03/2023</a:t>
            </a:fld>
            <a:endParaRPr lang="es-CO">
              <a:solidFill>
                <a:prstClr val="black">
                  <a:tint val="75000"/>
                </a:prstClr>
              </a:solidFill>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solidFill>
                <a:prstClr val="black">
                  <a:tint val="75000"/>
                </a:prstClr>
              </a:solidFill>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6D1B30-A59D-471E-AB7B-CB4102BD3642}" type="slidenum">
              <a:rPr lang="es-CO" smtClean="0">
                <a:solidFill>
                  <a:prstClr val="black">
                    <a:tint val="75000"/>
                  </a:prstClr>
                </a:solidFill>
              </a:rPr>
              <a:pPr/>
              <a:t>‹Nº›</a:t>
            </a:fld>
            <a:endParaRPr lang="es-CO">
              <a:solidFill>
                <a:prstClr val="black">
                  <a:tint val="75000"/>
                </a:prstClr>
              </a:solidFill>
            </a:endParaRPr>
          </a:p>
        </p:txBody>
      </p:sp>
    </p:spTree>
    <p:extLst>
      <p:ext uri="{BB962C8B-B14F-4D97-AF65-F5344CB8AC3E}">
        <p14:creationId xmlns:p14="http://schemas.microsoft.com/office/powerpoint/2010/main" val="9242976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hyperlink" Target="https://www.minsalud.gov.co/sites/rid/Lists/BibliotecaDigital/RIDE/DE/DIJ/ley-1122-de-2007.pdf"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31.png"/></Relationships>
</file>

<file path=ppt/slides/_rels/slide2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4.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8DB4B19A-40A7-104E-9165-A440904BA9A2}"/>
              </a:ext>
            </a:extLst>
          </p:cNvPr>
          <p:cNvSpPr/>
          <p:nvPr/>
        </p:nvSpPr>
        <p:spPr>
          <a:xfrm>
            <a:off x="3635896" y="2492896"/>
            <a:ext cx="4896544" cy="1728192"/>
          </a:xfrm>
          <a:prstGeom prst="rect">
            <a:avLst/>
          </a:prstGeom>
          <a:solidFill>
            <a:srgbClr val="0097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prstClr val="white"/>
              </a:solidFill>
            </a:endParaRPr>
          </a:p>
        </p:txBody>
      </p:sp>
      <p:pic>
        <p:nvPicPr>
          <p:cNvPr id="4" name="Imagen 3">
            <a:extLst>
              <a:ext uri="{FF2B5EF4-FFF2-40B4-BE49-F238E27FC236}">
                <a16:creationId xmlns:a16="http://schemas.microsoft.com/office/drawing/2014/main" id="{AEAD08A0-6D9B-574B-A78D-5276D007D4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91880" y="2636912"/>
            <a:ext cx="4679845" cy="2187893"/>
          </a:xfrm>
          <a:prstGeom prst="rect">
            <a:avLst/>
          </a:prstGeom>
        </p:spPr>
      </p:pic>
      <p:sp>
        <p:nvSpPr>
          <p:cNvPr id="5" name="1 Título">
            <a:extLst>
              <a:ext uri="{FF2B5EF4-FFF2-40B4-BE49-F238E27FC236}">
                <a16:creationId xmlns:a16="http://schemas.microsoft.com/office/drawing/2014/main" id="{A4683E56-1751-4390-951B-F7F9B05D8BEF}"/>
              </a:ext>
            </a:extLst>
          </p:cNvPr>
          <p:cNvSpPr txBox="1">
            <a:spLocks/>
          </p:cNvSpPr>
          <p:nvPr/>
        </p:nvSpPr>
        <p:spPr>
          <a:xfrm>
            <a:off x="6084168" y="5916314"/>
            <a:ext cx="2482966" cy="576064"/>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s-CO" sz="1600" b="1" dirty="0">
                <a:solidFill>
                  <a:srgbClr val="F9B036"/>
                </a:solidFill>
                <a:latin typeface="Gill Sans MT" panose="020B0502020104020203" pitchFamily="34" charset="0"/>
              </a:rPr>
              <a:t>Nancy Capurro Vasco</a:t>
            </a:r>
          </a:p>
          <a:p>
            <a:pPr algn="l"/>
            <a:r>
              <a:rPr lang="es-CO" sz="1600" b="1" dirty="0">
                <a:solidFill>
                  <a:srgbClr val="F9B036"/>
                </a:solidFill>
                <a:latin typeface="Gill Sans MT" panose="020B0502020104020203" pitchFamily="34" charset="0"/>
              </a:rPr>
              <a:t>APP ARL COLMENA</a:t>
            </a:r>
          </a:p>
          <a:p>
            <a:pPr algn="r">
              <a:defRPr/>
            </a:pPr>
            <a:endParaRPr lang="es-CO" sz="1600" b="1" dirty="0">
              <a:solidFill>
                <a:prstClr val="white"/>
              </a:solidFill>
              <a:latin typeface="Gill Sans MT" panose="020B0502020104020203" pitchFamily="34" charset="0"/>
            </a:endParaRPr>
          </a:p>
        </p:txBody>
      </p:sp>
    </p:spTree>
    <p:extLst>
      <p:ext uri="{BB962C8B-B14F-4D97-AF65-F5344CB8AC3E}">
        <p14:creationId xmlns:p14="http://schemas.microsoft.com/office/powerpoint/2010/main" val="2269763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oogle Shape;268;p26">
            <a:extLst>
              <a:ext uri="{FF2B5EF4-FFF2-40B4-BE49-F238E27FC236}">
                <a16:creationId xmlns:a16="http://schemas.microsoft.com/office/drawing/2014/main" id="{8B7D9C93-1C75-4A96-B678-6B72C501723E}"/>
              </a:ext>
            </a:extLst>
          </p:cNvPr>
          <p:cNvPicPr preferRelativeResize="0"/>
          <p:nvPr/>
        </p:nvPicPr>
        <p:blipFill>
          <a:blip r:embed="rId2" cstate="screen">
            <a:alphaModFix/>
            <a:extLst>
              <a:ext uri="{28A0092B-C50C-407E-A947-70E740481C1C}">
                <a14:useLocalDpi xmlns:a14="http://schemas.microsoft.com/office/drawing/2010/main"/>
              </a:ext>
            </a:extLst>
          </a:blip>
          <a:stretch>
            <a:fillRect/>
          </a:stretch>
        </p:blipFill>
        <p:spPr>
          <a:xfrm>
            <a:off x="6156176" y="5877272"/>
            <a:ext cx="2757164" cy="592792"/>
          </a:xfrm>
          <a:prstGeom prst="rect">
            <a:avLst/>
          </a:prstGeom>
          <a:noFill/>
          <a:ln>
            <a:noFill/>
          </a:ln>
        </p:spPr>
      </p:pic>
      <p:sp>
        <p:nvSpPr>
          <p:cNvPr id="4" name="Rectángulo 3">
            <a:extLst>
              <a:ext uri="{FF2B5EF4-FFF2-40B4-BE49-F238E27FC236}">
                <a16:creationId xmlns:a16="http://schemas.microsoft.com/office/drawing/2014/main" id="{E32BDDF4-24D8-448A-B2D7-D19575010E3B}"/>
              </a:ext>
            </a:extLst>
          </p:cNvPr>
          <p:cNvSpPr/>
          <p:nvPr/>
        </p:nvSpPr>
        <p:spPr>
          <a:xfrm>
            <a:off x="179512" y="4149080"/>
            <a:ext cx="5256584" cy="1938992"/>
          </a:xfrm>
          <a:prstGeom prst="rect">
            <a:avLst/>
          </a:prstGeom>
        </p:spPr>
        <p:txBody>
          <a:bodyPr wrap="square">
            <a:spAutoFit/>
          </a:bodyPr>
          <a:lstStyle/>
          <a:p>
            <a:pPr algn="ctr">
              <a:defRPr/>
            </a:pPr>
            <a:r>
              <a:rPr lang="es-ES" sz="2400" b="1" dirty="0">
                <a:solidFill>
                  <a:srgbClr val="F9B036"/>
                </a:solidFill>
                <a:latin typeface="Gill Sans MT" panose="020B0502020104020203" pitchFamily="34" charset="0"/>
                <a:cs typeface="Arial Narrow" panose="020B0604020202020204" pitchFamily="34" charset="0"/>
              </a:rPr>
              <a:t>SALUD PÚBLICA ENFERMEDADES INFECTO CONTAGIOSAS</a:t>
            </a:r>
          </a:p>
          <a:p>
            <a:pPr algn="ctr">
              <a:defRPr/>
            </a:pPr>
            <a:r>
              <a:rPr lang="es-ES" sz="2400" b="1" dirty="0">
                <a:solidFill>
                  <a:srgbClr val="F9B036"/>
                </a:solidFill>
                <a:latin typeface="Gill Sans MT" panose="020B0502020104020203" pitchFamily="34" charset="0"/>
              </a:rPr>
              <a:t>MEDIDAS PREVENTIVAS</a:t>
            </a:r>
          </a:p>
          <a:p>
            <a:pPr algn="ctr">
              <a:defRPr/>
            </a:pPr>
            <a:r>
              <a:rPr lang="es-ES" sz="2400" b="1" dirty="0">
                <a:solidFill>
                  <a:srgbClr val="F9B036"/>
                </a:solidFill>
                <a:latin typeface="Gill Sans MT" panose="020B0502020104020203" pitchFamily="34" charset="0"/>
              </a:rPr>
              <a:t>ESTILOS DE VIDA SALUDABLE</a:t>
            </a:r>
            <a:endParaRPr lang="es-CO" sz="2400" b="1" dirty="0">
              <a:solidFill>
                <a:prstClr val="white"/>
              </a:solidFill>
              <a:latin typeface="Gill Sans MT" panose="020B0502020104020203" pitchFamily="34" charset="0"/>
            </a:endParaRPr>
          </a:p>
        </p:txBody>
      </p:sp>
    </p:spTree>
    <p:extLst>
      <p:ext uri="{BB962C8B-B14F-4D97-AF65-F5344CB8AC3E}">
        <p14:creationId xmlns:p14="http://schemas.microsoft.com/office/powerpoint/2010/main" val="17479106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99100514-B237-47C6-BD51-953FAA6CEA0C}"/>
              </a:ext>
            </a:extLst>
          </p:cNvPr>
          <p:cNvSpPr/>
          <p:nvPr/>
        </p:nvSpPr>
        <p:spPr>
          <a:xfrm>
            <a:off x="323528" y="244518"/>
            <a:ext cx="8496943" cy="608324"/>
          </a:xfrm>
          <a:prstGeom prst="rect">
            <a:avLst/>
          </a:prstGeom>
          <a:solidFill>
            <a:schemeClr val="accent5">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es-ES" dirty="0"/>
          </a:p>
          <a:p>
            <a:pPr algn="ctr"/>
            <a:r>
              <a:rPr lang="es-CO" sz="3200" b="1" dirty="0">
                <a:solidFill>
                  <a:srgbClr val="F9B036"/>
                </a:solidFill>
                <a:latin typeface="Gill Sans MT" panose="020B0502020104020203" pitchFamily="34" charset="0"/>
                <a:ea typeface="+mj-ea"/>
                <a:cs typeface="+mj-cs"/>
              </a:rPr>
              <a:t>OBJETIVO</a:t>
            </a:r>
          </a:p>
          <a:p>
            <a:pPr algn="ctr"/>
            <a:endParaRPr lang="es-CO" dirty="0"/>
          </a:p>
        </p:txBody>
      </p:sp>
      <p:sp>
        <p:nvSpPr>
          <p:cNvPr id="5" name="CuadroTexto 4">
            <a:extLst>
              <a:ext uri="{FF2B5EF4-FFF2-40B4-BE49-F238E27FC236}">
                <a16:creationId xmlns:a16="http://schemas.microsoft.com/office/drawing/2014/main" id="{F925FDD9-50BA-491B-A1CA-9FE6C3730A29}"/>
              </a:ext>
            </a:extLst>
          </p:cNvPr>
          <p:cNvSpPr txBox="1"/>
          <p:nvPr/>
        </p:nvSpPr>
        <p:spPr bwMode="auto">
          <a:xfrm>
            <a:off x="598604" y="1052736"/>
            <a:ext cx="3973395" cy="5262979"/>
          </a:xfrm>
          <a:prstGeom prst="rect">
            <a:avLst/>
          </a:prstGeom>
          <a:noFill/>
          <a:ln w="9525">
            <a:noFill/>
            <a:miter lim="800000"/>
            <a:headEnd/>
            <a:tailEnd/>
          </a:ln>
        </p:spPr>
        <p:txBody>
          <a:bodyPr wrap="square">
            <a:spAutoFit/>
          </a:bodyPr>
          <a:lstStyle/>
          <a:p>
            <a:pPr algn="just"/>
            <a:r>
              <a:rPr lang="es-ES" sz="2800" dirty="0">
                <a:solidFill>
                  <a:srgbClr val="202124"/>
                </a:solidFill>
                <a:latin typeface="arial" panose="020B0604020202020204" pitchFamily="34" charset="0"/>
              </a:rPr>
              <a:t>Brindar conocimientos tendientes a promover y mejorar la prevención de enfermedades de salud publica a través de la adquisición de estilos de vida saludable y la reducción de comportamientos y reconocimiento de las condiciones de riesgo.</a:t>
            </a:r>
            <a:endParaRPr lang="es-CO" sz="2800" dirty="0">
              <a:solidFill>
                <a:srgbClr val="202124"/>
              </a:solidFill>
              <a:latin typeface="arial" panose="020B0604020202020204" pitchFamily="34" charset="0"/>
            </a:endParaRPr>
          </a:p>
        </p:txBody>
      </p:sp>
      <p:pic>
        <p:nvPicPr>
          <p:cNvPr id="1026" name="Picture 2" descr="▷ Salud: Imágenes Animadas, Gifs y Animaciones ¡100% GRATIS!">
            <a:extLst>
              <a:ext uri="{FF2B5EF4-FFF2-40B4-BE49-F238E27FC236}">
                <a16:creationId xmlns:a16="http://schemas.microsoft.com/office/drawing/2014/main" id="{1CD19D8B-B691-4AE7-8873-96AAD395814C}"/>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50899" y="1196752"/>
            <a:ext cx="3669571" cy="4536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213167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4C84522-8787-4305-8672-E30133360B46}"/>
              </a:ext>
            </a:extLst>
          </p:cNvPr>
          <p:cNvSpPr/>
          <p:nvPr/>
        </p:nvSpPr>
        <p:spPr>
          <a:xfrm>
            <a:off x="971600" y="121687"/>
            <a:ext cx="7056784" cy="707886"/>
          </a:xfrm>
          <a:prstGeom prst="rect">
            <a:avLst/>
          </a:prstGeom>
        </p:spPr>
        <p:txBody>
          <a:bodyPr wrap="square">
            <a:spAutoFit/>
          </a:bodyPr>
          <a:lstStyle/>
          <a:p>
            <a:pPr algn="ctr"/>
            <a:r>
              <a:rPr lang="es-ES" sz="4000" b="1" dirty="0">
                <a:solidFill>
                  <a:srgbClr val="00B0F0"/>
                </a:solidFill>
                <a:latin typeface="Gill Sans MT" panose="020B0502020104020203" pitchFamily="34" charset="0"/>
              </a:rPr>
              <a:t>Salud Pública</a:t>
            </a:r>
            <a:endParaRPr lang="es-ES" sz="4000" b="1" i="0" dirty="0">
              <a:solidFill>
                <a:srgbClr val="00B0F0"/>
              </a:solidFill>
              <a:effectLst/>
              <a:latin typeface="Gill Sans MT" panose="020B0502020104020203" pitchFamily="34" charset="0"/>
            </a:endParaRPr>
          </a:p>
        </p:txBody>
      </p:sp>
      <p:sp>
        <p:nvSpPr>
          <p:cNvPr id="3" name="Rectángulo 2">
            <a:extLst>
              <a:ext uri="{FF2B5EF4-FFF2-40B4-BE49-F238E27FC236}">
                <a16:creationId xmlns:a16="http://schemas.microsoft.com/office/drawing/2014/main" id="{816B9DEE-6581-45C0-BB37-9EB690316A26}"/>
              </a:ext>
            </a:extLst>
          </p:cNvPr>
          <p:cNvSpPr/>
          <p:nvPr/>
        </p:nvSpPr>
        <p:spPr>
          <a:xfrm>
            <a:off x="467544" y="1143000"/>
            <a:ext cx="4752528" cy="5324535"/>
          </a:xfrm>
          <a:prstGeom prst="rect">
            <a:avLst/>
          </a:prstGeom>
        </p:spPr>
        <p:txBody>
          <a:bodyPr wrap="square">
            <a:spAutoFit/>
          </a:bodyPr>
          <a:lstStyle/>
          <a:p>
            <a:pPr algn="just"/>
            <a:r>
              <a:rPr lang="es-ES" sz="3200" b="0" i="0" dirty="0">
                <a:solidFill>
                  <a:srgbClr val="223453"/>
                </a:solidFill>
                <a:effectLst/>
                <a:latin typeface="Gill Sans MT" panose="020B0502020104020203" pitchFamily="34" charset="0"/>
              </a:rPr>
              <a:t> </a:t>
            </a:r>
            <a:r>
              <a:rPr lang="es-ES" sz="2800" b="0" i="0" u="none" strike="noStrike" dirty="0">
                <a:solidFill>
                  <a:srgbClr val="3366CC"/>
                </a:solidFill>
                <a:effectLst/>
                <a:latin typeface="Gill Sans MT" panose="020B0502020104020203" pitchFamily="34" charset="0"/>
                <a:hlinkClick r:id="rId2" tooltip="Ajustes al sistema general de seguridad social en salud"/>
              </a:rPr>
              <a:t>Ley 112​2 de 2007</a:t>
            </a:r>
            <a:r>
              <a:rPr lang="es-ES" sz="2800" b="0" i="0" dirty="0">
                <a:solidFill>
                  <a:srgbClr val="223453"/>
                </a:solidFill>
                <a:effectLst/>
                <a:latin typeface="Gill Sans MT" panose="020B0502020104020203" pitchFamily="34" charset="0"/>
              </a:rPr>
              <a:t> la salud pública está constituida por un conjunto de política​cas que busca garantizar de manera integrada, la salud de la población por medio de acciones dirigidas tanto de manera individual como colecti​va ya que sus resultados se const​ituyen en indicadores de las condiciones de vida, bienestar y desarrollo</a:t>
            </a:r>
            <a:endParaRPr lang="es-ES" sz="2800" dirty="0">
              <a:latin typeface="Gill Sans MT" panose="020B0502020104020203" pitchFamily="34" charset="0"/>
            </a:endParaRPr>
          </a:p>
        </p:txBody>
      </p:sp>
      <p:pic>
        <p:nvPicPr>
          <p:cNvPr id="2050" name="Picture 2" descr="Salud Derechos Humanos GIF by Amnistía Internacional España - Find &amp; Share  on GIPHY">
            <a:extLst>
              <a:ext uri="{FF2B5EF4-FFF2-40B4-BE49-F238E27FC236}">
                <a16:creationId xmlns:a16="http://schemas.microsoft.com/office/drawing/2014/main" id="{05B89E5B-5D27-44DA-96FF-BAF121A23439}"/>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1268760"/>
            <a:ext cx="3654152" cy="4572000"/>
          </a:xfrm>
          <a:prstGeom prst="rect">
            <a:avLst/>
          </a:prstGeom>
          <a:noFill/>
          <a:extLst>
            <a:ext uri="{909E8E84-426E-40DD-AFC4-6F175D3DCCD1}">
              <a14:hiddenFill xmlns:a14="http://schemas.microsoft.com/office/drawing/2010/main">
                <a:solidFill>
                  <a:srgbClr val="FFFFFF"/>
                </a:solidFill>
              </a14:hiddenFill>
            </a:ext>
          </a:extLst>
        </p:spPr>
      </p:pic>
      <p:sp>
        <p:nvSpPr>
          <p:cNvPr id="5" name="Triángulo rectángulo 4">
            <a:extLst>
              <a:ext uri="{FF2B5EF4-FFF2-40B4-BE49-F238E27FC236}">
                <a16:creationId xmlns:a16="http://schemas.microsoft.com/office/drawing/2014/main" id="{30D2744A-7755-4E3E-A950-90D972F94D7E}"/>
              </a:ext>
            </a:extLst>
          </p:cNvPr>
          <p:cNvSpPr/>
          <p:nvPr/>
        </p:nvSpPr>
        <p:spPr>
          <a:xfrm rot="16200000">
            <a:off x="6844389" y="3676894"/>
            <a:ext cx="1907704" cy="2420027"/>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2693481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4C84522-8787-4305-8672-E30133360B46}"/>
              </a:ext>
            </a:extLst>
          </p:cNvPr>
          <p:cNvSpPr/>
          <p:nvPr/>
        </p:nvSpPr>
        <p:spPr>
          <a:xfrm>
            <a:off x="467543" y="121687"/>
            <a:ext cx="8540711" cy="707886"/>
          </a:xfrm>
          <a:prstGeom prst="rect">
            <a:avLst/>
          </a:prstGeom>
        </p:spPr>
        <p:txBody>
          <a:bodyPr wrap="square">
            <a:spAutoFit/>
          </a:bodyPr>
          <a:lstStyle/>
          <a:p>
            <a:pPr algn="ctr"/>
            <a:r>
              <a:rPr lang="es-ES" sz="4000" b="1" dirty="0">
                <a:solidFill>
                  <a:srgbClr val="00B0F0"/>
                </a:solidFill>
                <a:latin typeface="Gill Sans MT" panose="020B0502020104020203" pitchFamily="34" charset="0"/>
              </a:rPr>
              <a:t>Determinantes de la Salud Pública</a:t>
            </a:r>
            <a:endParaRPr lang="es-ES" sz="4000" b="1" i="0" dirty="0">
              <a:solidFill>
                <a:srgbClr val="00B0F0"/>
              </a:solidFill>
              <a:effectLst/>
              <a:latin typeface="Gill Sans MT" panose="020B0502020104020203" pitchFamily="34" charset="0"/>
            </a:endParaRPr>
          </a:p>
        </p:txBody>
      </p:sp>
      <p:pic>
        <p:nvPicPr>
          <p:cNvPr id="4" name="Determinantes Sociales de la Salud">
            <a:hlinkClick r:id="" action="ppaction://media"/>
            <a:extLst>
              <a:ext uri="{FF2B5EF4-FFF2-40B4-BE49-F238E27FC236}">
                <a16:creationId xmlns:a16="http://schemas.microsoft.com/office/drawing/2014/main" id="{6C2A9CF4-C727-44E7-92C2-62DB931D7695}"/>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67542" y="857250"/>
            <a:ext cx="8540711" cy="5143500"/>
          </a:xfrm>
          <a:prstGeom prst="rect">
            <a:avLst/>
          </a:prstGeom>
        </p:spPr>
      </p:pic>
    </p:spTree>
    <p:extLst>
      <p:ext uri="{BB962C8B-B14F-4D97-AF65-F5344CB8AC3E}">
        <p14:creationId xmlns:p14="http://schemas.microsoft.com/office/powerpoint/2010/main" val="2962519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109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4C84522-8787-4305-8672-E30133360B46}"/>
              </a:ext>
            </a:extLst>
          </p:cNvPr>
          <p:cNvSpPr/>
          <p:nvPr/>
        </p:nvSpPr>
        <p:spPr>
          <a:xfrm>
            <a:off x="395536" y="121687"/>
            <a:ext cx="8424936" cy="954107"/>
          </a:xfrm>
          <a:prstGeom prst="rect">
            <a:avLst/>
          </a:prstGeom>
        </p:spPr>
        <p:txBody>
          <a:bodyPr wrap="square">
            <a:spAutoFit/>
          </a:bodyPr>
          <a:lstStyle/>
          <a:p>
            <a:pPr algn="ctr"/>
            <a:r>
              <a:rPr lang="es-ES" sz="2800" b="1" dirty="0">
                <a:solidFill>
                  <a:srgbClr val="00B0F0"/>
                </a:solidFill>
                <a:latin typeface="Gill Sans MT" panose="020B0502020104020203" pitchFamily="34" charset="0"/>
              </a:rPr>
              <a:t>ENFERMEDADES INFECTOCONTAGIOSAS: QUÉ SON  Y CÓMO NOS AFECTAN</a:t>
            </a:r>
            <a:endParaRPr lang="es-ES" sz="2800" b="1" i="0" dirty="0">
              <a:solidFill>
                <a:srgbClr val="00B0F0"/>
              </a:solidFill>
              <a:effectLst/>
              <a:latin typeface="Gill Sans MT" panose="020B0502020104020203" pitchFamily="34" charset="0"/>
            </a:endParaRPr>
          </a:p>
        </p:txBody>
      </p:sp>
      <p:sp>
        <p:nvSpPr>
          <p:cNvPr id="3" name="Rectángulo 2">
            <a:extLst>
              <a:ext uri="{FF2B5EF4-FFF2-40B4-BE49-F238E27FC236}">
                <a16:creationId xmlns:a16="http://schemas.microsoft.com/office/drawing/2014/main" id="{816B9DEE-6581-45C0-BB37-9EB690316A26}"/>
              </a:ext>
            </a:extLst>
          </p:cNvPr>
          <p:cNvSpPr/>
          <p:nvPr/>
        </p:nvSpPr>
        <p:spPr>
          <a:xfrm>
            <a:off x="691437" y="1340768"/>
            <a:ext cx="3888432" cy="4708981"/>
          </a:xfrm>
          <a:prstGeom prst="rect">
            <a:avLst/>
          </a:prstGeom>
        </p:spPr>
        <p:txBody>
          <a:bodyPr wrap="square">
            <a:spAutoFit/>
          </a:bodyPr>
          <a:lstStyle/>
          <a:p>
            <a:pPr algn="just"/>
            <a:r>
              <a:rPr lang="es-CO" sz="2000" dirty="0">
                <a:latin typeface="Gill Sans MT" panose="020B0502020104020203" pitchFamily="34" charset="0"/>
              </a:rPr>
              <a:t>Las enfermedades infectocontagiosas las podríamos definir como aquellas enfermedades infecciosas producidas por (virus, bacterias, hongos o parásitos) </a:t>
            </a:r>
            <a:r>
              <a:rPr lang="es-ES" sz="2000" dirty="0">
                <a:latin typeface="Gill Sans MT" panose="020B0502020104020203" pitchFamily="34" charset="0"/>
              </a:rPr>
              <a:t>que se introducen en el organismo causando enfermedades (infecciosas, alergias o toxicidad), son </a:t>
            </a:r>
            <a:r>
              <a:rPr lang="es-CO" sz="2000" dirty="0">
                <a:latin typeface="Gill Sans MT" panose="020B0502020104020203" pitchFamily="34" charset="0"/>
              </a:rPr>
              <a:t>capaces de trasmitirse entre enfermos por distintas vías </a:t>
            </a:r>
            <a:r>
              <a:rPr lang="es-ES" sz="2000" dirty="0">
                <a:latin typeface="Gill Sans MT" panose="020B0502020104020203" pitchFamily="34" charset="0"/>
              </a:rPr>
              <a:t> de ingreso al organismo: Inhalatoria(Respiración), Dérmica(Piel), Mucosa, digestiva(oral) y parental.</a:t>
            </a:r>
            <a:br>
              <a:rPr lang="es-ES" sz="2000" dirty="0">
                <a:latin typeface="Gill Sans MT" panose="020B0502020104020203" pitchFamily="34" charset="0"/>
              </a:rPr>
            </a:br>
            <a:endParaRPr lang="es-ES" sz="2000" dirty="0">
              <a:latin typeface="Gill Sans MT" panose="020B0502020104020203" pitchFamily="34" charset="0"/>
            </a:endParaRPr>
          </a:p>
        </p:txBody>
      </p:sp>
      <p:pic>
        <p:nvPicPr>
          <p:cNvPr id="4" name="Imagen 3">
            <a:extLst>
              <a:ext uri="{FF2B5EF4-FFF2-40B4-BE49-F238E27FC236}">
                <a16:creationId xmlns:a16="http://schemas.microsoft.com/office/drawing/2014/main" id="{2BAACF51-0181-4B3B-B8ED-07754710D239}"/>
              </a:ext>
            </a:extLst>
          </p:cNvPr>
          <p:cNvPicPr>
            <a:picLocks noChangeAspect="1"/>
          </p:cNvPicPr>
          <p:nvPr/>
        </p:nvPicPr>
        <p:blipFill>
          <a:blip r:embed="rId2"/>
          <a:stretch>
            <a:fillRect/>
          </a:stretch>
        </p:blipFill>
        <p:spPr>
          <a:xfrm rot="16200000">
            <a:off x="4752020" y="1808818"/>
            <a:ext cx="4536503" cy="3600400"/>
          </a:xfrm>
          <a:prstGeom prst="rect">
            <a:avLst/>
          </a:prstGeom>
        </p:spPr>
      </p:pic>
    </p:spTree>
    <p:extLst>
      <p:ext uri="{BB962C8B-B14F-4D97-AF65-F5344CB8AC3E}">
        <p14:creationId xmlns:p14="http://schemas.microsoft.com/office/powerpoint/2010/main" val="4215112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EAA54741-B2C5-4370-AAB9-56FB9B56EEEC}"/>
              </a:ext>
            </a:extLst>
          </p:cNvPr>
          <p:cNvPicPr>
            <a:picLocks noChangeAspect="1"/>
          </p:cNvPicPr>
          <p:nvPr/>
        </p:nvPicPr>
        <p:blipFill rotWithShape="1">
          <a:blip r:embed="rId2"/>
          <a:srcRect l="36971" t="23624" r="17031" b="14595"/>
          <a:stretch/>
        </p:blipFill>
        <p:spPr>
          <a:xfrm>
            <a:off x="683568" y="1268760"/>
            <a:ext cx="3701503" cy="4608512"/>
          </a:xfrm>
          <a:prstGeom prst="rect">
            <a:avLst/>
          </a:prstGeom>
        </p:spPr>
      </p:pic>
      <p:pic>
        <p:nvPicPr>
          <p:cNvPr id="3" name="Imagen 2">
            <a:extLst>
              <a:ext uri="{FF2B5EF4-FFF2-40B4-BE49-F238E27FC236}">
                <a16:creationId xmlns:a16="http://schemas.microsoft.com/office/drawing/2014/main" id="{7C90E0D7-64C5-45AE-BDE5-A6CC55114E02}"/>
              </a:ext>
            </a:extLst>
          </p:cNvPr>
          <p:cNvPicPr>
            <a:picLocks noChangeAspect="1"/>
          </p:cNvPicPr>
          <p:nvPr/>
        </p:nvPicPr>
        <p:blipFill rotWithShape="1">
          <a:blip r:embed="rId3"/>
          <a:srcRect l="33492" t="22326" r="17762" b="7980"/>
          <a:stretch/>
        </p:blipFill>
        <p:spPr>
          <a:xfrm>
            <a:off x="4572000" y="1263327"/>
            <a:ext cx="4032448" cy="4608512"/>
          </a:xfrm>
          <a:prstGeom prst="rect">
            <a:avLst/>
          </a:prstGeom>
        </p:spPr>
      </p:pic>
      <p:sp>
        <p:nvSpPr>
          <p:cNvPr id="4" name="Rectángulo 3">
            <a:extLst>
              <a:ext uri="{FF2B5EF4-FFF2-40B4-BE49-F238E27FC236}">
                <a16:creationId xmlns:a16="http://schemas.microsoft.com/office/drawing/2014/main" id="{7EF3BCF5-92E3-486C-9039-BB6CC44A72ED}"/>
              </a:ext>
            </a:extLst>
          </p:cNvPr>
          <p:cNvSpPr/>
          <p:nvPr/>
        </p:nvSpPr>
        <p:spPr>
          <a:xfrm>
            <a:off x="658990" y="46640"/>
            <a:ext cx="7776864" cy="523220"/>
          </a:xfrm>
          <a:prstGeom prst="rect">
            <a:avLst/>
          </a:prstGeom>
        </p:spPr>
        <p:txBody>
          <a:bodyPr wrap="square">
            <a:spAutoFit/>
          </a:bodyPr>
          <a:lstStyle/>
          <a:p>
            <a:pPr algn="ctr"/>
            <a:r>
              <a:rPr lang="es-ES" sz="2800" b="1" dirty="0">
                <a:solidFill>
                  <a:srgbClr val="00B0F0"/>
                </a:solidFill>
                <a:latin typeface="Gill Sans MT" panose="020B0502020104020203" pitchFamily="34" charset="0"/>
              </a:rPr>
              <a:t>ENFERMEDADES INFECTOCONTAGIOSAS </a:t>
            </a:r>
            <a:endParaRPr lang="es-ES" sz="2800" b="1" i="0" dirty="0">
              <a:solidFill>
                <a:srgbClr val="00B0F0"/>
              </a:solidFill>
              <a:effectLst/>
              <a:latin typeface="Gill Sans MT" panose="020B0502020104020203" pitchFamily="34" charset="0"/>
            </a:endParaRPr>
          </a:p>
        </p:txBody>
      </p:sp>
      <p:sp>
        <p:nvSpPr>
          <p:cNvPr id="5" name="Rectángulo 4">
            <a:extLst>
              <a:ext uri="{FF2B5EF4-FFF2-40B4-BE49-F238E27FC236}">
                <a16:creationId xmlns:a16="http://schemas.microsoft.com/office/drawing/2014/main" id="{27522EFB-22CD-469A-BFCC-D40B2FCD8B44}"/>
              </a:ext>
            </a:extLst>
          </p:cNvPr>
          <p:cNvSpPr/>
          <p:nvPr/>
        </p:nvSpPr>
        <p:spPr>
          <a:xfrm>
            <a:off x="658990" y="735957"/>
            <a:ext cx="7056784" cy="369332"/>
          </a:xfrm>
          <a:prstGeom prst="rect">
            <a:avLst/>
          </a:prstGeom>
        </p:spPr>
        <p:txBody>
          <a:bodyPr wrap="square">
            <a:spAutoFit/>
          </a:bodyPr>
          <a:lstStyle/>
          <a:p>
            <a:r>
              <a:rPr lang="es-ES" b="1" dirty="0">
                <a:solidFill>
                  <a:schemeClr val="tx1">
                    <a:lumMod val="75000"/>
                    <a:lumOff val="25000"/>
                  </a:schemeClr>
                </a:solidFill>
                <a:latin typeface="Gill Sans MT" panose="020B0502020104020203" pitchFamily="34" charset="0"/>
              </a:rPr>
              <a:t>Las más comunes en Colombia:</a:t>
            </a:r>
            <a:endParaRPr lang="es-ES" b="1" i="0" dirty="0">
              <a:solidFill>
                <a:schemeClr val="tx1">
                  <a:lumMod val="75000"/>
                  <a:lumOff val="25000"/>
                </a:schemeClr>
              </a:solidFill>
              <a:effectLst/>
              <a:latin typeface="Gill Sans MT" panose="020B0502020104020203" pitchFamily="34" charset="0"/>
            </a:endParaRPr>
          </a:p>
        </p:txBody>
      </p:sp>
    </p:spTree>
    <p:extLst>
      <p:ext uri="{BB962C8B-B14F-4D97-AF65-F5344CB8AC3E}">
        <p14:creationId xmlns:p14="http://schemas.microsoft.com/office/powerpoint/2010/main" val="27657391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D1EA5794-FFB6-4CCB-B225-60AA1B285C02}"/>
              </a:ext>
            </a:extLst>
          </p:cNvPr>
          <p:cNvSpPr/>
          <p:nvPr/>
        </p:nvSpPr>
        <p:spPr>
          <a:xfrm>
            <a:off x="362109" y="836712"/>
            <a:ext cx="8424936" cy="984885"/>
          </a:xfrm>
          <a:prstGeom prst="rect">
            <a:avLst/>
          </a:prstGeom>
        </p:spPr>
        <p:txBody>
          <a:bodyPr wrap="square">
            <a:spAutoFit/>
          </a:bodyPr>
          <a:lstStyle/>
          <a:p>
            <a:pPr algn="just"/>
            <a:r>
              <a:rPr lang="es-CO" sz="2000" b="1" dirty="0">
                <a:solidFill>
                  <a:srgbClr val="FFC000"/>
                </a:solidFill>
                <a:latin typeface="Gill Sans MT" panose="020B0502020104020203" pitchFamily="34" charset="0"/>
              </a:rPr>
              <a:t>INFECCION RESPIRATORIA AGUDA (IRA)</a:t>
            </a:r>
          </a:p>
          <a:p>
            <a:pPr algn="just"/>
            <a:endParaRPr lang="es-ES" sz="2000" dirty="0">
              <a:solidFill>
                <a:schemeClr val="tx1">
                  <a:lumMod val="75000"/>
                  <a:lumOff val="25000"/>
                </a:schemeClr>
              </a:solidFill>
              <a:latin typeface="Gill Sans MT" panose="020B0502020104020203" pitchFamily="34" charset="0"/>
            </a:endParaRPr>
          </a:p>
          <a:p>
            <a:pPr algn="just"/>
            <a:endParaRPr lang="es-CO" dirty="0"/>
          </a:p>
        </p:txBody>
      </p:sp>
      <p:sp>
        <p:nvSpPr>
          <p:cNvPr id="3" name="Rectángulo 2">
            <a:extLst>
              <a:ext uri="{FF2B5EF4-FFF2-40B4-BE49-F238E27FC236}">
                <a16:creationId xmlns:a16="http://schemas.microsoft.com/office/drawing/2014/main" id="{59701920-8F36-4091-B2AD-ABCC082DDE20}"/>
              </a:ext>
            </a:extLst>
          </p:cNvPr>
          <p:cNvSpPr/>
          <p:nvPr/>
        </p:nvSpPr>
        <p:spPr>
          <a:xfrm>
            <a:off x="971600" y="121687"/>
            <a:ext cx="7056784" cy="461665"/>
          </a:xfrm>
          <a:prstGeom prst="rect">
            <a:avLst/>
          </a:prstGeom>
        </p:spPr>
        <p:txBody>
          <a:bodyPr wrap="square">
            <a:spAutoFit/>
          </a:bodyPr>
          <a:lstStyle/>
          <a:p>
            <a:pPr algn="ctr"/>
            <a:r>
              <a:rPr lang="es-ES" sz="2400" b="1" dirty="0">
                <a:solidFill>
                  <a:srgbClr val="00B0F0"/>
                </a:solidFill>
                <a:latin typeface="Gill Sans MT" panose="020B0502020104020203" pitchFamily="34" charset="0"/>
              </a:rPr>
              <a:t>ENFERMEDADES INFECTOCONTAGIOSAS</a:t>
            </a:r>
            <a:endParaRPr lang="es-ES" sz="2400" b="1" i="0" dirty="0">
              <a:solidFill>
                <a:srgbClr val="00B0F0"/>
              </a:solidFill>
              <a:effectLst/>
              <a:latin typeface="Gill Sans MT" panose="020B0502020104020203" pitchFamily="34" charset="0"/>
            </a:endParaRPr>
          </a:p>
        </p:txBody>
      </p:sp>
      <p:sp>
        <p:nvSpPr>
          <p:cNvPr id="4" name="Rectángulo 3">
            <a:extLst>
              <a:ext uri="{FF2B5EF4-FFF2-40B4-BE49-F238E27FC236}">
                <a16:creationId xmlns:a16="http://schemas.microsoft.com/office/drawing/2014/main" id="{15DC32BF-6833-486A-A76B-4C0E6623A001}"/>
              </a:ext>
            </a:extLst>
          </p:cNvPr>
          <p:cNvSpPr/>
          <p:nvPr/>
        </p:nvSpPr>
        <p:spPr>
          <a:xfrm>
            <a:off x="539552" y="1545127"/>
            <a:ext cx="4617092" cy="4939814"/>
          </a:xfrm>
          <a:prstGeom prst="rect">
            <a:avLst/>
          </a:prstGeom>
        </p:spPr>
        <p:txBody>
          <a:bodyPr wrap="square">
            <a:spAutoFit/>
          </a:bodyPr>
          <a:lstStyle/>
          <a:p>
            <a:pPr algn="just"/>
            <a:r>
              <a:rPr lang="es-ES" sz="2100" dirty="0">
                <a:solidFill>
                  <a:schemeClr val="tx1">
                    <a:lumMod val="75000"/>
                    <a:lumOff val="25000"/>
                  </a:schemeClr>
                </a:solidFill>
                <a:latin typeface="Gill Sans MT" panose="020B0502020104020203" pitchFamily="34" charset="0"/>
              </a:rPr>
              <a:t>Es una enfermedad que se produce en el aparato respiratorio y es causada por diferentes microrganismos como virus y bacterias. Las IRA comienzan de forma repentina y duran menos de 2 semanas. Además, es la infección más frecuente en el mundo y representa un importante tema de salud pública en nuestro país. ​</a:t>
            </a:r>
          </a:p>
          <a:p>
            <a:pPr algn="just"/>
            <a:endParaRPr lang="es-ES" sz="2100" dirty="0">
              <a:solidFill>
                <a:schemeClr val="tx1">
                  <a:lumMod val="75000"/>
                  <a:lumOff val="25000"/>
                </a:schemeClr>
              </a:solidFill>
              <a:latin typeface="Gill Sans MT" panose="020B0502020104020203" pitchFamily="34" charset="0"/>
            </a:endParaRPr>
          </a:p>
          <a:p>
            <a:pPr algn="just"/>
            <a:r>
              <a:rPr lang="es-ES" sz="2100" dirty="0">
                <a:solidFill>
                  <a:schemeClr val="tx1">
                    <a:lumMod val="75000"/>
                    <a:lumOff val="25000"/>
                  </a:schemeClr>
                </a:solidFill>
                <a:latin typeface="Gill Sans MT" panose="020B0502020104020203" pitchFamily="34" charset="0"/>
              </a:rPr>
              <a:t>La mayoría de estas infecciones como el resfriado común son leves, pero dependiendo del estado general de la persona pueden complicarse y llegar a amenazar la vida, como en el caso de las neumonías.​</a:t>
            </a:r>
          </a:p>
        </p:txBody>
      </p:sp>
      <p:pic>
        <p:nvPicPr>
          <p:cNvPr id="5" name="Imagen 4">
            <a:extLst>
              <a:ext uri="{FF2B5EF4-FFF2-40B4-BE49-F238E27FC236}">
                <a16:creationId xmlns:a16="http://schemas.microsoft.com/office/drawing/2014/main" id="{CEC4D7BA-A2C4-4D48-925D-B4230E3DE15C}"/>
              </a:ext>
            </a:extLst>
          </p:cNvPr>
          <p:cNvPicPr>
            <a:picLocks noChangeAspect="1"/>
          </p:cNvPicPr>
          <p:nvPr/>
        </p:nvPicPr>
        <p:blipFill>
          <a:blip r:embed="rId2"/>
          <a:stretch>
            <a:fillRect/>
          </a:stretch>
        </p:blipFill>
        <p:spPr>
          <a:xfrm>
            <a:off x="5702188" y="1556792"/>
            <a:ext cx="3082280" cy="4180271"/>
          </a:xfrm>
          <a:prstGeom prst="rect">
            <a:avLst/>
          </a:prstGeom>
        </p:spPr>
      </p:pic>
    </p:spTree>
    <p:extLst>
      <p:ext uri="{BB962C8B-B14F-4D97-AF65-F5344CB8AC3E}">
        <p14:creationId xmlns:p14="http://schemas.microsoft.com/office/powerpoint/2010/main" val="37452092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5098A49B-12AB-446C-9C3C-63897D00E46C}"/>
              </a:ext>
            </a:extLst>
          </p:cNvPr>
          <p:cNvPicPr>
            <a:picLocks noChangeAspect="1"/>
          </p:cNvPicPr>
          <p:nvPr/>
        </p:nvPicPr>
        <p:blipFill rotWithShape="1">
          <a:blip r:embed="rId2"/>
          <a:srcRect l="3949" t="14657" r="3255"/>
          <a:stretch/>
        </p:blipFill>
        <p:spPr>
          <a:xfrm>
            <a:off x="539552" y="836711"/>
            <a:ext cx="8136904" cy="5184577"/>
          </a:xfrm>
          <a:prstGeom prst="rect">
            <a:avLst/>
          </a:prstGeom>
        </p:spPr>
      </p:pic>
      <p:sp>
        <p:nvSpPr>
          <p:cNvPr id="3" name="Rectángulo 2">
            <a:extLst>
              <a:ext uri="{FF2B5EF4-FFF2-40B4-BE49-F238E27FC236}">
                <a16:creationId xmlns:a16="http://schemas.microsoft.com/office/drawing/2014/main" id="{46D2147C-AE80-44C9-8654-236F63ADD37E}"/>
              </a:ext>
            </a:extLst>
          </p:cNvPr>
          <p:cNvSpPr/>
          <p:nvPr/>
        </p:nvSpPr>
        <p:spPr>
          <a:xfrm>
            <a:off x="971600" y="121687"/>
            <a:ext cx="7056784" cy="461665"/>
          </a:xfrm>
          <a:prstGeom prst="rect">
            <a:avLst/>
          </a:prstGeom>
        </p:spPr>
        <p:txBody>
          <a:bodyPr wrap="square">
            <a:spAutoFit/>
          </a:bodyPr>
          <a:lstStyle/>
          <a:p>
            <a:pPr algn="ctr"/>
            <a:r>
              <a:rPr lang="es-ES" sz="2400" b="1" dirty="0">
                <a:solidFill>
                  <a:srgbClr val="00B0F0"/>
                </a:solidFill>
                <a:latin typeface="Gill Sans MT" panose="020B0502020104020203" pitchFamily="34" charset="0"/>
              </a:rPr>
              <a:t>MEDIDAS PREVENTIVAS PARA IRA</a:t>
            </a:r>
            <a:endParaRPr lang="es-ES" sz="2400" b="1" i="0" dirty="0">
              <a:solidFill>
                <a:srgbClr val="00B0F0"/>
              </a:solidFill>
              <a:effectLst/>
              <a:latin typeface="Gill Sans MT" panose="020B0502020104020203" pitchFamily="34" charset="0"/>
            </a:endParaRPr>
          </a:p>
        </p:txBody>
      </p:sp>
    </p:spTree>
    <p:extLst>
      <p:ext uri="{BB962C8B-B14F-4D97-AF65-F5344CB8AC3E}">
        <p14:creationId xmlns:p14="http://schemas.microsoft.com/office/powerpoint/2010/main" val="5013757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46D2147C-AE80-44C9-8654-236F63ADD37E}"/>
              </a:ext>
            </a:extLst>
          </p:cNvPr>
          <p:cNvSpPr/>
          <p:nvPr/>
        </p:nvSpPr>
        <p:spPr>
          <a:xfrm>
            <a:off x="971600" y="121687"/>
            <a:ext cx="7056784" cy="461665"/>
          </a:xfrm>
          <a:prstGeom prst="rect">
            <a:avLst/>
          </a:prstGeom>
        </p:spPr>
        <p:txBody>
          <a:bodyPr wrap="square">
            <a:spAutoFit/>
          </a:bodyPr>
          <a:lstStyle/>
          <a:p>
            <a:pPr algn="ctr"/>
            <a:r>
              <a:rPr lang="es-ES" sz="2400" b="1" dirty="0">
                <a:solidFill>
                  <a:srgbClr val="00B0F0"/>
                </a:solidFill>
                <a:latin typeface="Gill Sans MT" panose="020B0502020104020203" pitchFamily="34" charset="0"/>
              </a:rPr>
              <a:t>RECOMENDACIONES</a:t>
            </a:r>
            <a:endParaRPr lang="es-ES" sz="2400" b="1" i="0" dirty="0">
              <a:solidFill>
                <a:srgbClr val="00B0F0"/>
              </a:solidFill>
              <a:effectLst/>
              <a:latin typeface="Gill Sans MT" panose="020B0502020104020203" pitchFamily="34" charset="0"/>
            </a:endParaRPr>
          </a:p>
        </p:txBody>
      </p:sp>
      <p:pic>
        <p:nvPicPr>
          <p:cNvPr id="4" name="Imagen 3">
            <a:extLst>
              <a:ext uri="{FF2B5EF4-FFF2-40B4-BE49-F238E27FC236}">
                <a16:creationId xmlns:a16="http://schemas.microsoft.com/office/drawing/2014/main" id="{E4CC0487-89F2-4106-99D2-82AA0E0FD483}"/>
              </a:ext>
            </a:extLst>
          </p:cNvPr>
          <p:cNvPicPr>
            <a:picLocks noChangeAspect="1"/>
          </p:cNvPicPr>
          <p:nvPr/>
        </p:nvPicPr>
        <p:blipFill rotWithShape="1">
          <a:blip r:embed="rId2"/>
          <a:srcRect t="16498"/>
          <a:stretch/>
        </p:blipFill>
        <p:spPr>
          <a:xfrm>
            <a:off x="467544" y="692696"/>
            <a:ext cx="8280920" cy="5400599"/>
          </a:xfrm>
          <a:prstGeom prst="rect">
            <a:avLst/>
          </a:prstGeom>
        </p:spPr>
      </p:pic>
    </p:spTree>
    <p:extLst>
      <p:ext uri="{BB962C8B-B14F-4D97-AF65-F5344CB8AC3E}">
        <p14:creationId xmlns:p14="http://schemas.microsoft.com/office/powerpoint/2010/main" val="17830166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D1EA5794-FFB6-4CCB-B225-60AA1B285C02}"/>
              </a:ext>
            </a:extLst>
          </p:cNvPr>
          <p:cNvSpPr/>
          <p:nvPr/>
        </p:nvSpPr>
        <p:spPr>
          <a:xfrm>
            <a:off x="383109" y="116632"/>
            <a:ext cx="8424936" cy="892552"/>
          </a:xfrm>
          <a:prstGeom prst="rect">
            <a:avLst/>
          </a:prstGeom>
        </p:spPr>
        <p:txBody>
          <a:bodyPr wrap="square">
            <a:spAutoFit/>
          </a:bodyPr>
          <a:lstStyle/>
          <a:p>
            <a:pPr algn="just"/>
            <a:endParaRPr lang="es-ES" sz="2800" dirty="0">
              <a:solidFill>
                <a:schemeClr val="tx1">
                  <a:lumMod val="75000"/>
                  <a:lumOff val="25000"/>
                </a:schemeClr>
              </a:solidFill>
              <a:latin typeface="Gill Sans MT" panose="020B0502020104020203" pitchFamily="34" charset="0"/>
            </a:endParaRPr>
          </a:p>
          <a:p>
            <a:pPr algn="just"/>
            <a:endParaRPr lang="es-CO" sz="2400" dirty="0"/>
          </a:p>
        </p:txBody>
      </p:sp>
      <p:sp>
        <p:nvSpPr>
          <p:cNvPr id="7" name="Rectángulo 6">
            <a:extLst>
              <a:ext uri="{FF2B5EF4-FFF2-40B4-BE49-F238E27FC236}">
                <a16:creationId xmlns:a16="http://schemas.microsoft.com/office/drawing/2014/main" id="{420D7853-3D3B-47B8-89A2-75D56743BA2F}"/>
              </a:ext>
            </a:extLst>
          </p:cNvPr>
          <p:cNvSpPr/>
          <p:nvPr/>
        </p:nvSpPr>
        <p:spPr>
          <a:xfrm>
            <a:off x="500822" y="1332193"/>
            <a:ext cx="4113585" cy="4832092"/>
          </a:xfrm>
          <a:prstGeom prst="rect">
            <a:avLst/>
          </a:prstGeom>
        </p:spPr>
        <p:txBody>
          <a:bodyPr wrap="square">
            <a:spAutoFit/>
          </a:bodyPr>
          <a:lstStyle/>
          <a:p>
            <a:pPr algn="just"/>
            <a:endParaRPr lang="es-ES" sz="2800" dirty="0">
              <a:solidFill>
                <a:srgbClr val="223453"/>
              </a:solidFill>
              <a:latin typeface="Gill Sans MT" panose="020B0502020104020203" pitchFamily="34" charset="0"/>
            </a:endParaRPr>
          </a:p>
          <a:p>
            <a:pPr algn="just"/>
            <a:r>
              <a:rPr lang="es-ES" sz="2800" b="1" dirty="0">
                <a:solidFill>
                  <a:srgbClr val="223453"/>
                </a:solidFill>
                <a:latin typeface="Gill Sans MT" panose="020B0502020104020203" pitchFamily="34" charset="0"/>
              </a:rPr>
              <a:t>​¿En qué lugares se reproduce el mosquito?</a:t>
            </a:r>
            <a:endParaRPr lang="es-ES" sz="2800" dirty="0">
              <a:solidFill>
                <a:srgbClr val="223453"/>
              </a:solidFill>
              <a:latin typeface="Gill Sans MT" panose="020B0502020104020203" pitchFamily="34" charset="0"/>
            </a:endParaRPr>
          </a:p>
          <a:p>
            <a:pPr algn="just"/>
            <a:r>
              <a:rPr lang="es-ES" sz="2800" dirty="0">
                <a:solidFill>
                  <a:srgbClr val="223453"/>
                </a:solidFill>
                <a:latin typeface="Gill Sans MT" panose="020B0502020104020203" pitchFamily="34" charset="0"/>
              </a:rPr>
              <a:t>Sitios con sombra y aguas estancadas claras o limpias y allí deposita sus huevos en las paredes de estos recipientes.  Un solo mosquito puede poner 80 a 150 huevos, cuatro veces al día.</a:t>
            </a:r>
            <a:endParaRPr lang="es-ES" sz="2800" b="0" i="0" dirty="0">
              <a:solidFill>
                <a:srgbClr val="223453"/>
              </a:solidFill>
              <a:effectLst/>
              <a:latin typeface="Gill Sans MT" panose="020B0502020104020203" pitchFamily="34" charset="0"/>
            </a:endParaRPr>
          </a:p>
        </p:txBody>
      </p:sp>
      <p:pic>
        <p:nvPicPr>
          <p:cNvPr id="3074" name="Picture 2" descr="Dengue - OPS/OMS | Organización Panamericana de la Salud">
            <a:extLst>
              <a:ext uri="{FF2B5EF4-FFF2-40B4-BE49-F238E27FC236}">
                <a16:creationId xmlns:a16="http://schemas.microsoft.com/office/drawing/2014/main" id="{1810DEF7-1FD5-42A5-A9E5-97EB42B6A860}"/>
              </a:ext>
            </a:extLst>
          </p:cNvP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22910" y="1619207"/>
            <a:ext cx="4113586" cy="4258065"/>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a:extLst>
              <a:ext uri="{FF2B5EF4-FFF2-40B4-BE49-F238E27FC236}">
                <a16:creationId xmlns:a16="http://schemas.microsoft.com/office/drawing/2014/main" id="{E8B2D9A7-4C69-49A3-93C6-B475895393DC}"/>
              </a:ext>
            </a:extLst>
          </p:cNvPr>
          <p:cNvSpPr/>
          <p:nvPr/>
        </p:nvSpPr>
        <p:spPr>
          <a:xfrm>
            <a:off x="203089" y="86594"/>
            <a:ext cx="8784976" cy="608324"/>
          </a:xfrm>
          <a:prstGeom prst="rect">
            <a:avLst/>
          </a:prstGeom>
          <a:solidFill>
            <a:schemeClr val="accent5">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es-ES" sz="1600" dirty="0"/>
          </a:p>
          <a:p>
            <a:pPr algn="ctr"/>
            <a:r>
              <a:rPr lang="es-CO" sz="2800" b="1" dirty="0">
                <a:solidFill>
                  <a:srgbClr val="FFC000"/>
                </a:solidFill>
                <a:latin typeface="Gill Sans MT" panose="020B0502020104020203" pitchFamily="34" charset="0"/>
              </a:rPr>
              <a:t>Enfermedades trasmitidas por  AEDES AEGYPTI</a:t>
            </a:r>
            <a:endParaRPr lang="es-CO" sz="2800" b="1" dirty="0">
              <a:solidFill>
                <a:srgbClr val="F9B036"/>
              </a:solidFill>
              <a:latin typeface="Gill Sans MT" panose="020B0502020104020203" pitchFamily="34" charset="0"/>
              <a:ea typeface="+mj-ea"/>
              <a:cs typeface="+mj-cs"/>
            </a:endParaRPr>
          </a:p>
          <a:p>
            <a:pPr algn="ctr"/>
            <a:endParaRPr lang="es-CO" sz="1600" dirty="0"/>
          </a:p>
        </p:txBody>
      </p:sp>
      <p:graphicFrame>
        <p:nvGraphicFramePr>
          <p:cNvPr id="3" name="Tabla 3">
            <a:extLst>
              <a:ext uri="{FF2B5EF4-FFF2-40B4-BE49-F238E27FC236}">
                <a16:creationId xmlns:a16="http://schemas.microsoft.com/office/drawing/2014/main" id="{FF3A6616-07B8-4FB0-8463-3645164F94E8}"/>
              </a:ext>
            </a:extLst>
          </p:cNvPr>
          <p:cNvGraphicFramePr>
            <a:graphicFrameLocks noGrp="1"/>
          </p:cNvGraphicFramePr>
          <p:nvPr>
            <p:extLst>
              <p:ext uri="{D42A27DB-BD31-4B8C-83A1-F6EECF244321}">
                <p14:modId xmlns:p14="http://schemas.microsoft.com/office/powerpoint/2010/main" val="959452679"/>
              </p:ext>
            </p:extLst>
          </p:nvPr>
        </p:nvGraphicFramePr>
        <p:xfrm>
          <a:off x="899592" y="773651"/>
          <a:ext cx="7704856" cy="741680"/>
        </p:xfrm>
        <a:graphic>
          <a:graphicData uri="http://schemas.openxmlformats.org/drawingml/2006/table">
            <a:tbl>
              <a:tblPr firstRow="1" bandRow="1">
                <a:tableStyleId>{5C22544A-7EE6-4342-B048-85BDC9FD1C3A}</a:tableStyleId>
              </a:tblPr>
              <a:tblGrid>
                <a:gridCol w="3852428">
                  <a:extLst>
                    <a:ext uri="{9D8B030D-6E8A-4147-A177-3AD203B41FA5}">
                      <a16:colId xmlns:a16="http://schemas.microsoft.com/office/drawing/2014/main" val="3332476020"/>
                    </a:ext>
                  </a:extLst>
                </a:gridCol>
                <a:gridCol w="3852428">
                  <a:extLst>
                    <a:ext uri="{9D8B030D-6E8A-4147-A177-3AD203B41FA5}">
                      <a16:colId xmlns:a16="http://schemas.microsoft.com/office/drawing/2014/main" val="2524822032"/>
                    </a:ext>
                  </a:extLst>
                </a:gridCol>
              </a:tblGrid>
              <a:tr h="370840">
                <a:tc>
                  <a:txBody>
                    <a:bodyPr/>
                    <a:lstStyle/>
                    <a:p>
                      <a:pPr algn="ctr"/>
                      <a:r>
                        <a:rPr lang="es-ES" dirty="0"/>
                        <a:t>CHINKUNGUÑA</a:t>
                      </a:r>
                      <a:endParaRPr lang="es-CO" dirty="0"/>
                    </a:p>
                  </a:txBody>
                  <a:tcPr/>
                </a:tc>
                <a:tc>
                  <a:txBody>
                    <a:bodyPr/>
                    <a:lstStyle/>
                    <a:p>
                      <a:pPr algn="ctr"/>
                      <a:r>
                        <a:rPr lang="es-ES" dirty="0"/>
                        <a:t>DENGUE</a:t>
                      </a:r>
                      <a:endParaRPr lang="es-CO" dirty="0"/>
                    </a:p>
                  </a:txBody>
                  <a:tcPr/>
                </a:tc>
                <a:extLst>
                  <a:ext uri="{0D108BD9-81ED-4DB2-BD59-A6C34878D82A}">
                    <a16:rowId xmlns:a16="http://schemas.microsoft.com/office/drawing/2014/main" val="4234743020"/>
                  </a:ext>
                </a:extLst>
              </a:tr>
              <a:tr h="370840">
                <a:tc>
                  <a:txBody>
                    <a:bodyPr/>
                    <a:lstStyle/>
                    <a:p>
                      <a:pPr algn="ctr"/>
                      <a:r>
                        <a:rPr lang="es-ES" dirty="0"/>
                        <a:t>FIEBRE AMARILLA</a:t>
                      </a:r>
                      <a:endParaRPr lang="es-CO" dirty="0"/>
                    </a:p>
                  </a:txBody>
                  <a:tcPr/>
                </a:tc>
                <a:tc>
                  <a:txBody>
                    <a:bodyPr/>
                    <a:lstStyle/>
                    <a:p>
                      <a:pPr algn="ctr"/>
                      <a:r>
                        <a:rPr lang="es-ES" dirty="0"/>
                        <a:t>SIKA</a:t>
                      </a:r>
                      <a:endParaRPr lang="es-CO" dirty="0"/>
                    </a:p>
                  </a:txBody>
                  <a:tcPr/>
                </a:tc>
                <a:extLst>
                  <a:ext uri="{0D108BD9-81ED-4DB2-BD59-A6C34878D82A}">
                    <a16:rowId xmlns:a16="http://schemas.microsoft.com/office/drawing/2014/main" val="2287193804"/>
                  </a:ext>
                </a:extLst>
              </a:tr>
            </a:tbl>
          </a:graphicData>
        </a:graphic>
      </p:graphicFrame>
    </p:spTree>
    <p:extLst>
      <p:ext uri="{BB962C8B-B14F-4D97-AF65-F5344CB8AC3E}">
        <p14:creationId xmlns:p14="http://schemas.microsoft.com/office/powerpoint/2010/main" val="13672103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D1EA5794-FFB6-4CCB-B225-60AA1B285C02}"/>
              </a:ext>
            </a:extLst>
          </p:cNvPr>
          <p:cNvSpPr/>
          <p:nvPr/>
        </p:nvSpPr>
        <p:spPr>
          <a:xfrm>
            <a:off x="1043608" y="188640"/>
            <a:ext cx="8424936" cy="984885"/>
          </a:xfrm>
          <a:prstGeom prst="rect">
            <a:avLst/>
          </a:prstGeom>
        </p:spPr>
        <p:txBody>
          <a:bodyPr wrap="square">
            <a:spAutoFit/>
          </a:bodyPr>
          <a:lstStyle/>
          <a:p>
            <a:pPr algn="just"/>
            <a:r>
              <a:rPr lang="es-CO" sz="2000" b="1" dirty="0">
                <a:solidFill>
                  <a:srgbClr val="00B0F0"/>
                </a:solidFill>
                <a:latin typeface="Gill Sans MT" panose="020B0502020104020203" pitchFamily="34" charset="0"/>
              </a:rPr>
              <a:t>ENFERMEDADES TRASMITIDAS POR  AEDES AEGYPTI</a:t>
            </a:r>
          </a:p>
          <a:p>
            <a:pPr algn="just"/>
            <a:endParaRPr lang="es-ES" sz="2000" dirty="0">
              <a:solidFill>
                <a:schemeClr val="tx1">
                  <a:lumMod val="75000"/>
                  <a:lumOff val="25000"/>
                </a:schemeClr>
              </a:solidFill>
              <a:latin typeface="Gill Sans MT" panose="020B0502020104020203" pitchFamily="34" charset="0"/>
            </a:endParaRPr>
          </a:p>
          <a:p>
            <a:pPr algn="just"/>
            <a:endParaRPr lang="es-CO" dirty="0"/>
          </a:p>
        </p:txBody>
      </p:sp>
      <p:pic>
        <p:nvPicPr>
          <p:cNvPr id="3" name="Imagen 2">
            <a:extLst>
              <a:ext uri="{FF2B5EF4-FFF2-40B4-BE49-F238E27FC236}">
                <a16:creationId xmlns:a16="http://schemas.microsoft.com/office/drawing/2014/main" id="{7B86C87F-D9A4-46E9-81BB-327A4E619F19}"/>
              </a:ext>
            </a:extLst>
          </p:cNvPr>
          <p:cNvPicPr>
            <a:picLocks noChangeAspect="1"/>
          </p:cNvPicPr>
          <p:nvPr/>
        </p:nvPicPr>
        <p:blipFill rotWithShape="1">
          <a:blip r:embed="rId2"/>
          <a:srcRect l="2750" t="9126" r="3538" b="17963"/>
          <a:stretch/>
        </p:blipFill>
        <p:spPr>
          <a:xfrm>
            <a:off x="611560" y="764704"/>
            <a:ext cx="8280920" cy="5328592"/>
          </a:xfrm>
          <a:prstGeom prst="rect">
            <a:avLst/>
          </a:prstGeom>
        </p:spPr>
      </p:pic>
    </p:spTree>
    <p:extLst>
      <p:ext uri="{BB962C8B-B14F-4D97-AF65-F5344CB8AC3E}">
        <p14:creationId xmlns:p14="http://schemas.microsoft.com/office/powerpoint/2010/main" val="42540628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D1EA5794-FFB6-4CCB-B225-60AA1B285C02}"/>
              </a:ext>
            </a:extLst>
          </p:cNvPr>
          <p:cNvSpPr/>
          <p:nvPr/>
        </p:nvSpPr>
        <p:spPr>
          <a:xfrm>
            <a:off x="233518" y="33895"/>
            <a:ext cx="8424936" cy="1446550"/>
          </a:xfrm>
          <a:prstGeom prst="rect">
            <a:avLst/>
          </a:prstGeom>
        </p:spPr>
        <p:txBody>
          <a:bodyPr wrap="square">
            <a:spAutoFit/>
          </a:bodyPr>
          <a:lstStyle/>
          <a:p>
            <a:pPr algn="ctr"/>
            <a:r>
              <a:rPr lang="es-CO" sz="3600" b="1" dirty="0">
                <a:solidFill>
                  <a:srgbClr val="00B0F0"/>
                </a:solidFill>
                <a:latin typeface="Gill Sans MT" panose="020B0502020104020203" pitchFamily="34" charset="0"/>
              </a:rPr>
              <a:t>SINTOMAS</a:t>
            </a:r>
          </a:p>
          <a:p>
            <a:pPr algn="just"/>
            <a:endParaRPr lang="es-ES" sz="2800" dirty="0">
              <a:solidFill>
                <a:schemeClr val="tx1">
                  <a:lumMod val="75000"/>
                  <a:lumOff val="25000"/>
                </a:schemeClr>
              </a:solidFill>
              <a:latin typeface="Gill Sans MT" panose="020B0502020104020203" pitchFamily="34" charset="0"/>
            </a:endParaRPr>
          </a:p>
          <a:p>
            <a:pPr algn="just"/>
            <a:endParaRPr lang="es-CO" sz="2400" dirty="0"/>
          </a:p>
        </p:txBody>
      </p:sp>
      <p:sp>
        <p:nvSpPr>
          <p:cNvPr id="9" name="Rectángulo 8">
            <a:extLst>
              <a:ext uri="{FF2B5EF4-FFF2-40B4-BE49-F238E27FC236}">
                <a16:creationId xmlns:a16="http://schemas.microsoft.com/office/drawing/2014/main" id="{908F0F4D-0CA5-452C-A04F-FA1C45BF1986}"/>
              </a:ext>
            </a:extLst>
          </p:cNvPr>
          <p:cNvSpPr/>
          <p:nvPr/>
        </p:nvSpPr>
        <p:spPr>
          <a:xfrm>
            <a:off x="604751" y="1327736"/>
            <a:ext cx="7848872" cy="5016758"/>
          </a:xfrm>
          <a:prstGeom prst="rect">
            <a:avLst/>
          </a:prstGeom>
        </p:spPr>
        <p:txBody>
          <a:bodyPr wrap="square">
            <a:spAutoFit/>
          </a:bodyPr>
          <a:lstStyle/>
          <a:p>
            <a:endParaRPr lang="es-ES" sz="2000" b="1" dirty="0">
              <a:latin typeface="Gill Sans MT" panose="020B0502020104020203" pitchFamily="34" charset="0"/>
            </a:endParaRPr>
          </a:p>
          <a:p>
            <a:endParaRPr lang="es-ES" sz="2000" b="1" dirty="0">
              <a:latin typeface="Gill Sans MT" panose="020B0502020104020203" pitchFamily="34" charset="0"/>
            </a:endParaRPr>
          </a:p>
          <a:p>
            <a:endParaRPr lang="es-ES" sz="2000" b="1" dirty="0">
              <a:latin typeface="Gill Sans MT" panose="020B0502020104020203" pitchFamily="34" charset="0"/>
            </a:endParaRPr>
          </a:p>
          <a:p>
            <a:endParaRPr lang="es-ES" sz="2000" b="1" dirty="0">
              <a:latin typeface="Gill Sans MT" panose="020B0502020104020203" pitchFamily="34" charset="0"/>
            </a:endParaRPr>
          </a:p>
          <a:p>
            <a:endParaRPr lang="es-ES" sz="2000" b="1" dirty="0">
              <a:latin typeface="Gill Sans MT" panose="020B0502020104020203" pitchFamily="34" charset="0"/>
            </a:endParaRPr>
          </a:p>
          <a:p>
            <a:endParaRPr lang="es-ES" sz="2000" b="1" dirty="0">
              <a:latin typeface="Gill Sans MT" panose="020B0502020104020203" pitchFamily="34" charset="0"/>
            </a:endParaRPr>
          </a:p>
          <a:p>
            <a:endParaRPr lang="es-ES" sz="2000" b="1" dirty="0">
              <a:latin typeface="Gill Sans MT" panose="020B0502020104020203" pitchFamily="34" charset="0"/>
            </a:endParaRPr>
          </a:p>
          <a:p>
            <a:endParaRPr lang="es-ES" sz="2000" b="1" dirty="0">
              <a:latin typeface="Gill Sans MT" panose="020B0502020104020203" pitchFamily="34" charset="0"/>
            </a:endParaRPr>
          </a:p>
          <a:p>
            <a:r>
              <a:rPr lang="es-ES" sz="2000" b="1" dirty="0">
                <a:latin typeface="Gill Sans MT" panose="020B0502020104020203" pitchFamily="34" charset="0"/>
              </a:rPr>
              <a:t>Signos de alarma:</a:t>
            </a:r>
          </a:p>
          <a:p>
            <a:endParaRPr lang="es-ES" sz="2000" b="1" dirty="0">
              <a:latin typeface="Gill Sans MT" panose="020B0502020104020203" pitchFamily="34" charset="0"/>
            </a:endParaRPr>
          </a:p>
          <a:p>
            <a:pPr>
              <a:buFont typeface="Arial" panose="020B0604020202020204" pitchFamily="34" charset="0"/>
              <a:buChar char="•"/>
            </a:pPr>
            <a:r>
              <a:rPr lang="es-ES" sz="2000" dirty="0">
                <a:latin typeface="Gill Sans MT" panose="020B0502020104020203" pitchFamily="34" charset="0"/>
              </a:rPr>
              <a:t>Dolor abdominal intenso, o doloroso a la palpación.</a:t>
            </a:r>
          </a:p>
          <a:p>
            <a:pPr>
              <a:buFont typeface="Arial" panose="020B0604020202020204" pitchFamily="34" charset="0"/>
              <a:buChar char="•"/>
            </a:pPr>
            <a:r>
              <a:rPr lang="es-ES" sz="2000" dirty="0">
                <a:latin typeface="Gill Sans MT" panose="020B0502020104020203" pitchFamily="34" charset="0"/>
              </a:rPr>
              <a:t>Vómitos frecuentes.</a:t>
            </a:r>
          </a:p>
          <a:p>
            <a:pPr>
              <a:buFont typeface="Arial" panose="020B0604020202020204" pitchFamily="34" charset="0"/>
              <a:buChar char="•"/>
            </a:pPr>
            <a:r>
              <a:rPr lang="es-ES" sz="2000" dirty="0">
                <a:latin typeface="Gill Sans MT" panose="020B0502020104020203" pitchFamily="34" charset="0"/>
              </a:rPr>
              <a:t>Pies, cara, abdomen o manos hinchados.</a:t>
            </a:r>
          </a:p>
          <a:p>
            <a:pPr>
              <a:buFont typeface="Arial" panose="020B0604020202020204" pitchFamily="34" charset="0"/>
              <a:buChar char="•"/>
            </a:pPr>
            <a:r>
              <a:rPr lang="es-ES" sz="2000" dirty="0">
                <a:latin typeface="Gill Sans MT" panose="020B0502020104020203" pitchFamily="34" charset="0"/>
              </a:rPr>
              <a:t>Salida de sangre en las mucosas, como en la nariz y encías.</a:t>
            </a:r>
          </a:p>
          <a:p>
            <a:pPr>
              <a:buFont typeface="Arial" panose="020B0604020202020204" pitchFamily="34" charset="0"/>
              <a:buChar char="•"/>
            </a:pPr>
            <a:r>
              <a:rPr lang="es-ES" sz="2000" dirty="0">
                <a:latin typeface="Gill Sans MT" panose="020B0502020104020203" pitchFamily="34" charset="0"/>
              </a:rPr>
              <a:t>Alteraciones de exámenes de laboratorio que muestran deshidratación.</a:t>
            </a:r>
          </a:p>
          <a:p>
            <a:pPr>
              <a:buFont typeface="Arial" panose="020B0604020202020204" pitchFamily="34" charset="0"/>
              <a:buChar char="•"/>
            </a:pPr>
            <a:r>
              <a:rPr lang="es-ES" sz="2000" dirty="0">
                <a:latin typeface="Gill Sans MT" panose="020B0502020104020203" pitchFamily="34" charset="0"/>
              </a:rPr>
              <a:t>Pasar de tener altas fiebres a tener baja temperatura (hipotermia).</a:t>
            </a:r>
            <a:endParaRPr lang="es-ES" sz="2000" b="0" i="0" dirty="0">
              <a:effectLst/>
              <a:latin typeface="Gill Sans MT" panose="020B0502020104020203" pitchFamily="34" charset="0"/>
            </a:endParaRPr>
          </a:p>
        </p:txBody>
      </p:sp>
      <p:pic>
        <p:nvPicPr>
          <p:cNvPr id="1028" name="Picture 4" descr="Imagen">
            <a:extLst>
              <a:ext uri="{FF2B5EF4-FFF2-40B4-BE49-F238E27FC236}">
                <a16:creationId xmlns:a16="http://schemas.microsoft.com/office/drawing/2014/main" id="{5BBFE4D5-D2C5-4CCF-85DC-0044ED5CEBF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301" t="13312" r="4301" b="25541"/>
          <a:stretch/>
        </p:blipFill>
        <p:spPr bwMode="auto">
          <a:xfrm>
            <a:off x="604751" y="704738"/>
            <a:ext cx="8053703" cy="3096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25578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46D2147C-AE80-44C9-8654-236F63ADD37E}"/>
              </a:ext>
            </a:extLst>
          </p:cNvPr>
          <p:cNvSpPr/>
          <p:nvPr/>
        </p:nvSpPr>
        <p:spPr>
          <a:xfrm>
            <a:off x="971600" y="121687"/>
            <a:ext cx="7056784" cy="461665"/>
          </a:xfrm>
          <a:prstGeom prst="rect">
            <a:avLst/>
          </a:prstGeom>
        </p:spPr>
        <p:txBody>
          <a:bodyPr wrap="square">
            <a:spAutoFit/>
          </a:bodyPr>
          <a:lstStyle/>
          <a:p>
            <a:pPr algn="ctr"/>
            <a:r>
              <a:rPr lang="es-ES" sz="2400" b="1" dirty="0">
                <a:solidFill>
                  <a:srgbClr val="00B0F0"/>
                </a:solidFill>
                <a:latin typeface="Gill Sans MT" panose="020B0502020104020203" pitchFamily="34" charset="0"/>
              </a:rPr>
              <a:t>MEDIDAS PREVENTIVAS PARA IRA</a:t>
            </a:r>
            <a:endParaRPr lang="es-ES" sz="2400" b="1" i="0" dirty="0">
              <a:solidFill>
                <a:srgbClr val="00B0F0"/>
              </a:solidFill>
              <a:effectLst/>
              <a:latin typeface="Gill Sans MT" panose="020B0502020104020203" pitchFamily="34" charset="0"/>
            </a:endParaRPr>
          </a:p>
        </p:txBody>
      </p:sp>
      <p:pic>
        <p:nvPicPr>
          <p:cNvPr id="2" name="Imagen 1">
            <a:extLst>
              <a:ext uri="{FF2B5EF4-FFF2-40B4-BE49-F238E27FC236}">
                <a16:creationId xmlns:a16="http://schemas.microsoft.com/office/drawing/2014/main" id="{674D16F0-8B04-47C3-A4A8-EEAD9F83E955}"/>
              </a:ext>
            </a:extLst>
          </p:cNvPr>
          <p:cNvPicPr>
            <a:picLocks noChangeAspect="1"/>
          </p:cNvPicPr>
          <p:nvPr/>
        </p:nvPicPr>
        <p:blipFill rotWithShape="1">
          <a:blip r:embed="rId2"/>
          <a:srcRect l="3539" t="-7749" r="5900" b="25200"/>
          <a:stretch/>
        </p:blipFill>
        <p:spPr>
          <a:xfrm>
            <a:off x="647564" y="494008"/>
            <a:ext cx="8028892" cy="3709744"/>
          </a:xfrm>
          <a:prstGeom prst="rect">
            <a:avLst/>
          </a:prstGeom>
        </p:spPr>
      </p:pic>
      <p:sp>
        <p:nvSpPr>
          <p:cNvPr id="6" name="Rectángulo 5">
            <a:extLst>
              <a:ext uri="{FF2B5EF4-FFF2-40B4-BE49-F238E27FC236}">
                <a16:creationId xmlns:a16="http://schemas.microsoft.com/office/drawing/2014/main" id="{8CB4516D-72EA-4FAC-BEEF-CCF118DBDE34}"/>
              </a:ext>
            </a:extLst>
          </p:cNvPr>
          <p:cNvSpPr/>
          <p:nvPr/>
        </p:nvSpPr>
        <p:spPr>
          <a:xfrm>
            <a:off x="647564" y="4509120"/>
            <a:ext cx="3780420" cy="1938992"/>
          </a:xfrm>
          <a:prstGeom prst="rect">
            <a:avLst/>
          </a:prstGeom>
        </p:spPr>
        <p:txBody>
          <a:bodyPr wrap="square">
            <a:spAutoFit/>
          </a:bodyPr>
          <a:lstStyle/>
          <a:p>
            <a:r>
              <a:rPr lang="es-ES" sz="2000" b="1" dirty="0">
                <a:latin typeface="Gill Sans MT" panose="020B0502020104020203" pitchFamily="34" charset="0"/>
              </a:rPr>
              <a:t>NO MÁS!</a:t>
            </a:r>
          </a:p>
          <a:p>
            <a:endParaRPr lang="es-ES" sz="2000" b="1" dirty="0">
              <a:latin typeface="Gill Sans MT" panose="020B0502020104020203" pitchFamily="34" charset="0"/>
            </a:endParaRPr>
          </a:p>
          <a:p>
            <a:pPr>
              <a:buFont typeface="Arial" panose="020B0604020202020204" pitchFamily="34" charset="0"/>
              <a:buChar char="•"/>
            </a:pPr>
            <a:r>
              <a:rPr lang="es-ES" sz="2000" dirty="0">
                <a:latin typeface="Gill Sans MT" panose="020B0502020104020203" pitchFamily="34" charset="0"/>
              </a:rPr>
              <a:t>Elimina los criaderos.</a:t>
            </a:r>
          </a:p>
          <a:p>
            <a:pPr>
              <a:buFont typeface="Arial" panose="020B0604020202020204" pitchFamily="34" charset="0"/>
              <a:buChar char="•"/>
            </a:pPr>
            <a:r>
              <a:rPr lang="es-ES" sz="2000" dirty="0">
                <a:latin typeface="Gill Sans MT" panose="020B0502020104020203" pitchFamily="34" charset="0"/>
              </a:rPr>
              <a:t>Cubre tu piel (ropa y repelente).</a:t>
            </a:r>
          </a:p>
          <a:p>
            <a:pPr>
              <a:buFont typeface="Arial" panose="020B0604020202020204" pitchFamily="34" charset="0"/>
              <a:buChar char="•"/>
            </a:pPr>
            <a:r>
              <a:rPr lang="es-ES" sz="2000" dirty="0">
                <a:latin typeface="Gill Sans MT" panose="020B0502020104020203" pitchFamily="34" charset="0"/>
              </a:rPr>
              <a:t>Usa mallas, toldillos etc.</a:t>
            </a:r>
          </a:p>
          <a:p>
            <a:pPr>
              <a:buFont typeface="Arial" panose="020B0604020202020204" pitchFamily="34" charset="0"/>
              <a:buChar char="•"/>
            </a:pPr>
            <a:r>
              <a:rPr lang="es-ES" sz="2000" dirty="0">
                <a:latin typeface="Gill Sans MT" panose="020B0502020104020203" pitchFamily="34" charset="0"/>
              </a:rPr>
              <a:t>Ventilación</a:t>
            </a:r>
            <a:endParaRPr lang="es-ES" sz="2000" b="0" i="0" dirty="0">
              <a:effectLst/>
              <a:latin typeface="Gill Sans MT" panose="020B0502020104020203" pitchFamily="34" charset="0"/>
            </a:endParaRPr>
          </a:p>
        </p:txBody>
      </p:sp>
    </p:spTree>
    <p:extLst>
      <p:ext uri="{BB962C8B-B14F-4D97-AF65-F5344CB8AC3E}">
        <p14:creationId xmlns:p14="http://schemas.microsoft.com/office/powerpoint/2010/main" val="40069219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D1EA5794-FFB6-4CCB-B225-60AA1B285C02}"/>
              </a:ext>
            </a:extLst>
          </p:cNvPr>
          <p:cNvSpPr/>
          <p:nvPr/>
        </p:nvSpPr>
        <p:spPr>
          <a:xfrm>
            <a:off x="467544" y="833589"/>
            <a:ext cx="8208912" cy="1261884"/>
          </a:xfrm>
          <a:prstGeom prst="rect">
            <a:avLst/>
          </a:prstGeom>
        </p:spPr>
        <p:txBody>
          <a:bodyPr wrap="square">
            <a:spAutoFit/>
          </a:bodyPr>
          <a:lstStyle/>
          <a:p>
            <a:pPr algn="just"/>
            <a:r>
              <a:rPr lang="es-CO" sz="2800" b="1" dirty="0">
                <a:solidFill>
                  <a:srgbClr val="FFC000"/>
                </a:solidFill>
                <a:latin typeface="Gill Sans MT" panose="020B0502020104020203" pitchFamily="34" charset="0"/>
              </a:rPr>
              <a:t>HEPAPTITIS</a:t>
            </a:r>
          </a:p>
          <a:p>
            <a:pPr algn="just"/>
            <a:r>
              <a:rPr lang="es-CO" sz="2400" dirty="0">
                <a:latin typeface="Gill Sans MT" panose="020B0502020104020203" pitchFamily="34" charset="0"/>
              </a:rPr>
              <a:t>Existen 6 tipos de hepatitis virales desde la A </a:t>
            </a:r>
            <a:r>
              <a:rPr lang="es-CO" sz="2400" dirty="0" err="1">
                <a:latin typeface="Gill Sans MT" panose="020B0502020104020203" pitchFamily="34" charset="0"/>
              </a:rPr>
              <a:t>a</a:t>
            </a:r>
            <a:r>
              <a:rPr lang="es-CO" sz="2400" dirty="0">
                <a:latin typeface="Gill Sans MT" panose="020B0502020104020203" pitchFamily="34" charset="0"/>
              </a:rPr>
              <a:t> la G, pero las mas comunes son:</a:t>
            </a:r>
            <a:endParaRPr lang="es-ES" sz="2400" dirty="0">
              <a:latin typeface="Gill Sans MT" panose="020B0502020104020203" pitchFamily="34" charset="0"/>
            </a:endParaRPr>
          </a:p>
        </p:txBody>
      </p:sp>
      <p:sp>
        <p:nvSpPr>
          <p:cNvPr id="3" name="Rectángulo 2">
            <a:extLst>
              <a:ext uri="{FF2B5EF4-FFF2-40B4-BE49-F238E27FC236}">
                <a16:creationId xmlns:a16="http://schemas.microsoft.com/office/drawing/2014/main" id="{59701920-8F36-4091-B2AD-ABCC082DDE20}"/>
              </a:ext>
            </a:extLst>
          </p:cNvPr>
          <p:cNvSpPr/>
          <p:nvPr/>
        </p:nvSpPr>
        <p:spPr>
          <a:xfrm>
            <a:off x="341530" y="176187"/>
            <a:ext cx="8640960" cy="523220"/>
          </a:xfrm>
          <a:prstGeom prst="rect">
            <a:avLst/>
          </a:prstGeom>
        </p:spPr>
        <p:txBody>
          <a:bodyPr wrap="square">
            <a:spAutoFit/>
          </a:bodyPr>
          <a:lstStyle/>
          <a:p>
            <a:pPr algn="ctr"/>
            <a:r>
              <a:rPr lang="es-ES" sz="2800" b="1" dirty="0">
                <a:solidFill>
                  <a:srgbClr val="00B0F0"/>
                </a:solidFill>
                <a:latin typeface="Gill Sans MT" panose="020B0502020104020203" pitchFamily="34" charset="0"/>
              </a:rPr>
              <a:t>ENFERMEDADES INFECTOCONTAGIOSAS</a:t>
            </a:r>
            <a:endParaRPr lang="es-ES" sz="2800" b="1" i="0" dirty="0">
              <a:solidFill>
                <a:srgbClr val="00B0F0"/>
              </a:solidFill>
              <a:effectLst/>
              <a:latin typeface="Gill Sans MT" panose="020B0502020104020203" pitchFamily="34" charset="0"/>
            </a:endParaRPr>
          </a:p>
        </p:txBody>
      </p:sp>
      <p:pic>
        <p:nvPicPr>
          <p:cNvPr id="6" name="Imagen 5">
            <a:extLst>
              <a:ext uri="{FF2B5EF4-FFF2-40B4-BE49-F238E27FC236}">
                <a16:creationId xmlns:a16="http://schemas.microsoft.com/office/drawing/2014/main" id="{86B10E25-BACD-48A8-AFAC-EF2CD0322CD5}"/>
              </a:ext>
            </a:extLst>
          </p:cNvPr>
          <p:cNvPicPr>
            <a:picLocks noChangeAspect="1"/>
          </p:cNvPicPr>
          <p:nvPr/>
        </p:nvPicPr>
        <p:blipFill rotWithShape="1">
          <a:blip r:embed="rId2"/>
          <a:srcRect l="3149" t="32478" r="3402" b="257"/>
          <a:stretch/>
        </p:blipFill>
        <p:spPr>
          <a:xfrm>
            <a:off x="647564" y="2363837"/>
            <a:ext cx="8028892" cy="3669208"/>
          </a:xfrm>
          <a:prstGeom prst="rect">
            <a:avLst/>
          </a:prstGeom>
        </p:spPr>
      </p:pic>
    </p:spTree>
    <p:extLst>
      <p:ext uri="{BB962C8B-B14F-4D97-AF65-F5344CB8AC3E}">
        <p14:creationId xmlns:p14="http://schemas.microsoft.com/office/powerpoint/2010/main" val="39480950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59701920-8F36-4091-B2AD-ABCC082DDE20}"/>
              </a:ext>
            </a:extLst>
          </p:cNvPr>
          <p:cNvSpPr/>
          <p:nvPr/>
        </p:nvSpPr>
        <p:spPr>
          <a:xfrm>
            <a:off x="971600" y="121687"/>
            <a:ext cx="7056784" cy="584775"/>
          </a:xfrm>
          <a:prstGeom prst="rect">
            <a:avLst/>
          </a:prstGeom>
        </p:spPr>
        <p:txBody>
          <a:bodyPr wrap="square">
            <a:spAutoFit/>
          </a:bodyPr>
          <a:lstStyle/>
          <a:p>
            <a:pPr algn="ctr"/>
            <a:r>
              <a:rPr lang="es-ES" sz="3200" b="1" i="0" dirty="0">
                <a:solidFill>
                  <a:srgbClr val="00B0F0"/>
                </a:solidFill>
                <a:effectLst/>
                <a:latin typeface="Gill Sans MT" panose="020B0502020104020203" pitchFamily="34" charset="0"/>
              </a:rPr>
              <a:t>HEPATITIS</a:t>
            </a:r>
          </a:p>
        </p:txBody>
      </p:sp>
      <p:sp>
        <p:nvSpPr>
          <p:cNvPr id="4" name="Rectángulo 3">
            <a:extLst>
              <a:ext uri="{FF2B5EF4-FFF2-40B4-BE49-F238E27FC236}">
                <a16:creationId xmlns:a16="http://schemas.microsoft.com/office/drawing/2014/main" id="{15DC32BF-6833-486A-A76B-4C0E6623A001}"/>
              </a:ext>
            </a:extLst>
          </p:cNvPr>
          <p:cNvSpPr/>
          <p:nvPr/>
        </p:nvSpPr>
        <p:spPr>
          <a:xfrm>
            <a:off x="539552" y="1545127"/>
            <a:ext cx="4617092" cy="415498"/>
          </a:xfrm>
          <a:prstGeom prst="rect">
            <a:avLst/>
          </a:prstGeom>
        </p:spPr>
        <p:txBody>
          <a:bodyPr wrap="square">
            <a:spAutoFit/>
          </a:bodyPr>
          <a:lstStyle/>
          <a:p>
            <a:pPr algn="just"/>
            <a:endParaRPr lang="es-ES" sz="2100" dirty="0">
              <a:solidFill>
                <a:schemeClr val="tx1">
                  <a:lumMod val="75000"/>
                  <a:lumOff val="25000"/>
                </a:schemeClr>
              </a:solidFill>
              <a:latin typeface="Gill Sans MT" panose="020B0502020104020203" pitchFamily="34" charset="0"/>
            </a:endParaRPr>
          </a:p>
        </p:txBody>
      </p:sp>
      <p:pic>
        <p:nvPicPr>
          <p:cNvPr id="5" name="Imagen 4">
            <a:extLst>
              <a:ext uri="{FF2B5EF4-FFF2-40B4-BE49-F238E27FC236}">
                <a16:creationId xmlns:a16="http://schemas.microsoft.com/office/drawing/2014/main" id="{DD27F633-21FA-4D15-80FE-E3055E281E1A}"/>
              </a:ext>
            </a:extLst>
          </p:cNvPr>
          <p:cNvPicPr>
            <a:picLocks noChangeAspect="1"/>
          </p:cNvPicPr>
          <p:nvPr/>
        </p:nvPicPr>
        <p:blipFill rotWithShape="1">
          <a:blip r:embed="rId2"/>
          <a:srcRect t="45150"/>
          <a:stretch/>
        </p:blipFill>
        <p:spPr>
          <a:xfrm>
            <a:off x="362109" y="765533"/>
            <a:ext cx="4309566" cy="5143062"/>
          </a:xfrm>
          <a:prstGeom prst="rect">
            <a:avLst/>
          </a:prstGeom>
        </p:spPr>
      </p:pic>
      <p:sp>
        <p:nvSpPr>
          <p:cNvPr id="6" name="Rectángulo 5">
            <a:extLst>
              <a:ext uri="{FF2B5EF4-FFF2-40B4-BE49-F238E27FC236}">
                <a16:creationId xmlns:a16="http://schemas.microsoft.com/office/drawing/2014/main" id="{44E905A0-CD15-4F53-A6BF-0BACE6A2A955}"/>
              </a:ext>
            </a:extLst>
          </p:cNvPr>
          <p:cNvSpPr/>
          <p:nvPr/>
        </p:nvSpPr>
        <p:spPr>
          <a:xfrm>
            <a:off x="1619672" y="5908594"/>
            <a:ext cx="4617092" cy="646331"/>
          </a:xfrm>
          <a:prstGeom prst="rect">
            <a:avLst/>
          </a:prstGeom>
        </p:spPr>
        <p:txBody>
          <a:bodyPr wrap="square">
            <a:spAutoFit/>
          </a:bodyPr>
          <a:lstStyle/>
          <a:p>
            <a:r>
              <a:rPr lang="es-ES" b="1" dirty="0">
                <a:solidFill>
                  <a:schemeClr val="accent2">
                    <a:lumMod val="75000"/>
                  </a:schemeClr>
                </a:solidFill>
                <a:latin typeface="Gill Sans MT" panose="020B0502020104020203" pitchFamily="34" charset="0"/>
              </a:rPr>
              <a:t>A largo plazo pueden producir cirrosis, cáncer del hígado e incluso la muerte.</a:t>
            </a:r>
            <a:endParaRPr lang="es-CO" b="1" dirty="0">
              <a:solidFill>
                <a:schemeClr val="accent2">
                  <a:lumMod val="75000"/>
                </a:schemeClr>
              </a:solidFill>
              <a:latin typeface="Gill Sans MT" panose="020B0502020104020203" pitchFamily="34" charset="0"/>
            </a:endParaRPr>
          </a:p>
        </p:txBody>
      </p:sp>
      <p:pic>
        <p:nvPicPr>
          <p:cNvPr id="7" name="Imagen 6">
            <a:extLst>
              <a:ext uri="{FF2B5EF4-FFF2-40B4-BE49-F238E27FC236}">
                <a16:creationId xmlns:a16="http://schemas.microsoft.com/office/drawing/2014/main" id="{13DEE9D9-A6C6-4251-A795-60FF76A1C993}"/>
              </a:ext>
            </a:extLst>
          </p:cNvPr>
          <p:cNvPicPr>
            <a:picLocks noChangeAspect="1"/>
          </p:cNvPicPr>
          <p:nvPr/>
        </p:nvPicPr>
        <p:blipFill rotWithShape="1">
          <a:blip r:embed="rId3"/>
          <a:srcRect l="2750" t="3552" r="2750" b="30250"/>
          <a:stretch/>
        </p:blipFill>
        <p:spPr>
          <a:xfrm>
            <a:off x="4849118" y="908721"/>
            <a:ext cx="4004781" cy="4817694"/>
          </a:xfrm>
          <a:prstGeom prst="rect">
            <a:avLst/>
          </a:prstGeom>
        </p:spPr>
      </p:pic>
    </p:spTree>
    <p:extLst>
      <p:ext uri="{BB962C8B-B14F-4D97-AF65-F5344CB8AC3E}">
        <p14:creationId xmlns:p14="http://schemas.microsoft.com/office/powerpoint/2010/main" val="33713928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46D2147C-AE80-44C9-8654-236F63ADD37E}"/>
              </a:ext>
            </a:extLst>
          </p:cNvPr>
          <p:cNvSpPr/>
          <p:nvPr/>
        </p:nvSpPr>
        <p:spPr>
          <a:xfrm>
            <a:off x="971600" y="121687"/>
            <a:ext cx="7056784" cy="523220"/>
          </a:xfrm>
          <a:prstGeom prst="rect">
            <a:avLst/>
          </a:prstGeom>
        </p:spPr>
        <p:txBody>
          <a:bodyPr wrap="square">
            <a:spAutoFit/>
          </a:bodyPr>
          <a:lstStyle/>
          <a:p>
            <a:pPr algn="ctr"/>
            <a:r>
              <a:rPr lang="es-ES" sz="2800" b="1" dirty="0">
                <a:solidFill>
                  <a:srgbClr val="00B0F0"/>
                </a:solidFill>
                <a:latin typeface="Gill Sans MT" panose="020B0502020104020203" pitchFamily="34" charset="0"/>
              </a:rPr>
              <a:t>PREVENCIÓN  Y  TRATAMIENTO</a:t>
            </a:r>
          </a:p>
        </p:txBody>
      </p:sp>
      <p:sp>
        <p:nvSpPr>
          <p:cNvPr id="5" name="Rectángulo 4">
            <a:extLst>
              <a:ext uri="{FF2B5EF4-FFF2-40B4-BE49-F238E27FC236}">
                <a16:creationId xmlns:a16="http://schemas.microsoft.com/office/drawing/2014/main" id="{625ADD23-59C4-4991-BA82-0DD3D4A6175A}"/>
              </a:ext>
            </a:extLst>
          </p:cNvPr>
          <p:cNvSpPr/>
          <p:nvPr/>
        </p:nvSpPr>
        <p:spPr>
          <a:xfrm>
            <a:off x="539552" y="764704"/>
            <a:ext cx="8064896" cy="5632311"/>
          </a:xfrm>
          <a:prstGeom prst="rect">
            <a:avLst/>
          </a:prstGeom>
          <a:ln>
            <a:solidFill>
              <a:srgbClr val="0070C0"/>
            </a:solidFill>
          </a:ln>
        </p:spPr>
        <p:txBody>
          <a:bodyPr wrap="square">
            <a:spAutoFit/>
          </a:bodyPr>
          <a:lstStyle/>
          <a:p>
            <a:pPr marL="285750" indent="-285750" algn="just">
              <a:buFont typeface="Wingdings" panose="05000000000000000000" pitchFamily="2" charset="2"/>
              <a:buChar char="v"/>
            </a:pPr>
            <a:r>
              <a:rPr lang="es-ES" sz="2400" dirty="0">
                <a:latin typeface="Gill Sans MT" panose="020B0502020104020203" pitchFamily="34" charset="0"/>
              </a:rPr>
              <a:t>Se debe evitar el consumo de </a:t>
            </a:r>
            <a:r>
              <a:rPr lang="es-ES" sz="2400" b="1" i="1" u="sng" dirty="0">
                <a:effectLst>
                  <a:outerShdw blurRad="38100" dist="38100" dir="2700000" algn="tl">
                    <a:srgbClr val="000000">
                      <a:alpha val="43137"/>
                    </a:srgbClr>
                  </a:outerShdw>
                </a:effectLst>
                <a:latin typeface="Gill Sans MT" panose="020B0502020104020203" pitchFamily="34" charset="0"/>
              </a:rPr>
              <a:t>alcohol</a:t>
            </a:r>
            <a:r>
              <a:rPr lang="es-ES" sz="2400" dirty="0">
                <a:latin typeface="Gill Sans MT" panose="020B0502020104020203" pitchFamily="34" charset="0"/>
              </a:rPr>
              <a:t>.</a:t>
            </a:r>
          </a:p>
          <a:p>
            <a:pPr algn="just"/>
            <a:endParaRPr lang="es-ES" sz="2400" dirty="0">
              <a:latin typeface="Gill Sans MT" panose="020B0502020104020203" pitchFamily="34" charset="0"/>
            </a:endParaRPr>
          </a:p>
          <a:p>
            <a:pPr marL="285750" indent="-285750" algn="just">
              <a:buFont typeface="Wingdings" panose="05000000000000000000" pitchFamily="2" charset="2"/>
              <a:buChar char="v"/>
            </a:pPr>
            <a:r>
              <a:rPr lang="es-ES" sz="2400" dirty="0">
                <a:latin typeface="Gill Sans MT" panose="020B0502020104020203" pitchFamily="34" charset="0"/>
              </a:rPr>
              <a:t>Se debe evitar el consumo de </a:t>
            </a:r>
            <a:r>
              <a:rPr lang="es-ES" sz="2400" b="1" i="1" u="sng" dirty="0">
                <a:effectLst>
                  <a:outerShdw blurRad="38100" dist="38100" dir="2700000" algn="tl">
                    <a:srgbClr val="000000">
                      <a:alpha val="43137"/>
                    </a:srgbClr>
                  </a:outerShdw>
                </a:effectLst>
                <a:latin typeface="Gill Sans MT" panose="020B0502020104020203" pitchFamily="34" charset="0"/>
              </a:rPr>
              <a:t>medicinas</a:t>
            </a:r>
            <a:r>
              <a:rPr lang="es-ES" sz="2400" dirty="0">
                <a:latin typeface="Gill Sans MT" panose="020B0502020104020203" pitchFamily="34" charset="0"/>
              </a:rPr>
              <a:t> que pueden dañar al hígado.</a:t>
            </a:r>
          </a:p>
          <a:p>
            <a:pPr marL="285750" indent="-285750" algn="just">
              <a:buFont typeface="Wingdings" panose="05000000000000000000" pitchFamily="2" charset="2"/>
              <a:buChar char="v"/>
            </a:pPr>
            <a:endParaRPr lang="es-ES" sz="2400" dirty="0">
              <a:latin typeface="Gill Sans MT" panose="020B0502020104020203" pitchFamily="34" charset="0"/>
            </a:endParaRPr>
          </a:p>
          <a:p>
            <a:pPr marL="285750" indent="-285750" algn="just">
              <a:buFont typeface="Wingdings" panose="05000000000000000000" pitchFamily="2" charset="2"/>
              <a:buChar char="v"/>
            </a:pPr>
            <a:r>
              <a:rPr lang="es-ES" sz="2400" dirty="0">
                <a:latin typeface="Gill Sans MT" panose="020B0502020104020203" pitchFamily="34" charset="0"/>
              </a:rPr>
              <a:t>Evitar </a:t>
            </a:r>
            <a:r>
              <a:rPr lang="es-ES" sz="2400" b="1" i="1" dirty="0">
                <a:effectLst>
                  <a:outerShdw blurRad="38100" dist="38100" dir="2700000" algn="tl">
                    <a:srgbClr val="000000">
                      <a:alpha val="43137"/>
                    </a:srgbClr>
                  </a:outerShdw>
                </a:effectLst>
                <a:latin typeface="Gill Sans MT" panose="020B0502020104020203" pitchFamily="34" charset="0"/>
              </a:rPr>
              <a:t>comidas  grasas </a:t>
            </a:r>
            <a:r>
              <a:rPr lang="es-ES" sz="2400" dirty="0">
                <a:latin typeface="Gill Sans MT" panose="020B0502020104020203" pitchFamily="34" charset="0"/>
              </a:rPr>
              <a:t>(suelen producirles vómitos).</a:t>
            </a:r>
          </a:p>
          <a:p>
            <a:pPr marL="285750" indent="-285750" algn="just">
              <a:buFont typeface="Wingdings" panose="05000000000000000000" pitchFamily="2" charset="2"/>
              <a:buChar char="v"/>
            </a:pPr>
            <a:endParaRPr lang="es-ES" sz="2400" dirty="0">
              <a:latin typeface="Gill Sans MT" panose="020B0502020104020203" pitchFamily="34" charset="0"/>
            </a:endParaRPr>
          </a:p>
          <a:p>
            <a:pPr marL="285750" indent="-285750" algn="just">
              <a:buFont typeface="Wingdings" panose="05000000000000000000" pitchFamily="2" charset="2"/>
              <a:buChar char="v"/>
            </a:pPr>
            <a:r>
              <a:rPr lang="es-ES" sz="2400" dirty="0">
                <a:latin typeface="Gill Sans MT" panose="020B0502020104020203" pitchFamily="34" charset="0"/>
              </a:rPr>
              <a:t>Durante la fase aguda evitar la </a:t>
            </a:r>
            <a:r>
              <a:rPr lang="es-ES" sz="2400" b="1" i="1" u="sng" dirty="0">
                <a:effectLst>
                  <a:outerShdw blurRad="38100" dist="38100" dir="2700000" algn="tl">
                    <a:srgbClr val="000000">
                      <a:alpha val="43137"/>
                    </a:srgbClr>
                  </a:outerShdw>
                </a:effectLst>
                <a:latin typeface="Gill Sans MT" panose="020B0502020104020203" pitchFamily="34" charset="0"/>
              </a:rPr>
              <a:t>actividad física.</a:t>
            </a:r>
          </a:p>
          <a:p>
            <a:pPr algn="just"/>
            <a:endParaRPr lang="es-ES" sz="2400" dirty="0">
              <a:latin typeface="Gill Sans MT" panose="020B0502020104020203" pitchFamily="34" charset="0"/>
            </a:endParaRPr>
          </a:p>
          <a:p>
            <a:pPr marL="285750" indent="-285750" algn="just">
              <a:buFont typeface="Wingdings" panose="05000000000000000000" pitchFamily="2" charset="2"/>
              <a:buChar char="v"/>
            </a:pPr>
            <a:r>
              <a:rPr lang="es-ES" sz="2400" dirty="0">
                <a:latin typeface="Gill Sans MT" panose="020B0502020104020203" pitchFamily="34" charset="0"/>
              </a:rPr>
              <a:t>Tratar la </a:t>
            </a:r>
            <a:r>
              <a:rPr lang="es-ES" sz="2400" b="1" i="1" u="sng" dirty="0">
                <a:effectLst>
                  <a:outerShdw blurRad="38100" dist="38100" dir="2700000" algn="tl">
                    <a:srgbClr val="000000">
                      <a:alpha val="43137"/>
                    </a:srgbClr>
                  </a:outerShdw>
                </a:effectLst>
                <a:latin typeface="Gill Sans MT" panose="020B0502020104020203" pitchFamily="34" charset="0"/>
              </a:rPr>
              <a:t>picazón</a:t>
            </a:r>
            <a:r>
              <a:rPr lang="es-ES" sz="2400" dirty="0">
                <a:latin typeface="Gill Sans MT" panose="020B0502020104020203" pitchFamily="34" charset="0"/>
              </a:rPr>
              <a:t> importante puede ponerse tratamiento (Consulta medica).</a:t>
            </a:r>
          </a:p>
          <a:p>
            <a:pPr marL="285750" indent="-285750" algn="just">
              <a:buFont typeface="Wingdings" panose="05000000000000000000" pitchFamily="2" charset="2"/>
              <a:buChar char="v"/>
            </a:pPr>
            <a:endParaRPr lang="es-ES" sz="2400" dirty="0">
              <a:latin typeface="Gill Sans MT" panose="020B0502020104020203" pitchFamily="34" charset="0"/>
            </a:endParaRPr>
          </a:p>
          <a:p>
            <a:pPr marL="285750" indent="-285750" algn="just">
              <a:buFont typeface="Wingdings" panose="05000000000000000000" pitchFamily="2" charset="2"/>
              <a:buChar char="v"/>
            </a:pPr>
            <a:r>
              <a:rPr lang="es-ES" sz="2400" dirty="0">
                <a:latin typeface="Gill Sans MT" panose="020B0502020104020203" pitchFamily="34" charset="0"/>
              </a:rPr>
              <a:t>En los casos de hepatitis fulminante existe indicación de </a:t>
            </a:r>
            <a:r>
              <a:rPr lang="es-ES" sz="2400" b="1" i="1" u="sng" dirty="0">
                <a:effectLst>
                  <a:outerShdw blurRad="38100" dist="38100" dir="2700000" algn="tl">
                    <a:srgbClr val="000000">
                      <a:alpha val="43137"/>
                    </a:srgbClr>
                  </a:outerShdw>
                </a:effectLst>
                <a:latin typeface="Gill Sans MT" panose="020B0502020104020203" pitchFamily="34" charset="0"/>
              </a:rPr>
              <a:t>trasplante hepático</a:t>
            </a:r>
            <a:r>
              <a:rPr lang="es-ES" sz="2400" dirty="0">
                <a:latin typeface="Gill Sans MT" panose="020B0502020104020203" pitchFamily="34" charset="0"/>
              </a:rPr>
              <a:t>.</a:t>
            </a:r>
          </a:p>
          <a:p>
            <a:pPr algn="just"/>
            <a:endParaRPr lang="es-ES" sz="2400" dirty="0">
              <a:latin typeface="Gill Sans MT" panose="020B0502020104020203" pitchFamily="34" charset="0"/>
            </a:endParaRPr>
          </a:p>
        </p:txBody>
      </p:sp>
    </p:spTree>
    <p:extLst>
      <p:ext uri="{BB962C8B-B14F-4D97-AF65-F5344CB8AC3E}">
        <p14:creationId xmlns:p14="http://schemas.microsoft.com/office/powerpoint/2010/main" val="2748228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D1EA5794-FFB6-4CCB-B225-60AA1B285C02}"/>
              </a:ext>
            </a:extLst>
          </p:cNvPr>
          <p:cNvSpPr/>
          <p:nvPr/>
        </p:nvSpPr>
        <p:spPr>
          <a:xfrm>
            <a:off x="323528" y="704153"/>
            <a:ext cx="8208912" cy="1938992"/>
          </a:xfrm>
          <a:prstGeom prst="rect">
            <a:avLst/>
          </a:prstGeom>
          <a:blipFill>
            <a:blip r:embed="rId2"/>
            <a:tile tx="0" ty="0" sx="100000" sy="100000" flip="none" algn="tl"/>
          </a:blipFill>
        </p:spPr>
        <p:txBody>
          <a:bodyPr wrap="square">
            <a:spAutoFit/>
          </a:bodyPr>
          <a:lstStyle/>
          <a:p>
            <a:pPr algn="just"/>
            <a:r>
              <a:rPr lang="es-ES" sz="2400" dirty="0">
                <a:latin typeface="Gill Sans MT" panose="020B0502020104020203" pitchFamily="34" charset="0"/>
              </a:rPr>
              <a:t>Es una enfermedad que afecta principalmente los pulmones. La bacteria (</a:t>
            </a:r>
            <a:r>
              <a:rPr lang="pt-BR" sz="2400" dirty="0">
                <a:latin typeface="Gill Sans MT" panose="020B0502020104020203" pitchFamily="34" charset="0"/>
              </a:rPr>
              <a:t>denominada </a:t>
            </a:r>
            <a:r>
              <a:rPr lang="pt-BR" sz="2400" u="sng" dirty="0">
                <a:effectLst>
                  <a:outerShdw blurRad="38100" dist="38100" dir="2700000" algn="tl">
                    <a:srgbClr val="000000">
                      <a:alpha val="43137"/>
                    </a:srgbClr>
                  </a:outerShdw>
                </a:effectLst>
                <a:latin typeface="Gill Sans MT" panose="020B0502020104020203" pitchFamily="34" charset="0"/>
              </a:rPr>
              <a:t>Mycobacterium tuberculosis o bacilo de Koch</a:t>
            </a:r>
            <a:r>
              <a:rPr lang="es-ES" sz="2400" u="sng" dirty="0">
                <a:effectLst>
                  <a:outerShdw blurRad="38100" dist="38100" dir="2700000" algn="tl">
                    <a:srgbClr val="000000">
                      <a:alpha val="43137"/>
                    </a:srgbClr>
                  </a:outerShdw>
                </a:effectLst>
                <a:latin typeface="Gill Sans MT" panose="020B0502020104020203" pitchFamily="34" charset="0"/>
              </a:rPr>
              <a:t> </a:t>
            </a:r>
            <a:r>
              <a:rPr lang="es-ES" sz="2400" dirty="0">
                <a:latin typeface="Gill Sans MT" panose="020B0502020104020203" pitchFamily="34" charset="0"/>
              </a:rPr>
              <a:t>) que causa la tuberculosis se contagia de persona a persona a través de pequeñas gotitas diseminadas en el aire al toser o estornudar.</a:t>
            </a:r>
          </a:p>
        </p:txBody>
      </p:sp>
      <p:sp>
        <p:nvSpPr>
          <p:cNvPr id="3" name="Rectángulo 2">
            <a:extLst>
              <a:ext uri="{FF2B5EF4-FFF2-40B4-BE49-F238E27FC236}">
                <a16:creationId xmlns:a16="http://schemas.microsoft.com/office/drawing/2014/main" id="{59701920-8F36-4091-B2AD-ABCC082DDE20}"/>
              </a:ext>
            </a:extLst>
          </p:cNvPr>
          <p:cNvSpPr/>
          <p:nvPr/>
        </p:nvSpPr>
        <p:spPr>
          <a:xfrm>
            <a:off x="971600" y="121687"/>
            <a:ext cx="7056784" cy="523220"/>
          </a:xfrm>
          <a:prstGeom prst="rect">
            <a:avLst/>
          </a:prstGeom>
        </p:spPr>
        <p:txBody>
          <a:bodyPr wrap="square">
            <a:spAutoFit/>
          </a:bodyPr>
          <a:lstStyle/>
          <a:p>
            <a:pPr algn="ctr"/>
            <a:r>
              <a:rPr lang="es-ES" sz="2800" b="1" i="0" dirty="0">
                <a:solidFill>
                  <a:srgbClr val="00B0F0"/>
                </a:solidFill>
                <a:effectLst/>
                <a:latin typeface="Gill Sans MT" panose="020B0502020104020203" pitchFamily="34" charset="0"/>
              </a:rPr>
              <a:t>TUBERCULOSIS</a:t>
            </a:r>
          </a:p>
        </p:txBody>
      </p:sp>
      <p:sp>
        <p:nvSpPr>
          <p:cNvPr id="4" name="Rectangle 1">
            <a:extLst>
              <a:ext uri="{FF2B5EF4-FFF2-40B4-BE49-F238E27FC236}">
                <a16:creationId xmlns:a16="http://schemas.microsoft.com/office/drawing/2014/main" id="{368A6DBD-0189-4879-A2E2-3BB11DF18A73}"/>
              </a:ext>
            </a:extLst>
          </p:cNvPr>
          <p:cNvSpPr>
            <a:spLocks noChangeArrowheads="1"/>
          </p:cNvSpPr>
          <p:nvPr/>
        </p:nvSpPr>
        <p:spPr bwMode="auto">
          <a:xfrm>
            <a:off x="323528" y="2703444"/>
            <a:ext cx="5985216" cy="366254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241224"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CO" altLang="es-CO" sz="2000" b="0" i="0" u="none" strike="noStrike" cap="none" normalizeH="0" baseline="0" dirty="0">
                <a:ln>
                  <a:noFill/>
                </a:ln>
                <a:solidFill>
                  <a:srgbClr val="111111"/>
                </a:solidFill>
                <a:effectLst/>
                <a:latin typeface="Gill Sans MT" panose="020B0502020104020203" pitchFamily="34" charset="0"/>
              </a:rPr>
              <a:t>Los signos y síntomas de la tuberculosis activa incluyen: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altLang="es-CO" sz="2000" b="0" i="0" u="none" strike="noStrike" cap="none" normalizeH="0" baseline="0" dirty="0">
              <a:ln>
                <a:noFill/>
              </a:ln>
              <a:solidFill>
                <a:schemeClr val="tx1"/>
              </a:solidFill>
              <a:effectLst/>
              <a:latin typeface="Gill Sans MT" panose="020B0502020104020203" pitchFamily="34" charset="0"/>
            </a:endParaRP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es-CO" altLang="es-CO" sz="2000" b="0" i="0" u="none" strike="noStrike" cap="none" normalizeH="0" baseline="0" dirty="0">
                <a:ln>
                  <a:noFill/>
                </a:ln>
                <a:solidFill>
                  <a:srgbClr val="111111"/>
                </a:solidFill>
                <a:effectLst/>
                <a:latin typeface="Gill Sans MT" panose="020B0502020104020203" pitchFamily="34" charset="0"/>
              </a:rPr>
              <a:t>Tos que dura tres semanas o más</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es-CO" altLang="es-CO" sz="2000" b="0" i="0" u="none" strike="noStrike" cap="none" normalizeH="0" baseline="0" dirty="0">
                <a:ln>
                  <a:noFill/>
                </a:ln>
                <a:solidFill>
                  <a:srgbClr val="111111"/>
                </a:solidFill>
                <a:effectLst/>
                <a:latin typeface="Gill Sans MT" panose="020B0502020104020203" pitchFamily="34" charset="0"/>
              </a:rPr>
              <a:t>Tos con sangre o moco</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es-CO" altLang="es-CO" sz="2000" b="0" i="0" u="none" strike="noStrike" cap="none" normalizeH="0" baseline="0" dirty="0">
                <a:ln>
                  <a:noFill/>
                </a:ln>
                <a:solidFill>
                  <a:srgbClr val="111111"/>
                </a:solidFill>
                <a:effectLst/>
                <a:latin typeface="Gill Sans MT" panose="020B0502020104020203" pitchFamily="34" charset="0"/>
              </a:rPr>
              <a:t>Dolor en el pecho o dolor al respirar o toser</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es-CO" altLang="es-CO" sz="2000" b="0" i="0" u="none" strike="noStrike" cap="none" normalizeH="0" baseline="0" dirty="0">
                <a:ln>
                  <a:noFill/>
                </a:ln>
                <a:solidFill>
                  <a:srgbClr val="111111"/>
                </a:solidFill>
                <a:effectLst/>
                <a:latin typeface="Gill Sans MT" panose="020B0502020104020203" pitchFamily="34" charset="0"/>
              </a:rPr>
              <a:t>Pérdida de peso involuntaria</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es-CO" altLang="es-CO" sz="2000" b="0" i="0" u="none" strike="noStrike" cap="none" normalizeH="0" baseline="0" dirty="0">
                <a:ln>
                  <a:noFill/>
                </a:ln>
                <a:solidFill>
                  <a:srgbClr val="111111"/>
                </a:solidFill>
                <a:effectLst/>
                <a:latin typeface="Gill Sans MT" panose="020B0502020104020203" pitchFamily="34" charset="0"/>
              </a:rPr>
              <a:t>Fatiga</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es-CO" altLang="es-CO" sz="2000" b="0" i="0" u="none" strike="noStrike" cap="none" normalizeH="0" baseline="0" dirty="0">
                <a:ln>
                  <a:noFill/>
                </a:ln>
                <a:solidFill>
                  <a:srgbClr val="111111"/>
                </a:solidFill>
                <a:effectLst/>
                <a:latin typeface="Gill Sans MT" panose="020B0502020104020203" pitchFamily="34" charset="0"/>
              </a:rPr>
              <a:t>Fiebre</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es-CO" altLang="es-CO" sz="2000" b="0" i="0" u="none" strike="noStrike" cap="none" normalizeH="0" baseline="0" dirty="0">
                <a:ln>
                  <a:noFill/>
                </a:ln>
                <a:solidFill>
                  <a:srgbClr val="111111"/>
                </a:solidFill>
                <a:effectLst/>
                <a:latin typeface="Gill Sans MT" panose="020B0502020104020203" pitchFamily="34" charset="0"/>
              </a:rPr>
              <a:t>Sudoraciones nocturnas</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es-CO" altLang="es-CO" sz="2000" b="0" i="0" u="none" strike="noStrike" cap="none" normalizeH="0" baseline="0" dirty="0">
                <a:ln>
                  <a:noFill/>
                </a:ln>
                <a:solidFill>
                  <a:srgbClr val="111111"/>
                </a:solidFill>
                <a:effectLst/>
                <a:latin typeface="Gill Sans MT" panose="020B0502020104020203" pitchFamily="34" charset="0"/>
              </a:rPr>
              <a:t>Escalofríos</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es-CO" altLang="es-CO" sz="2000" b="0" i="0" u="none" strike="noStrike" cap="none" normalizeH="0" baseline="0" dirty="0">
                <a:ln>
                  <a:noFill/>
                </a:ln>
                <a:solidFill>
                  <a:srgbClr val="111111"/>
                </a:solidFill>
                <a:effectLst/>
                <a:latin typeface="Gill Sans MT" panose="020B0502020104020203" pitchFamily="34" charset="0"/>
              </a:rPr>
              <a:t>Pérdida del apetito</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CO" altLang="es-CO" sz="2000" b="0" i="0" u="none" strike="noStrike" cap="none" normalizeH="0" baseline="0" dirty="0">
              <a:ln>
                <a:noFill/>
              </a:ln>
              <a:solidFill>
                <a:schemeClr val="tx1"/>
              </a:solidFill>
              <a:effectLst/>
              <a:latin typeface="Arial" panose="020B0604020202020204" pitchFamily="34" charset="0"/>
            </a:endParaRPr>
          </a:p>
        </p:txBody>
      </p:sp>
      <p:pic>
        <p:nvPicPr>
          <p:cNvPr id="4098" name="Picture 2" descr="TB 101 - TB Transmission (1/2) | TB | CDC">
            <a:extLst>
              <a:ext uri="{FF2B5EF4-FFF2-40B4-BE49-F238E27FC236}">
                <a16:creationId xmlns:a16="http://schemas.microsoft.com/office/drawing/2014/main" id="{F1E6D150-07B5-488A-AB16-0DE1996B177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3068961"/>
            <a:ext cx="2952328" cy="288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2140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59701920-8F36-4091-B2AD-ABCC082DDE20}"/>
              </a:ext>
            </a:extLst>
          </p:cNvPr>
          <p:cNvSpPr/>
          <p:nvPr/>
        </p:nvSpPr>
        <p:spPr>
          <a:xfrm>
            <a:off x="971600" y="35975"/>
            <a:ext cx="7056784" cy="646331"/>
          </a:xfrm>
          <a:prstGeom prst="rect">
            <a:avLst/>
          </a:prstGeom>
        </p:spPr>
        <p:txBody>
          <a:bodyPr wrap="square">
            <a:spAutoFit/>
          </a:bodyPr>
          <a:lstStyle/>
          <a:p>
            <a:pPr algn="ctr"/>
            <a:r>
              <a:rPr lang="es-ES" sz="3600" b="1" dirty="0">
                <a:solidFill>
                  <a:srgbClr val="00B0F0"/>
                </a:solidFill>
                <a:latin typeface="Gill Sans MT" panose="020B0502020104020203" pitchFamily="34" charset="0"/>
              </a:rPr>
              <a:t>TRATAMIENTO</a:t>
            </a:r>
            <a:endParaRPr lang="es-ES" sz="3600" b="1" i="0" dirty="0">
              <a:solidFill>
                <a:srgbClr val="00B0F0"/>
              </a:solidFill>
              <a:effectLst/>
              <a:latin typeface="Gill Sans MT" panose="020B0502020104020203" pitchFamily="34" charset="0"/>
            </a:endParaRPr>
          </a:p>
        </p:txBody>
      </p:sp>
      <p:pic>
        <p:nvPicPr>
          <p:cNvPr id="5" name="Imagen 4">
            <a:extLst>
              <a:ext uri="{FF2B5EF4-FFF2-40B4-BE49-F238E27FC236}">
                <a16:creationId xmlns:a16="http://schemas.microsoft.com/office/drawing/2014/main" id="{F543A165-E4C3-4993-BB9A-57CEC56058BF}"/>
              </a:ext>
            </a:extLst>
          </p:cNvPr>
          <p:cNvPicPr>
            <a:picLocks noChangeAspect="1"/>
          </p:cNvPicPr>
          <p:nvPr/>
        </p:nvPicPr>
        <p:blipFill rotWithShape="1">
          <a:blip r:embed="rId2"/>
          <a:srcRect l="11151" t="13250" r="11151" b="12200"/>
          <a:stretch/>
        </p:blipFill>
        <p:spPr>
          <a:xfrm>
            <a:off x="6084168" y="1612258"/>
            <a:ext cx="2851922" cy="4337022"/>
          </a:xfrm>
          <a:prstGeom prst="rect">
            <a:avLst/>
          </a:prstGeom>
        </p:spPr>
      </p:pic>
      <p:sp>
        <p:nvSpPr>
          <p:cNvPr id="8" name="Rectángulo 7">
            <a:extLst>
              <a:ext uri="{FF2B5EF4-FFF2-40B4-BE49-F238E27FC236}">
                <a16:creationId xmlns:a16="http://schemas.microsoft.com/office/drawing/2014/main" id="{17CAEBE3-2864-4D48-B617-7336CA30B029}"/>
              </a:ext>
            </a:extLst>
          </p:cNvPr>
          <p:cNvSpPr/>
          <p:nvPr/>
        </p:nvSpPr>
        <p:spPr>
          <a:xfrm>
            <a:off x="539552" y="682306"/>
            <a:ext cx="7920880" cy="830997"/>
          </a:xfrm>
          <a:prstGeom prst="rect">
            <a:avLst/>
          </a:prstGeom>
        </p:spPr>
        <p:txBody>
          <a:bodyPr wrap="square">
            <a:spAutoFit/>
          </a:bodyPr>
          <a:lstStyle/>
          <a:p>
            <a:pPr algn="just"/>
            <a:r>
              <a:rPr lang="es-ES" sz="2400" dirty="0">
                <a:latin typeface="Gill Sans MT" panose="020B0502020104020203" pitchFamily="34" charset="0"/>
              </a:rPr>
              <a:t>El tratamiento de todas las formas de tuberculosis se basa en medicamentos supervisados por el personal medico. </a:t>
            </a:r>
          </a:p>
        </p:txBody>
      </p:sp>
      <p:pic>
        <p:nvPicPr>
          <p:cNvPr id="9" name="Imagen 8">
            <a:extLst>
              <a:ext uri="{FF2B5EF4-FFF2-40B4-BE49-F238E27FC236}">
                <a16:creationId xmlns:a16="http://schemas.microsoft.com/office/drawing/2014/main" id="{CA52BF73-1FCA-4EE6-B30E-72AEF0F02059}"/>
              </a:ext>
            </a:extLst>
          </p:cNvPr>
          <p:cNvPicPr>
            <a:picLocks noChangeAspect="1"/>
          </p:cNvPicPr>
          <p:nvPr/>
        </p:nvPicPr>
        <p:blipFill rotWithShape="1">
          <a:blip r:embed="rId3"/>
          <a:srcRect l="25588" t="27590" r="24801" b="28990"/>
          <a:stretch/>
        </p:blipFill>
        <p:spPr>
          <a:xfrm>
            <a:off x="539552" y="1772816"/>
            <a:ext cx="5400600" cy="4546894"/>
          </a:xfrm>
          <a:prstGeom prst="rect">
            <a:avLst/>
          </a:prstGeom>
        </p:spPr>
      </p:pic>
    </p:spTree>
    <p:extLst>
      <p:ext uri="{BB962C8B-B14F-4D97-AF65-F5344CB8AC3E}">
        <p14:creationId xmlns:p14="http://schemas.microsoft.com/office/powerpoint/2010/main" val="23598101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46D2147C-AE80-44C9-8654-236F63ADD37E}"/>
              </a:ext>
            </a:extLst>
          </p:cNvPr>
          <p:cNvSpPr/>
          <p:nvPr/>
        </p:nvSpPr>
        <p:spPr>
          <a:xfrm>
            <a:off x="1043608" y="5760"/>
            <a:ext cx="7056784" cy="707886"/>
          </a:xfrm>
          <a:prstGeom prst="rect">
            <a:avLst/>
          </a:prstGeom>
        </p:spPr>
        <p:txBody>
          <a:bodyPr wrap="square">
            <a:spAutoFit/>
          </a:bodyPr>
          <a:lstStyle/>
          <a:p>
            <a:pPr algn="ctr"/>
            <a:r>
              <a:rPr lang="es-ES" sz="4000" b="1" dirty="0">
                <a:solidFill>
                  <a:srgbClr val="00B0F0"/>
                </a:solidFill>
                <a:latin typeface="Gill Sans MT" panose="020B0502020104020203" pitchFamily="34" charset="0"/>
              </a:rPr>
              <a:t>PREVENCIÓN</a:t>
            </a:r>
          </a:p>
        </p:txBody>
      </p:sp>
      <p:sp>
        <p:nvSpPr>
          <p:cNvPr id="5" name="Rectángulo 4">
            <a:extLst>
              <a:ext uri="{FF2B5EF4-FFF2-40B4-BE49-F238E27FC236}">
                <a16:creationId xmlns:a16="http://schemas.microsoft.com/office/drawing/2014/main" id="{625ADD23-59C4-4991-BA82-0DD3D4A6175A}"/>
              </a:ext>
            </a:extLst>
          </p:cNvPr>
          <p:cNvSpPr/>
          <p:nvPr/>
        </p:nvSpPr>
        <p:spPr>
          <a:xfrm>
            <a:off x="467544" y="836712"/>
            <a:ext cx="8064896" cy="369332"/>
          </a:xfrm>
          <a:prstGeom prst="rect">
            <a:avLst/>
          </a:prstGeom>
        </p:spPr>
        <p:txBody>
          <a:bodyPr wrap="square">
            <a:spAutoFit/>
          </a:bodyPr>
          <a:lstStyle/>
          <a:p>
            <a:pPr algn="just"/>
            <a:endParaRPr lang="es-CO" dirty="0">
              <a:latin typeface="Gill Sans MT" panose="020B0502020104020203" pitchFamily="34" charset="0"/>
            </a:endParaRPr>
          </a:p>
        </p:txBody>
      </p:sp>
      <p:pic>
        <p:nvPicPr>
          <p:cNvPr id="2" name="Imagen 1">
            <a:extLst>
              <a:ext uri="{FF2B5EF4-FFF2-40B4-BE49-F238E27FC236}">
                <a16:creationId xmlns:a16="http://schemas.microsoft.com/office/drawing/2014/main" id="{11954B63-18CD-4C2D-9C5E-943928377E31}"/>
              </a:ext>
            </a:extLst>
          </p:cNvPr>
          <p:cNvPicPr>
            <a:picLocks noChangeAspect="1"/>
          </p:cNvPicPr>
          <p:nvPr/>
        </p:nvPicPr>
        <p:blipFill rotWithShape="1">
          <a:blip r:embed="rId2"/>
          <a:srcRect t="18500" r="44207" b="12201"/>
          <a:stretch/>
        </p:blipFill>
        <p:spPr>
          <a:xfrm>
            <a:off x="327473" y="860792"/>
            <a:ext cx="8204967" cy="5016480"/>
          </a:xfrm>
          <a:prstGeom prst="rect">
            <a:avLst/>
          </a:prstGeom>
        </p:spPr>
      </p:pic>
    </p:spTree>
    <p:extLst>
      <p:ext uri="{BB962C8B-B14F-4D97-AF65-F5344CB8AC3E}">
        <p14:creationId xmlns:p14="http://schemas.microsoft.com/office/powerpoint/2010/main" val="20555482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D1EA5794-FFB6-4CCB-B225-60AA1B285C02}"/>
              </a:ext>
            </a:extLst>
          </p:cNvPr>
          <p:cNvSpPr/>
          <p:nvPr/>
        </p:nvSpPr>
        <p:spPr>
          <a:xfrm>
            <a:off x="467544" y="980728"/>
            <a:ext cx="4968816" cy="6186309"/>
          </a:xfrm>
          <a:prstGeom prst="rect">
            <a:avLst/>
          </a:prstGeom>
        </p:spPr>
        <p:txBody>
          <a:bodyPr wrap="square">
            <a:spAutoFit/>
          </a:bodyPr>
          <a:lstStyle/>
          <a:p>
            <a:pPr algn="just"/>
            <a:r>
              <a:rPr lang="es-ES" sz="2200" dirty="0">
                <a:latin typeface="Gill Sans MT" panose="020B0502020104020203" pitchFamily="34" charset="0"/>
              </a:rPr>
              <a:t>Clasificación: </a:t>
            </a:r>
          </a:p>
          <a:p>
            <a:pPr algn="just"/>
            <a:endParaRPr lang="es-ES" sz="2200" dirty="0">
              <a:latin typeface="Gill Sans MT" panose="020B0502020104020203" pitchFamily="34" charset="0"/>
            </a:endParaRPr>
          </a:p>
          <a:p>
            <a:pPr marL="285750" indent="-285750" algn="just">
              <a:buFont typeface="Wingdings" panose="05000000000000000000" pitchFamily="2" charset="2"/>
              <a:buChar char="v"/>
            </a:pPr>
            <a:r>
              <a:rPr lang="es-ES" sz="2200" dirty="0">
                <a:latin typeface="Gill Sans MT" panose="020B0502020104020203" pitchFamily="34" charset="0"/>
              </a:rPr>
              <a:t> </a:t>
            </a:r>
            <a:r>
              <a:rPr lang="es-ES" sz="2200" b="1" dirty="0">
                <a:latin typeface="Gill Sans MT" panose="020B0502020104020203" pitchFamily="34" charset="0"/>
              </a:rPr>
              <a:t>La infección trasmitida/causada por alimentos:</a:t>
            </a:r>
            <a:r>
              <a:rPr lang="es-ES" sz="2200" dirty="0">
                <a:latin typeface="Gill Sans MT" panose="020B0502020104020203" pitchFamily="34" charset="0"/>
              </a:rPr>
              <a:t> Resulta de la ingestión de alimentos que contienen microorganismos patógenos vivos. Por ejemplo: E. coli, Salmonella, el virus de la Hepatitis A.</a:t>
            </a:r>
          </a:p>
          <a:p>
            <a:pPr marL="285750" indent="-285750" algn="just">
              <a:buFont typeface="Wingdings" panose="05000000000000000000" pitchFamily="2" charset="2"/>
              <a:buChar char="v"/>
            </a:pPr>
            <a:endParaRPr lang="es-ES" sz="2200" dirty="0">
              <a:latin typeface="Gill Sans MT" panose="020B0502020104020203" pitchFamily="34" charset="0"/>
            </a:endParaRPr>
          </a:p>
          <a:p>
            <a:pPr marL="285750" indent="-285750" algn="just">
              <a:buFont typeface="Wingdings" panose="05000000000000000000" pitchFamily="2" charset="2"/>
              <a:buChar char="v"/>
            </a:pPr>
            <a:r>
              <a:rPr lang="es-ES" sz="2200" dirty="0">
                <a:latin typeface="Gill Sans MT" panose="020B0502020104020203" pitchFamily="34" charset="0"/>
              </a:rPr>
              <a:t>  </a:t>
            </a:r>
            <a:r>
              <a:rPr lang="es-ES" sz="2200" b="1" dirty="0">
                <a:latin typeface="Gill Sans MT" panose="020B0502020104020203" pitchFamily="34" charset="0"/>
              </a:rPr>
              <a:t>La intoxicación causada por alimentos:</a:t>
            </a:r>
          </a:p>
          <a:p>
            <a:pPr algn="just"/>
            <a:r>
              <a:rPr lang="es-ES" sz="2200" dirty="0">
                <a:latin typeface="Gill Sans MT" panose="020B0502020104020203" pitchFamily="34" charset="0"/>
              </a:rPr>
              <a:t>Ocurre cuando las toxinas producidas por hongos o bacterias están presentes en el alimento ingerido en cantidades que afecten la salud. Por ejemplo: toxina botulínica, enterotoxina de Staphylococcus.</a:t>
            </a:r>
            <a:br>
              <a:rPr lang="es-ES" sz="2200" dirty="0">
                <a:latin typeface="Gill Sans MT" panose="020B0502020104020203" pitchFamily="34" charset="0"/>
              </a:rPr>
            </a:br>
            <a:endParaRPr lang="es-ES" sz="2200" dirty="0">
              <a:latin typeface="Gill Sans MT" panose="020B0502020104020203" pitchFamily="34" charset="0"/>
            </a:endParaRPr>
          </a:p>
        </p:txBody>
      </p:sp>
      <p:sp>
        <p:nvSpPr>
          <p:cNvPr id="3" name="Rectángulo 2">
            <a:extLst>
              <a:ext uri="{FF2B5EF4-FFF2-40B4-BE49-F238E27FC236}">
                <a16:creationId xmlns:a16="http://schemas.microsoft.com/office/drawing/2014/main" id="{59701920-8F36-4091-B2AD-ABCC082DDE20}"/>
              </a:ext>
            </a:extLst>
          </p:cNvPr>
          <p:cNvSpPr/>
          <p:nvPr/>
        </p:nvSpPr>
        <p:spPr>
          <a:xfrm>
            <a:off x="107505" y="29134"/>
            <a:ext cx="9036495" cy="1200329"/>
          </a:xfrm>
          <a:prstGeom prst="rect">
            <a:avLst/>
          </a:prstGeom>
        </p:spPr>
        <p:txBody>
          <a:bodyPr wrap="square">
            <a:spAutoFit/>
          </a:bodyPr>
          <a:lstStyle/>
          <a:p>
            <a:pPr algn="ctr"/>
            <a:r>
              <a:rPr lang="es-ES" sz="3600" b="1" dirty="0">
                <a:solidFill>
                  <a:srgbClr val="00B0F0"/>
                </a:solidFill>
                <a:latin typeface="Gill Sans MT" panose="020B0502020104020203" pitchFamily="34" charset="0"/>
              </a:rPr>
              <a:t>ETA Enfermedades Transmitidas por Alimentos </a:t>
            </a:r>
          </a:p>
        </p:txBody>
      </p:sp>
      <p:pic>
        <p:nvPicPr>
          <p:cNvPr id="6" name="Imagen 5">
            <a:extLst>
              <a:ext uri="{FF2B5EF4-FFF2-40B4-BE49-F238E27FC236}">
                <a16:creationId xmlns:a16="http://schemas.microsoft.com/office/drawing/2014/main" id="{5B696F53-1287-4FE8-AC93-898133847C45}"/>
              </a:ext>
            </a:extLst>
          </p:cNvPr>
          <p:cNvPicPr>
            <a:picLocks noChangeAspect="1"/>
          </p:cNvPicPr>
          <p:nvPr/>
        </p:nvPicPr>
        <p:blipFill>
          <a:blip r:embed="rId2"/>
          <a:stretch>
            <a:fillRect/>
          </a:stretch>
        </p:blipFill>
        <p:spPr>
          <a:xfrm>
            <a:off x="5633863" y="1270563"/>
            <a:ext cx="3312368" cy="4316873"/>
          </a:xfrm>
          <a:prstGeom prst="rect">
            <a:avLst/>
          </a:prstGeom>
        </p:spPr>
      </p:pic>
    </p:spTree>
    <p:extLst>
      <p:ext uri="{BB962C8B-B14F-4D97-AF65-F5344CB8AC3E}">
        <p14:creationId xmlns:p14="http://schemas.microsoft.com/office/powerpoint/2010/main" val="22542822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353FA743-7D34-4AAD-BFBA-BA7CFB2B188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625" t="26006" r="9051" b="6583"/>
          <a:stretch/>
        </p:blipFill>
        <p:spPr bwMode="auto">
          <a:xfrm>
            <a:off x="611427" y="644906"/>
            <a:ext cx="8136904" cy="4065421"/>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a:extLst>
              <a:ext uri="{FF2B5EF4-FFF2-40B4-BE49-F238E27FC236}">
                <a16:creationId xmlns:a16="http://schemas.microsoft.com/office/drawing/2014/main" id="{DAD13660-6797-409F-AA73-8B31D4F51731}"/>
              </a:ext>
            </a:extLst>
          </p:cNvPr>
          <p:cNvSpPr txBox="1"/>
          <p:nvPr/>
        </p:nvSpPr>
        <p:spPr>
          <a:xfrm>
            <a:off x="734831" y="4710327"/>
            <a:ext cx="8136903" cy="1477328"/>
          </a:xfrm>
          <a:prstGeom prst="rect">
            <a:avLst/>
          </a:prstGeom>
          <a:noFill/>
        </p:spPr>
        <p:txBody>
          <a:bodyPr wrap="square">
            <a:spAutoFit/>
          </a:bodyPr>
          <a:lstStyle/>
          <a:p>
            <a:pPr algn="just"/>
            <a:r>
              <a:rPr lang="es-ES" sz="1800" dirty="0">
                <a:latin typeface="Gill Sans MT" panose="020B0502020104020203" pitchFamily="34" charset="0"/>
              </a:rPr>
              <a:t>Para las personas sanas, </a:t>
            </a:r>
            <a:r>
              <a:rPr lang="es-ES" sz="1800" b="1" dirty="0">
                <a:latin typeface="Gill Sans MT" panose="020B0502020104020203" pitchFamily="34" charset="0"/>
              </a:rPr>
              <a:t>la mayoría de las ETA son enfermedades pasajeras</a:t>
            </a:r>
            <a:r>
              <a:rPr lang="es-ES" sz="1800" dirty="0">
                <a:latin typeface="Gill Sans MT" panose="020B0502020104020203" pitchFamily="34" charset="0"/>
              </a:rPr>
              <a:t>, que duran un par de días y no presentan complicaciones para la salud. </a:t>
            </a:r>
            <a:r>
              <a:rPr lang="es-ES" sz="1800" b="1" dirty="0">
                <a:latin typeface="Gill Sans MT" panose="020B0502020104020203" pitchFamily="34" charset="0"/>
              </a:rPr>
              <a:t>Para los grupos de riesgo </a:t>
            </a:r>
            <a:r>
              <a:rPr lang="es-ES" sz="1800" dirty="0">
                <a:latin typeface="Gill Sans MT" panose="020B0502020104020203" pitchFamily="34" charset="0"/>
              </a:rPr>
              <a:t>(niños menores de 5 años, adultos mayores de 60, mujeres embarazadas e inmunodeprimidos), </a:t>
            </a:r>
            <a:r>
              <a:rPr lang="es-ES" sz="1800" b="1" dirty="0">
                <a:latin typeface="Gill Sans MT" panose="020B0502020104020203" pitchFamily="34" charset="0"/>
              </a:rPr>
              <a:t>pueden ser más severas</a:t>
            </a:r>
            <a:r>
              <a:rPr lang="es-ES" sz="1800" dirty="0">
                <a:latin typeface="Gill Sans MT" panose="020B0502020104020203" pitchFamily="34" charset="0"/>
              </a:rPr>
              <a:t>, dejar secuelas e, incluso, hasta provocar la muerte.</a:t>
            </a:r>
          </a:p>
        </p:txBody>
      </p:sp>
      <p:sp>
        <p:nvSpPr>
          <p:cNvPr id="6" name="Rectángulo 5">
            <a:extLst>
              <a:ext uri="{FF2B5EF4-FFF2-40B4-BE49-F238E27FC236}">
                <a16:creationId xmlns:a16="http://schemas.microsoft.com/office/drawing/2014/main" id="{007512AC-B61F-4F58-BE24-9A284C1959F4}"/>
              </a:ext>
            </a:extLst>
          </p:cNvPr>
          <p:cNvSpPr/>
          <p:nvPr/>
        </p:nvSpPr>
        <p:spPr>
          <a:xfrm>
            <a:off x="467279" y="121687"/>
            <a:ext cx="8425201" cy="584775"/>
          </a:xfrm>
          <a:prstGeom prst="rect">
            <a:avLst/>
          </a:prstGeom>
        </p:spPr>
        <p:txBody>
          <a:bodyPr wrap="square">
            <a:spAutoFit/>
          </a:bodyPr>
          <a:lstStyle/>
          <a:p>
            <a:pPr algn="ctr"/>
            <a:r>
              <a:rPr lang="es-ES" sz="3200" b="1" dirty="0">
                <a:solidFill>
                  <a:srgbClr val="00B0F0"/>
                </a:solidFill>
                <a:latin typeface="Gill Sans MT" panose="020B0502020104020203" pitchFamily="34" charset="0"/>
              </a:rPr>
              <a:t>CAUSAS DE LAS ETA</a:t>
            </a:r>
          </a:p>
        </p:txBody>
      </p:sp>
    </p:spTree>
    <p:extLst>
      <p:ext uri="{BB962C8B-B14F-4D97-AF65-F5344CB8AC3E}">
        <p14:creationId xmlns:p14="http://schemas.microsoft.com/office/powerpoint/2010/main" val="40148925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D1EA5794-FFB6-4CCB-B225-60AA1B285C02}"/>
              </a:ext>
            </a:extLst>
          </p:cNvPr>
          <p:cNvSpPr/>
          <p:nvPr/>
        </p:nvSpPr>
        <p:spPr>
          <a:xfrm>
            <a:off x="497341" y="842403"/>
            <a:ext cx="8314347" cy="584775"/>
          </a:xfrm>
          <a:prstGeom prst="rect">
            <a:avLst/>
          </a:prstGeom>
        </p:spPr>
        <p:txBody>
          <a:bodyPr wrap="square">
            <a:spAutoFit/>
          </a:bodyPr>
          <a:lstStyle/>
          <a:p>
            <a:pPr algn="just"/>
            <a:r>
              <a:rPr lang="es-CO" sz="3200" b="1" dirty="0">
                <a:solidFill>
                  <a:srgbClr val="FFC000"/>
                </a:solidFill>
                <a:latin typeface="Gill Sans MT" panose="020B0502020104020203" pitchFamily="34" charset="0"/>
              </a:rPr>
              <a:t>SINTOMAS</a:t>
            </a:r>
            <a:endParaRPr lang="es-CO" sz="2800" dirty="0">
              <a:latin typeface="Gill Sans MT" panose="020B0502020104020203" pitchFamily="34" charset="0"/>
            </a:endParaRPr>
          </a:p>
        </p:txBody>
      </p:sp>
      <p:sp>
        <p:nvSpPr>
          <p:cNvPr id="3" name="Rectángulo 2">
            <a:extLst>
              <a:ext uri="{FF2B5EF4-FFF2-40B4-BE49-F238E27FC236}">
                <a16:creationId xmlns:a16="http://schemas.microsoft.com/office/drawing/2014/main" id="{59701920-8F36-4091-B2AD-ABCC082DDE20}"/>
              </a:ext>
            </a:extLst>
          </p:cNvPr>
          <p:cNvSpPr/>
          <p:nvPr/>
        </p:nvSpPr>
        <p:spPr>
          <a:xfrm>
            <a:off x="302422" y="201235"/>
            <a:ext cx="8704184" cy="523220"/>
          </a:xfrm>
          <a:prstGeom prst="rect">
            <a:avLst/>
          </a:prstGeom>
        </p:spPr>
        <p:txBody>
          <a:bodyPr wrap="square">
            <a:spAutoFit/>
          </a:bodyPr>
          <a:lstStyle/>
          <a:p>
            <a:pPr algn="ctr"/>
            <a:r>
              <a:rPr lang="es-ES" sz="2800" b="1" dirty="0">
                <a:solidFill>
                  <a:srgbClr val="00B0F0"/>
                </a:solidFill>
                <a:latin typeface="Gill Sans MT" panose="020B0502020104020203" pitchFamily="34" charset="0"/>
              </a:rPr>
              <a:t>ENFERMEDADES INFECTOCONTAGIOSAS</a:t>
            </a:r>
            <a:endParaRPr lang="es-ES" sz="2800" b="1" i="0" dirty="0">
              <a:solidFill>
                <a:srgbClr val="00B0F0"/>
              </a:solidFill>
              <a:effectLst/>
              <a:latin typeface="Gill Sans MT" panose="020B0502020104020203" pitchFamily="34" charset="0"/>
            </a:endParaRPr>
          </a:p>
        </p:txBody>
      </p:sp>
      <p:sp>
        <p:nvSpPr>
          <p:cNvPr id="4" name="Rectángulo 3">
            <a:extLst>
              <a:ext uri="{FF2B5EF4-FFF2-40B4-BE49-F238E27FC236}">
                <a16:creationId xmlns:a16="http://schemas.microsoft.com/office/drawing/2014/main" id="{15DC32BF-6833-486A-A76B-4C0E6623A001}"/>
              </a:ext>
            </a:extLst>
          </p:cNvPr>
          <p:cNvSpPr/>
          <p:nvPr/>
        </p:nvSpPr>
        <p:spPr>
          <a:xfrm>
            <a:off x="539552" y="1545127"/>
            <a:ext cx="4617092" cy="415498"/>
          </a:xfrm>
          <a:prstGeom prst="rect">
            <a:avLst/>
          </a:prstGeom>
        </p:spPr>
        <p:txBody>
          <a:bodyPr wrap="square">
            <a:spAutoFit/>
          </a:bodyPr>
          <a:lstStyle/>
          <a:p>
            <a:pPr algn="just"/>
            <a:endParaRPr lang="es-ES" sz="2100" dirty="0">
              <a:solidFill>
                <a:schemeClr val="tx1">
                  <a:lumMod val="75000"/>
                  <a:lumOff val="25000"/>
                </a:schemeClr>
              </a:solidFill>
              <a:latin typeface="Gill Sans MT" panose="020B0502020104020203" pitchFamily="34" charset="0"/>
            </a:endParaRPr>
          </a:p>
        </p:txBody>
      </p:sp>
      <p:pic>
        <p:nvPicPr>
          <p:cNvPr id="8" name="Imagen 7">
            <a:extLst>
              <a:ext uri="{FF2B5EF4-FFF2-40B4-BE49-F238E27FC236}">
                <a16:creationId xmlns:a16="http://schemas.microsoft.com/office/drawing/2014/main" id="{728362B0-4BD7-45AF-9209-99D2ACE4BDEF}"/>
              </a:ext>
            </a:extLst>
          </p:cNvPr>
          <p:cNvPicPr>
            <a:picLocks noChangeAspect="1"/>
          </p:cNvPicPr>
          <p:nvPr/>
        </p:nvPicPr>
        <p:blipFill>
          <a:blip r:embed="rId2"/>
          <a:stretch>
            <a:fillRect/>
          </a:stretch>
        </p:blipFill>
        <p:spPr>
          <a:xfrm>
            <a:off x="497341" y="1545126"/>
            <a:ext cx="8064896" cy="4496265"/>
          </a:xfrm>
          <a:prstGeom prst="rect">
            <a:avLst/>
          </a:prstGeom>
        </p:spPr>
      </p:pic>
    </p:spTree>
    <p:extLst>
      <p:ext uri="{BB962C8B-B14F-4D97-AF65-F5344CB8AC3E}">
        <p14:creationId xmlns:p14="http://schemas.microsoft.com/office/powerpoint/2010/main" val="11047402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5741A471-0161-4271-B167-98690CA563A2}"/>
              </a:ext>
            </a:extLst>
          </p:cNvPr>
          <p:cNvSpPr/>
          <p:nvPr/>
        </p:nvSpPr>
        <p:spPr>
          <a:xfrm>
            <a:off x="507396" y="188641"/>
            <a:ext cx="8370930" cy="619978"/>
          </a:xfrm>
          <a:prstGeom prst="rect">
            <a:avLst/>
          </a:prstGeom>
          <a:solidFill>
            <a:schemeClr val="accent5">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es-ES" sz="3600" b="1" dirty="0">
              <a:solidFill>
                <a:srgbClr val="FFC000"/>
              </a:solidFill>
              <a:latin typeface="+mj-lt"/>
            </a:endParaRPr>
          </a:p>
          <a:p>
            <a:pPr algn="ctr"/>
            <a:r>
              <a:rPr lang="es-ES" sz="3600" b="1" dirty="0">
                <a:solidFill>
                  <a:srgbClr val="FFC000"/>
                </a:solidFill>
                <a:latin typeface="+mj-lt"/>
              </a:rPr>
              <a:t> </a:t>
            </a:r>
            <a:r>
              <a:rPr lang="es-ES" sz="4400" b="1" dirty="0">
                <a:solidFill>
                  <a:srgbClr val="FFC000"/>
                </a:solidFill>
                <a:latin typeface="Gill Sans MT" panose="020B0502020104020203" pitchFamily="34" charset="0"/>
              </a:rPr>
              <a:t>TALLER</a:t>
            </a:r>
          </a:p>
          <a:p>
            <a:pPr algn="ctr"/>
            <a:endParaRPr lang="es-CO" sz="2800" dirty="0"/>
          </a:p>
        </p:txBody>
      </p:sp>
      <p:sp>
        <p:nvSpPr>
          <p:cNvPr id="4" name="CuadroTexto 3">
            <a:extLst>
              <a:ext uri="{FF2B5EF4-FFF2-40B4-BE49-F238E27FC236}">
                <a16:creationId xmlns:a16="http://schemas.microsoft.com/office/drawing/2014/main" id="{251066C4-2CD6-49FE-AB00-337A52C3D3DD}"/>
              </a:ext>
            </a:extLst>
          </p:cNvPr>
          <p:cNvSpPr txBox="1"/>
          <p:nvPr/>
        </p:nvSpPr>
        <p:spPr>
          <a:xfrm>
            <a:off x="611560" y="1218013"/>
            <a:ext cx="8136903" cy="461665"/>
          </a:xfrm>
          <a:prstGeom prst="rect">
            <a:avLst/>
          </a:prstGeom>
          <a:solidFill>
            <a:srgbClr val="C00000"/>
          </a:solidFill>
        </p:spPr>
        <p:txBody>
          <a:bodyPr wrap="square">
            <a:spAutoFit/>
          </a:bodyPr>
          <a:lstStyle/>
          <a:p>
            <a:pPr marL="342900" indent="-342900" algn="just">
              <a:buFont typeface="+mj-lt"/>
              <a:buAutoNum type="arabicPeriod"/>
            </a:pPr>
            <a:r>
              <a:rPr lang="es-ES" sz="2400" b="1" dirty="0">
                <a:solidFill>
                  <a:schemeClr val="bg1"/>
                </a:solidFill>
                <a:effectLst>
                  <a:outerShdw blurRad="38100" dist="38100" dir="2700000" algn="tl">
                    <a:srgbClr val="000000">
                      <a:alpha val="43137"/>
                    </a:srgbClr>
                  </a:outerShdw>
                </a:effectLst>
                <a:latin typeface="Gill Sans MT" panose="020B0502020104020203" pitchFamily="34" charset="0"/>
              </a:rPr>
              <a:t>Organiza un grupo de trabajo de máximo 5 personas</a:t>
            </a:r>
          </a:p>
        </p:txBody>
      </p:sp>
      <p:sp>
        <p:nvSpPr>
          <p:cNvPr id="5" name="CuadroTexto 4">
            <a:extLst>
              <a:ext uri="{FF2B5EF4-FFF2-40B4-BE49-F238E27FC236}">
                <a16:creationId xmlns:a16="http://schemas.microsoft.com/office/drawing/2014/main" id="{5F040B1E-9A49-4491-85D7-35D3D94DC3C9}"/>
              </a:ext>
            </a:extLst>
          </p:cNvPr>
          <p:cNvSpPr txBox="1"/>
          <p:nvPr/>
        </p:nvSpPr>
        <p:spPr>
          <a:xfrm>
            <a:off x="611560" y="2181999"/>
            <a:ext cx="8136903" cy="830997"/>
          </a:xfrm>
          <a:prstGeom prst="rect">
            <a:avLst/>
          </a:prstGeom>
          <a:solidFill>
            <a:srgbClr val="C00000"/>
          </a:solidFill>
        </p:spPr>
        <p:txBody>
          <a:bodyPr wrap="square">
            <a:spAutoFit/>
          </a:bodyPr>
          <a:lstStyle/>
          <a:p>
            <a:pPr marL="342900" indent="-342900" algn="just">
              <a:buFont typeface="+mj-lt"/>
              <a:buAutoNum type="arabicPeriod"/>
            </a:pPr>
            <a:r>
              <a:rPr lang="es-ES" sz="2400" b="1" dirty="0">
                <a:solidFill>
                  <a:schemeClr val="bg1"/>
                </a:solidFill>
                <a:effectLst>
                  <a:outerShdw blurRad="38100" dist="38100" dir="2700000" algn="tl">
                    <a:srgbClr val="000000">
                      <a:alpha val="43137"/>
                    </a:srgbClr>
                  </a:outerShdw>
                </a:effectLst>
                <a:latin typeface="Gill Sans MT" panose="020B0502020104020203" pitchFamily="34" charset="0"/>
              </a:rPr>
              <a:t>Realiza una lista de recomendaciones para prevenir las ETAS</a:t>
            </a:r>
          </a:p>
        </p:txBody>
      </p:sp>
      <p:pic>
        <p:nvPicPr>
          <p:cNvPr id="5122" name="Picture 2" descr="Ganamos Ganamos Equipo GIF - Ganamos Ganamos Equipo Feliz - Discover &amp;  Share GIFs">
            <a:extLst>
              <a:ext uri="{FF2B5EF4-FFF2-40B4-BE49-F238E27FC236}">
                <a16:creationId xmlns:a16="http://schemas.microsoft.com/office/drawing/2014/main" id="{4204F912-FC48-438F-8B4A-03DE94F26A05}"/>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3422391"/>
            <a:ext cx="5393719" cy="2770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7574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99100514-B237-47C6-BD51-953FAA6CEA0C}"/>
              </a:ext>
            </a:extLst>
          </p:cNvPr>
          <p:cNvSpPr/>
          <p:nvPr/>
        </p:nvSpPr>
        <p:spPr>
          <a:xfrm>
            <a:off x="323528" y="244518"/>
            <a:ext cx="8496943" cy="608324"/>
          </a:xfrm>
          <a:prstGeom prst="rect">
            <a:avLst/>
          </a:prstGeom>
          <a:solidFill>
            <a:schemeClr val="accent5">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es-ES" dirty="0"/>
          </a:p>
          <a:p>
            <a:pPr algn="ctr"/>
            <a:r>
              <a:rPr lang="es-CO" sz="3200" b="1" dirty="0">
                <a:solidFill>
                  <a:srgbClr val="F9B036"/>
                </a:solidFill>
                <a:latin typeface="Gill Sans MT" panose="020B0502020104020203" pitchFamily="34" charset="0"/>
                <a:ea typeface="+mj-ea"/>
                <a:cs typeface="+mj-cs"/>
              </a:rPr>
              <a:t>¿QUÉ SIGNIFICA SER SALUDABLE?</a:t>
            </a:r>
          </a:p>
          <a:p>
            <a:pPr algn="ctr"/>
            <a:endParaRPr lang="es-CO" dirty="0"/>
          </a:p>
        </p:txBody>
      </p:sp>
      <p:pic>
        <p:nvPicPr>
          <p:cNvPr id="3" name="habitos saludables">
            <a:hlinkClick r:id="" action="ppaction://media"/>
            <a:extLst>
              <a:ext uri="{FF2B5EF4-FFF2-40B4-BE49-F238E27FC236}">
                <a16:creationId xmlns:a16="http://schemas.microsoft.com/office/drawing/2014/main" id="{886169DF-A162-4237-8570-E5E35EECB43F}"/>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l="10631" r="10227"/>
          <a:stretch/>
        </p:blipFill>
        <p:spPr>
          <a:xfrm>
            <a:off x="834108" y="1132809"/>
            <a:ext cx="7394862" cy="3672408"/>
          </a:xfrm>
          <a:prstGeom prst="rect">
            <a:avLst/>
          </a:prstGeom>
        </p:spPr>
      </p:pic>
      <p:sp>
        <p:nvSpPr>
          <p:cNvPr id="7" name="CuadroTexto 6">
            <a:extLst>
              <a:ext uri="{FF2B5EF4-FFF2-40B4-BE49-F238E27FC236}">
                <a16:creationId xmlns:a16="http://schemas.microsoft.com/office/drawing/2014/main" id="{714FD0F0-CC8F-454D-A49E-57B1A1266B5D}"/>
              </a:ext>
            </a:extLst>
          </p:cNvPr>
          <p:cNvSpPr txBox="1"/>
          <p:nvPr/>
        </p:nvSpPr>
        <p:spPr bwMode="auto">
          <a:xfrm>
            <a:off x="857110" y="5085184"/>
            <a:ext cx="7213756" cy="954107"/>
          </a:xfrm>
          <a:prstGeom prst="rect">
            <a:avLst/>
          </a:prstGeom>
          <a:solidFill>
            <a:srgbClr val="FFC000"/>
          </a:solidFill>
          <a:ln w="9525">
            <a:noFill/>
            <a:miter lim="800000"/>
            <a:headEnd/>
            <a:tailEnd/>
          </a:ln>
        </p:spPr>
        <p:txBody>
          <a:bodyPr wrap="square">
            <a:spAutoFit/>
          </a:bodyPr>
          <a:lstStyle/>
          <a:p>
            <a:pPr algn="ctr"/>
            <a:r>
              <a:rPr lang="es-ES" sz="2800" dirty="0">
                <a:solidFill>
                  <a:srgbClr val="202124"/>
                </a:solidFill>
                <a:latin typeface="arial" panose="020B0604020202020204" pitchFamily="34" charset="0"/>
              </a:rPr>
              <a:t>Ahora a construir el concepto de ser saludable</a:t>
            </a:r>
            <a:endParaRPr lang="es-CO" sz="2800" dirty="0">
              <a:solidFill>
                <a:srgbClr val="202124"/>
              </a:solidFill>
              <a:latin typeface="arial" panose="020B0604020202020204" pitchFamily="34" charset="0"/>
            </a:endParaRPr>
          </a:p>
        </p:txBody>
      </p:sp>
    </p:spTree>
    <p:extLst>
      <p:ext uri="{BB962C8B-B14F-4D97-AF65-F5344CB8AC3E}">
        <p14:creationId xmlns:p14="http://schemas.microsoft.com/office/powerpoint/2010/main" val="37843310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9094"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3"/>
                </p:tgtEl>
              </p:cMediaNode>
            </p:video>
            <p:seq concurrent="1" nextAc="seek">
              <p:cTn id="12" restart="whenNotActive" fill="hold" evtFilter="cancelBubble" nodeType="interactiveSeq">
                <p:stCondLst>
                  <p:cond evt="onClick" delay="0">
                    <p:tgtEl>
                      <p:spTgt spid="3"/>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3"/>
                                        </p:tgtEl>
                                      </p:cBhvr>
                                    </p:cmd>
                                  </p:childTnLst>
                                </p:cTn>
                              </p:par>
                            </p:childTnLst>
                          </p:cTn>
                        </p:par>
                      </p:childTnLst>
                    </p:cTn>
                  </p:par>
                </p:childTnLst>
              </p:cTn>
              <p:nextCondLst>
                <p:cond evt="onClick" delay="0">
                  <p:tgtEl>
                    <p:spTgt spid="3"/>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99100514-B237-47C6-BD51-953FAA6CEA0C}"/>
              </a:ext>
            </a:extLst>
          </p:cNvPr>
          <p:cNvSpPr/>
          <p:nvPr/>
        </p:nvSpPr>
        <p:spPr>
          <a:xfrm>
            <a:off x="395536" y="260648"/>
            <a:ext cx="8496943" cy="608324"/>
          </a:xfrm>
          <a:prstGeom prst="rect">
            <a:avLst/>
          </a:prstGeom>
          <a:solidFill>
            <a:schemeClr val="accent5">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es-ES" sz="2800" b="1" dirty="0">
                <a:solidFill>
                  <a:srgbClr val="F9B036"/>
                </a:solidFill>
                <a:latin typeface="Gill Sans MT" panose="020B0502020104020203" pitchFamily="34" charset="0"/>
                <a:ea typeface="+mj-ea"/>
                <a:cs typeface="+mj-cs"/>
              </a:rPr>
              <a:t>LOS SIETE HÁBITOS DE VIDA SALUDABLE</a:t>
            </a:r>
            <a:endParaRPr lang="es-CO" sz="2800" b="1" dirty="0">
              <a:solidFill>
                <a:srgbClr val="F9B036"/>
              </a:solidFill>
              <a:latin typeface="Gill Sans MT" panose="020B0502020104020203" pitchFamily="34" charset="0"/>
              <a:ea typeface="+mj-ea"/>
              <a:cs typeface="+mj-cs"/>
            </a:endParaRPr>
          </a:p>
        </p:txBody>
      </p:sp>
      <p:grpSp>
        <p:nvGrpSpPr>
          <p:cNvPr id="17" name="Grupo 16">
            <a:extLst>
              <a:ext uri="{FF2B5EF4-FFF2-40B4-BE49-F238E27FC236}">
                <a16:creationId xmlns:a16="http://schemas.microsoft.com/office/drawing/2014/main" id="{073951F7-863C-4761-90C5-60B8AFFAC6C5}"/>
              </a:ext>
            </a:extLst>
          </p:cNvPr>
          <p:cNvGrpSpPr/>
          <p:nvPr/>
        </p:nvGrpSpPr>
        <p:grpSpPr>
          <a:xfrm>
            <a:off x="395536" y="868972"/>
            <a:ext cx="6857217" cy="910859"/>
            <a:chOff x="395536" y="868972"/>
            <a:chExt cx="6857217" cy="910859"/>
          </a:xfrm>
        </p:grpSpPr>
        <p:sp>
          <p:nvSpPr>
            <p:cNvPr id="2" name="Diagrama de flujo: terminador 1">
              <a:extLst>
                <a:ext uri="{FF2B5EF4-FFF2-40B4-BE49-F238E27FC236}">
                  <a16:creationId xmlns:a16="http://schemas.microsoft.com/office/drawing/2014/main" id="{79FBEBE3-4B28-49DC-A267-C03172297F00}"/>
                </a:ext>
              </a:extLst>
            </p:cNvPr>
            <p:cNvSpPr/>
            <p:nvPr/>
          </p:nvSpPr>
          <p:spPr>
            <a:xfrm>
              <a:off x="1487824" y="965323"/>
              <a:ext cx="5764929" cy="755483"/>
            </a:xfrm>
            <a:prstGeom prst="flowChartTerminator">
              <a:avLst/>
            </a:prstGeom>
            <a:solidFill>
              <a:srgbClr val="0099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grpSp>
          <p:nvGrpSpPr>
            <p:cNvPr id="14" name="Grupo 13">
              <a:extLst>
                <a:ext uri="{FF2B5EF4-FFF2-40B4-BE49-F238E27FC236}">
                  <a16:creationId xmlns:a16="http://schemas.microsoft.com/office/drawing/2014/main" id="{0C8F1513-288E-4605-9B1C-76D344EE5C52}"/>
                </a:ext>
              </a:extLst>
            </p:cNvPr>
            <p:cNvGrpSpPr/>
            <p:nvPr/>
          </p:nvGrpSpPr>
          <p:grpSpPr>
            <a:xfrm>
              <a:off x="395536" y="868972"/>
              <a:ext cx="6729985" cy="910859"/>
              <a:chOff x="208735" y="1100832"/>
              <a:chExt cx="6729985" cy="923330"/>
            </a:xfrm>
            <a:solidFill>
              <a:srgbClr val="009999"/>
            </a:solidFill>
          </p:grpSpPr>
          <p:sp>
            <p:nvSpPr>
              <p:cNvPr id="4" name="Hexágono 3">
                <a:extLst>
                  <a:ext uri="{FF2B5EF4-FFF2-40B4-BE49-F238E27FC236}">
                    <a16:creationId xmlns:a16="http://schemas.microsoft.com/office/drawing/2014/main" id="{CD199C87-254D-4C8C-8D2C-E660900B5534}"/>
                  </a:ext>
                </a:extLst>
              </p:cNvPr>
              <p:cNvSpPr/>
              <p:nvPr/>
            </p:nvSpPr>
            <p:spPr>
              <a:xfrm>
                <a:off x="208735" y="1258333"/>
                <a:ext cx="1122905" cy="705995"/>
              </a:xfrm>
              <a:prstGeom prst="hexagon">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Rectángulo 4">
                <a:extLst>
                  <a:ext uri="{FF2B5EF4-FFF2-40B4-BE49-F238E27FC236}">
                    <a16:creationId xmlns:a16="http://schemas.microsoft.com/office/drawing/2014/main" id="{2FEBEBD4-D4DF-4837-9835-4C4954CD932A}"/>
                  </a:ext>
                </a:extLst>
              </p:cNvPr>
              <p:cNvSpPr/>
              <p:nvPr/>
            </p:nvSpPr>
            <p:spPr>
              <a:xfrm>
                <a:off x="496767" y="1100832"/>
                <a:ext cx="542136" cy="923330"/>
              </a:xfrm>
              <a:prstGeom prst="rect">
                <a:avLst/>
              </a:prstGeom>
              <a:noFill/>
            </p:spPr>
            <p:txBody>
              <a:bodyPr wrap="none" lIns="91440" tIns="45720" rIns="91440" bIns="45720">
                <a:spAutoFit/>
              </a:bodyPr>
              <a:lstStyle/>
              <a:p>
                <a:pPr algn="ctr"/>
                <a:r>
                  <a:rPr lang="es-ES" sz="5400" b="1" cap="none" spc="50" dirty="0">
                    <a:ln w="9525" cmpd="sng">
                      <a:solidFill>
                        <a:schemeClr val="accent1"/>
                      </a:solidFill>
                      <a:prstDash val="solid"/>
                    </a:ln>
                    <a:solidFill>
                      <a:srgbClr val="70AD47">
                        <a:tint val="1000"/>
                      </a:srgbClr>
                    </a:solidFill>
                    <a:effectLst>
                      <a:glow rad="38100">
                        <a:schemeClr val="accent1">
                          <a:alpha val="40000"/>
                        </a:schemeClr>
                      </a:glow>
                    </a:effectLst>
                  </a:rPr>
                  <a:t>1</a:t>
                </a:r>
              </a:p>
            </p:txBody>
          </p:sp>
          <p:sp>
            <p:nvSpPr>
              <p:cNvPr id="8" name="Rectángulo 7">
                <a:extLst>
                  <a:ext uri="{FF2B5EF4-FFF2-40B4-BE49-F238E27FC236}">
                    <a16:creationId xmlns:a16="http://schemas.microsoft.com/office/drawing/2014/main" id="{377311B8-E758-4D9D-B3A9-3835201CB527}"/>
                  </a:ext>
                </a:extLst>
              </p:cNvPr>
              <p:cNvSpPr/>
              <p:nvPr/>
            </p:nvSpPr>
            <p:spPr>
              <a:xfrm>
                <a:off x="1301023" y="1291144"/>
                <a:ext cx="5637697" cy="523220"/>
              </a:xfrm>
              <a:prstGeom prst="rect">
                <a:avLst/>
              </a:prstGeom>
              <a:noFill/>
            </p:spPr>
            <p:txBody>
              <a:bodyPr wrap="none" lIns="91440" tIns="45720" rIns="91440" bIns="45720">
                <a:spAutoFit/>
              </a:bodyPr>
              <a:lstStyle/>
              <a:p>
                <a:pPr algn="ctr"/>
                <a:r>
                  <a:rPr lang="es-ES" sz="2800" b="1" cap="none" spc="50" dirty="0">
                    <a:ln w="9525" cmpd="sng">
                      <a:solidFill>
                        <a:schemeClr val="accent1"/>
                      </a:solidFill>
                      <a:prstDash val="solid"/>
                    </a:ln>
                    <a:solidFill>
                      <a:srgbClr val="70AD47">
                        <a:tint val="1000"/>
                      </a:srgbClr>
                    </a:solidFill>
                    <a:effectLst>
                      <a:glow rad="38100">
                        <a:schemeClr val="accent1">
                          <a:alpha val="40000"/>
                        </a:schemeClr>
                      </a:glow>
                    </a:effectLst>
                    <a:latin typeface="Gill Sans MT" panose="020B0502020104020203" pitchFamily="34" charset="0"/>
                  </a:rPr>
                  <a:t>ALIMENTACIÓN SALUDABLE</a:t>
                </a:r>
              </a:p>
            </p:txBody>
          </p:sp>
        </p:grpSp>
      </p:grpSp>
      <p:pic>
        <p:nvPicPr>
          <p:cNvPr id="11" name="Imagen 10">
            <a:extLst>
              <a:ext uri="{FF2B5EF4-FFF2-40B4-BE49-F238E27FC236}">
                <a16:creationId xmlns:a16="http://schemas.microsoft.com/office/drawing/2014/main" id="{A9FE98D8-30E3-4B0E-AEA9-2147FD5BE05E}"/>
              </a:ext>
            </a:extLst>
          </p:cNvPr>
          <p:cNvPicPr>
            <a:picLocks noChangeAspect="1"/>
          </p:cNvPicPr>
          <p:nvPr/>
        </p:nvPicPr>
        <p:blipFill rotWithShape="1">
          <a:blip r:embed="rId2"/>
          <a:srcRect l="5436" r="7798"/>
          <a:stretch/>
        </p:blipFill>
        <p:spPr>
          <a:xfrm>
            <a:off x="582338" y="2357416"/>
            <a:ext cx="2981552" cy="3459088"/>
          </a:xfrm>
          <a:prstGeom prst="rect">
            <a:avLst/>
          </a:prstGeom>
        </p:spPr>
      </p:pic>
      <p:sp>
        <p:nvSpPr>
          <p:cNvPr id="13" name="CuadroTexto 12">
            <a:extLst>
              <a:ext uri="{FF2B5EF4-FFF2-40B4-BE49-F238E27FC236}">
                <a16:creationId xmlns:a16="http://schemas.microsoft.com/office/drawing/2014/main" id="{B5D34C72-C6B0-4D75-A63A-57EC84089773}"/>
              </a:ext>
            </a:extLst>
          </p:cNvPr>
          <p:cNvSpPr txBox="1"/>
          <p:nvPr/>
        </p:nvSpPr>
        <p:spPr>
          <a:xfrm>
            <a:off x="3563890" y="1732470"/>
            <a:ext cx="5311430" cy="4708981"/>
          </a:xfrm>
          <a:prstGeom prst="rect">
            <a:avLst/>
          </a:prstGeom>
          <a:noFill/>
        </p:spPr>
        <p:txBody>
          <a:bodyPr wrap="square">
            <a:spAutoFit/>
          </a:bodyPr>
          <a:lstStyle/>
          <a:p>
            <a:pPr marL="342900" indent="-342900" algn="just">
              <a:buFont typeface="Wingdings" panose="05000000000000000000" pitchFamily="2" charset="2"/>
              <a:buChar char="Ø"/>
            </a:pPr>
            <a:r>
              <a:rPr lang="es-ES" sz="2000" dirty="0">
                <a:latin typeface="Gill Sans MT" panose="020B0502020104020203" pitchFamily="34" charset="0"/>
              </a:rPr>
              <a:t>Aumenta el consumo de frutas y verduras, ellas te darán vitaminas y fibra que favorece a tu corazón y la prevención del cáncer. </a:t>
            </a:r>
          </a:p>
          <a:p>
            <a:pPr algn="just"/>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Disminuye el consumo de azúcar y bebidas gaseosas, esto mantendrá tu peso más saludable y evitará la diabetes. </a:t>
            </a:r>
          </a:p>
          <a:p>
            <a:pPr algn="just"/>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Disminuye el consumo de sal. </a:t>
            </a:r>
          </a:p>
          <a:p>
            <a:pPr algn="just"/>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Disminuir el consumo de grasa "mala" o saturada (fritos, grasas, comidas rápidas. Dile si a las grasas buenas: aguacate, maní, almendras, pescado. Prefiere alimentos horneados o al vapor. </a:t>
            </a:r>
            <a:endParaRPr lang="es-CO" sz="2000" dirty="0">
              <a:latin typeface="Gill Sans MT" panose="020B0502020104020203" pitchFamily="34" charset="0"/>
            </a:endParaRPr>
          </a:p>
        </p:txBody>
      </p:sp>
    </p:spTree>
    <p:extLst>
      <p:ext uri="{BB962C8B-B14F-4D97-AF65-F5344CB8AC3E}">
        <p14:creationId xmlns:p14="http://schemas.microsoft.com/office/powerpoint/2010/main" val="95417810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99100514-B237-47C6-BD51-953FAA6CEA0C}"/>
              </a:ext>
            </a:extLst>
          </p:cNvPr>
          <p:cNvSpPr/>
          <p:nvPr/>
        </p:nvSpPr>
        <p:spPr>
          <a:xfrm>
            <a:off x="395536" y="260648"/>
            <a:ext cx="8496943" cy="608324"/>
          </a:xfrm>
          <a:prstGeom prst="rect">
            <a:avLst/>
          </a:prstGeom>
          <a:solidFill>
            <a:schemeClr val="accent5">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es-ES" sz="2800" b="1" dirty="0">
                <a:solidFill>
                  <a:srgbClr val="F9B036"/>
                </a:solidFill>
                <a:latin typeface="Gill Sans MT" panose="020B0502020104020203" pitchFamily="34" charset="0"/>
                <a:ea typeface="+mj-ea"/>
                <a:cs typeface="+mj-cs"/>
              </a:rPr>
              <a:t>TIPS DE ALIMENTACIÓN</a:t>
            </a:r>
            <a:endParaRPr lang="es-CO" sz="2800" b="1" dirty="0">
              <a:solidFill>
                <a:srgbClr val="F9B036"/>
              </a:solidFill>
              <a:latin typeface="Gill Sans MT" panose="020B0502020104020203" pitchFamily="34" charset="0"/>
              <a:ea typeface="+mj-ea"/>
              <a:cs typeface="+mj-cs"/>
            </a:endParaRPr>
          </a:p>
        </p:txBody>
      </p:sp>
      <p:sp>
        <p:nvSpPr>
          <p:cNvPr id="5" name="CuadroTexto 4">
            <a:extLst>
              <a:ext uri="{FF2B5EF4-FFF2-40B4-BE49-F238E27FC236}">
                <a16:creationId xmlns:a16="http://schemas.microsoft.com/office/drawing/2014/main" id="{66050CAD-231E-492B-81E7-FFA75E6A4F2B}"/>
              </a:ext>
            </a:extLst>
          </p:cNvPr>
          <p:cNvSpPr txBox="1"/>
          <p:nvPr/>
        </p:nvSpPr>
        <p:spPr bwMode="auto">
          <a:xfrm>
            <a:off x="467544" y="995819"/>
            <a:ext cx="4911213" cy="560153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rtlCol="0" anchor="b">
            <a:spAutoFit/>
          </a:bodyPr>
          <a:lstStyle/>
          <a:p>
            <a:pPr marL="285750" indent="-285750" algn="just" eaLnBrk="1" hangingPunct="1">
              <a:buFont typeface="Wingdings" panose="05000000000000000000" pitchFamily="2" charset="2"/>
              <a:buChar char="v"/>
            </a:pPr>
            <a:r>
              <a:rPr lang="es-CO" sz="2800" dirty="0">
                <a:latin typeface="Gill Sans MT" panose="020B0502020104020203" pitchFamily="34" charset="0"/>
              </a:rPr>
              <a:t>promover un peso saludable</a:t>
            </a:r>
          </a:p>
          <a:p>
            <a:pPr algn="just" eaLnBrk="1" hangingPunct="1"/>
            <a:endParaRPr lang="es-CO" sz="2800" dirty="0">
              <a:latin typeface="Gill Sans MT" panose="020B0502020104020203" pitchFamily="34" charset="0"/>
            </a:endParaRPr>
          </a:p>
          <a:p>
            <a:pPr marL="285750" indent="-285750" algn="just" eaLnBrk="1" hangingPunct="1">
              <a:buFont typeface="Wingdings" panose="05000000000000000000" pitchFamily="2" charset="2"/>
              <a:buChar char="v"/>
            </a:pPr>
            <a:r>
              <a:rPr lang="es-CO" sz="2800" dirty="0">
                <a:latin typeface="Gill Sans MT" panose="020B0502020104020203" pitchFamily="34" charset="0"/>
              </a:rPr>
              <a:t>Consumir alimentos frescos y disminuir alimentos procesados y ultra procesados.</a:t>
            </a:r>
          </a:p>
          <a:p>
            <a:pPr algn="ctr" eaLnBrk="1" hangingPunct="1"/>
            <a:endParaRPr lang="es-CO" sz="2800" dirty="0">
              <a:latin typeface="Gill Sans MT" panose="020B0502020104020203" pitchFamily="34" charset="0"/>
            </a:endParaRPr>
          </a:p>
          <a:p>
            <a:pPr marL="285750" indent="-285750" algn="just" eaLnBrk="1" hangingPunct="1">
              <a:buFont typeface="Wingdings" panose="05000000000000000000" pitchFamily="2" charset="2"/>
              <a:buChar char="v"/>
            </a:pPr>
            <a:r>
              <a:rPr lang="es-CO" sz="2800" dirty="0">
                <a:latin typeface="Gill Sans MT" panose="020B0502020104020203" pitchFamily="34" charset="0"/>
              </a:rPr>
              <a:t>Disminuir consumo de azúcares, sodio, grasas saturadas, trans y colesterol.</a:t>
            </a:r>
          </a:p>
          <a:p>
            <a:pPr algn="just" eaLnBrk="1" hangingPunct="1"/>
            <a:endParaRPr lang="es-CO" sz="2800" dirty="0">
              <a:latin typeface="Gill Sans MT" panose="020B0502020104020203" pitchFamily="34" charset="0"/>
            </a:endParaRPr>
          </a:p>
          <a:p>
            <a:pPr marL="285750" indent="-285750" algn="just" eaLnBrk="1" hangingPunct="1">
              <a:buFont typeface="Wingdings" panose="05000000000000000000" pitchFamily="2" charset="2"/>
              <a:buChar char="v"/>
            </a:pPr>
            <a:r>
              <a:rPr lang="es-CO" sz="2800" dirty="0">
                <a:latin typeface="Gill Sans MT" panose="020B0502020104020203" pitchFamily="34" charset="0"/>
              </a:rPr>
              <a:t>Promover el consumo de fibra y líquidos.</a:t>
            </a:r>
          </a:p>
          <a:p>
            <a:pPr eaLnBrk="1" hangingPunct="1"/>
            <a:endParaRPr lang="es-CO" sz="2800" dirty="0">
              <a:solidFill>
                <a:srgbClr val="404040"/>
              </a:solidFill>
              <a:latin typeface="+mj-lt"/>
              <a:cs typeface="Arial" pitchFamily="34" charset="0"/>
            </a:endParaRPr>
          </a:p>
        </p:txBody>
      </p:sp>
      <p:pic>
        <p:nvPicPr>
          <p:cNvPr id="7" name="Picture 2" descr="Cómo debe ser una alimentación adecuada?">
            <a:extLst>
              <a:ext uri="{FF2B5EF4-FFF2-40B4-BE49-F238E27FC236}">
                <a16:creationId xmlns:a16="http://schemas.microsoft.com/office/drawing/2014/main" id="{A33E1E31-43B8-4E20-914D-CC9E717B7489}"/>
              </a:ext>
            </a:extLst>
          </p:cNvPr>
          <p:cNvPicPr>
            <a:picLocks noChangeAspect="1" noChangeArrowheads="1"/>
          </p:cNvPicPr>
          <p:nvPr/>
        </p:nvPicPr>
        <p:blipFill rotWithShape="1">
          <a:blip r:embed="rId2"/>
          <a:srcRect l="13568" r="19683"/>
          <a:stretch/>
        </p:blipFill>
        <p:spPr bwMode="auto">
          <a:xfrm>
            <a:off x="5633884" y="1857381"/>
            <a:ext cx="3248719" cy="3248719"/>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Tree>
    <p:extLst>
      <p:ext uri="{BB962C8B-B14F-4D97-AF65-F5344CB8AC3E}">
        <p14:creationId xmlns:p14="http://schemas.microsoft.com/office/powerpoint/2010/main" val="166631939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99100514-B237-47C6-BD51-953FAA6CEA0C}"/>
              </a:ext>
            </a:extLst>
          </p:cNvPr>
          <p:cNvSpPr/>
          <p:nvPr/>
        </p:nvSpPr>
        <p:spPr>
          <a:xfrm>
            <a:off x="395536" y="260648"/>
            <a:ext cx="8496943" cy="608324"/>
          </a:xfrm>
          <a:prstGeom prst="rect">
            <a:avLst/>
          </a:prstGeom>
          <a:solidFill>
            <a:schemeClr val="accent5">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es-ES" sz="2800" b="1" dirty="0">
                <a:solidFill>
                  <a:srgbClr val="F9B036"/>
                </a:solidFill>
                <a:latin typeface="Gill Sans MT" panose="020B0502020104020203" pitchFamily="34" charset="0"/>
                <a:ea typeface="+mj-ea"/>
                <a:cs typeface="+mj-cs"/>
              </a:rPr>
              <a:t>LOS SIETE HÁBITOS DE VIDA SALUDABLE</a:t>
            </a:r>
            <a:endParaRPr lang="es-CO" sz="2800" b="1" dirty="0">
              <a:solidFill>
                <a:srgbClr val="F9B036"/>
              </a:solidFill>
              <a:latin typeface="Gill Sans MT" panose="020B0502020104020203" pitchFamily="34" charset="0"/>
              <a:ea typeface="+mj-ea"/>
              <a:cs typeface="+mj-cs"/>
            </a:endParaRPr>
          </a:p>
        </p:txBody>
      </p:sp>
      <p:grpSp>
        <p:nvGrpSpPr>
          <p:cNvPr id="16" name="Grupo 15">
            <a:extLst>
              <a:ext uri="{FF2B5EF4-FFF2-40B4-BE49-F238E27FC236}">
                <a16:creationId xmlns:a16="http://schemas.microsoft.com/office/drawing/2014/main" id="{DD0F4A49-0D62-42D8-940D-1C9B54E59F17}"/>
              </a:ext>
            </a:extLst>
          </p:cNvPr>
          <p:cNvGrpSpPr/>
          <p:nvPr/>
        </p:nvGrpSpPr>
        <p:grpSpPr>
          <a:xfrm>
            <a:off x="473600" y="920777"/>
            <a:ext cx="6779153" cy="824552"/>
            <a:chOff x="313127" y="830337"/>
            <a:chExt cx="6779153" cy="923330"/>
          </a:xfrm>
        </p:grpSpPr>
        <p:sp>
          <p:nvSpPr>
            <p:cNvPr id="2" name="Diagrama de flujo: terminador 1">
              <a:extLst>
                <a:ext uri="{FF2B5EF4-FFF2-40B4-BE49-F238E27FC236}">
                  <a16:creationId xmlns:a16="http://schemas.microsoft.com/office/drawing/2014/main" id="{79FBEBE3-4B28-49DC-A267-C03172297F00}"/>
                </a:ext>
              </a:extLst>
            </p:cNvPr>
            <p:cNvSpPr/>
            <p:nvPr/>
          </p:nvSpPr>
          <p:spPr>
            <a:xfrm>
              <a:off x="1327351" y="966643"/>
              <a:ext cx="5764929" cy="765827"/>
            </a:xfrm>
            <a:prstGeom prst="flowChartTerminator">
              <a:avLst/>
            </a:prstGeom>
            <a:solidFill>
              <a:srgbClr val="0099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grpSp>
          <p:nvGrpSpPr>
            <p:cNvPr id="14" name="Grupo 13">
              <a:extLst>
                <a:ext uri="{FF2B5EF4-FFF2-40B4-BE49-F238E27FC236}">
                  <a16:creationId xmlns:a16="http://schemas.microsoft.com/office/drawing/2014/main" id="{0C8F1513-288E-4605-9B1C-76D344EE5C52}"/>
                </a:ext>
              </a:extLst>
            </p:cNvPr>
            <p:cNvGrpSpPr/>
            <p:nvPr/>
          </p:nvGrpSpPr>
          <p:grpSpPr>
            <a:xfrm>
              <a:off x="313127" y="830337"/>
              <a:ext cx="5710895" cy="923330"/>
              <a:chOff x="286799" y="1062196"/>
              <a:chExt cx="5710895" cy="923330"/>
            </a:xfrm>
            <a:solidFill>
              <a:srgbClr val="009999"/>
            </a:solidFill>
          </p:grpSpPr>
          <p:sp>
            <p:nvSpPr>
              <p:cNvPr id="4" name="Hexágono 3">
                <a:extLst>
                  <a:ext uri="{FF2B5EF4-FFF2-40B4-BE49-F238E27FC236}">
                    <a16:creationId xmlns:a16="http://schemas.microsoft.com/office/drawing/2014/main" id="{CD199C87-254D-4C8C-8D2C-E660900B5534}"/>
                  </a:ext>
                </a:extLst>
              </p:cNvPr>
              <p:cNvSpPr/>
              <p:nvPr/>
            </p:nvSpPr>
            <p:spPr>
              <a:xfrm>
                <a:off x="286799" y="1177305"/>
                <a:ext cx="1146072" cy="750210"/>
              </a:xfrm>
              <a:prstGeom prst="hexagon">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Rectángulo 4">
                <a:extLst>
                  <a:ext uri="{FF2B5EF4-FFF2-40B4-BE49-F238E27FC236}">
                    <a16:creationId xmlns:a16="http://schemas.microsoft.com/office/drawing/2014/main" id="{2FEBEBD4-D4DF-4837-9835-4C4954CD932A}"/>
                  </a:ext>
                </a:extLst>
              </p:cNvPr>
              <p:cNvSpPr/>
              <p:nvPr/>
            </p:nvSpPr>
            <p:spPr>
              <a:xfrm>
                <a:off x="574750" y="1062196"/>
                <a:ext cx="542136" cy="923330"/>
              </a:xfrm>
              <a:prstGeom prst="rect">
                <a:avLst/>
              </a:prstGeom>
              <a:noFill/>
            </p:spPr>
            <p:txBody>
              <a:bodyPr wrap="none" lIns="91440" tIns="45720" rIns="91440" bIns="45720">
                <a:spAutoFit/>
              </a:bodyPr>
              <a:lstStyle/>
              <a:p>
                <a:pPr algn="ctr"/>
                <a:r>
                  <a:rPr lang="es-ES" sz="5400" b="1" spc="50" dirty="0">
                    <a:ln w="9525" cmpd="sng">
                      <a:solidFill>
                        <a:schemeClr val="accent1"/>
                      </a:solidFill>
                      <a:prstDash val="solid"/>
                    </a:ln>
                    <a:solidFill>
                      <a:srgbClr val="70AD47">
                        <a:tint val="1000"/>
                      </a:srgbClr>
                    </a:solidFill>
                    <a:effectLst>
                      <a:glow rad="38100">
                        <a:schemeClr val="accent1">
                          <a:alpha val="40000"/>
                        </a:schemeClr>
                      </a:glow>
                    </a:effectLst>
                  </a:rPr>
                  <a:t>2</a:t>
                </a:r>
                <a:endParaRPr lang="es-ES" sz="5400" b="1" cap="none" spc="50" dirty="0">
                  <a:ln w="9525" cmpd="sng">
                    <a:solidFill>
                      <a:schemeClr val="accent1"/>
                    </a:solidFill>
                    <a:prstDash val="solid"/>
                  </a:ln>
                  <a:solidFill>
                    <a:srgbClr val="70AD47">
                      <a:tint val="1000"/>
                    </a:srgbClr>
                  </a:solidFill>
                  <a:effectLst>
                    <a:glow rad="38100">
                      <a:schemeClr val="accent1">
                        <a:alpha val="40000"/>
                      </a:schemeClr>
                    </a:glow>
                  </a:effectLst>
                </a:endParaRPr>
              </a:p>
            </p:txBody>
          </p:sp>
          <p:sp>
            <p:nvSpPr>
              <p:cNvPr id="8" name="Rectángulo 7">
                <a:extLst>
                  <a:ext uri="{FF2B5EF4-FFF2-40B4-BE49-F238E27FC236}">
                    <a16:creationId xmlns:a16="http://schemas.microsoft.com/office/drawing/2014/main" id="{377311B8-E758-4D9D-B3A9-3835201CB527}"/>
                  </a:ext>
                </a:extLst>
              </p:cNvPr>
              <p:cNvSpPr/>
              <p:nvPr/>
            </p:nvSpPr>
            <p:spPr>
              <a:xfrm>
                <a:off x="2242050" y="1291144"/>
                <a:ext cx="3755644" cy="523220"/>
              </a:xfrm>
              <a:prstGeom prst="rect">
                <a:avLst/>
              </a:prstGeom>
              <a:noFill/>
            </p:spPr>
            <p:txBody>
              <a:bodyPr wrap="none" lIns="91440" tIns="45720" rIns="91440" bIns="45720">
                <a:spAutoFit/>
              </a:bodyPr>
              <a:lstStyle/>
              <a:p>
                <a:pPr algn="ctr"/>
                <a:r>
                  <a:rPr lang="es-ES" sz="2800" b="1" cap="none" spc="50" dirty="0">
                    <a:ln w="9525" cmpd="sng">
                      <a:solidFill>
                        <a:schemeClr val="accent1"/>
                      </a:solidFill>
                      <a:prstDash val="solid"/>
                    </a:ln>
                    <a:solidFill>
                      <a:srgbClr val="70AD47">
                        <a:tint val="1000"/>
                      </a:srgbClr>
                    </a:solidFill>
                    <a:effectLst>
                      <a:glow rad="38100">
                        <a:schemeClr val="accent1">
                          <a:alpha val="40000"/>
                        </a:schemeClr>
                      </a:glow>
                    </a:effectLst>
                    <a:latin typeface="Gill Sans MT" panose="020B0502020104020203" pitchFamily="34" charset="0"/>
                  </a:rPr>
                  <a:t>ACTIVIDAD FÍSICA</a:t>
                </a:r>
              </a:p>
            </p:txBody>
          </p:sp>
        </p:grpSp>
      </p:grpSp>
      <p:sp>
        <p:nvSpPr>
          <p:cNvPr id="13" name="CuadroTexto 12">
            <a:extLst>
              <a:ext uri="{FF2B5EF4-FFF2-40B4-BE49-F238E27FC236}">
                <a16:creationId xmlns:a16="http://schemas.microsoft.com/office/drawing/2014/main" id="{B5D34C72-C6B0-4D75-A63A-57EC84089773}"/>
              </a:ext>
            </a:extLst>
          </p:cNvPr>
          <p:cNvSpPr txBox="1"/>
          <p:nvPr/>
        </p:nvSpPr>
        <p:spPr>
          <a:xfrm>
            <a:off x="2771800" y="1745329"/>
            <a:ext cx="6120679" cy="4401205"/>
          </a:xfrm>
          <a:prstGeom prst="rect">
            <a:avLst/>
          </a:prstGeom>
          <a:noFill/>
        </p:spPr>
        <p:txBody>
          <a:bodyPr wrap="square">
            <a:spAutoFit/>
          </a:bodyPr>
          <a:lstStyle/>
          <a:p>
            <a:pPr marL="342900" indent="-342900" algn="just">
              <a:buFont typeface="Wingdings" panose="05000000000000000000" pitchFamily="2" charset="2"/>
              <a:buChar char="Ø"/>
            </a:pPr>
            <a:r>
              <a:rPr lang="es-ES" sz="2000" dirty="0">
                <a:latin typeface="Gill Sans MT" panose="020B0502020104020203" pitchFamily="34" charset="0"/>
              </a:rPr>
              <a:t>Mantiene tu peso más saludable. </a:t>
            </a:r>
          </a:p>
          <a:p>
            <a:pPr marL="342900" indent="-342900" algn="just">
              <a:buFont typeface="Wingdings" panose="05000000000000000000" pitchFamily="2" charset="2"/>
              <a:buChar char="Ø"/>
            </a:pPr>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Previene enfermedades cardiovasculares y 13 tipos de cáncer.</a:t>
            </a:r>
          </a:p>
          <a:p>
            <a:pPr marL="342900" indent="-342900" algn="just">
              <a:buFont typeface="Wingdings" panose="05000000000000000000" pitchFamily="2" charset="2"/>
              <a:buChar char="Ø"/>
            </a:pPr>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Mejora tu salud mental, porque ayuda a reducir naturalmente colesterol, triglicéridos la depresión y ansiedad.</a:t>
            </a:r>
          </a:p>
          <a:p>
            <a:pPr marL="342900" indent="-342900" algn="just">
              <a:buFont typeface="Wingdings" panose="05000000000000000000" pitchFamily="2" charset="2"/>
              <a:buChar char="Ø"/>
            </a:pPr>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Ayuda a fortalecer huesos y músculos.</a:t>
            </a:r>
          </a:p>
          <a:p>
            <a:pPr marL="342900" indent="-342900" algn="just">
              <a:buFont typeface="Wingdings" panose="05000000000000000000" pitchFamily="2" charset="2"/>
              <a:buChar char="Ø"/>
            </a:pPr>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Ayuda a mantener fuertes tus habilidades psicomotrices.</a:t>
            </a:r>
          </a:p>
          <a:p>
            <a:pPr algn="just"/>
            <a:endParaRPr lang="es-ES" sz="2000" dirty="0">
              <a:latin typeface="Gill Sans MT" panose="020B0502020104020203" pitchFamily="34" charset="0"/>
            </a:endParaRPr>
          </a:p>
        </p:txBody>
      </p:sp>
      <p:pic>
        <p:nvPicPr>
          <p:cNvPr id="11268" name="Picture 4" descr="gifs animados de gracias por compartir deporte - Buscar con Google |  Physical skills, Physical education, Musicals">
            <a:extLst>
              <a:ext uri="{FF2B5EF4-FFF2-40B4-BE49-F238E27FC236}">
                <a16:creationId xmlns:a16="http://schemas.microsoft.com/office/drawing/2014/main" id="{08BE097B-3825-40B2-A243-F318A0BBE205}"/>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46947" y="1745329"/>
            <a:ext cx="2414019" cy="2092876"/>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40+ Gif animados de educacion fisica ideas in 2021 | giftumblranime">
            <a:extLst>
              <a:ext uri="{FF2B5EF4-FFF2-40B4-BE49-F238E27FC236}">
                <a16:creationId xmlns:a16="http://schemas.microsoft.com/office/drawing/2014/main" id="{C1996CE1-4E7D-458A-A2C0-00EDE9CA59E6}"/>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57780" y="3838205"/>
            <a:ext cx="2414020" cy="2756547"/>
          </a:xfrm>
          <a:prstGeom prst="rect">
            <a:avLst/>
          </a:prstGeom>
          <a:noFill/>
          <a:extLst>
            <a:ext uri="{909E8E84-426E-40DD-AFC4-6F175D3DCCD1}">
              <a14:hiddenFill xmlns:a14="http://schemas.microsoft.com/office/drawing/2010/main">
                <a:solidFill>
                  <a:srgbClr val="FFFFFF"/>
                </a:solidFill>
              </a14:hiddenFill>
            </a:ext>
          </a:extLst>
        </p:spPr>
      </p:pic>
      <p:sp>
        <p:nvSpPr>
          <p:cNvPr id="15" name="CuadroTexto 14">
            <a:extLst>
              <a:ext uri="{FF2B5EF4-FFF2-40B4-BE49-F238E27FC236}">
                <a16:creationId xmlns:a16="http://schemas.microsoft.com/office/drawing/2014/main" id="{9A9DA75D-C780-468D-90FB-BF3DEC85CD36}"/>
              </a:ext>
            </a:extLst>
          </p:cNvPr>
          <p:cNvSpPr txBox="1"/>
          <p:nvPr/>
        </p:nvSpPr>
        <p:spPr>
          <a:xfrm>
            <a:off x="2070339" y="6463947"/>
            <a:ext cx="5147336" cy="261610"/>
          </a:xfrm>
          <a:prstGeom prst="rect">
            <a:avLst/>
          </a:prstGeom>
          <a:noFill/>
        </p:spPr>
        <p:txBody>
          <a:bodyPr wrap="square">
            <a:spAutoFit/>
          </a:bodyPr>
          <a:lstStyle/>
          <a:p>
            <a:r>
              <a:rPr lang="es-CO" sz="1100" dirty="0">
                <a:highlight>
                  <a:srgbClr val="FF0000"/>
                </a:highlight>
                <a:latin typeface="Gill Sans MT" panose="020B0502020104020203" pitchFamily="34" charset="0"/>
              </a:rPr>
              <a:t>https://www.cerebriti.com/juegos-de-deportes/los-beneficios-de-la-actividad-fisica-iom</a:t>
            </a:r>
          </a:p>
        </p:txBody>
      </p:sp>
    </p:spTree>
    <p:extLst>
      <p:ext uri="{BB962C8B-B14F-4D97-AF65-F5344CB8AC3E}">
        <p14:creationId xmlns:p14="http://schemas.microsoft.com/office/powerpoint/2010/main" val="61613835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99100514-B237-47C6-BD51-953FAA6CEA0C}"/>
              </a:ext>
            </a:extLst>
          </p:cNvPr>
          <p:cNvSpPr/>
          <p:nvPr/>
        </p:nvSpPr>
        <p:spPr>
          <a:xfrm>
            <a:off x="395536" y="260648"/>
            <a:ext cx="8496943" cy="608324"/>
          </a:xfrm>
          <a:prstGeom prst="rect">
            <a:avLst/>
          </a:prstGeom>
          <a:solidFill>
            <a:schemeClr val="accent5">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es-ES" sz="2800" b="1" dirty="0">
                <a:solidFill>
                  <a:srgbClr val="F9B036"/>
                </a:solidFill>
                <a:latin typeface="Gill Sans MT" panose="020B0502020104020203" pitchFamily="34" charset="0"/>
                <a:ea typeface="+mj-ea"/>
                <a:cs typeface="+mj-cs"/>
              </a:rPr>
              <a:t>SEDENTARISMO</a:t>
            </a:r>
            <a:endParaRPr lang="es-CO" sz="2800" b="1" dirty="0">
              <a:solidFill>
                <a:srgbClr val="F9B036"/>
              </a:solidFill>
              <a:latin typeface="Gill Sans MT" panose="020B0502020104020203" pitchFamily="34" charset="0"/>
              <a:ea typeface="+mj-ea"/>
              <a:cs typeface="+mj-cs"/>
            </a:endParaRPr>
          </a:p>
        </p:txBody>
      </p:sp>
      <p:sp>
        <p:nvSpPr>
          <p:cNvPr id="5" name="Rectángulo: esquinas redondeadas 4">
            <a:extLst>
              <a:ext uri="{FF2B5EF4-FFF2-40B4-BE49-F238E27FC236}">
                <a16:creationId xmlns:a16="http://schemas.microsoft.com/office/drawing/2014/main" id="{353367BA-EF76-4CB9-9544-509436F6A100}"/>
              </a:ext>
            </a:extLst>
          </p:cNvPr>
          <p:cNvSpPr/>
          <p:nvPr/>
        </p:nvSpPr>
        <p:spPr>
          <a:xfrm>
            <a:off x="539552" y="1147639"/>
            <a:ext cx="2844156" cy="504056"/>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dirty="0">
                <a:latin typeface="Gill Sans MT" panose="020B0502020104020203" pitchFamily="34" charset="0"/>
              </a:rPr>
              <a:t>ACTIVIDAD FÍSICA</a:t>
            </a:r>
          </a:p>
        </p:txBody>
      </p:sp>
      <p:sp>
        <p:nvSpPr>
          <p:cNvPr id="7" name="Rectángulo: esquinas redondeadas 6">
            <a:extLst>
              <a:ext uri="{FF2B5EF4-FFF2-40B4-BE49-F238E27FC236}">
                <a16:creationId xmlns:a16="http://schemas.microsoft.com/office/drawing/2014/main" id="{0ACC25E9-871A-42AE-85C2-0FEB85685A57}"/>
              </a:ext>
            </a:extLst>
          </p:cNvPr>
          <p:cNvSpPr/>
          <p:nvPr/>
        </p:nvSpPr>
        <p:spPr>
          <a:xfrm>
            <a:off x="5220072" y="1160034"/>
            <a:ext cx="3276204" cy="5040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dirty="0">
                <a:latin typeface="Gill Sans MT" panose="020B0502020104020203" pitchFamily="34" charset="0"/>
              </a:rPr>
              <a:t>GASTO ENERGETICO</a:t>
            </a:r>
          </a:p>
        </p:txBody>
      </p:sp>
      <p:sp>
        <p:nvSpPr>
          <p:cNvPr id="8" name="Rectángulo 7">
            <a:extLst>
              <a:ext uri="{FF2B5EF4-FFF2-40B4-BE49-F238E27FC236}">
                <a16:creationId xmlns:a16="http://schemas.microsoft.com/office/drawing/2014/main" id="{34F6F23C-896C-47C4-8D72-A99A50532E6C}"/>
              </a:ext>
            </a:extLst>
          </p:cNvPr>
          <p:cNvSpPr/>
          <p:nvPr/>
        </p:nvSpPr>
        <p:spPr>
          <a:xfrm>
            <a:off x="507545" y="1905230"/>
            <a:ext cx="2876164" cy="1307746"/>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just">
              <a:defRPr/>
            </a:pPr>
            <a:r>
              <a:rPr lang="es-CO" dirty="0">
                <a:latin typeface="Gill Sans MT" panose="020B0502020104020203" pitchFamily="34" charset="0"/>
              </a:rPr>
              <a:t>Es aquel donde el individuo no realiza al menos 30 minutos de actividad física mínimo 3 días por semana. </a:t>
            </a:r>
          </a:p>
        </p:txBody>
      </p:sp>
      <p:sp>
        <p:nvSpPr>
          <p:cNvPr id="9" name="Rectángulo 8">
            <a:extLst>
              <a:ext uri="{FF2B5EF4-FFF2-40B4-BE49-F238E27FC236}">
                <a16:creationId xmlns:a16="http://schemas.microsoft.com/office/drawing/2014/main" id="{7B8BA3A2-837C-402E-9C5E-CA7579CD6A67}"/>
              </a:ext>
            </a:extLst>
          </p:cNvPr>
          <p:cNvSpPr/>
          <p:nvPr/>
        </p:nvSpPr>
        <p:spPr>
          <a:xfrm>
            <a:off x="5220072" y="1840591"/>
            <a:ext cx="3276204" cy="1437024"/>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algn="just">
              <a:defRPr/>
            </a:pPr>
            <a:r>
              <a:rPr lang="es-CO" dirty="0">
                <a:latin typeface="Gill Sans MT" panose="020B0502020104020203" pitchFamily="34" charset="0"/>
              </a:rPr>
              <a:t>Es aquel donde el individuo no genera un gasto energético de al menos 720 kilocalorías por semana medido en una persona de 70 </a:t>
            </a:r>
            <a:r>
              <a:rPr lang="es-CO" dirty="0" err="1">
                <a:latin typeface="Gill Sans MT" panose="020B0502020104020203" pitchFamily="34" charset="0"/>
              </a:rPr>
              <a:t>Kgs</a:t>
            </a:r>
            <a:r>
              <a:rPr lang="es-CO" dirty="0">
                <a:latin typeface="Gill Sans MT" panose="020B0502020104020203" pitchFamily="34" charset="0"/>
              </a:rPr>
              <a:t>.</a:t>
            </a:r>
          </a:p>
        </p:txBody>
      </p:sp>
      <p:sp>
        <p:nvSpPr>
          <p:cNvPr id="10" name="CuadroTexto 9">
            <a:extLst>
              <a:ext uri="{FF2B5EF4-FFF2-40B4-BE49-F238E27FC236}">
                <a16:creationId xmlns:a16="http://schemas.microsoft.com/office/drawing/2014/main" id="{97A2EBB6-217F-4D69-A026-D154012AD143}"/>
              </a:ext>
            </a:extLst>
          </p:cNvPr>
          <p:cNvSpPr txBox="1"/>
          <p:nvPr/>
        </p:nvSpPr>
        <p:spPr>
          <a:xfrm>
            <a:off x="5220072" y="3633575"/>
            <a:ext cx="3276204" cy="2308324"/>
          </a:xfrm>
          <a:prstGeom prst="rect">
            <a:avLst/>
          </a:prstGeom>
          <a:noFill/>
        </p:spPr>
        <p:txBody>
          <a:bodyPr wrap="square">
            <a:spAutoFit/>
          </a:bodyPr>
          <a:lstStyle/>
          <a:p>
            <a:r>
              <a:rPr lang="es-ES" b="1" i="0" dirty="0">
                <a:solidFill>
                  <a:srgbClr val="4C4A4A"/>
                </a:solidFill>
                <a:effectLst/>
                <a:latin typeface="Gill Sans MT" panose="020B0502020104020203" pitchFamily="34" charset="0"/>
              </a:rPr>
              <a:t>(19-10-2022) Un estudio de la Organización Mundial de la Salud alerta que habrá 500 millones de personas con enfermedades crónicas repartidas por todo el mundo como consecuencia de la falta de ejercicio físico.</a:t>
            </a:r>
            <a:endParaRPr lang="es-CO" dirty="0">
              <a:latin typeface="Gill Sans MT" panose="020B0502020104020203" pitchFamily="34" charset="0"/>
            </a:endParaRPr>
          </a:p>
        </p:txBody>
      </p:sp>
      <p:pic>
        <p:nvPicPr>
          <p:cNvPr id="11" name="Imagen 10">
            <a:extLst>
              <a:ext uri="{FF2B5EF4-FFF2-40B4-BE49-F238E27FC236}">
                <a16:creationId xmlns:a16="http://schemas.microsoft.com/office/drawing/2014/main" id="{76822DB0-D325-42A4-B170-43FF231F7044}"/>
              </a:ext>
            </a:extLst>
          </p:cNvPr>
          <p:cNvPicPr>
            <a:picLocks noChangeAspect="1"/>
          </p:cNvPicPr>
          <p:nvPr/>
        </p:nvPicPr>
        <p:blipFill>
          <a:blip r:embed="rId2"/>
          <a:stretch>
            <a:fillRect/>
          </a:stretch>
        </p:blipFill>
        <p:spPr>
          <a:xfrm>
            <a:off x="507545" y="3342254"/>
            <a:ext cx="4320480" cy="3255098"/>
          </a:xfrm>
          <a:prstGeom prst="rect">
            <a:avLst/>
          </a:prstGeom>
        </p:spPr>
      </p:pic>
    </p:spTree>
    <p:extLst>
      <p:ext uri="{BB962C8B-B14F-4D97-AF65-F5344CB8AC3E}">
        <p14:creationId xmlns:p14="http://schemas.microsoft.com/office/powerpoint/2010/main" val="66614668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99100514-B237-47C6-BD51-953FAA6CEA0C}"/>
              </a:ext>
            </a:extLst>
          </p:cNvPr>
          <p:cNvSpPr/>
          <p:nvPr/>
        </p:nvSpPr>
        <p:spPr>
          <a:xfrm>
            <a:off x="395536" y="260648"/>
            <a:ext cx="8496943" cy="608324"/>
          </a:xfrm>
          <a:prstGeom prst="rect">
            <a:avLst/>
          </a:prstGeom>
          <a:solidFill>
            <a:schemeClr val="accent5">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es-ES" sz="2800" b="1" dirty="0">
                <a:solidFill>
                  <a:srgbClr val="F9B036"/>
                </a:solidFill>
                <a:latin typeface="Gill Sans MT" panose="020B0502020104020203" pitchFamily="34" charset="0"/>
                <a:ea typeface="+mj-ea"/>
                <a:cs typeface="+mj-cs"/>
              </a:rPr>
              <a:t>LOS SIETE HÁBITOS DE VIDA SALUDABLE</a:t>
            </a:r>
            <a:endParaRPr lang="es-CO" sz="2800" b="1" dirty="0">
              <a:solidFill>
                <a:srgbClr val="F9B036"/>
              </a:solidFill>
              <a:latin typeface="Gill Sans MT" panose="020B0502020104020203" pitchFamily="34" charset="0"/>
              <a:ea typeface="+mj-ea"/>
              <a:cs typeface="+mj-cs"/>
            </a:endParaRPr>
          </a:p>
        </p:txBody>
      </p:sp>
      <p:grpSp>
        <p:nvGrpSpPr>
          <p:cNvPr id="16" name="Grupo 15">
            <a:extLst>
              <a:ext uri="{FF2B5EF4-FFF2-40B4-BE49-F238E27FC236}">
                <a16:creationId xmlns:a16="http://schemas.microsoft.com/office/drawing/2014/main" id="{DD0F4A49-0D62-42D8-940D-1C9B54E59F17}"/>
              </a:ext>
            </a:extLst>
          </p:cNvPr>
          <p:cNvGrpSpPr/>
          <p:nvPr/>
        </p:nvGrpSpPr>
        <p:grpSpPr>
          <a:xfrm>
            <a:off x="539552" y="928944"/>
            <a:ext cx="6713201" cy="816385"/>
            <a:chOff x="379079" y="809139"/>
            <a:chExt cx="6713201" cy="943299"/>
          </a:xfrm>
        </p:grpSpPr>
        <p:sp>
          <p:nvSpPr>
            <p:cNvPr id="2" name="Diagrama de flujo: terminador 1">
              <a:extLst>
                <a:ext uri="{FF2B5EF4-FFF2-40B4-BE49-F238E27FC236}">
                  <a16:creationId xmlns:a16="http://schemas.microsoft.com/office/drawing/2014/main" id="{79FBEBE3-4B28-49DC-A267-C03172297F00}"/>
                </a:ext>
              </a:extLst>
            </p:cNvPr>
            <p:cNvSpPr/>
            <p:nvPr/>
          </p:nvSpPr>
          <p:spPr>
            <a:xfrm>
              <a:off x="1327351" y="966643"/>
              <a:ext cx="5764929" cy="765827"/>
            </a:xfrm>
            <a:prstGeom prst="flowChartTerminator">
              <a:avLst/>
            </a:prstGeom>
            <a:solidFill>
              <a:srgbClr val="0099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grpSp>
          <p:nvGrpSpPr>
            <p:cNvPr id="14" name="Grupo 13">
              <a:extLst>
                <a:ext uri="{FF2B5EF4-FFF2-40B4-BE49-F238E27FC236}">
                  <a16:creationId xmlns:a16="http://schemas.microsoft.com/office/drawing/2014/main" id="{0C8F1513-288E-4605-9B1C-76D344EE5C52}"/>
                </a:ext>
              </a:extLst>
            </p:cNvPr>
            <p:cNvGrpSpPr/>
            <p:nvPr/>
          </p:nvGrpSpPr>
          <p:grpSpPr>
            <a:xfrm>
              <a:off x="379079" y="809139"/>
              <a:ext cx="6125685" cy="943299"/>
              <a:chOff x="352751" y="1040998"/>
              <a:chExt cx="6125685" cy="943299"/>
            </a:xfrm>
            <a:solidFill>
              <a:srgbClr val="009999"/>
            </a:solidFill>
          </p:grpSpPr>
          <p:sp>
            <p:nvSpPr>
              <p:cNvPr id="4" name="Hexágono 3">
                <a:extLst>
                  <a:ext uri="{FF2B5EF4-FFF2-40B4-BE49-F238E27FC236}">
                    <a16:creationId xmlns:a16="http://schemas.microsoft.com/office/drawing/2014/main" id="{CD199C87-254D-4C8C-8D2C-E660900B5534}"/>
                  </a:ext>
                </a:extLst>
              </p:cNvPr>
              <p:cNvSpPr/>
              <p:nvPr/>
            </p:nvSpPr>
            <p:spPr>
              <a:xfrm>
                <a:off x="352751" y="1198502"/>
                <a:ext cx="1080120" cy="785795"/>
              </a:xfrm>
              <a:prstGeom prst="hexagon">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Rectángulo 4">
                <a:extLst>
                  <a:ext uri="{FF2B5EF4-FFF2-40B4-BE49-F238E27FC236}">
                    <a16:creationId xmlns:a16="http://schemas.microsoft.com/office/drawing/2014/main" id="{2FEBEBD4-D4DF-4837-9835-4C4954CD932A}"/>
                  </a:ext>
                </a:extLst>
              </p:cNvPr>
              <p:cNvSpPr/>
              <p:nvPr/>
            </p:nvSpPr>
            <p:spPr>
              <a:xfrm>
                <a:off x="594667" y="1040998"/>
                <a:ext cx="542136" cy="923332"/>
              </a:xfrm>
              <a:prstGeom prst="rect">
                <a:avLst/>
              </a:prstGeom>
              <a:noFill/>
            </p:spPr>
            <p:txBody>
              <a:bodyPr wrap="none" lIns="91440" tIns="45720" rIns="91440" bIns="45720">
                <a:spAutoFit/>
              </a:bodyPr>
              <a:lstStyle/>
              <a:p>
                <a:pPr algn="ctr"/>
                <a:r>
                  <a:rPr lang="es-ES" sz="5400" b="1" cap="none" spc="50" dirty="0">
                    <a:ln w="9525" cmpd="sng">
                      <a:solidFill>
                        <a:schemeClr val="accent1"/>
                      </a:solidFill>
                      <a:prstDash val="solid"/>
                    </a:ln>
                    <a:solidFill>
                      <a:srgbClr val="70AD47">
                        <a:tint val="1000"/>
                      </a:srgbClr>
                    </a:solidFill>
                    <a:effectLst>
                      <a:glow rad="38100">
                        <a:schemeClr val="accent1">
                          <a:alpha val="40000"/>
                        </a:schemeClr>
                      </a:glow>
                    </a:effectLst>
                  </a:rPr>
                  <a:t>3</a:t>
                </a:r>
              </a:p>
            </p:txBody>
          </p:sp>
          <p:sp>
            <p:nvSpPr>
              <p:cNvPr id="8" name="Rectángulo 7">
                <a:extLst>
                  <a:ext uri="{FF2B5EF4-FFF2-40B4-BE49-F238E27FC236}">
                    <a16:creationId xmlns:a16="http://schemas.microsoft.com/office/drawing/2014/main" id="{377311B8-E758-4D9D-B3A9-3835201CB527}"/>
                  </a:ext>
                </a:extLst>
              </p:cNvPr>
              <p:cNvSpPr/>
              <p:nvPr/>
            </p:nvSpPr>
            <p:spPr>
              <a:xfrm>
                <a:off x="1761311" y="1291144"/>
                <a:ext cx="4717125" cy="523220"/>
              </a:xfrm>
              <a:prstGeom prst="rect">
                <a:avLst/>
              </a:prstGeom>
              <a:noFill/>
            </p:spPr>
            <p:txBody>
              <a:bodyPr wrap="none" lIns="91440" tIns="45720" rIns="91440" bIns="45720">
                <a:spAutoFit/>
              </a:bodyPr>
              <a:lstStyle/>
              <a:p>
                <a:pPr algn="ctr"/>
                <a:r>
                  <a:rPr lang="es-ES" sz="2800" b="1" spc="50" dirty="0">
                    <a:ln w="9525" cmpd="sng">
                      <a:solidFill>
                        <a:schemeClr val="accent1"/>
                      </a:solidFill>
                      <a:prstDash val="solid"/>
                    </a:ln>
                    <a:solidFill>
                      <a:srgbClr val="70AD47">
                        <a:tint val="1000"/>
                      </a:srgbClr>
                    </a:solidFill>
                    <a:effectLst>
                      <a:glow rad="38100">
                        <a:schemeClr val="accent1">
                          <a:alpha val="40000"/>
                        </a:schemeClr>
                      </a:glow>
                    </a:effectLst>
                    <a:latin typeface="Gill Sans MT" panose="020B0502020104020203" pitchFamily="34" charset="0"/>
                  </a:rPr>
                  <a:t>DESCANSO ADECUADO</a:t>
                </a:r>
                <a:endParaRPr lang="es-ES" sz="2800" b="1" cap="none" spc="50" dirty="0">
                  <a:ln w="9525" cmpd="sng">
                    <a:solidFill>
                      <a:schemeClr val="accent1"/>
                    </a:solidFill>
                    <a:prstDash val="solid"/>
                  </a:ln>
                  <a:solidFill>
                    <a:srgbClr val="70AD47">
                      <a:tint val="1000"/>
                    </a:srgbClr>
                  </a:solidFill>
                  <a:effectLst>
                    <a:glow rad="38100">
                      <a:schemeClr val="accent1">
                        <a:alpha val="40000"/>
                      </a:schemeClr>
                    </a:glow>
                  </a:effectLst>
                  <a:latin typeface="Gill Sans MT" panose="020B0502020104020203" pitchFamily="34" charset="0"/>
                </a:endParaRPr>
              </a:p>
            </p:txBody>
          </p:sp>
        </p:grpSp>
      </p:grpSp>
      <p:sp>
        <p:nvSpPr>
          <p:cNvPr id="13" name="CuadroTexto 12">
            <a:extLst>
              <a:ext uri="{FF2B5EF4-FFF2-40B4-BE49-F238E27FC236}">
                <a16:creationId xmlns:a16="http://schemas.microsoft.com/office/drawing/2014/main" id="{B5D34C72-C6B0-4D75-A63A-57EC84089773}"/>
              </a:ext>
            </a:extLst>
          </p:cNvPr>
          <p:cNvSpPr txBox="1"/>
          <p:nvPr/>
        </p:nvSpPr>
        <p:spPr>
          <a:xfrm>
            <a:off x="396184" y="1857303"/>
            <a:ext cx="5764929" cy="5324535"/>
          </a:xfrm>
          <a:prstGeom prst="rect">
            <a:avLst/>
          </a:prstGeom>
          <a:noFill/>
        </p:spPr>
        <p:txBody>
          <a:bodyPr wrap="square">
            <a:spAutoFit/>
          </a:bodyPr>
          <a:lstStyle/>
          <a:p>
            <a:pPr marL="342900" indent="-342900" algn="just">
              <a:buFont typeface="Wingdings" panose="05000000000000000000" pitchFamily="2" charset="2"/>
              <a:buChar char="Ø"/>
            </a:pPr>
            <a:r>
              <a:rPr lang="es-ES" sz="2000" dirty="0">
                <a:latin typeface="Gill Sans MT" panose="020B0502020104020203" pitchFamily="34" charset="0"/>
              </a:rPr>
              <a:t>Dormir bien favorece las funciones mentales. </a:t>
            </a:r>
          </a:p>
          <a:p>
            <a:pPr marL="342900" indent="-342900" algn="just">
              <a:buFont typeface="Wingdings" panose="05000000000000000000" pitchFamily="2" charset="2"/>
              <a:buChar char="Ø"/>
            </a:pPr>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Mejora la memoria y la creatividad.</a:t>
            </a:r>
          </a:p>
          <a:p>
            <a:pPr algn="just"/>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Disminuye los niveles en sangre de las hormonas del estrés.</a:t>
            </a:r>
          </a:p>
          <a:p>
            <a:pPr algn="just"/>
            <a:endParaRPr lang="es-ES" sz="2000" dirty="0">
              <a:latin typeface="Gill Sans MT" panose="020B0502020104020203" pitchFamily="34" charset="0"/>
            </a:endParaRPr>
          </a:p>
          <a:p>
            <a:pPr marL="342900" indent="-342900" algn="just">
              <a:buFont typeface="Wingdings" panose="05000000000000000000" pitchFamily="2" charset="2"/>
              <a:buChar char="Ø"/>
            </a:pPr>
            <a:r>
              <a:rPr lang="es-CO" sz="2000" dirty="0">
                <a:latin typeface="Gill Sans MT" panose="020B0502020104020203" pitchFamily="34" charset="0"/>
              </a:rPr>
              <a:t>No comas pesado antes de ir a dormir, deja que tu cuerpo descanse</a:t>
            </a:r>
            <a:r>
              <a:rPr lang="es-ES" sz="2000" dirty="0">
                <a:latin typeface="Gill Sans MT" panose="020B0502020104020203" pitchFamily="34" charset="0"/>
              </a:rPr>
              <a:t>.</a:t>
            </a:r>
          </a:p>
          <a:p>
            <a:pPr algn="just"/>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Evita las luces artificiales como luces de pantallas de televisor y celular, interrumpirá tu sueño. </a:t>
            </a:r>
          </a:p>
          <a:p>
            <a:pPr marL="342900" indent="-342900" algn="just">
              <a:buFont typeface="Wingdings" panose="05000000000000000000" pitchFamily="2" charset="2"/>
              <a:buChar char="Ø"/>
            </a:pPr>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Desconecta los electrodomésticos que tengas en la habitación y no duermas cerca al celular.</a:t>
            </a:r>
          </a:p>
          <a:p>
            <a:pPr marL="342900" indent="-342900" algn="just">
              <a:buFont typeface="Wingdings" panose="05000000000000000000" pitchFamily="2" charset="2"/>
              <a:buChar char="Ø"/>
            </a:pPr>
            <a:endParaRPr lang="es-ES" sz="2000" dirty="0">
              <a:latin typeface="Gill Sans MT" panose="020B0502020104020203" pitchFamily="34" charset="0"/>
            </a:endParaRPr>
          </a:p>
          <a:p>
            <a:pPr marL="342900" indent="-342900" algn="just">
              <a:buFont typeface="Wingdings" panose="05000000000000000000" pitchFamily="2" charset="2"/>
              <a:buChar char="Ø"/>
            </a:pPr>
            <a:endParaRPr lang="es-ES" sz="2000" dirty="0">
              <a:latin typeface="Gill Sans MT" panose="020B0502020104020203" pitchFamily="34" charset="0"/>
            </a:endParaRPr>
          </a:p>
        </p:txBody>
      </p:sp>
      <p:pic>
        <p:nvPicPr>
          <p:cNvPr id="3" name="Imagen 2">
            <a:extLst>
              <a:ext uri="{FF2B5EF4-FFF2-40B4-BE49-F238E27FC236}">
                <a16:creationId xmlns:a16="http://schemas.microsoft.com/office/drawing/2014/main" id="{4D0732D4-0224-4C03-B17F-463BB1D67ADE}"/>
              </a:ext>
            </a:extLst>
          </p:cNvPr>
          <p:cNvPicPr>
            <a:picLocks noChangeAspect="1"/>
          </p:cNvPicPr>
          <p:nvPr/>
        </p:nvPicPr>
        <p:blipFill>
          <a:blip r:embed="rId2"/>
          <a:stretch>
            <a:fillRect/>
          </a:stretch>
        </p:blipFill>
        <p:spPr>
          <a:xfrm>
            <a:off x="6300192" y="1970541"/>
            <a:ext cx="2592287" cy="1908806"/>
          </a:xfrm>
          <a:prstGeom prst="rect">
            <a:avLst/>
          </a:prstGeom>
        </p:spPr>
      </p:pic>
      <p:pic>
        <p:nvPicPr>
          <p:cNvPr id="7" name="Imagen 6">
            <a:extLst>
              <a:ext uri="{FF2B5EF4-FFF2-40B4-BE49-F238E27FC236}">
                <a16:creationId xmlns:a16="http://schemas.microsoft.com/office/drawing/2014/main" id="{FC8E1A8C-10D0-4A31-A90F-ADB17810DA37}"/>
              </a:ext>
            </a:extLst>
          </p:cNvPr>
          <p:cNvPicPr>
            <a:picLocks noChangeAspect="1"/>
          </p:cNvPicPr>
          <p:nvPr/>
        </p:nvPicPr>
        <p:blipFill>
          <a:blip r:embed="rId3"/>
          <a:stretch>
            <a:fillRect/>
          </a:stretch>
        </p:blipFill>
        <p:spPr>
          <a:xfrm>
            <a:off x="6286647" y="3933056"/>
            <a:ext cx="2619375" cy="2027430"/>
          </a:xfrm>
          <a:prstGeom prst="rect">
            <a:avLst/>
          </a:prstGeom>
        </p:spPr>
      </p:pic>
    </p:spTree>
    <p:extLst>
      <p:ext uri="{BB962C8B-B14F-4D97-AF65-F5344CB8AC3E}">
        <p14:creationId xmlns:p14="http://schemas.microsoft.com/office/powerpoint/2010/main" val="385313960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99100514-B237-47C6-BD51-953FAA6CEA0C}"/>
              </a:ext>
            </a:extLst>
          </p:cNvPr>
          <p:cNvSpPr/>
          <p:nvPr/>
        </p:nvSpPr>
        <p:spPr>
          <a:xfrm>
            <a:off x="395536" y="260648"/>
            <a:ext cx="8496943" cy="608324"/>
          </a:xfrm>
          <a:prstGeom prst="rect">
            <a:avLst/>
          </a:prstGeom>
          <a:solidFill>
            <a:schemeClr val="accent5">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es-ES" sz="2800" b="1" dirty="0">
                <a:solidFill>
                  <a:srgbClr val="F9B036"/>
                </a:solidFill>
                <a:latin typeface="Gill Sans MT" panose="020B0502020104020203" pitchFamily="34" charset="0"/>
                <a:ea typeface="+mj-ea"/>
                <a:cs typeface="+mj-cs"/>
              </a:rPr>
              <a:t>LOS SIETE HÁBITOS DE VIDA SALUDABLE</a:t>
            </a:r>
            <a:endParaRPr lang="es-CO" sz="2800" b="1" dirty="0">
              <a:solidFill>
                <a:srgbClr val="F9B036"/>
              </a:solidFill>
              <a:latin typeface="Gill Sans MT" panose="020B0502020104020203" pitchFamily="34" charset="0"/>
              <a:ea typeface="+mj-ea"/>
              <a:cs typeface="+mj-cs"/>
            </a:endParaRPr>
          </a:p>
        </p:txBody>
      </p:sp>
      <p:grpSp>
        <p:nvGrpSpPr>
          <p:cNvPr id="16" name="Grupo 15">
            <a:extLst>
              <a:ext uri="{FF2B5EF4-FFF2-40B4-BE49-F238E27FC236}">
                <a16:creationId xmlns:a16="http://schemas.microsoft.com/office/drawing/2014/main" id="{DD0F4A49-0D62-42D8-940D-1C9B54E59F17}"/>
              </a:ext>
            </a:extLst>
          </p:cNvPr>
          <p:cNvGrpSpPr/>
          <p:nvPr/>
        </p:nvGrpSpPr>
        <p:grpSpPr>
          <a:xfrm>
            <a:off x="539552" y="928944"/>
            <a:ext cx="6713201" cy="923330"/>
            <a:chOff x="379079" y="809139"/>
            <a:chExt cx="6713201" cy="1066870"/>
          </a:xfrm>
        </p:grpSpPr>
        <p:sp>
          <p:nvSpPr>
            <p:cNvPr id="2" name="Diagrama de flujo: terminador 1">
              <a:extLst>
                <a:ext uri="{FF2B5EF4-FFF2-40B4-BE49-F238E27FC236}">
                  <a16:creationId xmlns:a16="http://schemas.microsoft.com/office/drawing/2014/main" id="{79FBEBE3-4B28-49DC-A267-C03172297F00}"/>
                </a:ext>
              </a:extLst>
            </p:cNvPr>
            <p:cNvSpPr/>
            <p:nvPr/>
          </p:nvSpPr>
          <p:spPr>
            <a:xfrm>
              <a:off x="1327351" y="966643"/>
              <a:ext cx="5764929" cy="765827"/>
            </a:xfrm>
            <a:prstGeom prst="flowChartTerminator">
              <a:avLst/>
            </a:prstGeom>
            <a:solidFill>
              <a:srgbClr val="0099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grpSp>
          <p:nvGrpSpPr>
            <p:cNvPr id="14" name="Grupo 13">
              <a:extLst>
                <a:ext uri="{FF2B5EF4-FFF2-40B4-BE49-F238E27FC236}">
                  <a16:creationId xmlns:a16="http://schemas.microsoft.com/office/drawing/2014/main" id="{0C8F1513-288E-4605-9B1C-76D344EE5C52}"/>
                </a:ext>
              </a:extLst>
            </p:cNvPr>
            <p:cNvGrpSpPr/>
            <p:nvPr/>
          </p:nvGrpSpPr>
          <p:grpSpPr>
            <a:xfrm>
              <a:off x="379079" y="809139"/>
              <a:ext cx="5824356" cy="1066870"/>
              <a:chOff x="352751" y="1040998"/>
              <a:chExt cx="5824356" cy="1066870"/>
            </a:xfrm>
            <a:solidFill>
              <a:srgbClr val="009999"/>
            </a:solidFill>
          </p:grpSpPr>
          <p:sp>
            <p:nvSpPr>
              <p:cNvPr id="4" name="Hexágono 3">
                <a:extLst>
                  <a:ext uri="{FF2B5EF4-FFF2-40B4-BE49-F238E27FC236}">
                    <a16:creationId xmlns:a16="http://schemas.microsoft.com/office/drawing/2014/main" id="{CD199C87-254D-4C8C-8D2C-E660900B5534}"/>
                  </a:ext>
                </a:extLst>
              </p:cNvPr>
              <p:cNvSpPr/>
              <p:nvPr/>
            </p:nvSpPr>
            <p:spPr>
              <a:xfrm>
                <a:off x="352751" y="1198502"/>
                <a:ext cx="1080120" cy="785795"/>
              </a:xfrm>
              <a:prstGeom prst="hexagon">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Rectángulo 4">
                <a:extLst>
                  <a:ext uri="{FF2B5EF4-FFF2-40B4-BE49-F238E27FC236}">
                    <a16:creationId xmlns:a16="http://schemas.microsoft.com/office/drawing/2014/main" id="{2FEBEBD4-D4DF-4837-9835-4C4954CD932A}"/>
                  </a:ext>
                </a:extLst>
              </p:cNvPr>
              <p:cNvSpPr/>
              <p:nvPr/>
            </p:nvSpPr>
            <p:spPr>
              <a:xfrm>
                <a:off x="594667" y="1040998"/>
                <a:ext cx="542135" cy="1066870"/>
              </a:xfrm>
              <a:prstGeom prst="rect">
                <a:avLst/>
              </a:prstGeom>
              <a:noFill/>
            </p:spPr>
            <p:txBody>
              <a:bodyPr wrap="none" lIns="91440" tIns="45720" rIns="91440" bIns="45720">
                <a:spAutoFit/>
              </a:bodyPr>
              <a:lstStyle/>
              <a:p>
                <a:pPr algn="ctr"/>
                <a:r>
                  <a:rPr lang="es-ES" sz="5400" b="1" cap="none" spc="50" dirty="0">
                    <a:ln w="9525" cmpd="sng">
                      <a:solidFill>
                        <a:schemeClr val="accent1"/>
                      </a:solidFill>
                      <a:prstDash val="solid"/>
                    </a:ln>
                    <a:solidFill>
                      <a:srgbClr val="70AD47">
                        <a:tint val="1000"/>
                      </a:srgbClr>
                    </a:solidFill>
                    <a:effectLst>
                      <a:glow rad="38100">
                        <a:schemeClr val="accent1">
                          <a:alpha val="40000"/>
                        </a:schemeClr>
                      </a:glow>
                    </a:effectLst>
                  </a:rPr>
                  <a:t>4</a:t>
                </a:r>
              </a:p>
            </p:txBody>
          </p:sp>
          <p:sp>
            <p:nvSpPr>
              <p:cNvPr id="8" name="Rectángulo 7">
                <a:extLst>
                  <a:ext uri="{FF2B5EF4-FFF2-40B4-BE49-F238E27FC236}">
                    <a16:creationId xmlns:a16="http://schemas.microsoft.com/office/drawing/2014/main" id="{377311B8-E758-4D9D-B3A9-3835201CB527}"/>
                  </a:ext>
                </a:extLst>
              </p:cNvPr>
              <p:cNvSpPr/>
              <p:nvPr/>
            </p:nvSpPr>
            <p:spPr>
              <a:xfrm>
                <a:off x="2062646" y="1291144"/>
                <a:ext cx="4114461" cy="604559"/>
              </a:xfrm>
              <a:prstGeom prst="rect">
                <a:avLst/>
              </a:prstGeom>
              <a:noFill/>
            </p:spPr>
            <p:txBody>
              <a:bodyPr wrap="none" lIns="91440" tIns="45720" rIns="91440" bIns="45720">
                <a:spAutoFit/>
              </a:bodyPr>
              <a:lstStyle/>
              <a:p>
                <a:pPr algn="ctr"/>
                <a:r>
                  <a:rPr lang="es-ES" sz="2800" b="1" spc="50" dirty="0">
                    <a:ln w="9525" cmpd="sng">
                      <a:solidFill>
                        <a:schemeClr val="accent1"/>
                      </a:solidFill>
                      <a:prstDash val="solid"/>
                    </a:ln>
                    <a:solidFill>
                      <a:srgbClr val="70AD47">
                        <a:tint val="1000"/>
                      </a:srgbClr>
                    </a:solidFill>
                    <a:effectLst>
                      <a:glow rad="38100">
                        <a:schemeClr val="accent1">
                          <a:alpha val="40000"/>
                        </a:schemeClr>
                      </a:glow>
                    </a:effectLst>
                    <a:latin typeface="Gill Sans MT" panose="020B0502020104020203" pitchFamily="34" charset="0"/>
                  </a:rPr>
                  <a:t>CONSUMO DE AGUA</a:t>
                </a:r>
                <a:endParaRPr lang="es-ES" sz="2800" b="1" cap="none" spc="50" dirty="0">
                  <a:ln w="9525" cmpd="sng">
                    <a:solidFill>
                      <a:schemeClr val="accent1"/>
                    </a:solidFill>
                    <a:prstDash val="solid"/>
                  </a:ln>
                  <a:solidFill>
                    <a:srgbClr val="70AD47">
                      <a:tint val="1000"/>
                    </a:srgbClr>
                  </a:solidFill>
                  <a:effectLst>
                    <a:glow rad="38100">
                      <a:schemeClr val="accent1">
                        <a:alpha val="40000"/>
                      </a:schemeClr>
                    </a:glow>
                  </a:effectLst>
                  <a:latin typeface="Gill Sans MT" panose="020B0502020104020203" pitchFamily="34" charset="0"/>
                </a:endParaRPr>
              </a:p>
            </p:txBody>
          </p:sp>
        </p:grpSp>
      </p:grpSp>
      <p:sp>
        <p:nvSpPr>
          <p:cNvPr id="13" name="CuadroTexto 12">
            <a:extLst>
              <a:ext uri="{FF2B5EF4-FFF2-40B4-BE49-F238E27FC236}">
                <a16:creationId xmlns:a16="http://schemas.microsoft.com/office/drawing/2014/main" id="{B5D34C72-C6B0-4D75-A63A-57EC84089773}"/>
              </a:ext>
            </a:extLst>
          </p:cNvPr>
          <p:cNvSpPr txBox="1"/>
          <p:nvPr/>
        </p:nvSpPr>
        <p:spPr>
          <a:xfrm>
            <a:off x="504583" y="2048559"/>
            <a:ext cx="5651593" cy="5016758"/>
          </a:xfrm>
          <a:prstGeom prst="rect">
            <a:avLst/>
          </a:prstGeom>
          <a:noFill/>
        </p:spPr>
        <p:txBody>
          <a:bodyPr wrap="square">
            <a:spAutoFit/>
          </a:bodyPr>
          <a:lstStyle/>
          <a:p>
            <a:pPr marL="342900" indent="-342900" algn="just">
              <a:buFont typeface="Wingdings" panose="05000000000000000000" pitchFamily="2" charset="2"/>
              <a:buChar char="Ø"/>
            </a:pPr>
            <a:r>
              <a:rPr lang="es-ES" sz="2000" dirty="0">
                <a:latin typeface="Gill Sans MT" panose="020B0502020104020203" pitchFamily="34" charset="0"/>
              </a:rPr>
              <a:t>favorece la eliminación de los desechos que el cuerpo no necesita. </a:t>
            </a:r>
          </a:p>
          <a:p>
            <a:pPr algn="just"/>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Mantiene adecuadamente la temperatura corporal.</a:t>
            </a:r>
          </a:p>
          <a:p>
            <a:pPr algn="just"/>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Previene enfermedades renales.</a:t>
            </a:r>
          </a:p>
          <a:p>
            <a:pPr marL="342900" indent="-342900" algn="just">
              <a:buFont typeface="Wingdings" panose="05000000000000000000" pitchFamily="2" charset="2"/>
              <a:buChar char="Ø"/>
            </a:pPr>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Permite la absorción de nutrientes esenciales.</a:t>
            </a:r>
          </a:p>
          <a:p>
            <a:pPr algn="just"/>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Ayuda a la lubricación de las articulaciones y facilitar el riego sanguíneo.</a:t>
            </a:r>
          </a:p>
          <a:p>
            <a:pPr algn="just"/>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Mejora la función digestiva.</a:t>
            </a:r>
          </a:p>
          <a:p>
            <a:pPr marL="342900" indent="-342900" algn="just">
              <a:buFont typeface="Wingdings" panose="05000000000000000000" pitchFamily="2" charset="2"/>
              <a:buChar char="Ø"/>
            </a:pPr>
            <a:endParaRPr lang="es-ES" sz="2000" dirty="0">
              <a:latin typeface="Gill Sans MT" panose="020B0502020104020203" pitchFamily="34" charset="0"/>
            </a:endParaRPr>
          </a:p>
          <a:p>
            <a:pPr marL="342900" indent="-342900" algn="just">
              <a:buFont typeface="Wingdings" panose="05000000000000000000" pitchFamily="2" charset="2"/>
              <a:buChar char="Ø"/>
            </a:pPr>
            <a:endParaRPr lang="es-ES" sz="2000" dirty="0">
              <a:latin typeface="Gill Sans MT" panose="020B0502020104020203" pitchFamily="34" charset="0"/>
            </a:endParaRPr>
          </a:p>
        </p:txBody>
      </p:sp>
      <p:pic>
        <p:nvPicPr>
          <p:cNvPr id="10" name="Imagen 9">
            <a:extLst>
              <a:ext uri="{FF2B5EF4-FFF2-40B4-BE49-F238E27FC236}">
                <a16:creationId xmlns:a16="http://schemas.microsoft.com/office/drawing/2014/main" id="{2C93D848-932D-4B4B-94AD-8687ACA8ADB5}"/>
              </a:ext>
            </a:extLst>
          </p:cNvPr>
          <p:cNvPicPr>
            <a:picLocks noChangeAspect="1"/>
          </p:cNvPicPr>
          <p:nvPr/>
        </p:nvPicPr>
        <p:blipFill>
          <a:blip r:embed="rId2"/>
          <a:stretch>
            <a:fillRect/>
          </a:stretch>
        </p:blipFill>
        <p:spPr>
          <a:xfrm>
            <a:off x="6391275" y="2048559"/>
            <a:ext cx="2501204" cy="1743075"/>
          </a:xfrm>
          <a:prstGeom prst="rect">
            <a:avLst/>
          </a:prstGeom>
        </p:spPr>
      </p:pic>
      <p:pic>
        <p:nvPicPr>
          <p:cNvPr id="11" name="Imagen 10">
            <a:extLst>
              <a:ext uri="{FF2B5EF4-FFF2-40B4-BE49-F238E27FC236}">
                <a16:creationId xmlns:a16="http://schemas.microsoft.com/office/drawing/2014/main" id="{052D91F7-15D3-41D5-8BC6-467E7E9B62E5}"/>
              </a:ext>
            </a:extLst>
          </p:cNvPr>
          <p:cNvPicPr>
            <a:picLocks noChangeAspect="1"/>
          </p:cNvPicPr>
          <p:nvPr/>
        </p:nvPicPr>
        <p:blipFill>
          <a:blip r:embed="rId3"/>
          <a:stretch>
            <a:fillRect/>
          </a:stretch>
        </p:blipFill>
        <p:spPr>
          <a:xfrm>
            <a:off x="6363908" y="4149080"/>
            <a:ext cx="2528571" cy="1743075"/>
          </a:xfrm>
          <a:prstGeom prst="rect">
            <a:avLst/>
          </a:prstGeom>
        </p:spPr>
      </p:pic>
    </p:spTree>
    <p:extLst>
      <p:ext uri="{BB962C8B-B14F-4D97-AF65-F5344CB8AC3E}">
        <p14:creationId xmlns:p14="http://schemas.microsoft.com/office/powerpoint/2010/main" val="204017575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99100514-B237-47C6-BD51-953FAA6CEA0C}"/>
              </a:ext>
            </a:extLst>
          </p:cNvPr>
          <p:cNvSpPr/>
          <p:nvPr/>
        </p:nvSpPr>
        <p:spPr>
          <a:xfrm>
            <a:off x="395536" y="260648"/>
            <a:ext cx="8496943" cy="608324"/>
          </a:xfrm>
          <a:prstGeom prst="rect">
            <a:avLst/>
          </a:prstGeom>
          <a:solidFill>
            <a:schemeClr val="accent5">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es-ES" sz="2800" b="1" dirty="0">
                <a:solidFill>
                  <a:srgbClr val="F9B036"/>
                </a:solidFill>
                <a:latin typeface="Gill Sans MT" panose="020B0502020104020203" pitchFamily="34" charset="0"/>
                <a:ea typeface="+mj-ea"/>
                <a:cs typeface="+mj-cs"/>
              </a:rPr>
              <a:t>LOS SIETE HÁBITOS DE VIDA SALUDABLE</a:t>
            </a:r>
            <a:endParaRPr lang="es-CO" sz="2800" b="1" dirty="0">
              <a:solidFill>
                <a:srgbClr val="F9B036"/>
              </a:solidFill>
              <a:latin typeface="Gill Sans MT" panose="020B0502020104020203" pitchFamily="34" charset="0"/>
              <a:ea typeface="+mj-ea"/>
              <a:cs typeface="+mj-cs"/>
            </a:endParaRPr>
          </a:p>
        </p:txBody>
      </p:sp>
      <p:grpSp>
        <p:nvGrpSpPr>
          <p:cNvPr id="16" name="Grupo 15">
            <a:extLst>
              <a:ext uri="{FF2B5EF4-FFF2-40B4-BE49-F238E27FC236}">
                <a16:creationId xmlns:a16="http://schemas.microsoft.com/office/drawing/2014/main" id="{DD0F4A49-0D62-42D8-940D-1C9B54E59F17}"/>
              </a:ext>
            </a:extLst>
          </p:cNvPr>
          <p:cNvGrpSpPr/>
          <p:nvPr/>
        </p:nvGrpSpPr>
        <p:grpSpPr>
          <a:xfrm>
            <a:off x="539552" y="928944"/>
            <a:ext cx="6713201" cy="923330"/>
            <a:chOff x="379079" y="809139"/>
            <a:chExt cx="6713201" cy="1066870"/>
          </a:xfrm>
        </p:grpSpPr>
        <p:sp>
          <p:nvSpPr>
            <p:cNvPr id="2" name="Diagrama de flujo: terminador 1">
              <a:extLst>
                <a:ext uri="{FF2B5EF4-FFF2-40B4-BE49-F238E27FC236}">
                  <a16:creationId xmlns:a16="http://schemas.microsoft.com/office/drawing/2014/main" id="{79FBEBE3-4B28-49DC-A267-C03172297F00}"/>
                </a:ext>
              </a:extLst>
            </p:cNvPr>
            <p:cNvSpPr/>
            <p:nvPr/>
          </p:nvSpPr>
          <p:spPr>
            <a:xfrm>
              <a:off x="1327351" y="966643"/>
              <a:ext cx="5764929" cy="765827"/>
            </a:xfrm>
            <a:prstGeom prst="flowChartTerminator">
              <a:avLst/>
            </a:prstGeom>
            <a:solidFill>
              <a:srgbClr val="0099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grpSp>
          <p:nvGrpSpPr>
            <p:cNvPr id="14" name="Grupo 13">
              <a:extLst>
                <a:ext uri="{FF2B5EF4-FFF2-40B4-BE49-F238E27FC236}">
                  <a16:creationId xmlns:a16="http://schemas.microsoft.com/office/drawing/2014/main" id="{0C8F1513-288E-4605-9B1C-76D344EE5C52}"/>
                </a:ext>
              </a:extLst>
            </p:cNvPr>
            <p:cNvGrpSpPr/>
            <p:nvPr/>
          </p:nvGrpSpPr>
          <p:grpSpPr>
            <a:xfrm>
              <a:off x="379079" y="809139"/>
              <a:ext cx="5380773" cy="1066870"/>
              <a:chOff x="352751" y="1040998"/>
              <a:chExt cx="5380773" cy="1066870"/>
            </a:xfrm>
            <a:solidFill>
              <a:srgbClr val="009999"/>
            </a:solidFill>
          </p:grpSpPr>
          <p:sp>
            <p:nvSpPr>
              <p:cNvPr id="4" name="Hexágono 3">
                <a:extLst>
                  <a:ext uri="{FF2B5EF4-FFF2-40B4-BE49-F238E27FC236}">
                    <a16:creationId xmlns:a16="http://schemas.microsoft.com/office/drawing/2014/main" id="{CD199C87-254D-4C8C-8D2C-E660900B5534}"/>
                  </a:ext>
                </a:extLst>
              </p:cNvPr>
              <p:cNvSpPr/>
              <p:nvPr/>
            </p:nvSpPr>
            <p:spPr>
              <a:xfrm>
                <a:off x="352751" y="1198502"/>
                <a:ext cx="1080120" cy="785795"/>
              </a:xfrm>
              <a:prstGeom prst="hexagon">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Rectángulo 4">
                <a:extLst>
                  <a:ext uri="{FF2B5EF4-FFF2-40B4-BE49-F238E27FC236}">
                    <a16:creationId xmlns:a16="http://schemas.microsoft.com/office/drawing/2014/main" id="{2FEBEBD4-D4DF-4837-9835-4C4954CD932A}"/>
                  </a:ext>
                </a:extLst>
              </p:cNvPr>
              <p:cNvSpPr/>
              <p:nvPr/>
            </p:nvSpPr>
            <p:spPr>
              <a:xfrm>
                <a:off x="594667" y="1040998"/>
                <a:ext cx="542135" cy="1066870"/>
              </a:xfrm>
              <a:prstGeom prst="rect">
                <a:avLst/>
              </a:prstGeom>
              <a:noFill/>
            </p:spPr>
            <p:txBody>
              <a:bodyPr wrap="none" lIns="91440" tIns="45720" rIns="91440" bIns="45720">
                <a:spAutoFit/>
              </a:bodyPr>
              <a:lstStyle/>
              <a:p>
                <a:pPr algn="ctr"/>
                <a:r>
                  <a:rPr lang="es-ES" sz="5400" b="1" cap="none" spc="50" dirty="0">
                    <a:ln w="9525" cmpd="sng">
                      <a:solidFill>
                        <a:schemeClr val="accent1"/>
                      </a:solidFill>
                      <a:prstDash val="solid"/>
                    </a:ln>
                    <a:solidFill>
                      <a:srgbClr val="70AD47">
                        <a:tint val="1000"/>
                      </a:srgbClr>
                    </a:solidFill>
                    <a:effectLst>
                      <a:glow rad="38100">
                        <a:schemeClr val="accent1">
                          <a:alpha val="40000"/>
                        </a:schemeClr>
                      </a:glow>
                    </a:effectLst>
                  </a:rPr>
                  <a:t>5</a:t>
                </a:r>
              </a:p>
            </p:txBody>
          </p:sp>
          <p:sp>
            <p:nvSpPr>
              <p:cNvPr id="8" name="Rectángulo 7">
                <a:extLst>
                  <a:ext uri="{FF2B5EF4-FFF2-40B4-BE49-F238E27FC236}">
                    <a16:creationId xmlns:a16="http://schemas.microsoft.com/office/drawing/2014/main" id="{377311B8-E758-4D9D-B3A9-3835201CB527}"/>
                  </a:ext>
                </a:extLst>
              </p:cNvPr>
              <p:cNvSpPr/>
              <p:nvPr/>
            </p:nvSpPr>
            <p:spPr>
              <a:xfrm>
                <a:off x="2506229" y="1291144"/>
                <a:ext cx="3227295" cy="604559"/>
              </a:xfrm>
              <a:prstGeom prst="rect">
                <a:avLst/>
              </a:prstGeom>
              <a:noFill/>
            </p:spPr>
            <p:txBody>
              <a:bodyPr wrap="none" lIns="91440" tIns="45720" rIns="91440" bIns="45720">
                <a:spAutoFit/>
              </a:bodyPr>
              <a:lstStyle/>
              <a:p>
                <a:pPr algn="ctr"/>
                <a:r>
                  <a:rPr lang="es-ES" sz="2800" b="1" spc="50" dirty="0">
                    <a:ln w="9525" cmpd="sng">
                      <a:solidFill>
                        <a:schemeClr val="accent1"/>
                      </a:solidFill>
                      <a:prstDash val="solid"/>
                    </a:ln>
                    <a:solidFill>
                      <a:srgbClr val="70AD47">
                        <a:tint val="1000"/>
                      </a:srgbClr>
                    </a:solidFill>
                    <a:effectLst>
                      <a:glow rad="38100">
                        <a:schemeClr val="accent1">
                          <a:alpha val="40000"/>
                        </a:schemeClr>
                      </a:glow>
                    </a:effectLst>
                    <a:latin typeface="Gill Sans MT" panose="020B0502020104020203" pitchFamily="34" charset="0"/>
                  </a:rPr>
                  <a:t>SALUD MENTAL</a:t>
                </a:r>
                <a:endParaRPr lang="es-ES" sz="2800" b="1" cap="none" spc="50" dirty="0">
                  <a:ln w="9525" cmpd="sng">
                    <a:solidFill>
                      <a:schemeClr val="accent1"/>
                    </a:solidFill>
                    <a:prstDash val="solid"/>
                  </a:ln>
                  <a:solidFill>
                    <a:srgbClr val="70AD47">
                      <a:tint val="1000"/>
                    </a:srgbClr>
                  </a:solidFill>
                  <a:effectLst>
                    <a:glow rad="38100">
                      <a:schemeClr val="accent1">
                        <a:alpha val="40000"/>
                      </a:schemeClr>
                    </a:glow>
                  </a:effectLst>
                  <a:latin typeface="Gill Sans MT" panose="020B0502020104020203" pitchFamily="34" charset="0"/>
                </a:endParaRPr>
              </a:p>
            </p:txBody>
          </p:sp>
        </p:grpSp>
      </p:grpSp>
      <p:sp>
        <p:nvSpPr>
          <p:cNvPr id="13" name="CuadroTexto 12">
            <a:extLst>
              <a:ext uri="{FF2B5EF4-FFF2-40B4-BE49-F238E27FC236}">
                <a16:creationId xmlns:a16="http://schemas.microsoft.com/office/drawing/2014/main" id="{B5D34C72-C6B0-4D75-A63A-57EC84089773}"/>
              </a:ext>
            </a:extLst>
          </p:cNvPr>
          <p:cNvSpPr txBox="1"/>
          <p:nvPr/>
        </p:nvSpPr>
        <p:spPr>
          <a:xfrm>
            <a:off x="396184" y="1857303"/>
            <a:ext cx="5904008" cy="5324535"/>
          </a:xfrm>
          <a:prstGeom prst="rect">
            <a:avLst/>
          </a:prstGeom>
          <a:noFill/>
        </p:spPr>
        <p:txBody>
          <a:bodyPr wrap="square">
            <a:spAutoFit/>
          </a:bodyPr>
          <a:lstStyle/>
          <a:p>
            <a:pPr marL="342900" indent="-342900" algn="just">
              <a:buFont typeface="Wingdings" panose="05000000000000000000" pitchFamily="2" charset="2"/>
              <a:buChar char="Ø"/>
            </a:pPr>
            <a:r>
              <a:rPr lang="es-ES" sz="2000" dirty="0">
                <a:latin typeface="Gill Sans MT" panose="020B0502020104020203" pitchFamily="34" charset="0"/>
              </a:rPr>
              <a:t>Expresa y comunica los propios sentimientos e ideas, procura la comunicación asertiva. </a:t>
            </a:r>
          </a:p>
          <a:p>
            <a:pPr marL="342900" indent="-342900" algn="just">
              <a:buFont typeface="Wingdings" panose="05000000000000000000" pitchFamily="2" charset="2"/>
              <a:buChar char="Ø"/>
            </a:pPr>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Desarrolla la Armonía y adaptación: en lo social, laboral y familiar. </a:t>
            </a:r>
          </a:p>
          <a:p>
            <a:pPr marL="342900" indent="-342900" algn="just">
              <a:buFont typeface="Wingdings" panose="05000000000000000000" pitchFamily="2" charset="2"/>
              <a:buChar char="Ø"/>
            </a:pPr>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Desarrolla la tolerancia a las frustraciones, fracasos, limitaciones y a las diferencias con los demás.</a:t>
            </a:r>
          </a:p>
          <a:p>
            <a:pPr algn="just"/>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Procura Tener una adecuada percepción de la realidad, deseos, necesidades, responsabilidades.</a:t>
            </a:r>
          </a:p>
          <a:p>
            <a:pPr marL="342900" indent="-342900" algn="just">
              <a:buFont typeface="Wingdings" panose="05000000000000000000" pitchFamily="2" charset="2"/>
              <a:buChar char="Ø"/>
            </a:pPr>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Mantén buenas relaciones socio-afectivas. </a:t>
            </a:r>
          </a:p>
          <a:p>
            <a:pPr marL="342900" indent="-342900" algn="just">
              <a:buFont typeface="Wingdings" panose="05000000000000000000" pitchFamily="2" charset="2"/>
              <a:buChar char="Ø"/>
            </a:pPr>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Controla tus niveles de estrés, ansiedad.</a:t>
            </a:r>
          </a:p>
          <a:p>
            <a:pPr marL="342900" indent="-342900" algn="just">
              <a:buFont typeface="Wingdings" panose="05000000000000000000" pitchFamily="2" charset="2"/>
              <a:buChar char="Ø"/>
            </a:pPr>
            <a:endParaRPr lang="es-ES" sz="2000" dirty="0">
              <a:latin typeface="Gill Sans MT" panose="020B0502020104020203" pitchFamily="34" charset="0"/>
            </a:endParaRPr>
          </a:p>
          <a:p>
            <a:pPr marL="342900" indent="-342900" algn="just">
              <a:buFont typeface="Wingdings" panose="05000000000000000000" pitchFamily="2" charset="2"/>
              <a:buChar char="Ø"/>
            </a:pPr>
            <a:endParaRPr lang="es-ES" sz="2000" dirty="0">
              <a:latin typeface="Gill Sans MT" panose="020B0502020104020203" pitchFamily="34" charset="0"/>
            </a:endParaRPr>
          </a:p>
        </p:txBody>
      </p:sp>
      <p:pic>
        <p:nvPicPr>
          <p:cNvPr id="15" name="Imagen 14">
            <a:extLst>
              <a:ext uri="{FF2B5EF4-FFF2-40B4-BE49-F238E27FC236}">
                <a16:creationId xmlns:a16="http://schemas.microsoft.com/office/drawing/2014/main" id="{C6C272D0-B899-4D1E-A5A4-13B2BB09C480}"/>
              </a:ext>
            </a:extLst>
          </p:cNvPr>
          <p:cNvPicPr>
            <a:picLocks noChangeAspect="1"/>
          </p:cNvPicPr>
          <p:nvPr/>
        </p:nvPicPr>
        <p:blipFill>
          <a:blip r:embed="rId2"/>
          <a:stretch>
            <a:fillRect/>
          </a:stretch>
        </p:blipFill>
        <p:spPr>
          <a:xfrm>
            <a:off x="6530279" y="1924332"/>
            <a:ext cx="2362200" cy="1943100"/>
          </a:xfrm>
          <a:prstGeom prst="rect">
            <a:avLst/>
          </a:prstGeom>
        </p:spPr>
      </p:pic>
      <p:pic>
        <p:nvPicPr>
          <p:cNvPr id="17" name="Imagen 16">
            <a:extLst>
              <a:ext uri="{FF2B5EF4-FFF2-40B4-BE49-F238E27FC236}">
                <a16:creationId xmlns:a16="http://schemas.microsoft.com/office/drawing/2014/main" id="{C8AA1488-F445-478E-8D20-D1F05CAD547B}"/>
              </a:ext>
            </a:extLst>
          </p:cNvPr>
          <p:cNvPicPr>
            <a:picLocks noChangeAspect="1"/>
          </p:cNvPicPr>
          <p:nvPr/>
        </p:nvPicPr>
        <p:blipFill>
          <a:blip r:embed="rId3"/>
          <a:stretch>
            <a:fillRect/>
          </a:stretch>
        </p:blipFill>
        <p:spPr>
          <a:xfrm>
            <a:off x="6509534" y="4258416"/>
            <a:ext cx="2382946" cy="1743075"/>
          </a:xfrm>
          <a:prstGeom prst="rect">
            <a:avLst/>
          </a:prstGeom>
        </p:spPr>
      </p:pic>
    </p:spTree>
    <p:extLst>
      <p:ext uri="{BB962C8B-B14F-4D97-AF65-F5344CB8AC3E}">
        <p14:creationId xmlns:p14="http://schemas.microsoft.com/office/powerpoint/2010/main" val="75643865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99100514-B237-47C6-BD51-953FAA6CEA0C}"/>
              </a:ext>
            </a:extLst>
          </p:cNvPr>
          <p:cNvSpPr/>
          <p:nvPr/>
        </p:nvSpPr>
        <p:spPr>
          <a:xfrm>
            <a:off x="395536" y="260648"/>
            <a:ext cx="8496943" cy="608324"/>
          </a:xfrm>
          <a:prstGeom prst="rect">
            <a:avLst/>
          </a:prstGeom>
          <a:solidFill>
            <a:schemeClr val="accent5">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es-ES" sz="2800" b="1" dirty="0">
                <a:solidFill>
                  <a:srgbClr val="F9B036"/>
                </a:solidFill>
                <a:latin typeface="Gill Sans MT" panose="020B0502020104020203" pitchFamily="34" charset="0"/>
                <a:ea typeface="+mj-ea"/>
                <a:cs typeface="+mj-cs"/>
              </a:rPr>
              <a:t>LOS SIETE HÁBITOS DE VIDA SALUDABLE</a:t>
            </a:r>
            <a:endParaRPr lang="es-CO" sz="2800" b="1" dirty="0">
              <a:solidFill>
                <a:srgbClr val="F9B036"/>
              </a:solidFill>
              <a:latin typeface="Gill Sans MT" panose="020B0502020104020203" pitchFamily="34" charset="0"/>
              <a:ea typeface="+mj-ea"/>
              <a:cs typeface="+mj-cs"/>
            </a:endParaRPr>
          </a:p>
        </p:txBody>
      </p:sp>
      <p:grpSp>
        <p:nvGrpSpPr>
          <p:cNvPr id="16" name="Grupo 15">
            <a:extLst>
              <a:ext uri="{FF2B5EF4-FFF2-40B4-BE49-F238E27FC236}">
                <a16:creationId xmlns:a16="http://schemas.microsoft.com/office/drawing/2014/main" id="{DD0F4A49-0D62-42D8-940D-1C9B54E59F17}"/>
              </a:ext>
            </a:extLst>
          </p:cNvPr>
          <p:cNvGrpSpPr/>
          <p:nvPr/>
        </p:nvGrpSpPr>
        <p:grpSpPr>
          <a:xfrm>
            <a:off x="445518" y="920777"/>
            <a:ext cx="8698482" cy="923330"/>
            <a:chOff x="290515" y="830337"/>
            <a:chExt cx="7004299" cy="1033941"/>
          </a:xfrm>
        </p:grpSpPr>
        <p:sp>
          <p:nvSpPr>
            <p:cNvPr id="2" name="Diagrama de flujo: terminador 1">
              <a:extLst>
                <a:ext uri="{FF2B5EF4-FFF2-40B4-BE49-F238E27FC236}">
                  <a16:creationId xmlns:a16="http://schemas.microsoft.com/office/drawing/2014/main" id="{79FBEBE3-4B28-49DC-A267-C03172297F00}"/>
                </a:ext>
              </a:extLst>
            </p:cNvPr>
            <p:cNvSpPr/>
            <p:nvPr/>
          </p:nvSpPr>
          <p:spPr>
            <a:xfrm>
              <a:off x="1327351" y="966643"/>
              <a:ext cx="5764929" cy="765827"/>
            </a:xfrm>
            <a:prstGeom prst="flowChartTerminator">
              <a:avLst/>
            </a:prstGeom>
            <a:solidFill>
              <a:srgbClr val="0099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grpSp>
          <p:nvGrpSpPr>
            <p:cNvPr id="14" name="Grupo 13">
              <a:extLst>
                <a:ext uri="{FF2B5EF4-FFF2-40B4-BE49-F238E27FC236}">
                  <a16:creationId xmlns:a16="http://schemas.microsoft.com/office/drawing/2014/main" id="{0C8F1513-288E-4605-9B1C-76D344EE5C52}"/>
                </a:ext>
              </a:extLst>
            </p:cNvPr>
            <p:cNvGrpSpPr/>
            <p:nvPr/>
          </p:nvGrpSpPr>
          <p:grpSpPr>
            <a:xfrm>
              <a:off x="290515" y="830337"/>
              <a:ext cx="7004299" cy="1033941"/>
              <a:chOff x="264187" y="1062196"/>
              <a:chExt cx="7004299" cy="1033941"/>
            </a:xfrm>
            <a:solidFill>
              <a:srgbClr val="009999"/>
            </a:solidFill>
          </p:grpSpPr>
          <p:sp>
            <p:nvSpPr>
              <p:cNvPr id="4" name="Hexágono 3">
                <a:extLst>
                  <a:ext uri="{FF2B5EF4-FFF2-40B4-BE49-F238E27FC236}">
                    <a16:creationId xmlns:a16="http://schemas.microsoft.com/office/drawing/2014/main" id="{CD199C87-254D-4C8C-8D2C-E660900B5534}"/>
                  </a:ext>
                </a:extLst>
              </p:cNvPr>
              <p:cNvSpPr/>
              <p:nvPr/>
            </p:nvSpPr>
            <p:spPr>
              <a:xfrm>
                <a:off x="286799" y="1177305"/>
                <a:ext cx="1146072" cy="750210"/>
              </a:xfrm>
              <a:prstGeom prst="hexagon">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Rectángulo 4">
                <a:extLst>
                  <a:ext uri="{FF2B5EF4-FFF2-40B4-BE49-F238E27FC236}">
                    <a16:creationId xmlns:a16="http://schemas.microsoft.com/office/drawing/2014/main" id="{2FEBEBD4-D4DF-4837-9835-4C4954CD932A}"/>
                  </a:ext>
                </a:extLst>
              </p:cNvPr>
              <p:cNvSpPr/>
              <p:nvPr/>
            </p:nvSpPr>
            <p:spPr>
              <a:xfrm>
                <a:off x="264187" y="1062196"/>
                <a:ext cx="1163260" cy="1033941"/>
              </a:xfrm>
              <a:prstGeom prst="rect">
                <a:avLst/>
              </a:prstGeom>
              <a:noFill/>
            </p:spPr>
            <p:txBody>
              <a:bodyPr wrap="none" lIns="91440" tIns="45720" rIns="91440" bIns="45720">
                <a:spAutoFit/>
              </a:bodyPr>
              <a:lstStyle/>
              <a:p>
                <a:pPr algn="ctr"/>
                <a:r>
                  <a:rPr lang="es-ES" sz="5400" b="1" spc="50" dirty="0">
                    <a:ln w="9525" cmpd="sng">
                      <a:solidFill>
                        <a:schemeClr val="accent1"/>
                      </a:solidFill>
                      <a:prstDash val="solid"/>
                    </a:ln>
                    <a:solidFill>
                      <a:srgbClr val="70AD47">
                        <a:tint val="1000"/>
                      </a:srgbClr>
                    </a:solidFill>
                    <a:effectLst>
                      <a:glow rad="38100">
                        <a:schemeClr val="accent1">
                          <a:alpha val="40000"/>
                        </a:schemeClr>
                      </a:glow>
                    </a:effectLst>
                  </a:rPr>
                  <a:t>6 - 7</a:t>
                </a:r>
                <a:endParaRPr lang="es-ES" sz="5400" b="1" cap="none" spc="50" dirty="0">
                  <a:ln w="9525" cmpd="sng">
                    <a:solidFill>
                      <a:schemeClr val="accent1"/>
                    </a:solidFill>
                    <a:prstDash val="solid"/>
                  </a:ln>
                  <a:solidFill>
                    <a:srgbClr val="70AD47">
                      <a:tint val="1000"/>
                    </a:srgbClr>
                  </a:solidFill>
                  <a:effectLst>
                    <a:glow rad="38100">
                      <a:schemeClr val="accent1">
                        <a:alpha val="40000"/>
                      </a:schemeClr>
                    </a:glow>
                  </a:effectLst>
                </a:endParaRPr>
              </a:p>
            </p:txBody>
          </p:sp>
          <p:sp>
            <p:nvSpPr>
              <p:cNvPr id="8" name="Rectángulo 7">
                <a:extLst>
                  <a:ext uri="{FF2B5EF4-FFF2-40B4-BE49-F238E27FC236}">
                    <a16:creationId xmlns:a16="http://schemas.microsoft.com/office/drawing/2014/main" id="{377311B8-E758-4D9D-B3A9-3835201CB527}"/>
                  </a:ext>
                </a:extLst>
              </p:cNvPr>
              <p:cNvSpPr/>
              <p:nvPr/>
            </p:nvSpPr>
            <p:spPr>
              <a:xfrm>
                <a:off x="809233" y="1329779"/>
                <a:ext cx="6459253" cy="516971"/>
              </a:xfrm>
              <a:prstGeom prst="rect">
                <a:avLst/>
              </a:prstGeom>
              <a:noFill/>
            </p:spPr>
            <p:txBody>
              <a:bodyPr wrap="square" lIns="91440" tIns="45720" rIns="91440" bIns="45720">
                <a:spAutoFit/>
              </a:bodyPr>
              <a:lstStyle/>
              <a:p>
                <a:pPr algn="ctr"/>
                <a:r>
                  <a:rPr lang="es-ES" sz="2400" b="1" cap="none" spc="50" dirty="0">
                    <a:ln w="9525" cmpd="sng">
                      <a:solidFill>
                        <a:schemeClr val="accent1"/>
                      </a:solidFill>
                      <a:prstDash val="solid"/>
                    </a:ln>
                    <a:solidFill>
                      <a:srgbClr val="70AD47">
                        <a:tint val="1000"/>
                      </a:srgbClr>
                    </a:solidFill>
                    <a:effectLst>
                      <a:glow rad="38100">
                        <a:schemeClr val="accent1">
                          <a:alpha val="40000"/>
                        </a:schemeClr>
                      </a:glow>
                    </a:effectLst>
                    <a:latin typeface="Gill Sans MT" panose="020B0502020104020203" pitchFamily="34" charset="0"/>
                  </a:rPr>
                  <a:t>CONSUMO DE SUSTANCIAS NOCIVAS</a:t>
                </a:r>
              </a:p>
            </p:txBody>
          </p:sp>
        </p:grpSp>
      </p:grpSp>
      <p:sp>
        <p:nvSpPr>
          <p:cNvPr id="13" name="CuadroTexto 12">
            <a:extLst>
              <a:ext uri="{FF2B5EF4-FFF2-40B4-BE49-F238E27FC236}">
                <a16:creationId xmlns:a16="http://schemas.microsoft.com/office/drawing/2014/main" id="{B5D34C72-C6B0-4D75-A63A-57EC84089773}"/>
              </a:ext>
            </a:extLst>
          </p:cNvPr>
          <p:cNvSpPr txBox="1"/>
          <p:nvPr/>
        </p:nvSpPr>
        <p:spPr>
          <a:xfrm>
            <a:off x="2771798" y="2029847"/>
            <a:ext cx="6120679" cy="3785652"/>
          </a:xfrm>
          <a:prstGeom prst="rect">
            <a:avLst/>
          </a:prstGeom>
          <a:noFill/>
        </p:spPr>
        <p:txBody>
          <a:bodyPr wrap="square">
            <a:spAutoFit/>
          </a:bodyPr>
          <a:lstStyle/>
          <a:p>
            <a:pPr marL="342900" indent="-342900" algn="just">
              <a:buFont typeface="Wingdings" panose="05000000000000000000" pitchFamily="2" charset="2"/>
              <a:buChar char="Ø"/>
            </a:pPr>
            <a:r>
              <a:rPr lang="es-ES" sz="2000" dirty="0">
                <a:latin typeface="Gill Sans MT" panose="020B0502020104020203" pitchFamily="34" charset="0"/>
              </a:rPr>
              <a:t>El uso continuo de Tabaco, alcohol y/o drogas puede causar dependencia y discapacidad además de problemas crónicos de salud. Las consecuencias sociales del uso o dependencia de estos llegan mucho más allá del usuario y afectan a sus familias y a otras relaciones personales.</a:t>
            </a:r>
          </a:p>
          <a:p>
            <a:pPr algn="just"/>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Fumar aumenta hasta 4 veces más la incidencia de enfermedad cardiovascular.</a:t>
            </a:r>
          </a:p>
          <a:p>
            <a:pPr algn="just"/>
            <a:endParaRPr lang="es-ES" sz="2000" dirty="0">
              <a:latin typeface="Gill Sans MT" panose="020B0502020104020203" pitchFamily="34" charset="0"/>
            </a:endParaRPr>
          </a:p>
          <a:p>
            <a:pPr marL="342900" indent="-342900" algn="just">
              <a:buFont typeface="Wingdings" panose="05000000000000000000" pitchFamily="2" charset="2"/>
              <a:buChar char="Ø"/>
            </a:pPr>
            <a:r>
              <a:rPr lang="es-ES" sz="2000" dirty="0">
                <a:latin typeface="Gill Sans MT" panose="020B0502020104020203" pitchFamily="34" charset="0"/>
              </a:rPr>
              <a:t>Beber alcohol en cantidades elevadas también se relaciona con síndrome coronario agudo.</a:t>
            </a:r>
          </a:p>
        </p:txBody>
      </p:sp>
      <p:pic>
        <p:nvPicPr>
          <p:cNvPr id="7" name="Imagen 6">
            <a:extLst>
              <a:ext uri="{FF2B5EF4-FFF2-40B4-BE49-F238E27FC236}">
                <a16:creationId xmlns:a16="http://schemas.microsoft.com/office/drawing/2014/main" id="{AEF5DDDE-E765-483D-90BD-8A60C039D808}"/>
              </a:ext>
            </a:extLst>
          </p:cNvPr>
          <p:cNvPicPr>
            <a:picLocks noChangeAspect="1"/>
          </p:cNvPicPr>
          <p:nvPr/>
        </p:nvPicPr>
        <p:blipFill rotWithShape="1">
          <a:blip r:embed="rId2"/>
          <a:srcRect l="68995"/>
          <a:stretch/>
        </p:blipFill>
        <p:spPr>
          <a:xfrm>
            <a:off x="811230" y="3444497"/>
            <a:ext cx="1605313" cy="1444518"/>
          </a:xfrm>
          <a:prstGeom prst="rect">
            <a:avLst/>
          </a:prstGeom>
        </p:spPr>
      </p:pic>
      <p:pic>
        <p:nvPicPr>
          <p:cNvPr id="9" name="Imagen 8">
            <a:extLst>
              <a:ext uri="{FF2B5EF4-FFF2-40B4-BE49-F238E27FC236}">
                <a16:creationId xmlns:a16="http://schemas.microsoft.com/office/drawing/2014/main" id="{D9EFFD7B-C7B2-4FA5-BF10-66F32045A8E2}"/>
              </a:ext>
            </a:extLst>
          </p:cNvPr>
          <p:cNvPicPr>
            <a:picLocks noChangeAspect="1"/>
          </p:cNvPicPr>
          <p:nvPr/>
        </p:nvPicPr>
        <p:blipFill rotWithShape="1">
          <a:blip r:embed="rId2"/>
          <a:srcRect r="66095"/>
          <a:stretch/>
        </p:blipFill>
        <p:spPr>
          <a:xfrm>
            <a:off x="831198" y="5131601"/>
            <a:ext cx="1724577" cy="1468990"/>
          </a:xfrm>
          <a:prstGeom prst="rect">
            <a:avLst/>
          </a:prstGeom>
        </p:spPr>
      </p:pic>
      <p:pic>
        <p:nvPicPr>
          <p:cNvPr id="10" name="Imagen 9">
            <a:extLst>
              <a:ext uri="{FF2B5EF4-FFF2-40B4-BE49-F238E27FC236}">
                <a16:creationId xmlns:a16="http://schemas.microsoft.com/office/drawing/2014/main" id="{D9CF4C40-A23D-4B22-A007-910F6DA5294C}"/>
              </a:ext>
            </a:extLst>
          </p:cNvPr>
          <p:cNvPicPr>
            <a:picLocks noChangeAspect="1"/>
          </p:cNvPicPr>
          <p:nvPr/>
        </p:nvPicPr>
        <p:blipFill rotWithShape="1">
          <a:blip r:embed="rId2"/>
          <a:srcRect l="33905" r="32190"/>
          <a:stretch/>
        </p:blipFill>
        <p:spPr>
          <a:xfrm>
            <a:off x="801426" y="1895912"/>
            <a:ext cx="1754348" cy="1389072"/>
          </a:xfrm>
          <a:prstGeom prst="rect">
            <a:avLst/>
          </a:prstGeom>
        </p:spPr>
      </p:pic>
    </p:spTree>
    <p:extLst>
      <p:ext uri="{BB962C8B-B14F-4D97-AF65-F5344CB8AC3E}">
        <p14:creationId xmlns:p14="http://schemas.microsoft.com/office/powerpoint/2010/main" val="23288677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99100514-B237-47C6-BD51-953FAA6CEA0C}"/>
              </a:ext>
            </a:extLst>
          </p:cNvPr>
          <p:cNvSpPr/>
          <p:nvPr/>
        </p:nvSpPr>
        <p:spPr>
          <a:xfrm>
            <a:off x="395536" y="260648"/>
            <a:ext cx="8496943" cy="608324"/>
          </a:xfrm>
          <a:prstGeom prst="rect">
            <a:avLst/>
          </a:prstGeom>
          <a:solidFill>
            <a:schemeClr val="accent5">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es-ES" sz="2800" b="1" dirty="0">
                <a:solidFill>
                  <a:srgbClr val="F9B036"/>
                </a:solidFill>
                <a:latin typeface="Gill Sans MT" panose="020B0502020104020203" pitchFamily="34" charset="0"/>
                <a:ea typeface="+mj-ea"/>
                <a:cs typeface="+mj-cs"/>
              </a:rPr>
              <a:t>ULTIMOS CONSEJOS </a:t>
            </a:r>
            <a:endParaRPr lang="es-CO" sz="2800" b="1" dirty="0">
              <a:solidFill>
                <a:srgbClr val="F9B036"/>
              </a:solidFill>
              <a:latin typeface="Gill Sans MT" panose="020B0502020104020203" pitchFamily="34" charset="0"/>
              <a:ea typeface="+mj-ea"/>
              <a:cs typeface="+mj-cs"/>
            </a:endParaRPr>
          </a:p>
        </p:txBody>
      </p:sp>
      <p:sp>
        <p:nvSpPr>
          <p:cNvPr id="7" name="CuadroTexto 6">
            <a:extLst>
              <a:ext uri="{FF2B5EF4-FFF2-40B4-BE49-F238E27FC236}">
                <a16:creationId xmlns:a16="http://schemas.microsoft.com/office/drawing/2014/main" id="{30A47413-9056-47D2-81AC-B6C7D8A73993}"/>
              </a:ext>
            </a:extLst>
          </p:cNvPr>
          <p:cNvSpPr txBox="1"/>
          <p:nvPr/>
        </p:nvSpPr>
        <p:spPr>
          <a:xfrm>
            <a:off x="406235" y="1238304"/>
            <a:ext cx="4572000" cy="461665"/>
          </a:xfrm>
          <a:prstGeom prst="rect">
            <a:avLst/>
          </a:prstGeom>
          <a:noFill/>
        </p:spPr>
        <p:txBody>
          <a:bodyPr wrap="square">
            <a:spAutoFit/>
          </a:bodyPr>
          <a:lstStyle/>
          <a:p>
            <a:r>
              <a:rPr lang="es-ES" sz="2400" dirty="0">
                <a:latin typeface="Gill Sans MT" panose="020B0502020104020203" pitchFamily="34" charset="0"/>
              </a:rPr>
              <a:t>Escucha música, lee un libro, juega</a:t>
            </a:r>
            <a:endParaRPr lang="es-CO" sz="2400" dirty="0">
              <a:latin typeface="Gill Sans MT" panose="020B0502020104020203" pitchFamily="34" charset="0"/>
            </a:endParaRPr>
          </a:p>
        </p:txBody>
      </p:sp>
      <p:sp>
        <p:nvSpPr>
          <p:cNvPr id="8" name="CuadroTexto 7">
            <a:extLst>
              <a:ext uri="{FF2B5EF4-FFF2-40B4-BE49-F238E27FC236}">
                <a16:creationId xmlns:a16="http://schemas.microsoft.com/office/drawing/2014/main" id="{3C68BE01-5751-438D-AEC6-FB804FA520C8}"/>
              </a:ext>
            </a:extLst>
          </p:cNvPr>
          <p:cNvSpPr txBox="1"/>
          <p:nvPr/>
        </p:nvSpPr>
        <p:spPr>
          <a:xfrm>
            <a:off x="411461" y="1824362"/>
            <a:ext cx="5107342" cy="830997"/>
          </a:xfrm>
          <a:prstGeom prst="rect">
            <a:avLst/>
          </a:prstGeom>
          <a:noFill/>
        </p:spPr>
        <p:txBody>
          <a:bodyPr wrap="square">
            <a:spAutoFit/>
          </a:bodyPr>
          <a:lstStyle/>
          <a:p>
            <a:r>
              <a:rPr lang="es-ES" sz="2400" dirty="0">
                <a:latin typeface="Gill Sans MT" panose="020B0502020104020203" pitchFamily="34" charset="0"/>
              </a:rPr>
              <a:t>Apoya emocionalmente a otros esto es de beneficio mutuo</a:t>
            </a:r>
            <a:endParaRPr lang="es-CO" sz="2400" dirty="0">
              <a:latin typeface="Gill Sans MT" panose="020B0502020104020203" pitchFamily="34" charset="0"/>
            </a:endParaRPr>
          </a:p>
        </p:txBody>
      </p:sp>
      <p:sp>
        <p:nvSpPr>
          <p:cNvPr id="9" name="CuadroTexto 8">
            <a:extLst>
              <a:ext uri="{FF2B5EF4-FFF2-40B4-BE49-F238E27FC236}">
                <a16:creationId xmlns:a16="http://schemas.microsoft.com/office/drawing/2014/main" id="{2C96C5B0-C9A6-4AA0-BE25-9988D2638C92}"/>
              </a:ext>
            </a:extLst>
          </p:cNvPr>
          <p:cNvSpPr txBox="1"/>
          <p:nvPr/>
        </p:nvSpPr>
        <p:spPr>
          <a:xfrm>
            <a:off x="406235" y="2779752"/>
            <a:ext cx="5317893" cy="1200329"/>
          </a:xfrm>
          <a:prstGeom prst="rect">
            <a:avLst/>
          </a:prstGeom>
          <a:noFill/>
        </p:spPr>
        <p:txBody>
          <a:bodyPr wrap="square">
            <a:spAutoFit/>
          </a:bodyPr>
          <a:lstStyle/>
          <a:p>
            <a:pPr algn="just"/>
            <a:r>
              <a:rPr lang="es-ES" sz="2400" dirty="0">
                <a:latin typeface="Gill Sans MT" panose="020B0502020104020203" pitchFamily="34" charset="0"/>
              </a:rPr>
              <a:t>Evita  iniciar tu día escuchando o leyendo noticias que te generen ansiedad, temor o sentimientos negativos.</a:t>
            </a:r>
            <a:endParaRPr lang="es-CO" sz="2400" dirty="0">
              <a:latin typeface="Gill Sans MT" panose="020B0502020104020203" pitchFamily="34" charset="0"/>
            </a:endParaRPr>
          </a:p>
        </p:txBody>
      </p:sp>
      <p:sp>
        <p:nvSpPr>
          <p:cNvPr id="10" name="CuadroTexto 9">
            <a:extLst>
              <a:ext uri="{FF2B5EF4-FFF2-40B4-BE49-F238E27FC236}">
                <a16:creationId xmlns:a16="http://schemas.microsoft.com/office/drawing/2014/main" id="{EB8BC99B-4057-4465-966C-8D0B61018E08}"/>
              </a:ext>
            </a:extLst>
          </p:cNvPr>
          <p:cNvSpPr txBox="1"/>
          <p:nvPr/>
        </p:nvSpPr>
        <p:spPr>
          <a:xfrm>
            <a:off x="389322" y="4104474"/>
            <a:ext cx="5760640" cy="830997"/>
          </a:xfrm>
          <a:prstGeom prst="rect">
            <a:avLst/>
          </a:prstGeom>
          <a:noFill/>
        </p:spPr>
        <p:txBody>
          <a:bodyPr wrap="square">
            <a:spAutoFit/>
          </a:bodyPr>
          <a:lstStyle/>
          <a:p>
            <a:r>
              <a:rPr lang="es-ES" sz="2400" dirty="0">
                <a:latin typeface="Gill Sans MT" panose="020B0502020104020203" pitchFamily="34" charset="0"/>
              </a:rPr>
              <a:t>Procura hacer un buen manejo del tiempo, no procrastines, se resiliente.</a:t>
            </a:r>
            <a:endParaRPr lang="es-CO" sz="2400" dirty="0">
              <a:latin typeface="Gill Sans MT" panose="020B0502020104020203" pitchFamily="34" charset="0"/>
            </a:endParaRPr>
          </a:p>
        </p:txBody>
      </p:sp>
      <p:sp>
        <p:nvSpPr>
          <p:cNvPr id="13" name="CuadroTexto 12">
            <a:extLst>
              <a:ext uri="{FF2B5EF4-FFF2-40B4-BE49-F238E27FC236}">
                <a16:creationId xmlns:a16="http://schemas.microsoft.com/office/drawing/2014/main" id="{32DF6D8F-B720-47E2-BFD1-638D74221B99}"/>
              </a:ext>
            </a:extLst>
          </p:cNvPr>
          <p:cNvSpPr txBox="1"/>
          <p:nvPr/>
        </p:nvSpPr>
        <p:spPr>
          <a:xfrm>
            <a:off x="406235" y="5059864"/>
            <a:ext cx="5112568" cy="461665"/>
          </a:xfrm>
          <a:prstGeom prst="rect">
            <a:avLst/>
          </a:prstGeom>
          <a:noFill/>
        </p:spPr>
        <p:txBody>
          <a:bodyPr wrap="square">
            <a:spAutoFit/>
          </a:bodyPr>
          <a:lstStyle/>
          <a:p>
            <a:r>
              <a:rPr lang="es-ES" sz="2400" dirty="0">
                <a:latin typeface="Gill Sans MT" panose="020B0502020104020203" pitchFamily="34" charset="0"/>
              </a:rPr>
              <a:t>Mantén buenas practicas de convivencia</a:t>
            </a:r>
            <a:endParaRPr lang="es-CO" sz="2400" dirty="0">
              <a:latin typeface="Gill Sans MT" panose="020B0502020104020203" pitchFamily="34" charset="0"/>
            </a:endParaRPr>
          </a:p>
        </p:txBody>
      </p:sp>
      <p:pic>
        <p:nvPicPr>
          <p:cNvPr id="16" name="Imagen 15" descr="Frases de agradecimiento y GIF para dar las gracias - cupidoh.com">
            <a:extLst>
              <a:ext uri="{FF2B5EF4-FFF2-40B4-BE49-F238E27FC236}">
                <a16:creationId xmlns:a16="http://schemas.microsoft.com/office/drawing/2014/main" id="{C7380612-6B92-4CDB-80E3-CFB36188450C}"/>
              </a:ext>
            </a:extLst>
          </p:cNvPr>
          <p:cNvPicPr>
            <a:picLocks noChangeAspect="1"/>
          </p:cNvPicPr>
          <p:nvPr/>
        </p:nvPicPr>
        <p:blipFill rotWithShape="1">
          <a:blip r:embed="rId2">
            <a:extLst>
              <a:ext uri="{28A0092B-C50C-407E-A947-70E740481C1C}">
                <a14:useLocalDpi xmlns:a14="http://schemas.microsoft.com/office/drawing/2010/main" val="0"/>
              </a:ext>
            </a:extLst>
          </a:blip>
          <a:srcRect b="11048"/>
          <a:stretch/>
        </p:blipFill>
        <p:spPr bwMode="auto">
          <a:xfrm>
            <a:off x="5868144" y="1238305"/>
            <a:ext cx="3024335" cy="428322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4407146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2825" t="14928" r="5948" b="24209"/>
          <a:stretch/>
        </p:blipFill>
        <p:spPr bwMode="auto">
          <a:xfrm>
            <a:off x="1151620" y="1726324"/>
            <a:ext cx="7380820" cy="39570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CuadroTexto 1">
            <a:extLst>
              <a:ext uri="{FF2B5EF4-FFF2-40B4-BE49-F238E27FC236}">
                <a16:creationId xmlns:a16="http://schemas.microsoft.com/office/drawing/2014/main" id="{5E89EEDB-7837-4F45-AEC5-D781B5A45C89}"/>
              </a:ext>
            </a:extLst>
          </p:cNvPr>
          <p:cNvSpPr txBox="1"/>
          <p:nvPr/>
        </p:nvSpPr>
        <p:spPr>
          <a:xfrm>
            <a:off x="1115616" y="232725"/>
            <a:ext cx="7416824" cy="1477328"/>
          </a:xfrm>
          <a:prstGeom prst="rect">
            <a:avLst/>
          </a:prstGeom>
          <a:noFill/>
        </p:spPr>
        <p:txBody>
          <a:bodyPr wrap="square" rtlCol="0">
            <a:spAutoFit/>
          </a:bodyPr>
          <a:lstStyle/>
          <a:p>
            <a:r>
              <a:rPr lang="es-CO" b="1" dirty="0">
                <a:latin typeface="Gill Sans MT" panose="020B0502020104020203" pitchFamily="34" charset="0"/>
              </a:rPr>
              <a:t>Recuerda que en la línea efectiva de ARL COLMENA cuentas con apoyo psicológico completamente gratuito 2</a:t>
            </a:r>
            <a:r>
              <a:rPr lang="es-ES" b="1" dirty="0">
                <a:latin typeface="Gill Sans MT" panose="020B0502020104020203" pitchFamily="34" charset="0"/>
              </a:rPr>
              <a:t>4 horas del día, 7 días a la semana, los 365 días del año. </a:t>
            </a:r>
            <a:r>
              <a:rPr lang="es-ES" b="1" i="0" dirty="0">
                <a:solidFill>
                  <a:srgbClr val="009999"/>
                </a:solidFill>
                <a:effectLst/>
                <a:latin typeface="Gill Sans MT" panose="020B0502020104020203" pitchFamily="34" charset="0"/>
              </a:rPr>
              <a:t>https://www.colmenaseguros.com/servicio-cliente/Paginas/linea-efectiva.aspx</a:t>
            </a:r>
            <a:r>
              <a:rPr lang="es-CO" b="1" dirty="0">
                <a:solidFill>
                  <a:srgbClr val="009999"/>
                </a:solidFill>
                <a:latin typeface="Gill Sans MT" panose="020B0502020104020203" pitchFamily="34" charset="0"/>
              </a:rPr>
              <a:t>.</a:t>
            </a:r>
          </a:p>
        </p:txBody>
      </p:sp>
      <p:sp>
        <p:nvSpPr>
          <p:cNvPr id="5" name="CuadroTexto 4">
            <a:extLst>
              <a:ext uri="{FF2B5EF4-FFF2-40B4-BE49-F238E27FC236}">
                <a16:creationId xmlns:a16="http://schemas.microsoft.com/office/drawing/2014/main" id="{0286E3E4-54A0-47F7-B97C-B9737A0E37E4}"/>
              </a:ext>
            </a:extLst>
          </p:cNvPr>
          <p:cNvSpPr txBox="1"/>
          <p:nvPr/>
        </p:nvSpPr>
        <p:spPr>
          <a:xfrm>
            <a:off x="1691680" y="6181273"/>
            <a:ext cx="5328592" cy="400110"/>
          </a:xfrm>
          <a:prstGeom prst="rect">
            <a:avLst/>
          </a:prstGeom>
          <a:noFill/>
        </p:spPr>
        <p:txBody>
          <a:bodyPr wrap="square">
            <a:spAutoFit/>
          </a:bodyPr>
          <a:lstStyle/>
          <a:p>
            <a:r>
              <a:rPr lang="es-CO" sz="2000" b="1" dirty="0">
                <a:latin typeface="Gill Sans MT" panose="020B0502020104020203" pitchFamily="34" charset="0"/>
              </a:rPr>
              <a:t>https://forms.gle/Rfxxx3MyfVUSChF97</a:t>
            </a:r>
          </a:p>
        </p:txBody>
      </p:sp>
      <p:sp>
        <p:nvSpPr>
          <p:cNvPr id="6" name="CuadroTexto 5">
            <a:extLst>
              <a:ext uri="{FF2B5EF4-FFF2-40B4-BE49-F238E27FC236}">
                <a16:creationId xmlns:a16="http://schemas.microsoft.com/office/drawing/2014/main" id="{9E07AE05-353D-40C4-9E71-53ABED4DF504}"/>
              </a:ext>
            </a:extLst>
          </p:cNvPr>
          <p:cNvSpPr txBox="1"/>
          <p:nvPr/>
        </p:nvSpPr>
        <p:spPr>
          <a:xfrm>
            <a:off x="1115616" y="5699624"/>
            <a:ext cx="1440160" cy="461665"/>
          </a:xfrm>
          <a:prstGeom prst="rect">
            <a:avLst/>
          </a:prstGeom>
          <a:solidFill>
            <a:srgbClr val="009999"/>
          </a:solidFill>
        </p:spPr>
        <p:txBody>
          <a:bodyPr wrap="square">
            <a:spAutoFit/>
          </a:bodyPr>
          <a:lstStyle/>
          <a:p>
            <a:r>
              <a:rPr lang="es-ES" sz="2400" dirty="0">
                <a:latin typeface="Gill Sans MT" panose="020B0502020104020203" pitchFamily="34" charset="0"/>
              </a:rPr>
              <a:t>Asistencia</a:t>
            </a:r>
            <a:endParaRPr lang="es-CO" sz="2400" dirty="0">
              <a:latin typeface="Gill Sans MT" panose="020B0502020104020203" pitchFamily="34" charset="0"/>
            </a:endParaRPr>
          </a:p>
        </p:txBody>
      </p:sp>
    </p:spTree>
    <p:extLst>
      <p:ext uri="{BB962C8B-B14F-4D97-AF65-F5344CB8AC3E}">
        <p14:creationId xmlns:p14="http://schemas.microsoft.com/office/powerpoint/2010/main" val="1893726579"/>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theme/theme1.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9199</TotalTime>
  <Words>1585</Words>
  <Application>Microsoft Office PowerPoint</Application>
  <PresentationFormat>Presentación en pantalla (4:3)</PresentationFormat>
  <Paragraphs>203</Paragraphs>
  <Slides>35</Slides>
  <Notes>0</Notes>
  <HiddenSlides>0</HiddenSlides>
  <MMClips>2</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35</vt:i4>
      </vt:variant>
    </vt:vector>
  </HeadingPairs>
  <TitlesOfParts>
    <vt:vector size="41" baseType="lpstr">
      <vt:lpstr>Arial</vt:lpstr>
      <vt:lpstr>Arial</vt:lpstr>
      <vt:lpstr>Calibri</vt:lpstr>
      <vt:lpstr>Gill Sans MT</vt:lpstr>
      <vt:lpstr>Wingdings</vt:lpstr>
      <vt:lpstr>1_Tema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Colmena Riesgos Profesionales ARP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Andrea Camargo Diaz</dc:creator>
  <cp:lastModifiedBy>IVYS AZUCENA PERLAZA CAPURRO</cp:lastModifiedBy>
  <cp:revision>142</cp:revision>
  <dcterms:created xsi:type="dcterms:W3CDTF">2020-02-25T19:07:09Z</dcterms:created>
  <dcterms:modified xsi:type="dcterms:W3CDTF">2023-03-24T20:27:40Z</dcterms:modified>
</cp:coreProperties>
</file>