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1" r:id="rId3"/>
    <p:sldId id="259" r:id="rId4"/>
    <p:sldId id="296" r:id="rId5"/>
    <p:sldId id="301" r:id="rId6"/>
    <p:sldId id="302" r:id="rId7"/>
    <p:sldId id="265" r:id="rId8"/>
    <p:sldId id="262" r:id="rId9"/>
    <p:sldId id="27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343" autoAdjust="0"/>
  </p:normalViewPr>
  <p:slideViewPr>
    <p:cSldViewPr snapToGrid="0">
      <p:cViewPr varScale="1">
        <p:scale>
          <a:sx n="73" d="100"/>
          <a:sy n="73" d="100"/>
        </p:scale>
        <p:origin x="58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1</a:t>
            </a:r>
            <a:r>
              <a:rPr lang="es-ES" baseline="0"/>
              <a:t> trimestre 2022</a:t>
            </a:r>
            <a:endParaRPr lang="es-E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8/16/2022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04903" y="107003"/>
            <a:ext cx="6126479" cy="1029468"/>
          </a:xfrm>
        </p:spPr>
        <p:txBody>
          <a:bodyPr>
            <a:normAutofit/>
          </a:bodyPr>
          <a:lstStyle/>
          <a:p>
            <a:r>
              <a:rPr lang="es-CO" dirty="0" smtClean="0"/>
              <a:t>Medición de gravedad API</a:t>
            </a:r>
            <a:endParaRPr lang="es-ES" b="1" dirty="0"/>
          </a:p>
        </p:txBody>
      </p:sp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2011680" y="1136470"/>
            <a:ext cx="9342119" cy="504049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MX" dirty="0" smtClean="0"/>
              <a:t>Contenido:</a:t>
            </a:r>
          </a:p>
          <a:p>
            <a:pPr marL="0" indent="0" algn="just">
              <a:buNone/>
            </a:pPr>
            <a:endParaRPr lang="es-MX" dirty="0" smtClean="0"/>
          </a:p>
          <a:p>
            <a:pPr marL="0" indent="0" algn="just">
              <a:buNone/>
            </a:pPr>
            <a:r>
              <a:rPr lang="es-CO" dirty="0"/>
              <a:t>➢ Calidad de hidrocarburos líquidos </a:t>
            </a:r>
            <a:endParaRPr lang="es-CO" dirty="0" smtClean="0"/>
          </a:p>
          <a:p>
            <a:pPr marL="0" indent="0" algn="just">
              <a:buNone/>
            </a:pPr>
            <a:r>
              <a:rPr lang="es-CO" dirty="0" smtClean="0"/>
              <a:t>➢ </a:t>
            </a:r>
            <a:r>
              <a:rPr lang="es-CO" dirty="0"/>
              <a:t>Medición de densidad usando hidrómetro </a:t>
            </a:r>
            <a:endParaRPr lang="es-CO" dirty="0" smtClean="0"/>
          </a:p>
          <a:p>
            <a:pPr marL="0" indent="0" algn="just">
              <a:buNone/>
            </a:pPr>
            <a:r>
              <a:rPr lang="es-CO" dirty="0" smtClean="0"/>
              <a:t>➢ </a:t>
            </a:r>
            <a:r>
              <a:rPr lang="es-CO" dirty="0"/>
              <a:t>Medición de densidad usando densímetro digital</a:t>
            </a:r>
            <a:endParaRPr lang="es-MX" dirty="0" smtClean="0"/>
          </a:p>
          <a:p>
            <a:pPr marL="0" indent="0" algn="just">
              <a:buNone/>
            </a:pPr>
            <a:endParaRPr lang="es-MX" dirty="0" smtClean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10" name="Grá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94134606"/>
              </p:ext>
            </p:extLst>
          </p:nvPr>
        </p:nvGraphicFramePr>
        <p:xfrm>
          <a:off x="307385" y="2276305"/>
          <a:ext cx="9829392" cy="2760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456181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Marcador de contenido 4"/>
          <p:cNvSpPr txBox="1">
            <a:spLocks/>
          </p:cNvSpPr>
          <p:nvPr/>
        </p:nvSpPr>
        <p:spPr>
          <a:xfrm>
            <a:off x="1943100" y="1242958"/>
            <a:ext cx="9396644" cy="494993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MX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325189" y="273316"/>
            <a:ext cx="100714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600" dirty="0" smtClean="0"/>
              <a:t> </a:t>
            </a:r>
            <a:r>
              <a:rPr lang="es-ES" sz="3600" b="1" dirty="0" smtClean="0"/>
              <a:t>DENSIDAD, DESISDA RELATIVA Y GRAVEDAD API</a:t>
            </a:r>
            <a:endParaRPr lang="es-CO" sz="3600" dirty="0"/>
          </a:p>
        </p:txBody>
      </p:sp>
      <p:pic>
        <p:nvPicPr>
          <p:cNvPr id="9" name="Marcador de contenido 8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820832" y="1007062"/>
            <a:ext cx="6543675" cy="139065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9354" y="2302887"/>
            <a:ext cx="3438525" cy="102870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4194" y="3853544"/>
            <a:ext cx="6830313" cy="1741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688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38250" y="232605"/>
            <a:ext cx="7811589" cy="890801"/>
          </a:xfrm>
        </p:spPr>
        <p:txBody>
          <a:bodyPr>
            <a:normAutofit fontScale="90000"/>
          </a:bodyPr>
          <a:lstStyle/>
          <a:p>
            <a:r>
              <a:rPr lang="es-CO" b="1" dirty="0" smtClean="0"/>
              <a:t>IMPORTANCIA DE DETERMINAR LA GRAVEDAD API</a:t>
            </a:r>
            <a:endParaRPr lang="es-ES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28354" y="1123406"/>
            <a:ext cx="9825445" cy="5053557"/>
          </a:xfrm>
        </p:spPr>
        <p:txBody>
          <a:bodyPr/>
          <a:lstStyle/>
          <a:p>
            <a:pPr marL="0" indent="0" algn="just">
              <a:buNone/>
            </a:pPr>
            <a:r>
              <a:rPr lang="es-CO" sz="2400" dirty="0"/>
              <a:t>o La gravedad API se </a:t>
            </a:r>
            <a:r>
              <a:rPr lang="es-CO" sz="2400" dirty="0" err="1"/>
              <a:t>require</a:t>
            </a:r>
            <a:r>
              <a:rPr lang="es-CO" sz="2400" dirty="0"/>
              <a:t> para convertir un volumen medido en masa o volumen estándar (a 60 °F y 14,696 </a:t>
            </a:r>
            <a:r>
              <a:rPr lang="es-CO" sz="2400" dirty="0" err="1"/>
              <a:t>psia</a:t>
            </a:r>
            <a:r>
              <a:rPr lang="es-CO" sz="2400" dirty="0"/>
              <a:t>). Esta conversión tiene mayor exactitud en la medida en que la temperatura en que se hace la lectura del equipo sea lo más cercana posible a la que tiene el crudo en su medición de volumen. </a:t>
            </a:r>
            <a:endParaRPr lang="es-CO" sz="2400" dirty="0" smtClean="0"/>
          </a:p>
          <a:p>
            <a:pPr marL="0" indent="0" algn="just">
              <a:buNone/>
            </a:pPr>
            <a:r>
              <a:rPr lang="es-CO" sz="2400" dirty="0" smtClean="0"/>
              <a:t>o </a:t>
            </a:r>
            <a:r>
              <a:rPr lang="es-CO" sz="2400" dirty="0"/>
              <a:t>El precio del crudo depende, entre otras cosas, de su gravedad API. </a:t>
            </a:r>
            <a:endParaRPr lang="es-CO" sz="2400" dirty="0" smtClean="0"/>
          </a:p>
          <a:p>
            <a:pPr marL="0" indent="0" algn="just">
              <a:buNone/>
            </a:pPr>
            <a:r>
              <a:rPr lang="es-CO" sz="2400" dirty="0" smtClean="0"/>
              <a:t>o </a:t>
            </a:r>
            <a:r>
              <a:rPr lang="es-CO" sz="2400" dirty="0"/>
              <a:t>La densidad es un factor de calidad importante para varios productos de petróleo, pues afecta su almacenamiento, manejo y </a:t>
            </a:r>
            <a:r>
              <a:rPr lang="es-CO" sz="2400" dirty="0" smtClean="0"/>
              <a:t>combustión. </a:t>
            </a:r>
            <a:endParaRPr lang="es-ES" sz="2400" dirty="0"/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4514" y="4293770"/>
            <a:ext cx="2607127" cy="1970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163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6022" y="365760"/>
            <a:ext cx="10659291" cy="783771"/>
          </a:xfrm>
        </p:spPr>
        <p:txBody>
          <a:bodyPr>
            <a:normAutofit fontScale="90000"/>
          </a:bodyPr>
          <a:lstStyle/>
          <a:p>
            <a:r>
              <a:rPr lang="es-CO" dirty="0" smtClean="0"/>
              <a:t>                Medición de densidad con hidrómetro   </a:t>
            </a:r>
            <a:r>
              <a:rPr lang="es-CO" dirty="0"/>
              <a:t/>
            </a:r>
            <a:br>
              <a:rPr lang="es-CO" dirty="0"/>
            </a:br>
            <a:endParaRPr lang="es-ES" dirty="0"/>
          </a:p>
        </p:txBody>
      </p:sp>
      <p:sp>
        <p:nvSpPr>
          <p:cNvPr id="7" name="Marcador de contenido 6"/>
          <p:cNvSpPr>
            <a:spLocks noGrp="1"/>
          </p:cNvSpPr>
          <p:nvPr>
            <p:ph idx="1"/>
          </p:nvPr>
        </p:nvSpPr>
        <p:spPr>
          <a:xfrm>
            <a:off x="1972492" y="1149531"/>
            <a:ext cx="9407434" cy="500307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sz="2400" dirty="0"/>
              <a:t>Un hidrómetro es </a:t>
            </a:r>
            <a:r>
              <a:rPr lang="es-CO" sz="2400" dirty="0" smtClean="0"/>
              <a:t>un instrumento </a:t>
            </a:r>
            <a:r>
              <a:rPr lang="es-CO" sz="2400" dirty="0"/>
              <a:t>graduado </a:t>
            </a:r>
            <a:r>
              <a:rPr lang="es-CO" sz="2400" dirty="0" smtClean="0"/>
              <a:t>en escala </a:t>
            </a:r>
            <a:r>
              <a:rPr lang="es-CO" sz="2400" dirty="0"/>
              <a:t>API, el cual se </a:t>
            </a:r>
            <a:r>
              <a:rPr lang="es-CO" sz="2400" dirty="0" smtClean="0"/>
              <a:t>deja flotar </a:t>
            </a:r>
            <a:r>
              <a:rPr lang="es-CO" sz="2400" dirty="0"/>
              <a:t>libremente sobre </a:t>
            </a:r>
            <a:r>
              <a:rPr lang="es-CO" sz="2400" dirty="0" smtClean="0"/>
              <a:t>una muestra para determinar su gravedad </a:t>
            </a:r>
            <a:r>
              <a:rPr lang="es-CO" sz="2400" dirty="0"/>
              <a:t>API</a:t>
            </a:r>
            <a:r>
              <a:rPr lang="es-CO" sz="2400" dirty="0" smtClean="0"/>
              <a:t>.</a:t>
            </a:r>
          </a:p>
          <a:p>
            <a:pPr marL="0" indent="0" algn="just">
              <a:buNone/>
            </a:pPr>
            <a:r>
              <a:rPr lang="es-CO" sz="2400" dirty="0"/>
              <a:t>La flotabilidad, descrita habitualmente como “principio de Arquímedes”, es </a:t>
            </a:r>
            <a:r>
              <a:rPr lang="es-CO" sz="2400" dirty="0" smtClean="0"/>
              <a:t>un principio </a:t>
            </a:r>
            <a:r>
              <a:rPr lang="es-CO" sz="2400" dirty="0"/>
              <a:t>físico que afirma que un cuerpo total o parcialmente </a:t>
            </a:r>
            <a:r>
              <a:rPr lang="es-CO" sz="2400" dirty="0" smtClean="0"/>
              <a:t>sumergido en </a:t>
            </a:r>
            <a:r>
              <a:rPr lang="es-CO" sz="2400" dirty="0"/>
              <a:t>un fluido estático, será empujado con una fuerza vertical </a:t>
            </a:r>
            <a:r>
              <a:rPr lang="es-CO" sz="2400" dirty="0" smtClean="0"/>
              <a:t>ascendente igual </a:t>
            </a:r>
            <a:r>
              <a:rPr lang="es-CO" sz="2400" dirty="0"/>
              <a:t>al peso del volumen de fluido desplazado por dicho cuerpo.</a:t>
            </a:r>
            <a:endParaRPr lang="es-CO" sz="2400" dirty="0" smtClean="0"/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9622" y="5427617"/>
            <a:ext cx="1284515" cy="128451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0057" y="3807822"/>
            <a:ext cx="2194559" cy="204460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7657" y="3404165"/>
            <a:ext cx="3797754" cy="2851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8820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610393" y="209006"/>
            <a:ext cx="8597537" cy="1123406"/>
          </a:xfrm>
        </p:spPr>
        <p:txBody>
          <a:bodyPr>
            <a:normAutofit/>
          </a:bodyPr>
          <a:lstStyle/>
          <a:p>
            <a:r>
              <a:rPr lang="es-CO" b="1" dirty="0" smtClean="0"/>
              <a:t>Norma Aplicable</a:t>
            </a:r>
            <a:endParaRPr lang="es-ES" b="1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7930" y="5489699"/>
            <a:ext cx="849085" cy="849085"/>
          </a:xfrm>
          <a:prstGeom prst="rect">
            <a:avLst/>
          </a:prstGeom>
        </p:spPr>
      </p:pic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593669" y="1332412"/>
            <a:ext cx="10071462" cy="484455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ES" dirty="0"/>
              <a:t>➢ API MPMS 9.1 (ASTM D1298) – Standard Test </a:t>
            </a:r>
            <a:r>
              <a:rPr lang="es-ES" dirty="0" err="1"/>
              <a:t>Method</a:t>
            </a:r>
            <a:r>
              <a:rPr lang="es-ES" dirty="0"/>
              <a:t> </a:t>
            </a:r>
            <a:r>
              <a:rPr lang="es-ES" dirty="0" err="1" smtClean="0"/>
              <a:t>for</a:t>
            </a:r>
            <a:r>
              <a:rPr lang="es-ES" dirty="0" smtClean="0"/>
              <a:t> </a:t>
            </a:r>
            <a:r>
              <a:rPr lang="es-ES" dirty="0" err="1" smtClean="0"/>
              <a:t>Density</a:t>
            </a:r>
            <a:r>
              <a:rPr lang="es-ES" dirty="0"/>
              <a:t>, </a:t>
            </a:r>
            <a:r>
              <a:rPr lang="es-ES" dirty="0" err="1"/>
              <a:t>Relative</a:t>
            </a:r>
            <a:r>
              <a:rPr lang="es-ES" dirty="0"/>
              <a:t> </a:t>
            </a:r>
            <a:r>
              <a:rPr lang="es-ES" dirty="0" err="1"/>
              <a:t>Density</a:t>
            </a:r>
            <a:r>
              <a:rPr lang="es-ES" dirty="0"/>
              <a:t> (</a:t>
            </a:r>
            <a:r>
              <a:rPr lang="es-ES" dirty="0" err="1"/>
              <a:t>Specific</a:t>
            </a:r>
            <a:r>
              <a:rPr lang="es-ES" dirty="0"/>
              <a:t> </a:t>
            </a:r>
            <a:r>
              <a:rPr lang="es-ES" dirty="0" err="1"/>
              <a:t>Gravity</a:t>
            </a:r>
            <a:r>
              <a:rPr lang="es-ES" dirty="0"/>
              <a:t>), </a:t>
            </a:r>
            <a:r>
              <a:rPr lang="es-ES" dirty="0" err="1"/>
              <a:t>or</a:t>
            </a:r>
            <a:r>
              <a:rPr lang="es-ES" dirty="0"/>
              <a:t> API </a:t>
            </a:r>
            <a:r>
              <a:rPr lang="es-ES" dirty="0" err="1"/>
              <a:t>Gravity</a:t>
            </a:r>
            <a:r>
              <a:rPr lang="es-ES" dirty="0"/>
              <a:t> </a:t>
            </a:r>
            <a:r>
              <a:rPr lang="es-ES" dirty="0" smtClean="0"/>
              <a:t>of </a:t>
            </a:r>
            <a:r>
              <a:rPr lang="es-ES" dirty="0" err="1" smtClean="0"/>
              <a:t>Crude</a:t>
            </a:r>
            <a:r>
              <a:rPr lang="es-ES" dirty="0" smtClean="0"/>
              <a:t> </a:t>
            </a:r>
            <a:r>
              <a:rPr lang="es-ES" dirty="0" err="1"/>
              <a:t>Petroleum</a:t>
            </a:r>
            <a:r>
              <a:rPr lang="es-ES" dirty="0"/>
              <a:t> and </a:t>
            </a:r>
            <a:r>
              <a:rPr lang="es-ES" dirty="0" err="1"/>
              <a:t>Liquid</a:t>
            </a:r>
            <a:r>
              <a:rPr lang="es-ES" dirty="0"/>
              <a:t> </a:t>
            </a:r>
            <a:r>
              <a:rPr lang="es-ES" dirty="0" err="1"/>
              <a:t>Petroleum</a:t>
            </a:r>
            <a:r>
              <a:rPr lang="es-ES" dirty="0"/>
              <a:t> </a:t>
            </a:r>
            <a:r>
              <a:rPr lang="es-ES" dirty="0" err="1"/>
              <a:t>Products</a:t>
            </a:r>
            <a:r>
              <a:rPr lang="es-ES" dirty="0"/>
              <a:t> </a:t>
            </a:r>
            <a:r>
              <a:rPr lang="es-ES" dirty="0" err="1"/>
              <a:t>by</a:t>
            </a:r>
            <a:r>
              <a:rPr lang="es-ES" dirty="0"/>
              <a:t> </a:t>
            </a:r>
            <a:r>
              <a:rPr lang="es-ES" dirty="0" err="1" smtClean="0"/>
              <a:t>Hydrometer</a:t>
            </a:r>
            <a:r>
              <a:rPr lang="es-ES" dirty="0" smtClean="0"/>
              <a:t> </a:t>
            </a:r>
            <a:r>
              <a:rPr lang="es-ES" dirty="0" err="1" smtClean="0"/>
              <a:t>Method</a:t>
            </a:r>
            <a:endParaRPr lang="es-ES" dirty="0"/>
          </a:p>
          <a:p>
            <a:pPr marL="0" indent="0">
              <a:buNone/>
            </a:pPr>
            <a:r>
              <a:rPr lang="es-ES" dirty="0"/>
              <a:t>➢ API MPMS 9.2 (ASTM D1657) – Standard Test </a:t>
            </a:r>
            <a:r>
              <a:rPr lang="es-ES" dirty="0" err="1"/>
              <a:t>Method</a:t>
            </a:r>
            <a:r>
              <a:rPr lang="es-ES" dirty="0"/>
              <a:t> </a:t>
            </a:r>
            <a:r>
              <a:rPr lang="es-ES" dirty="0" err="1" smtClean="0"/>
              <a:t>for</a:t>
            </a:r>
            <a:r>
              <a:rPr lang="es-ES" dirty="0" smtClean="0"/>
              <a:t> </a:t>
            </a:r>
            <a:r>
              <a:rPr lang="es-ES" dirty="0" err="1" smtClean="0"/>
              <a:t>Density</a:t>
            </a:r>
            <a:r>
              <a:rPr lang="es-ES" dirty="0" smtClean="0"/>
              <a:t> </a:t>
            </a:r>
            <a:r>
              <a:rPr lang="es-ES" dirty="0" err="1" smtClean="0"/>
              <a:t>or</a:t>
            </a:r>
            <a:r>
              <a:rPr lang="es-ES" dirty="0" smtClean="0"/>
              <a:t> </a:t>
            </a:r>
            <a:r>
              <a:rPr lang="es-ES" dirty="0" err="1" smtClean="0"/>
              <a:t>Relative</a:t>
            </a:r>
            <a:r>
              <a:rPr lang="es-ES" dirty="0" smtClean="0"/>
              <a:t> </a:t>
            </a:r>
            <a:r>
              <a:rPr lang="es-ES" dirty="0" err="1"/>
              <a:t>Density</a:t>
            </a:r>
            <a:r>
              <a:rPr lang="es-ES" dirty="0"/>
              <a:t> of Light </a:t>
            </a:r>
            <a:r>
              <a:rPr lang="es-ES" dirty="0" err="1"/>
              <a:t>Hydrocarbons</a:t>
            </a:r>
            <a:r>
              <a:rPr lang="es-ES" dirty="0"/>
              <a:t> </a:t>
            </a:r>
            <a:r>
              <a:rPr lang="es-ES" dirty="0" err="1"/>
              <a:t>by</a:t>
            </a:r>
            <a:r>
              <a:rPr lang="es-ES" dirty="0"/>
              <a:t> </a:t>
            </a:r>
            <a:r>
              <a:rPr lang="es-ES" dirty="0" err="1" smtClean="0"/>
              <a:t>Pressure</a:t>
            </a:r>
            <a:r>
              <a:rPr lang="es-ES" dirty="0" smtClean="0"/>
              <a:t> </a:t>
            </a:r>
            <a:r>
              <a:rPr lang="es-ES" dirty="0" err="1" smtClean="0"/>
              <a:t>Hydrometer</a:t>
            </a:r>
            <a:endParaRPr lang="es-ES" dirty="0"/>
          </a:p>
          <a:p>
            <a:pPr marL="0" indent="0">
              <a:buNone/>
            </a:pPr>
            <a:r>
              <a:rPr lang="es-ES" dirty="0"/>
              <a:t>➢ API MPMS 9.3 (ASTM D6822) – Standard Test </a:t>
            </a:r>
            <a:r>
              <a:rPr lang="es-ES" dirty="0" err="1"/>
              <a:t>Method</a:t>
            </a:r>
            <a:r>
              <a:rPr lang="es-ES" dirty="0"/>
              <a:t> </a:t>
            </a:r>
            <a:r>
              <a:rPr lang="es-ES" dirty="0" err="1" smtClean="0"/>
              <a:t>for</a:t>
            </a:r>
            <a:r>
              <a:rPr lang="es-ES" dirty="0" smtClean="0"/>
              <a:t> </a:t>
            </a:r>
            <a:r>
              <a:rPr lang="es-ES" dirty="0" err="1" smtClean="0"/>
              <a:t>Density</a:t>
            </a:r>
            <a:r>
              <a:rPr lang="es-ES" dirty="0"/>
              <a:t>, </a:t>
            </a:r>
            <a:r>
              <a:rPr lang="es-ES" dirty="0" err="1"/>
              <a:t>Relative</a:t>
            </a:r>
            <a:r>
              <a:rPr lang="es-ES" dirty="0"/>
              <a:t> </a:t>
            </a:r>
            <a:r>
              <a:rPr lang="es-ES" dirty="0" err="1"/>
              <a:t>Density</a:t>
            </a:r>
            <a:r>
              <a:rPr lang="es-ES" dirty="0"/>
              <a:t>, and API </a:t>
            </a:r>
            <a:r>
              <a:rPr lang="es-ES" dirty="0" err="1"/>
              <a:t>Gravity</a:t>
            </a:r>
            <a:r>
              <a:rPr lang="es-ES" dirty="0"/>
              <a:t> of </a:t>
            </a:r>
            <a:r>
              <a:rPr lang="es-ES" dirty="0" err="1"/>
              <a:t>Crude</a:t>
            </a:r>
            <a:r>
              <a:rPr lang="es-ES" dirty="0"/>
              <a:t> </a:t>
            </a:r>
            <a:r>
              <a:rPr lang="es-ES" dirty="0" err="1"/>
              <a:t>Petroleum</a:t>
            </a:r>
            <a:endParaRPr lang="es-ES" dirty="0"/>
          </a:p>
          <a:p>
            <a:pPr marL="0" indent="0">
              <a:buNone/>
            </a:pPr>
            <a:r>
              <a:rPr lang="es-ES" dirty="0"/>
              <a:t>and </a:t>
            </a:r>
            <a:r>
              <a:rPr lang="es-ES" dirty="0" err="1"/>
              <a:t>Liquid</a:t>
            </a:r>
            <a:r>
              <a:rPr lang="es-ES" dirty="0"/>
              <a:t> </a:t>
            </a:r>
            <a:r>
              <a:rPr lang="es-ES" dirty="0" err="1"/>
              <a:t>Petroleum</a:t>
            </a:r>
            <a:r>
              <a:rPr lang="es-ES" dirty="0"/>
              <a:t> </a:t>
            </a:r>
            <a:r>
              <a:rPr lang="es-ES" dirty="0" err="1"/>
              <a:t>Products</a:t>
            </a:r>
            <a:r>
              <a:rPr lang="es-ES" dirty="0"/>
              <a:t> </a:t>
            </a:r>
            <a:r>
              <a:rPr lang="es-ES" dirty="0" err="1"/>
              <a:t>by</a:t>
            </a:r>
            <a:r>
              <a:rPr lang="es-ES" dirty="0"/>
              <a:t> </a:t>
            </a:r>
            <a:r>
              <a:rPr lang="es-ES" dirty="0" err="1"/>
              <a:t>Thermohydrometer</a:t>
            </a:r>
            <a:r>
              <a:rPr lang="es-ES" dirty="0"/>
              <a:t> </a:t>
            </a:r>
            <a:r>
              <a:rPr lang="es-ES" dirty="0" err="1"/>
              <a:t>Method</a:t>
            </a:r>
            <a:endParaRPr lang="es-ES" dirty="0"/>
          </a:p>
          <a:p>
            <a:pPr marL="0" indent="0">
              <a:buNone/>
            </a:pPr>
            <a:r>
              <a:rPr lang="es-ES" dirty="0"/>
              <a:t>➢ ASTM D287 - Standard Test </a:t>
            </a:r>
            <a:r>
              <a:rPr lang="es-ES" dirty="0" err="1"/>
              <a:t>Method</a:t>
            </a:r>
            <a:r>
              <a:rPr lang="es-ES" dirty="0"/>
              <a:t> </a:t>
            </a:r>
            <a:r>
              <a:rPr lang="es-ES" dirty="0" err="1"/>
              <a:t>for</a:t>
            </a:r>
            <a:r>
              <a:rPr lang="es-ES" dirty="0"/>
              <a:t> API </a:t>
            </a:r>
            <a:r>
              <a:rPr lang="es-ES" dirty="0" err="1"/>
              <a:t>Gravity</a:t>
            </a:r>
            <a:r>
              <a:rPr lang="es-ES" dirty="0"/>
              <a:t> of </a:t>
            </a:r>
            <a:r>
              <a:rPr lang="es-ES" dirty="0" err="1" smtClean="0"/>
              <a:t>Crude</a:t>
            </a:r>
            <a:r>
              <a:rPr lang="es-ES" dirty="0" smtClean="0"/>
              <a:t> </a:t>
            </a:r>
            <a:r>
              <a:rPr lang="es-ES" dirty="0" err="1" smtClean="0"/>
              <a:t>Petroleum</a:t>
            </a:r>
            <a:r>
              <a:rPr lang="es-ES" dirty="0" smtClean="0"/>
              <a:t> </a:t>
            </a:r>
            <a:r>
              <a:rPr lang="es-ES" dirty="0"/>
              <a:t>and </a:t>
            </a:r>
            <a:r>
              <a:rPr lang="es-ES" dirty="0" err="1"/>
              <a:t>Petroleum</a:t>
            </a:r>
            <a:r>
              <a:rPr lang="es-ES" dirty="0"/>
              <a:t> </a:t>
            </a:r>
            <a:r>
              <a:rPr lang="es-ES" dirty="0" err="1"/>
              <a:t>Products</a:t>
            </a:r>
            <a:r>
              <a:rPr lang="es-ES" dirty="0"/>
              <a:t> (</a:t>
            </a:r>
            <a:r>
              <a:rPr lang="es-ES" dirty="0" err="1"/>
              <a:t>Hydrometer</a:t>
            </a:r>
            <a:r>
              <a:rPr lang="es-ES" dirty="0"/>
              <a:t> </a:t>
            </a:r>
            <a:r>
              <a:rPr lang="es-ES" dirty="0" err="1"/>
              <a:t>Method</a:t>
            </a:r>
            <a:r>
              <a:rPr lang="es-ES" dirty="0"/>
              <a:t>)</a:t>
            </a:r>
          </a:p>
          <a:p>
            <a:pPr marL="0" indent="0">
              <a:buNone/>
            </a:pPr>
            <a:r>
              <a:rPr lang="es-ES" dirty="0"/>
              <a:t>➢ ISO 3675 - </a:t>
            </a:r>
            <a:r>
              <a:rPr lang="es-ES" dirty="0" err="1"/>
              <a:t>Crude</a:t>
            </a:r>
            <a:r>
              <a:rPr lang="es-ES" dirty="0"/>
              <a:t> </a:t>
            </a:r>
            <a:r>
              <a:rPr lang="es-ES" dirty="0" err="1"/>
              <a:t>petroleum</a:t>
            </a:r>
            <a:r>
              <a:rPr lang="es-ES" dirty="0"/>
              <a:t> and </a:t>
            </a:r>
            <a:r>
              <a:rPr lang="es-ES" dirty="0" err="1"/>
              <a:t>liquid</a:t>
            </a:r>
            <a:r>
              <a:rPr lang="es-ES" dirty="0"/>
              <a:t> </a:t>
            </a:r>
            <a:r>
              <a:rPr lang="es-ES" dirty="0" err="1"/>
              <a:t>petroleum</a:t>
            </a:r>
            <a:r>
              <a:rPr lang="es-ES" dirty="0"/>
              <a:t> </a:t>
            </a:r>
            <a:r>
              <a:rPr lang="es-ES" dirty="0" err="1"/>
              <a:t>products</a:t>
            </a:r>
            <a:r>
              <a:rPr lang="es-ES" dirty="0"/>
              <a:t> </a:t>
            </a:r>
            <a:r>
              <a:rPr lang="es-ES" dirty="0" smtClean="0"/>
              <a:t>— </a:t>
            </a:r>
            <a:r>
              <a:rPr lang="es-ES" dirty="0" err="1" smtClean="0"/>
              <a:t>Laboratory</a:t>
            </a:r>
            <a:r>
              <a:rPr lang="es-ES" dirty="0" smtClean="0"/>
              <a:t> </a:t>
            </a:r>
            <a:r>
              <a:rPr lang="es-ES" dirty="0" err="1"/>
              <a:t>determination</a:t>
            </a:r>
            <a:r>
              <a:rPr lang="es-ES" dirty="0"/>
              <a:t> of </a:t>
            </a:r>
            <a:r>
              <a:rPr lang="es-ES" dirty="0" err="1"/>
              <a:t>density</a:t>
            </a:r>
            <a:r>
              <a:rPr lang="es-ES" dirty="0"/>
              <a:t> — </a:t>
            </a:r>
            <a:r>
              <a:rPr lang="es-ES" dirty="0" err="1"/>
              <a:t>Hydrometer</a:t>
            </a:r>
            <a:r>
              <a:rPr lang="es-ES" dirty="0"/>
              <a:t> </a:t>
            </a:r>
            <a:r>
              <a:rPr lang="es-ES" dirty="0" err="1"/>
              <a:t>method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880082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29690" y="365126"/>
            <a:ext cx="9627326" cy="1084851"/>
          </a:xfrm>
        </p:spPr>
        <p:txBody>
          <a:bodyPr>
            <a:normAutofit/>
          </a:bodyPr>
          <a:lstStyle/>
          <a:p>
            <a:r>
              <a:rPr lang="es-CO" sz="4000" dirty="0" smtClean="0"/>
              <a:t>Materiales y equipo requerido </a:t>
            </a:r>
            <a:endParaRPr lang="es-ES" sz="4000" dirty="0"/>
          </a:p>
        </p:txBody>
      </p:sp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29570" y="1254035"/>
            <a:ext cx="9447734" cy="518595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3820" y="5525589"/>
            <a:ext cx="813196" cy="813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9525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Grá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74422174"/>
              </p:ext>
            </p:extLst>
          </p:nvPr>
        </p:nvGraphicFramePr>
        <p:xfrm>
          <a:off x="-1051969" y="3815976"/>
          <a:ext cx="7543800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420984" y="256792"/>
            <a:ext cx="9771016" cy="80702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r>
              <a:rPr lang="es-CO" sz="4000" dirty="0" smtClean="0"/>
              <a:t/>
            </a:r>
            <a:br>
              <a:rPr lang="es-CO" sz="4000" dirty="0" smtClean="0"/>
            </a:br>
            <a:r>
              <a:rPr lang="es-CO" sz="4000" b="1" dirty="0" smtClean="0"/>
              <a:t>Procedimiento para determinar la gravedad API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495288" y="1063812"/>
            <a:ext cx="9993086" cy="52016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2000" dirty="0"/>
              <a:t>1) Se lleva la muestra a la temperatura de prueba; para  crudo, 60 °F.</a:t>
            </a:r>
          </a:p>
          <a:p>
            <a:pPr marL="0" indent="0">
              <a:buNone/>
            </a:pPr>
            <a:r>
              <a:rPr lang="es-CO" sz="2000" dirty="0"/>
              <a:t>2) Se transfiere la muestra a una  probeta</a:t>
            </a:r>
            <a:r>
              <a:rPr lang="es-CO" sz="2000" dirty="0" smtClean="0"/>
              <a:t>, aproximadamente </a:t>
            </a:r>
            <a:r>
              <a:rPr lang="es-CO" sz="2000" dirty="0"/>
              <a:t>a la  misma temperatura.</a:t>
            </a:r>
          </a:p>
          <a:p>
            <a:pPr marL="0" indent="0">
              <a:buNone/>
            </a:pPr>
            <a:r>
              <a:rPr lang="es-CO" sz="2000" dirty="0"/>
              <a:t>3) Se introduce un hidrómetro y </a:t>
            </a:r>
            <a:r>
              <a:rPr lang="es-CO" sz="2000" dirty="0" smtClean="0"/>
              <a:t>se deja </a:t>
            </a:r>
            <a:r>
              <a:rPr lang="es-CO" sz="2000" dirty="0"/>
              <a:t>caer libremente. </a:t>
            </a:r>
            <a:r>
              <a:rPr lang="es-CO" sz="2000" dirty="0" smtClean="0"/>
              <a:t>Después dé </a:t>
            </a:r>
            <a:r>
              <a:rPr lang="es-CO" sz="2000" dirty="0"/>
              <a:t>haber alcanzado la</a:t>
            </a:r>
          </a:p>
          <a:p>
            <a:pPr marL="0" indent="0">
              <a:buNone/>
            </a:pPr>
            <a:r>
              <a:rPr lang="es-CO" sz="2000" dirty="0"/>
              <a:t>temperatura de equilibrio, se </a:t>
            </a:r>
            <a:r>
              <a:rPr lang="es-CO" sz="2000" dirty="0" smtClean="0"/>
              <a:t>lee la </a:t>
            </a:r>
            <a:r>
              <a:rPr lang="es-CO" sz="2000" dirty="0"/>
              <a:t>escala del hidrómetro y la temperatura de la muestra.</a:t>
            </a:r>
          </a:p>
          <a:p>
            <a:pPr marL="0" indent="0">
              <a:buNone/>
            </a:pPr>
            <a:r>
              <a:rPr lang="es-CO" sz="2000" dirty="0"/>
              <a:t>4) Se aplican las correcciones necesarias a la lectura, si se requieren (corrección por menisco para líquidos opacos, y corrección por temperatura).</a:t>
            </a:r>
          </a:p>
          <a:p>
            <a:pPr marL="0" indent="0">
              <a:buNone/>
            </a:pPr>
            <a:r>
              <a:rPr lang="es-CO" sz="2000" dirty="0"/>
              <a:t>5) Se calculan y reportan la gravedad API, la densidad y la densidad relativa.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95288" y="3815976"/>
            <a:ext cx="3257550" cy="234315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1831" y="3707394"/>
            <a:ext cx="2900363" cy="2825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076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Rectángulo 5"/>
          <p:cNvSpPr/>
          <p:nvPr/>
        </p:nvSpPr>
        <p:spPr>
          <a:xfrm>
            <a:off x="2753689" y="1594873"/>
            <a:ext cx="81295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 </a:t>
            </a:r>
            <a:r>
              <a:rPr lang="es-ES" dirty="0" smtClean="0"/>
              <a:t>                        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2369421" y="231333"/>
            <a:ext cx="9757953" cy="970450"/>
          </a:xfrm>
        </p:spPr>
        <p:txBody>
          <a:bodyPr>
            <a:noAutofit/>
          </a:bodyPr>
          <a:lstStyle/>
          <a:p>
            <a:r>
              <a:rPr lang="es-CO" sz="3600" b="1" dirty="0" smtClean="0"/>
              <a:t>Medición de la densidad usando densímetro digital</a:t>
            </a:r>
            <a:endParaRPr lang="es-ES" sz="3600" b="1" dirty="0"/>
          </a:p>
        </p:txBody>
      </p:sp>
      <p:sp>
        <p:nvSpPr>
          <p:cNvPr id="8" name="Marcador de contenido 7"/>
          <p:cNvSpPr>
            <a:spLocks noGrp="1"/>
          </p:cNvSpPr>
          <p:nvPr>
            <p:ph sz="half" idx="1"/>
          </p:nvPr>
        </p:nvSpPr>
        <p:spPr>
          <a:xfrm>
            <a:off x="2024744" y="1201782"/>
            <a:ext cx="9018416" cy="5137003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es-CO" sz="2400" dirty="0" smtClean="0"/>
              <a:t>Normatividad aplicable.</a:t>
            </a:r>
          </a:p>
          <a:p>
            <a:pPr marL="0" indent="0" algn="just">
              <a:buNone/>
              <a:defRPr/>
            </a:pPr>
            <a:r>
              <a:rPr lang="en-US" sz="2400" dirty="0"/>
              <a:t>➢API MPMS 9.4 – Continuous Density Measurement </a:t>
            </a:r>
            <a:r>
              <a:rPr lang="en-US" sz="2400" dirty="0" smtClean="0"/>
              <a:t>Under Dynamic </a:t>
            </a:r>
            <a:r>
              <a:rPr lang="en-US" sz="2400" dirty="0"/>
              <a:t>(Flowing) Conditions</a:t>
            </a:r>
          </a:p>
          <a:p>
            <a:pPr marL="0" indent="0" algn="just">
              <a:buNone/>
              <a:defRPr/>
            </a:pPr>
            <a:r>
              <a:rPr lang="en-US" sz="2400" dirty="0"/>
              <a:t>➢ASTM D5002 - Standard Test Method for Density, </a:t>
            </a:r>
            <a:r>
              <a:rPr lang="en-US" sz="2400" dirty="0" smtClean="0"/>
              <a:t>Relative Density</a:t>
            </a:r>
            <a:r>
              <a:rPr lang="en-US" sz="2400" dirty="0"/>
              <a:t>, and API Gravity of Crude Oils by Digital </a:t>
            </a:r>
            <a:r>
              <a:rPr lang="en-US" sz="2400" dirty="0" smtClean="0"/>
              <a:t>Density Analyzer</a:t>
            </a:r>
            <a:endParaRPr lang="es-CO" sz="2400" dirty="0" smtClean="0"/>
          </a:p>
          <a:p>
            <a:pPr marL="0" indent="0" algn="just">
              <a:buNone/>
              <a:defRPr/>
            </a:pPr>
            <a:r>
              <a:rPr lang="es-CO" sz="2400" dirty="0"/>
              <a:t>El método es aplicable cuando el crudo es manejable y </a:t>
            </a:r>
            <a:r>
              <a:rPr lang="es-CO" sz="2400" dirty="0" smtClean="0"/>
              <a:t>se encuentra </a:t>
            </a:r>
            <a:r>
              <a:rPr lang="es-CO" sz="2400" dirty="0"/>
              <a:t>en estado líquido a temperaturas entre los 15 °C y </a:t>
            </a:r>
            <a:r>
              <a:rPr lang="es-CO" sz="2400" dirty="0" smtClean="0"/>
              <a:t>los 35 </a:t>
            </a:r>
            <a:r>
              <a:rPr lang="es-CO" sz="2400" dirty="0"/>
              <a:t>°C.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4744" y="4212772"/>
            <a:ext cx="3333750" cy="18288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7838" y="4126775"/>
            <a:ext cx="3514725" cy="1914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124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GRACIAS….. | Imágenes de gracias, Mensajes de agradecimiento, Imagenes de  agradecimien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288" y="1440791"/>
            <a:ext cx="6502892" cy="4006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13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19136</TotalTime>
  <Words>550</Words>
  <Application>Microsoft Office PowerPoint</Application>
  <PresentationFormat>Panorámica</PresentationFormat>
  <Paragraphs>40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Tema de Office</vt:lpstr>
      <vt:lpstr>Medición de gravedad API</vt:lpstr>
      <vt:lpstr>Presentación de PowerPoint</vt:lpstr>
      <vt:lpstr>IMPORTANCIA DE DETERMINAR LA GRAVEDAD API</vt:lpstr>
      <vt:lpstr>                Medición de densidad con hidrómetro    </vt:lpstr>
      <vt:lpstr>Norma Aplicable</vt:lpstr>
      <vt:lpstr>Materiales y equipo requerido </vt:lpstr>
      <vt:lpstr>  Procedimiento para determinar la gravedad API  </vt:lpstr>
      <vt:lpstr>Medición de la densidad usando densímetro digital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Eliecer Garzon</cp:lastModifiedBy>
  <cp:revision>1179</cp:revision>
  <dcterms:created xsi:type="dcterms:W3CDTF">2020-02-18T12:47:10Z</dcterms:created>
  <dcterms:modified xsi:type="dcterms:W3CDTF">2022-08-16T19:00:38Z</dcterms:modified>
</cp:coreProperties>
</file>