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311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</p:sldIdLst>
  <p:sldSz cx="10083800" cy="7556500"/>
  <p:notesSz cx="10083800" cy="75565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07"/>
    <p:restoredTop sz="94686"/>
  </p:normalViewPr>
  <p:slideViewPr>
    <p:cSldViewPr>
      <p:cViewPr varScale="1">
        <p:scale>
          <a:sx n="125" d="100"/>
          <a:sy n="125" d="100"/>
        </p:scale>
        <p:origin x="176" y="1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222880" y="164083"/>
            <a:ext cx="5638038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12570" y="4231640"/>
            <a:ext cx="705866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4190" y="1737995"/>
            <a:ext cx="4386453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93157" y="1737995"/>
            <a:ext cx="4386453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0082784" cy="755599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5400"/>
            <a:ext cx="10066333" cy="749458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1274" y="44195"/>
            <a:ext cx="4264025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8737" y="1640331"/>
            <a:ext cx="6037580" cy="2915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28492" y="7027545"/>
            <a:ext cx="3226816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4190" y="7027545"/>
            <a:ext cx="231927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60336" y="7027545"/>
            <a:ext cx="231927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1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095"/>
            <a:ext cx="8567928" cy="3163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95" y="5111496"/>
            <a:ext cx="8564880" cy="2423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974026" y="3746498"/>
            <a:ext cx="6764020" cy="845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3229"/>
              </a:lnSpc>
              <a:spcBef>
                <a:spcPts val="100"/>
              </a:spcBef>
            </a:pPr>
            <a:r>
              <a:rPr sz="2800" b="1" spc="-5" dirty="0">
                <a:solidFill>
                  <a:srgbClr val="1F497D"/>
                </a:solidFill>
                <a:latin typeface="Arial"/>
                <a:cs typeface="Arial"/>
              </a:rPr>
              <a:t>INDUCCIÓN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ts val="3229"/>
              </a:lnSpc>
            </a:pPr>
            <a:r>
              <a:rPr sz="2800" b="1" spc="-5" dirty="0">
                <a:solidFill>
                  <a:srgbClr val="1F497D"/>
                </a:solidFill>
                <a:latin typeface="Arial"/>
                <a:cs typeface="Arial"/>
              </a:rPr>
              <a:t>SEGURIDAD </a:t>
            </a:r>
            <a:r>
              <a:rPr sz="2800" b="1" dirty="0">
                <a:solidFill>
                  <a:srgbClr val="1F497D"/>
                </a:solidFill>
                <a:latin typeface="Arial"/>
                <a:cs typeface="Arial"/>
              </a:rPr>
              <a:t>Y </a:t>
            </a:r>
            <a:r>
              <a:rPr sz="2800" b="1" spc="-5" dirty="0">
                <a:solidFill>
                  <a:srgbClr val="1F497D"/>
                </a:solidFill>
                <a:latin typeface="Arial"/>
                <a:cs typeface="Arial"/>
              </a:rPr>
              <a:t>SALUD EN EL</a:t>
            </a:r>
            <a:r>
              <a:rPr sz="2800" b="1" spc="-215" dirty="0">
                <a:solidFill>
                  <a:srgbClr val="1F497D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1F497D"/>
                </a:solidFill>
                <a:latin typeface="Arial"/>
                <a:cs typeface="Arial"/>
              </a:rPr>
              <a:t>TRABAJO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083165" cy="7556500"/>
            <a:chOff x="0" y="0"/>
            <a:chExt cx="10083165" cy="75565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0082784" cy="75559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5400"/>
              <a:ext cx="10066333" cy="74945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76212" y="78740"/>
            <a:ext cx="8288655" cy="1071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255" algn="ctr">
              <a:lnSpc>
                <a:spcPct val="100000"/>
              </a:lnSpc>
              <a:spcBef>
                <a:spcPts val="100"/>
              </a:spcBef>
              <a:tabLst>
                <a:tab pos="1585595" algn="l"/>
              </a:tabLst>
            </a:pPr>
            <a:r>
              <a:rPr sz="2400" spc="-10" dirty="0"/>
              <a:t>POLÍTICA	</a:t>
            </a:r>
            <a:r>
              <a:rPr sz="2400" spc="-50" dirty="0"/>
              <a:t>SSTA</a:t>
            </a:r>
            <a:endParaRPr sz="2400"/>
          </a:p>
          <a:p>
            <a:pPr marL="12700" marR="5080" algn="ctr">
              <a:lnSpc>
                <a:spcPts val="2690"/>
              </a:lnSpc>
              <a:spcBef>
                <a:spcPts val="80"/>
              </a:spcBef>
              <a:tabLst>
                <a:tab pos="2081530" algn="l"/>
              </a:tabLst>
            </a:pPr>
            <a:r>
              <a:rPr sz="2200" dirty="0"/>
              <a:t>Prevención</a:t>
            </a:r>
            <a:r>
              <a:rPr sz="2200" spc="5" dirty="0"/>
              <a:t> </a:t>
            </a:r>
            <a:r>
              <a:rPr sz="2200" dirty="0"/>
              <a:t>de	accidentes, </a:t>
            </a:r>
            <a:r>
              <a:rPr sz="2200" spc="-5" dirty="0"/>
              <a:t>enfermedades </a:t>
            </a:r>
            <a:r>
              <a:rPr sz="2200" dirty="0"/>
              <a:t>laborales y cuidado  ambiental</a:t>
            </a:r>
            <a:endParaRPr sz="2200"/>
          </a:p>
        </p:txBody>
      </p:sp>
      <p:sp>
        <p:nvSpPr>
          <p:cNvPr id="6" name="object 6"/>
          <p:cNvSpPr txBox="1"/>
          <p:nvPr/>
        </p:nvSpPr>
        <p:spPr>
          <a:xfrm>
            <a:off x="5861" y="1460499"/>
            <a:ext cx="7115809" cy="42595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54330" marR="5080" indent="-341630" algn="just">
              <a:lnSpc>
                <a:spcPct val="100899"/>
              </a:lnSpc>
              <a:spcBef>
                <a:spcPts val="75"/>
              </a:spcBef>
              <a:buChar char="•"/>
              <a:tabLst>
                <a:tab pos="354330" algn="l"/>
              </a:tabLst>
            </a:pPr>
            <a:r>
              <a:rPr sz="2200" spc="-5" dirty="0">
                <a:latin typeface="Arial"/>
                <a:cs typeface="Arial"/>
              </a:rPr>
              <a:t>Identificación </a:t>
            </a:r>
            <a:r>
              <a:rPr sz="2200" dirty="0">
                <a:latin typeface="Arial"/>
                <a:cs typeface="Arial"/>
              </a:rPr>
              <a:t>de </a:t>
            </a:r>
            <a:r>
              <a:rPr sz="2200" spc="-5" dirty="0">
                <a:latin typeface="Arial"/>
                <a:cs typeface="Arial"/>
              </a:rPr>
              <a:t>peligros, evaluación </a:t>
            </a:r>
            <a:r>
              <a:rPr sz="2200" dirty="0">
                <a:latin typeface="Arial"/>
                <a:cs typeface="Arial"/>
              </a:rPr>
              <a:t>y </a:t>
            </a:r>
            <a:r>
              <a:rPr sz="2200" spc="-5" dirty="0">
                <a:latin typeface="Arial"/>
                <a:cs typeface="Arial"/>
              </a:rPr>
              <a:t>valoración </a:t>
            </a:r>
            <a:r>
              <a:rPr sz="2200" dirty="0">
                <a:latin typeface="Arial"/>
                <a:cs typeface="Arial"/>
              </a:rPr>
              <a:t>del  </a:t>
            </a:r>
            <a:r>
              <a:rPr sz="2200" spc="-5" dirty="0">
                <a:latin typeface="Arial"/>
                <a:cs typeface="Arial"/>
              </a:rPr>
              <a:t>riesgo </a:t>
            </a:r>
            <a:r>
              <a:rPr sz="2200" dirty="0">
                <a:latin typeface="Arial"/>
                <a:cs typeface="Arial"/>
              </a:rPr>
              <a:t>para </a:t>
            </a:r>
            <a:r>
              <a:rPr sz="2200" spc="-5" dirty="0">
                <a:latin typeface="Arial"/>
                <a:cs typeface="Arial"/>
              </a:rPr>
              <a:t>la prevención </a:t>
            </a:r>
            <a:r>
              <a:rPr sz="2200" dirty="0">
                <a:latin typeface="Arial"/>
                <a:cs typeface="Arial"/>
              </a:rPr>
              <a:t>de </a:t>
            </a:r>
            <a:r>
              <a:rPr sz="2200" spc="-5" dirty="0">
                <a:latin typeface="Arial"/>
                <a:cs typeface="Arial"/>
              </a:rPr>
              <a:t>los </a:t>
            </a:r>
            <a:r>
              <a:rPr sz="2200" dirty="0">
                <a:latin typeface="Arial"/>
                <a:cs typeface="Arial"/>
              </a:rPr>
              <a:t>factores o  </a:t>
            </a:r>
            <a:r>
              <a:rPr sz="2200" spc="-5" dirty="0">
                <a:latin typeface="Arial"/>
                <a:cs typeface="Arial"/>
              </a:rPr>
              <a:t>condiciones </a:t>
            </a:r>
            <a:r>
              <a:rPr sz="2200" dirty="0">
                <a:latin typeface="Arial"/>
                <a:cs typeface="Arial"/>
              </a:rPr>
              <a:t>que pueden generar </a:t>
            </a:r>
            <a:r>
              <a:rPr sz="2200" spc="-5" dirty="0">
                <a:latin typeface="Arial"/>
                <a:cs typeface="Arial"/>
              </a:rPr>
              <a:t>accidentes </a:t>
            </a:r>
            <a:r>
              <a:rPr sz="2200" dirty="0">
                <a:latin typeface="Arial"/>
                <a:cs typeface="Arial"/>
              </a:rPr>
              <a:t>y  enfermedades</a:t>
            </a:r>
            <a:r>
              <a:rPr sz="2200" spc="-5" dirty="0">
                <a:latin typeface="Arial"/>
                <a:cs typeface="Arial"/>
              </a:rPr>
              <a:t> laborales.</a:t>
            </a:r>
            <a:endParaRPr sz="2200">
              <a:latin typeface="Arial"/>
              <a:cs typeface="Arial"/>
            </a:endParaRPr>
          </a:p>
          <a:p>
            <a:pPr marL="354330" marR="5080" indent="-341630" algn="just">
              <a:lnSpc>
                <a:spcPct val="100000"/>
              </a:lnSpc>
              <a:spcBef>
                <a:spcPts val="770"/>
              </a:spcBef>
              <a:buChar char="•"/>
              <a:tabLst>
                <a:tab pos="354330" algn="l"/>
              </a:tabLst>
            </a:pPr>
            <a:r>
              <a:rPr sz="2200" dirty="0">
                <a:latin typeface="Arial"/>
                <a:cs typeface="Arial"/>
              </a:rPr>
              <a:t>La </a:t>
            </a:r>
            <a:r>
              <a:rPr sz="2200" spc="-5" dirty="0">
                <a:latin typeface="Arial"/>
                <a:cs typeface="Arial"/>
              </a:rPr>
              <a:t>identificación, evaluación </a:t>
            </a:r>
            <a:r>
              <a:rPr sz="2200" dirty="0">
                <a:latin typeface="Arial"/>
                <a:cs typeface="Arial"/>
              </a:rPr>
              <a:t>y el </a:t>
            </a:r>
            <a:r>
              <a:rPr sz="2200" spc="-5" dirty="0">
                <a:latin typeface="Arial"/>
                <a:cs typeface="Arial"/>
              </a:rPr>
              <a:t>cumplimiento </a:t>
            </a:r>
            <a:r>
              <a:rPr sz="2200" dirty="0">
                <a:latin typeface="Arial"/>
                <a:cs typeface="Arial"/>
              </a:rPr>
              <a:t>de </a:t>
            </a:r>
            <a:r>
              <a:rPr sz="2200" spc="-5" dirty="0">
                <a:latin typeface="Arial"/>
                <a:cs typeface="Arial"/>
              </a:rPr>
              <a:t>los  requisitos legales vigentes aplicables, requisitos </a:t>
            </a:r>
            <a:r>
              <a:rPr sz="2200" dirty="0">
                <a:latin typeface="Arial"/>
                <a:cs typeface="Arial"/>
              </a:rPr>
              <a:t>de  </a:t>
            </a:r>
            <a:r>
              <a:rPr sz="2200" spc="-5" dirty="0">
                <a:latin typeface="Arial"/>
                <a:cs typeface="Arial"/>
              </a:rPr>
              <a:t>los clientes </a:t>
            </a:r>
            <a:r>
              <a:rPr sz="2200" dirty="0">
                <a:latin typeface="Arial"/>
                <a:cs typeface="Arial"/>
              </a:rPr>
              <a:t>y demás partes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interesadas.</a:t>
            </a:r>
            <a:endParaRPr sz="2200">
              <a:latin typeface="Arial"/>
              <a:cs typeface="Arial"/>
            </a:endParaRPr>
          </a:p>
          <a:p>
            <a:pPr marL="354330" marR="5080" indent="-341630" algn="just">
              <a:lnSpc>
                <a:spcPct val="100499"/>
              </a:lnSpc>
              <a:spcBef>
                <a:spcPts val="755"/>
              </a:spcBef>
              <a:buChar char="•"/>
              <a:tabLst>
                <a:tab pos="354330" algn="l"/>
              </a:tabLst>
            </a:pPr>
            <a:r>
              <a:rPr sz="2200" dirty="0">
                <a:latin typeface="Arial"/>
                <a:cs typeface="Arial"/>
              </a:rPr>
              <a:t>La </a:t>
            </a:r>
            <a:r>
              <a:rPr sz="2200" spc="-5" dirty="0">
                <a:latin typeface="Arial"/>
                <a:cs typeface="Arial"/>
              </a:rPr>
              <a:t>promoción </a:t>
            </a:r>
            <a:r>
              <a:rPr sz="2200" dirty="0">
                <a:latin typeface="Arial"/>
                <a:cs typeface="Arial"/>
              </a:rPr>
              <a:t>de </a:t>
            </a:r>
            <a:r>
              <a:rPr sz="2200" spc="-5" dirty="0">
                <a:latin typeface="Arial"/>
                <a:cs typeface="Arial"/>
              </a:rPr>
              <a:t>la protección </a:t>
            </a:r>
            <a:r>
              <a:rPr sz="2200" dirty="0">
                <a:latin typeface="Arial"/>
                <a:cs typeface="Arial"/>
              </a:rPr>
              <a:t>y </a:t>
            </a:r>
            <a:r>
              <a:rPr sz="2200" spc="-5" dirty="0">
                <a:latin typeface="Arial"/>
                <a:cs typeface="Arial"/>
              </a:rPr>
              <a:t>conservación </a:t>
            </a:r>
            <a:r>
              <a:rPr sz="2200" dirty="0">
                <a:latin typeface="Arial"/>
                <a:cs typeface="Arial"/>
              </a:rPr>
              <a:t>del  </a:t>
            </a:r>
            <a:r>
              <a:rPr sz="2200" spc="-5" dirty="0">
                <a:latin typeface="Arial"/>
                <a:cs typeface="Arial"/>
              </a:rPr>
              <a:t>medio ambiente, </a:t>
            </a:r>
            <a:r>
              <a:rPr sz="2200" dirty="0">
                <a:latin typeface="Arial"/>
                <a:cs typeface="Arial"/>
              </a:rPr>
              <a:t>para </a:t>
            </a:r>
            <a:r>
              <a:rPr sz="2200" spc="-5" dirty="0">
                <a:latin typeface="Arial"/>
                <a:cs typeface="Arial"/>
              </a:rPr>
              <a:t>lo </a:t>
            </a:r>
            <a:r>
              <a:rPr sz="2200" dirty="0">
                <a:latin typeface="Arial"/>
                <a:cs typeface="Arial"/>
              </a:rPr>
              <a:t>cual </a:t>
            </a:r>
            <a:r>
              <a:rPr sz="2200" spc="-5" dirty="0">
                <a:latin typeface="Arial"/>
                <a:cs typeface="Arial"/>
              </a:rPr>
              <a:t>identifica, valora </a:t>
            </a:r>
            <a:r>
              <a:rPr sz="2200" dirty="0">
                <a:latin typeface="Arial"/>
                <a:cs typeface="Arial"/>
              </a:rPr>
              <a:t>y  </a:t>
            </a:r>
            <a:r>
              <a:rPr sz="2200" spc="-5" dirty="0">
                <a:latin typeface="Arial"/>
                <a:cs typeface="Arial"/>
              </a:rPr>
              <a:t>minimiza los impactos ambientales negativos, </a:t>
            </a:r>
            <a:r>
              <a:rPr sz="2200" dirty="0">
                <a:latin typeface="Arial"/>
                <a:cs typeface="Arial"/>
              </a:rPr>
              <a:t>que el  </a:t>
            </a:r>
            <a:r>
              <a:rPr sz="2200" spc="-5" dirty="0">
                <a:latin typeface="Arial"/>
                <a:cs typeface="Arial"/>
              </a:rPr>
              <a:t>desarrollo </a:t>
            </a:r>
            <a:r>
              <a:rPr sz="2200" dirty="0">
                <a:latin typeface="Arial"/>
                <a:cs typeface="Arial"/>
              </a:rPr>
              <a:t>de nuestra </a:t>
            </a:r>
            <a:r>
              <a:rPr sz="2200" spc="-5" dirty="0">
                <a:latin typeface="Arial"/>
                <a:cs typeface="Arial"/>
              </a:rPr>
              <a:t>misión </a:t>
            </a:r>
            <a:r>
              <a:rPr sz="2200" dirty="0">
                <a:latin typeface="Arial"/>
                <a:cs typeface="Arial"/>
              </a:rPr>
              <a:t>pueda generar en el  entorno.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086600" y="5614415"/>
            <a:ext cx="1627631" cy="1716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20711" y="3337559"/>
            <a:ext cx="1277111" cy="19202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287768" y="1712976"/>
            <a:ext cx="1139952" cy="12405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083165" cy="7556500"/>
            <a:chOff x="0" y="0"/>
            <a:chExt cx="10083165" cy="75565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0082784" cy="75559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5400"/>
              <a:ext cx="10066333" cy="74945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28052" y="93980"/>
            <a:ext cx="659003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12670" marR="5080" indent="-2300605">
              <a:lnSpc>
                <a:spcPct val="100000"/>
              </a:lnSpc>
              <a:spcBef>
                <a:spcPts val="100"/>
              </a:spcBef>
              <a:tabLst>
                <a:tab pos="1589405" algn="l"/>
              </a:tabLst>
            </a:pPr>
            <a:r>
              <a:rPr sz="2400" spc="-10" dirty="0"/>
              <a:t>POLÍTICA	</a:t>
            </a:r>
            <a:r>
              <a:rPr sz="2400" spc="-5" dirty="0"/>
              <a:t>SOBRE ALCOHOL, DROGAS </a:t>
            </a:r>
            <a:r>
              <a:rPr sz="2400" dirty="0"/>
              <a:t>Y</a:t>
            </a:r>
            <a:r>
              <a:rPr sz="2400" spc="-265" dirty="0"/>
              <a:t> </a:t>
            </a:r>
            <a:r>
              <a:rPr sz="2400" dirty="0"/>
              <a:t>NO  FUMADORES</a:t>
            </a:r>
            <a:endParaRPr sz="2400"/>
          </a:p>
        </p:txBody>
      </p:sp>
      <p:sp>
        <p:nvSpPr>
          <p:cNvPr id="6" name="object 6"/>
          <p:cNvSpPr txBox="1"/>
          <p:nvPr/>
        </p:nvSpPr>
        <p:spPr>
          <a:xfrm>
            <a:off x="148737" y="966723"/>
            <a:ext cx="6037580" cy="705485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6575" marR="5080" indent="-523875">
              <a:lnSpc>
                <a:spcPct val="102699"/>
              </a:lnSpc>
              <a:spcBef>
                <a:spcPts val="25"/>
              </a:spcBef>
              <a:buSzPct val="45454"/>
              <a:buFont typeface="Wingdings"/>
              <a:buChar char=""/>
              <a:tabLst>
                <a:tab pos="535940" algn="l"/>
                <a:tab pos="536575" algn="l"/>
                <a:tab pos="1701800" algn="l"/>
                <a:tab pos="1967230" algn="l"/>
                <a:tab pos="3350260" algn="l"/>
                <a:tab pos="4671695" algn="l"/>
              </a:tabLst>
            </a:pPr>
            <a:r>
              <a:rPr sz="2200" dirty="0">
                <a:latin typeface="Arial"/>
                <a:cs typeface="Arial"/>
              </a:rPr>
              <a:t>Mantener	procesos	seguros,	e</a:t>
            </a:r>
            <a:r>
              <a:rPr sz="2200" spc="-5" dirty="0">
                <a:latin typeface="Arial"/>
                <a:cs typeface="Arial"/>
              </a:rPr>
              <a:t>li</a:t>
            </a:r>
            <a:r>
              <a:rPr sz="2200" dirty="0">
                <a:latin typeface="Arial"/>
                <a:cs typeface="Arial"/>
              </a:rPr>
              <a:t>m</a:t>
            </a:r>
            <a:r>
              <a:rPr sz="2200" spc="-5" dirty="0">
                <a:latin typeface="Arial"/>
                <a:cs typeface="Arial"/>
              </a:rPr>
              <a:t>i</a:t>
            </a:r>
            <a:r>
              <a:rPr sz="2200" dirty="0">
                <a:latin typeface="Arial"/>
                <a:cs typeface="Arial"/>
              </a:rPr>
              <a:t>nando  </a:t>
            </a:r>
            <a:r>
              <a:rPr sz="2200" spc="-5" dirty="0">
                <a:latin typeface="Arial"/>
                <a:cs typeface="Arial"/>
              </a:rPr>
              <a:t>peligros	potenciales </a:t>
            </a:r>
            <a:r>
              <a:rPr sz="2200" dirty="0">
                <a:latin typeface="Arial"/>
                <a:cs typeface="Arial"/>
              </a:rPr>
              <a:t>por efectos del uso</a:t>
            </a:r>
            <a:r>
              <a:rPr sz="2200" spc="5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de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8737" y="4346955"/>
            <a:ext cx="12065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Wingdings"/>
                <a:cs typeface="Wingdings"/>
              </a:rPr>
              <a:t></a:t>
            </a:r>
            <a:endParaRPr sz="1000">
              <a:latin typeface="Wingdings"/>
              <a:cs typeface="Wingding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536575" marR="5080" algn="just">
              <a:lnSpc>
                <a:spcPct val="100499"/>
              </a:lnSpc>
              <a:spcBef>
                <a:spcPts val="85"/>
              </a:spcBef>
            </a:pPr>
            <a:r>
              <a:rPr spc="-5" dirty="0"/>
              <a:t>alcohol, </a:t>
            </a:r>
            <a:r>
              <a:rPr dirty="0"/>
              <a:t>tabaco y drogas, </a:t>
            </a:r>
            <a:r>
              <a:rPr spc="-5" dirty="0"/>
              <a:t>las cuales </a:t>
            </a:r>
            <a:r>
              <a:rPr dirty="0"/>
              <a:t>pueden  afectar al </a:t>
            </a:r>
            <a:r>
              <a:rPr spc="-5" dirty="0"/>
              <a:t>empleado </a:t>
            </a:r>
            <a:r>
              <a:rPr dirty="0"/>
              <a:t>y/o </a:t>
            </a:r>
            <a:r>
              <a:rPr spc="-5" dirty="0"/>
              <a:t>contratista </a:t>
            </a:r>
            <a:r>
              <a:rPr dirty="0"/>
              <a:t>en </a:t>
            </a:r>
            <a:r>
              <a:rPr spc="-5" dirty="0"/>
              <a:t>la  ejecución </a:t>
            </a:r>
            <a:r>
              <a:rPr dirty="0"/>
              <a:t>segura de su</a:t>
            </a:r>
            <a:r>
              <a:rPr spc="-10" dirty="0"/>
              <a:t> </a:t>
            </a:r>
            <a:r>
              <a:rPr dirty="0"/>
              <a:t>trabajo.</a:t>
            </a:r>
          </a:p>
          <a:p>
            <a:pPr marL="536575" marR="5080" indent="-523875" algn="just">
              <a:lnSpc>
                <a:spcPct val="100899"/>
              </a:lnSpc>
              <a:spcBef>
                <a:spcPts val="745"/>
              </a:spcBef>
              <a:buSzPct val="45454"/>
              <a:buFont typeface="Wingdings"/>
              <a:buChar char=""/>
              <a:tabLst>
                <a:tab pos="535940" algn="l"/>
                <a:tab pos="536575" algn="l"/>
              </a:tabLst>
            </a:pPr>
            <a:r>
              <a:rPr spc="-5" dirty="0"/>
              <a:t>Concientizar </a:t>
            </a:r>
            <a:r>
              <a:rPr dirty="0"/>
              <a:t>a todos </a:t>
            </a:r>
            <a:r>
              <a:rPr spc="-5" dirty="0"/>
              <a:t>los </a:t>
            </a:r>
            <a:r>
              <a:rPr dirty="0"/>
              <a:t>trabajadores y/o  </a:t>
            </a:r>
            <a:r>
              <a:rPr spc="-5" dirty="0"/>
              <a:t>contratistas </a:t>
            </a:r>
            <a:r>
              <a:rPr dirty="0"/>
              <a:t>de </a:t>
            </a:r>
            <a:r>
              <a:rPr spc="-5" dirty="0"/>
              <a:t>los </a:t>
            </a:r>
            <a:r>
              <a:rPr dirty="0"/>
              <a:t>efectos </a:t>
            </a:r>
            <a:r>
              <a:rPr spc="-5" dirty="0"/>
              <a:t>nocivos, físicos,  psicológicos </a:t>
            </a:r>
            <a:r>
              <a:rPr dirty="0"/>
              <a:t>y </a:t>
            </a:r>
            <a:r>
              <a:rPr spc="-5" dirty="0"/>
              <a:t>sociales </a:t>
            </a:r>
            <a:r>
              <a:rPr dirty="0"/>
              <a:t>que el uso de estas  </a:t>
            </a:r>
            <a:r>
              <a:rPr spc="-5" dirty="0"/>
              <a:t>sustancias </a:t>
            </a:r>
            <a:r>
              <a:rPr dirty="0"/>
              <a:t>acarrea.</a:t>
            </a:r>
          </a:p>
          <a:p>
            <a:pPr marL="536575" algn="just">
              <a:lnSpc>
                <a:spcPct val="100000"/>
              </a:lnSpc>
              <a:spcBef>
                <a:spcPts val="770"/>
              </a:spcBef>
            </a:pPr>
            <a:r>
              <a:rPr spc="-40" dirty="0"/>
              <a:t>Vender, </a:t>
            </a:r>
            <a:r>
              <a:rPr spc="-15" dirty="0"/>
              <a:t>comprar, ofrecer, </a:t>
            </a:r>
            <a:r>
              <a:rPr spc="-20" dirty="0"/>
              <a:t>poseer,</a:t>
            </a:r>
            <a:r>
              <a:rPr spc="95" dirty="0"/>
              <a:t> </a:t>
            </a:r>
            <a:r>
              <a:rPr spc="-5" dirty="0"/>
              <a:t>distribuir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72612" y="4523739"/>
            <a:ext cx="5513705" cy="2037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200" dirty="0">
                <a:latin typeface="Arial"/>
                <a:cs typeface="Arial"/>
              </a:rPr>
              <a:t>y/o </a:t>
            </a:r>
            <a:r>
              <a:rPr sz="2200" spc="-5" dirty="0">
                <a:latin typeface="Arial"/>
                <a:cs typeface="Arial"/>
              </a:rPr>
              <a:t>comercializar alcohol, </a:t>
            </a:r>
            <a:r>
              <a:rPr sz="2200" dirty="0">
                <a:latin typeface="Arial"/>
                <a:cs typeface="Arial"/>
              </a:rPr>
              <a:t>drogas, tabaco o  </a:t>
            </a:r>
            <a:r>
              <a:rPr sz="2200" spc="-5" dirty="0">
                <a:latin typeface="Arial"/>
                <a:cs typeface="Arial"/>
              </a:rPr>
              <a:t>incitar </a:t>
            </a:r>
            <a:r>
              <a:rPr sz="2200" dirty="0">
                <a:latin typeface="Arial"/>
                <a:cs typeface="Arial"/>
              </a:rPr>
              <a:t>a su consumo dentro de </a:t>
            </a:r>
            <a:r>
              <a:rPr sz="2200" spc="-5" dirty="0">
                <a:latin typeface="Arial"/>
                <a:cs typeface="Arial"/>
              </a:rPr>
              <a:t>las  instalaciones </a:t>
            </a:r>
            <a:r>
              <a:rPr sz="2200" dirty="0">
                <a:latin typeface="Arial"/>
                <a:cs typeface="Arial"/>
              </a:rPr>
              <a:t>o cuando se </a:t>
            </a:r>
            <a:r>
              <a:rPr sz="2200" spc="-5" dirty="0">
                <a:latin typeface="Arial"/>
                <a:cs typeface="Arial"/>
              </a:rPr>
              <a:t>realicen </a:t>
            </a:r>
            <a:r>
              <a:rPr sz="2200" dirty="0">
                <a:latin typeface="Arial"/>
                <a:cs typeface="Arial"/>
              </a:rPr>
              <a:t>trabajos  en nombre de </a:t>
            </a:r>
            <a:r>
              <a:rPr sz="2200" spc="-5" dirty="0">
                <a:latin typeface="Arial"/>
                <a:cs typeface="Arial"/>
              </a:rPr>
              <a:t>la </a:t>
            </a:r>
            <a:r>
              <a:rPr sz="2200" dirty="0">
                <a:latin typeface="Arial"/>
                <a:cs typeface="Arial"/>
              </a:rPr>
              <a:t>compañía, o en </a:t>
            </a:r>
            <a:r>
              <a:rPr sz="2200" spc="-5" dirty="0">
                <a:latin typeface="Arial"/>
                <a:cs typeface="Arial"/>
              </a:rPr>
              <a:t>vehículos  propios </a:t>
            </a:r>
            <a:r>
              <a:rPr sz="2200" dirty="0">
                <a:latin typeface="Arial"/>
                <a:cs typeface="Arial"/>
              </a:rPr>
              <a:t>o </a:t>
            </a:r>
            <a:r>
              <a:rPr sz="2200" spc="-5" dirty="0">
                <a:latin typeface="Arial"/>
                <a:cs typeface="Arial"/>
              </a:rPr>
              <a:t>alquilados </a:t>
            </a:r>
            <a:r>
              <a:rPr sz="2200" dirty="0">
                <a:latin typeface="Arial"/>
                <a:cs typeface="Arial"/>
              </a:rPr>
              <a:t>al </a:t>
            </a:r>
            <a:r>
              <a:rPr sz="2200" spc="-5" dirty="0">
                <a:latin typeface="Arial"/>
                <a:cs typeface="Arial"/>
              </a:rPr>
              <a:t>servicio </a:t>
            </a:r>
            <a:r>
              <a:rPr sz="2200" dirty="0">
                <a:latin typeface="Arial"/>
                <a:cs typeface="Arial"/>
              </a:rPr>
              <a:t>de su razón  </a:t>
            </a:r>
            <a:r>
              <a:rPr sz="2200" spc="-5" dirty="0">
                <a:latin typeface="Arial"/>
                <a:cs typeface="Arial"/>
              </a:rPr>
              <a:t>social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263640" y="1048511"/>
            <a:ext cx="2667000" cy="579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083165" cy="7556500"/>
            <a:chOff x="0" y="0"/>
            <a:chExt cx="10083165" cy="75565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0082784" cy="75559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5400"/>
              <a:ext cx="10066333" cy="74945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292451" y="57404"/>
            <a:ext cx="46348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/>
              <a:t>POLÍTICA </a:t>
            </a:r>
            <a:r>
              <a:rPr sz="2400" dirty="0"/>
              <a:t>DE </a:t>
            </a:r>
            <a:r>
              <a:rPr sz="2400" spc="-5" dirty="0"/>
              <a:t>SEGURIDAD</a:t>
            </a:r>
            <a:r>
              <a:rPr sz="2400" spc="-145" dirty="0"/>
              <a:t> </a:t>
            </a:r>
            <a:r>
              <a:rPr sz="2400" spc="-5" dirty="0"/>
              <a:t>VIAL</a:t>
            </a:r>
            <a:endParaRPr sz="2400"/>
          </a:p>
        </p:txBody>
      </p:sp>
      <p:sp>
        <p:nvSpPr>
          <p:cNvPr id="6" name="object 6"/>
          <p:cNvSpPr txBox="1"/>
          <p:nvPr/>
        </p:nvSpPr>
        <p:spPr>
          <a:xfrm>
            <a:off x="153499" y="1178052"/>
            <a:ext cx="9155601" cy="617797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64135" algn="just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</a:pPr>
            <a:r>
              <a:rPr lang="es-ES" sz="1100" b="1" dirty="0">
                <a:solidFill>
                  <a:schemeClr val="tx1"/>
                </a:solidFill>
                <a:ea typeface="Times New Roman" panose="02020603050405020304" pitchFamily="18" charset="0"/>
              </a:rPr>
              <a:t>INSEPET S.A.S;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En la búsqueda, del aseguramiento de manera integral de las operaciones con vehículos y </a:t>
            </a: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consciente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que los desplazamientos terrestres constituyen un riesgo presente durante el transporte de equipos, herramientas de trabajo</a:t>
            </a: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 y de la importancia de la seguridad durante las operaciones de transporte, mantendrá niveles de desempeño en seguridad vial durante el desarrollo de las mismas, sobre condiciones de vehículos, conductores y demás aspectos relacionados con la operación. Para </a:t>
            </a:r>
            <a:r>
              <a:rPr lang="es-ES" sz="1100" b="1" dirty="0">
                <a:solidFill>
                  <a:schemeClr val="tx1"/>
                </a:solidFill>
                <a:ea typeface="Times New Roman" panose="02020603050405020304" pitchFamily="18" charset="0"/>
              </a:rPr>
              <a:t>INSEPET S.A.S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, </a:t>
            </a: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es fundamental promover y mantener prácticas de prevención en riesgos viales, por esto establece su compromiso gerencial implementado el Plan Estratégico de Seguridad Vial y asignando los recursos con el fin de mantener un proceso de mejora continua para minimizar los riesgos de ocurrencia de accidentes de tránsito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en las vías públicas o privadas</a:t>
            </a: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. Cumplir con los objetivos y metas del Plan Estratégico de Seguridad Vial. </a:t>
            </a:r>
            <a:endParaRPr lang="es-CO" sz="1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64135" algn="just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</a:pPr>
            <a:r>
              <a:rPr lang="es-ES" sz="1100" b="1" dirty="0">
                <a:solidFill>
                  <a:schemeClr val="tx1"/>
                </a:solidFill>
                <a:ea typeface="Times New Roman" panose="02020603050405020304" pitchFamily="18" charset="0"/>
              </a:rPr>
              <a:t>INSEPET </a:t>
            </a:r>
            <a:r>
              <a:rPr lang="es-ES" sz="1100" b="1" dirty="0">
                <a:solidFill>
                  <a:schemeClr val="tx1"/>
                </a:solidFill>
                <a:ea typeface="Arial" panose="020B0604020202020204" pitchFamily="34" charset="0"/>
              </a:rPr>
              <a:t>S.A.S</a:t>
            </a:r>
            <a:r>
              <a:rPr lang="es-ES" sz="1100" b="1" dirty="0">
                <a:solidFill>
                  <a:schemeClr val="tx1"/>
                </a:solidFill>
                <a:ea typeface="Times New Roman" panose="02020603050405020304" pitchFamily="18" charset="0"/>
              </a:rPr>
              <a:t>, </a:t>
            </a: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es enfática en la prohibición para conducir en estado de embriaguez, bajo efectos de sustancias psicoactivas o de cansancio; prohibe exceder los límites de velocidad establecidos en la diferentes vias publicas o privadas;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prohíbe recoger pasajeros por</a:t>
            </a:r>
            <a:r>
              <a:rPr lang="es-ES" sz="1100" spc="15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carretera, llevar acompañantes ajenos a la compañía durante el recorrido, llevar mercancía o elementos ajenos a la compañía;</a:t>
            </a: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 prohibe el uso o manipulación de equipos móviles mientras esta el vehículo en marcha.</a:t>
            </a:r>
            <a:r>
              <a:rPr lang="es-CO" sz="1100" b="1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endParaRPr lang="es-CO" sz="1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7005" algn="just">
              <a:spcAft>
                <a:spcPts val="0"/>
              </a:spcAft>
              <a:tabLst>
                <a:tab pos="527685" algn="l"/>
              </a:tabLst>
            </a:pP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Es obligación el uso del cinturón de seguridad para el conductor y  pasajero; uso de los EPP aplicables en la operación; C</a:t>
            </a:r>
            <a:r>
              <a:rPr lang="es-ES" sz="1100" dirty="0" err="1">
                <a:solidFill>
                  <a:schemeClr val="tx1"/>
                </a:solidFill>
                <a:ea typeface="Times New Roman" panose="02020603050405020304" pitchFamily="18" charset="0"/>
              </a:rPr>
              <a:t>onservar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 el vehículo en buenas condiciones mecánicas, eléctricas, orden y aseo; antes de iniciar recorrido debe revisar vigencia de los documentos del vehículo, condiciones mecánicas y</a:t>
            </a:r>
            <a:r>
              <a:rPr lang="es-ES" sz="1100" spc="2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eléctricas, kit de carretera que este en buenas condiciones y vigente (extintor, llave de pernos, herramientas, llanta de repuesto y botiquín con todos sus elementos); usar el pito únicamente cuando sea</a:t>
            </a:r>
            <a:r>
              <a:rPr lang="es-ES" sz="1100" spc="5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necesario; comunicar al jefe inmediato su recorrido, hora de salida, destino y transitar únicamente por las</a:t>
            </a:r>
            <a:r>
              <a:rPr lang="es-ES" sz="1100" spc="-125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rutas aprobadas y horarios</a:t>
            </a:r>
            <a:r>
              <a:rPr lang="es-ES" sz="1100" spc="2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establecidos; asistir y aprobar los entrenamientos de seguridad vial que establezca la compañía; aplicar cada uno de los lineamientos dados en los entrenamientos de manejo</a:t>
            </a:r>
            <a:r>
              <a:rPr lang="es-ES" sz="1100" spc="1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defensivo; conocer manuales de manejo de los vehículos</a:t>
            </a:r>
            <a:r>
              <a:rPr lang="es-ES" sz="1100" spc="-5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asignados, aplicar correctamente las inspecciones definidas para los vehículos, notificar cualquier condición de riesgo que ponga en peligro la salud de los trabajadores, terceros o bienes de la</a:t>
            </a:r>
            <a:r>
              <a:rPr lang="es-ES" sz="1100" spc="-10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compañía; reportar cualquier incidente generado durante los</a:t>
            </a:r>
            <a:r>
              <a:rPr lang="es-ES" sz="1100" spc="15" dirty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es-ES" sz="1100" dirty="0">
                <a:solidFill>
                  <a:schemeClr val="tx1"/>
                </a:solidFill>
                <a:ea typeface="Times New Roman" panose="02020603050405020304" pitchFamily="18" charset="0"/>
              </a:rPr>
              <a:t>recorridos; realizar los protocolos de seguridad en caso de: 1.varada en carretera 2. accidente de transito 3. vía cerrada.</a:t>
            </a:r>
            <a:endParaRPr lang="es-CO" sz="1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64135" algn="just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</a:pP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Es obligación de todos  los colaboradores dar cumplimiento a todas las normas aplicables en seguridad vial y participar en las actividades que desarrolle </a:t>
            </a:r>
            <a:r>
              <a:rPr lang="es-ES" sz="1100" b="1" dirty="0">
                <a:solidFill>
                  <a:schemeClr val="tx1"/>
                </a:solidFill>
                <a:ea typeface="Times New Roman" panose="02020603050405020304" pitchFamily="18" charset="0"/>
              </a:rPr>
              <a:t>INSEPET </a:t>
            </a:r>
            <a:r>
              <a:rPr lang="es-ES" sz="1100" b="1" dirty="0">
                <a:solidFill>
                  <a:schemeClr val="tx1"/>
                </a:solidFill>
                <a:ea typeface="Arial" panose="020B0604020202020204" pitchFamily="34" charset="0"/>
              </a:rPr>
              <a:t>S.A.S</a:t>
            </a:r>
            <a:r>
              <a:rPr lang="es-CO" sz="1100" dirty="0">
                <a:solidFill>
                  <a:schemeClr val="tx1"/>
                </a:solidFill>
                <a:ea typeface="Times New Roman" panose="02020603050405020304" pitchFamily="18" charset="0"/>
              </a:rPr>
              <a:t>, a fin de disminuir la probabilidad de ocurrencia de accidentes, que puedan afectar la integridad física, mental y social de los colaboradores, contratistas, comunidad en general, propiedad privada, equipos y el medio  ambiente. </a:t>
            </a:r>
            <a:endParaRPr lang="es-CO" sz="1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s-CO" sz="1100" b="1" dirty="0">
              <a:latin typeface="Times New Roman" panose="02020603050405020304" pitchFamily="18" charset="0"/>
            </a:endParaRPr>
          </a:p>
          <a:p>
            <a:endParaRPr lang="es-CO" sz="1100" b="1" dirty="0">
              <a:latin typeface="Times New Roman" panose="02020603050405020304" pitchFamily="18" charset="0"/>
            </a:endParaRPr>
          </a:p>
          <a:p>
            <a:r>
              <a:rPr lang="es-CO" sz="1100" b="1" dirty="0"/>
              <a:t>Prueba de alcoholemia :</a:t>
            </a:r>
            <a:r>
              <a:rPr lang="es-CO" sz="1100" dirty="0"/>
              <a:t> Se realizará de manera aleatoria y de llegar a ser positiva según Art 152 deCódigo Nacional de Transito Terrestre;se tomara como falta grave según Art 48º del Reglamento interno de trabajo y tendra su respectiva sancion disciplinara según el Art 49º del Reglamento interno de trabajo.</a:t>
            </a:r>
          </a:p>
          <a:p>
            <a:r>
              <a:rPr lang="es-CO" sz="1100" b="1" dirty="0"/>
              <a:t>Para dar cumplimiento a esta politica se basa en:</a:t>
            </a:r>
            <a:endParaRPr lang="es-CO" sz="1100" dirty="0"/>
          </a:p>
          <a:p>
            <a:r>
              <a:rPr lang="es-CO" sz="1100" dirty="0"/>
              <a:t> </a:t>
            </a:r>
          </a:p>
          <a:p>
            <a:pPr marL="171450" lvl="0" indent="-171450">
              <a:buFont typeface="Wingdings" pitchFamily="2" charset="2"/>
              <a:buChar char="ü"/>
            </a:pPr>
            <a:r>
              <a:rPr lang="es-CO" sz="1100" dirty="0"/>
              <a:t>Cumplir con la reglamentación establecida en el Código Nacional de Tránsito terrestre Ley 769 del 2002 y todas aquellas que se adhieran para la prevención en materia de seguridad vial.</a:t>
            </a:r>
          </a:p>
          <a:p>
            <a:pPr marL="171450" lvl="0" indent="-171450">
              <a:buFont typeface="Wingdings" pitchFamily="2" charset="2"/>
              <a:buChar char="ü"/>
            </a:pPr>
            <a:r>
              <a:rPr lang="es-CO" sz="1100" dirty="0"/>
              <a:t>Vigilar las responsabilidades propias y de nuestros contratistas en cuanto a mantenimiento preventivo y correctivo, procurando óptimas condiciones de operación a los vehículos.</a:t>
            </a:r>
          </a:p>
          <a:p>
            <a:pPr marL="171450" lvl="0" indent="-171450">
              <a:buFont typeface="Wingdings" pitchFamily="2" charset="2"/>
              <a:buChar char="ü"/>
            </a:pPr>
            <a:r>
              <a:rPr lang="es-CO" sz="1100" dirty="0"/>
              <a:t>Establecer estrategias de concientización tanto para peatones, pasajeros y conductores hacia el respeto de las normas y señales de tránsito establecidas.</a:t>
            </a:r>
          </a:p>
          <a:p>
            <a:pPr marL="171450" lvl="0" indent="-171450">
              <a:buFont typeface="Wingdings" pitchFamily="2" charset="2"/>
              <a:buChar char="ü"/>
            </a:pPr>
            <a:r>
              <a:rPr lang="es-CO" sz="1100" dirty="0"/>
              <a:t>Contar con personal calificado, </a:t>
            </a:r>
            <a:r>
              <a:rPr lang="es-ES" sz="1100" dirty="0"/>
              <a:t> física y mentalmente apto </a:t>
            </a:r>
            <a:r>
              <a:rPr lang="es-CO" sz="1100" dirty="0"/>
              <a:t>para operar los vehículos</a:t>
            </a:r>
          </a:p>
          <a:p>
            <a:r>
              <a:rPr lang="es-ES" dirty="0"/>
              <a:t> </a:t>
            </a:r>
            <a:endParaRPr lang="es-CO" dirty="0"/>
          </a:p>
        </p:txBody>
      </p:sp>
      <p:sp>
        <p:nvSpPr>
          <p:cNvPr id="7" name="object 7"/>
          <p:cNvSpPr/>
          <p:nvPr/>
        </p:nvSpPr>
        <p:spPr>
          <a:xfrm>
            <a:off x="18288" y="33528"/>
            <a:ext cx="2215896" cy="1112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056119" y="33528"/>
            <a:ext cx="1874520" cy="1112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F6CAA27-9E41-B94C-9EE1-53AFC07AEBCC}"/>
              </a:ext>
            </a:extLst>
          </p:cNvPr>
          <p:cNvSpPr/>
          <p:nvPr/>
        </p:nvSpPr>
        <p:spPr>
          <a:xfrm>
            <a:off x="88900" y="120650"/>
            <a:ext cx="50419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dirty="0">
                <a:solidFill>
                  <a:schemeClr val="tx1"/>
                </a:solidFill>
              </a:rPr>
              <a:t>La empresa realiza pruebas de alcoholemia en  aliento  para detección  de alcohol </a:t>
            </a:r>
            <a:r>
              <a:rPr lang="es-CO" b="1" dirty="0">
                <a:solidFill>
                  <a:schemeClr val="tx1"/>
                </a:solidFill>
              </a:rPr>
              <a:t>(Prueba no invasiva)</a:t>
            </a:r>
            <a:r>
              <a:rPr lang="es-CO" dirty="0">
                <a:solidFill>
                  <a:schemeClr val="tx1"/>
                </a:solidFill>
              </a:rPr>
              <a:t> opreando el equipo teniendo encuenta las instrucciones  del fabricante</a:t>
            </a:r>
            <a:endParaRPr lang="es-CO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033DED5-49FB-A249-9C92-7982A68DB6C9}"/>
              </a:ext>
            </a:extLst>
          </p:cNvPr>
          <p:cNvSpPr/>
          <p:nvPr/>
        </p:nvSpPr>
        <p:spPr>
          <a:xfrm>
            <a:off x="3312120" y="2648049"/>
            <a:ext cx="51587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tx1"/>
                </a:solidFill>
              </a:rPr>
              <a:t>Estas pruebas se realizan de manera aleatoria a personal administrativo y operativo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1727E05-F4AE-D841-9B40-B95D284B8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00" y="1320979"/>
            <a:ext cx="2232248" cy="316835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E9FEC55-EF55-AF46-950B-8B0C9D7029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464" y="683493"/>
            <a:ext cx="1654042" cy="165926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9FA48AC-35DA-F54E-AA16-3E0085AF46C6}"/>
              </a:ext>
            </a:extLst>
          </p:cNvPr>
          <p:cNvSpPr/>
          <p:nvPr/>
        </p:nvSpPr>
        <p:spPr>
          <a:xfrm>
            <a:off x="241300" y="4571925"/>
            <a:ext cx="681340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dirty="0">
                <a:solidFill>
                  <a:schemeClr val="tx1"/>
                </a:solidFill>
              </a:rPr>
              <a:t>Se considera resultado negativo desde 0.00  g/L </a:t>
            </a:r>
            <a:r>
              <a:rPr lang="es-CO" b="1" dirty="0">
                <a:solidFill>
                  <a:schemeClr val="tx1"/>
                </a:solidFill>
              </a:rPr>
              <a:t>BAC:</a:t>
            </a:r>
            <a:r>
              <a:rPr lang="es-CO" dirty="0">
                <a:solidFill>
                  <a:schemeClr val="tx1"/>
                </a:solidFill>
              </a:rPr>
              <a:t> Unidad de medición del grado alcohólico  se permite el ingreso normal o continuar con la labor que se encuentre ejecutando.</a:t>
            </a:r>
          </a:p>
          <a:p>
            <a:pPr algn="just"/>
            <a:r>
              <a:rPr lang="es-CO" dirty="0">
                <a:solidFill>
                  <a:schemeClr val="tx1"/>
                </a:solidFill>
              </a:rPr>
              <a:t>Se consideraresultado positivo desde 0.01 g/L </a:t>
            </a:r>
            <a:r>
              <a:rPr lang="es-CO" b="1" dirty="0">
                <a:solidFill>
                  <a:schemeClr val="tx1"/>
                </a:solidFill>
              </a:rPr>
              <a:t>BAC</a:t>
            </a:r>
            <a:r>
              <a:rPr lang="es-CO" dirty="0">
                <a:solidFill>
                  <a:schemeClr val="tx1"/>
                </a:solidFill>
              </a:rPr>
              <a:t> en adelante, se aplicará otra prueba luego de 10 minutos, para su confirmación; En caso de obtener un segundo resultado positivo se informará  la novedad al respectivo jefe inmediato y al área de Gestión Humana, esta se encargará de iniciar  el respectivo proceso según el reglameto interno  de trabajo y políticas de la compañia.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45F2E78-16F0-2F4C-A741-874BDF6A20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7927" y="5073650"/>
            <a:ext cx="1609158" cy="207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681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7175" y="164083"/>
            <a:ext cx="34156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DERECHOS</a:t>
            </a:r>
            <a:r>
              <a:rPr sz="2400" spc="-35" dirty="0"/>
              <a:t> </a:t>
            </a:r>
            <a:r>
              <a:rPr sz="2400" spc="-5" dirty="0"/>
              <a:t>HUMANOS</a:t>
            </a:r>
            <a:endParaRPr sz="2400"/>
          </a:p>
        </p:txBody>
      </p:sp>
      <p:grpSp>
        <p:nvGrpSpPr>
          <p:cNvPr id="3" name="object 3"/>
          <p:cNvGrpSpPr/>
          <p:nvPr/>
        </p:nvGrpSpPr>
        <p:grpSpPr>
          <a:xfrm>
            <a:off x="0" y="1289303"/>
            <a:ext cx="841375" cy="5334000"/>
            <a:chOff x="0" y="1289303"/>
            <a:chExt cx="841375" cy="5334000"/>
          </a:xfrm>
        </p:grpSpPr>
        <p:sp>
          <p:nvSpPr>
            <p:cNvPr id="4" name="object 4"/>
            <p:cNvSpPr/>
            <p:nvPr/>
          </p:nvSpPr>
          <p:spPr>
            <a:xfrm>
              <a:off x="0" y="3956303"/>
              <a:ext cx="826008" cy="2667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1289303"/>
              <a:ext cx="841247" cy="26700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48767" y="4319015"/>
            <a:ext cx="8592820" cy="3225165"/>
            <a:chOff x="48767" y="4319015"/>
            <a:chExt cx="8592820" cy="3225165"/>
          </a:xfrm>
        </p:grpSpPr>
        <p:sp>
          <p:nvSpPr>
            <p:cNvPr id="7" name="object 7"/>
            <p:cNvSpPr/>
            <p:nvPr/>
          </p:nvSpPr>
          <p:spPr>
            <a:xfrm>
              <a:off x="48767" y="6693407"/>
              <a:ext cx="2831592" cy="85039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926079" y="6693407"/>
              <a:ext cx="2834640" cy="85039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806439" y="6693407"/>
              <a:ext cx="2834640" cy="85039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05840" y="4319015"/>
              <a:ext cx="7275576" cy="237744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851999" y="1300988"/>
            <a:ext cx="6604634" cy="2878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60045" indent="635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INSEPET </a:t>
            </a:r>
            <a:r>
              <a:rPr sz="1800" b="1" spc="-5" dirty="0">
                <a:latin typeface="Arial"/>
                <a:cs typeface="Arial"/>
              </a:rPr>
              <a:t>S.A.S, </a:t>
            </a:r>
            <a:r>
              <a:rPr sz="1800" spc="-5" dirty="0">
                <a:latin typeface="Arial"/>
                <a:cs typeface="Arial"/>
              </a:rPr>
              <a:t>es una empresa comprometida con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responsabilidad social, con nuestros colaboradores, clientes,  proveedores, medio ambiente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comunidad.</a:t>
            </a:r>
            <a:endParaRPr sz="1800">
              <a:latin typeface="Arial"/>
              <a:cs typeface="Arial"/>
            </a:endParaRPr>
          </a:p>
          <a:p>
            <a:pPr marL="12700" marR="55244">
              <a:lnSpc>
                <a:spcPts val="1989"/>
              </a:lnSpc>
              <a:spcBef>
                <a:spcPts val="40"/>
              </a:spcBef>
              <a:tabLst>
                <a:tab pos="1181100" algn="l"/>
              </a:tabLst>
            </a:pPr>
            <a:r>
              <a:rPr sz="1800" spc="-5" dirty="0">
                <a:latin typeface="Arial"/>
                <a:cs typeface="Arial"/>
              </a:rPr>
              <a:t>Desea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ser	un agente activo para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protección de los derechos  humanos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laborales reconociendo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legislación nacional </a:t>
            </a:r>
            <a:r>
              <a:rPr sz="1800" dirty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895"/>
              </a:lnSpc>
            </a:pPr>
            <a:r>
              <a:rPr sz="1800" spc="-5" dirty="0">
                <a:latin typeface="Arial"/>
                <a:cs typeface="Arial"/>
              </a:rPr>
              <a:t>internacional.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92500"/>
              </a:lnSpc>
              <a:spcBef>
                <a:spcPts val="75"/>
              </a:spcBef>
              <a:tabLst>
                <a:tab pos="1116965" algn="l"/>
                <a:tab pos="3302000" algn="l"/>
                <a:tab pos="5702300" algn="l"/>
              </a:tabLst>
            </a:pPr>
            <a:r>
              <a:rPr sz="1800" spc="-5" dirty="0">
                <a:latin typeface="Arial"/>
                <a:cs typeface="Arial"/>
              </a:rPr>
              <a:t>Esta directriz orientada al reconocimiento de cada ser humano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minimizar	el riesgo 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de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infringir	los derechos humanos,  comprometiéndose  en todas sus actividades</a:t>
            </a:r>
            <a:r>
              <a:rPr sz="1800" spc="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cumplir	</a:t>
            </a:r>
            <a:r>
              <a:rPr sz="1800" dirty="0">
                <a:latin typeface="Arial"/>
                <a:cs typeface="Arial"/>
              </a:rPr>
              <a:t>y a  </a:t>
            </a:r>
            <a:r>
              <a:rPr sz="1800" spc="-5" dirty="0">
                <a:latin typeface="Arial"/>
                <a:cs typeface="Arial"/>
              </a:rPr>
              <a:t>promover </a:t>
            </a:r>
            <a:r>
              <a:rPr sz="1800" dirty="0">
                <a:latin typeface="Arial"/>
                <a:cs typeface="Arial"/>
              </a:rPr>
              <a:t>lo </a:t>
            </a:r>
            <a:r>
              <a:rPr sz="1800" spc="-5" dirty="0">
                <a:latin typeface="Arial"/>
                <a:cs typeface="Arial"/>
              </a:rPr>
              <a:t>consagrado en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carta universal de los derechos  humanos.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641847" y="143255"/>
            <a:ext cx="3072383" cy="10820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6874" y="356107"/>
            <a:ext cx="6076950" cy="73596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2710"/>
              </a:lnSpc>
              <a:spcBef>
                <a:spcPts val="330"/>
              </a:spcBef>
            </a:pPr>
            <a:r>
              <a:rPr sz="2400" spc="-10" dirty="0"/>
              <a:t>POLITICA </a:t>
            </a:r>
            <a:r>
              <a:rPr sz="2400" spc="-40" dirty="0"/>
              <a:t>TRATAMIENTO </a:t>
            </a:r>
            <a:r>
              <a:rPr sz="2400" dirty="0"/>
              <a:t>Y</a:t>
            </a:r>
            <a:r>
              <a:rPr sz="2400" spc="-200" dirty="0"/>
              <a:t> </a:t>
            </a:r>
            <a:r>
              <a:rPr sz="2400" spc="-5" dirty="0"/>
              <a:t>PROTECCION  </a:t>
            </a:r>
            <a:r>
              <a:rPr sz="2400" dirty="0"/>
              <a:t>DE </a:t>
            </a:r>
            <a:r>
              <a:rPr sz="2400" spc="-50" dirty="0"/>
              <a:t>DATOS</a:t>
            </a:r>
            <a:r>
              <a:rPr sz="2400" spc="-15" dirty="0"/>
              <a:t> </a:t>
            </a:r>
            <a:r>
              <a:rPr sz="2400" spc="-5" dirty="0"/>
              <a:t>PERSONALES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282087" y="1700276"/>
            <a:ext cx="6808470" cy="489648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ct val="92500"/>
              </a:lnSpc>
              <a:spcBef>
                <a:spcPts val="260"/>
              </a:spcBef>
              <a:tabLst>
                <a:tab pos="5257800" algn="l"/>
              </a:tabLst>
            </a:pPr>
            <a:r>
              <a:rPr sz="1800" spc="-5" dirty="0">
                <a:latin typeface="Arial"/>
                <a:cs typeface="Arial"/>
              </a:rPr>
              <a:t>La presente política establece las directrices generales para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protección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el tratamiento de datos personales al interior de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compañía, permitiendo  de esta</a:t>
            </a:r>
            <a:r>
              <a:rPr sz="1800" spc="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manera 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fortalecer	el nivel de  confianza entre responsable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titulares con relación al tratamiento  de </a:t>
            </a:r>
            <a:r>
              <a:rPr sz="1800" dirty="0">
                <a:latin typeface="Arial"/>
                <a:cs typeface="Arial"/>
              </a:rPr>
              <a:t>su </a:t>
            </a:r>
            <a:r>
              <a:rPr sz="1800" spc="-5" dirty="0">
                <a:latin typeface="Arial"/>
                <a:cs typeface="Arial"/>
              </a:rPr>
              <a:t>información. Con una finalidad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transparente.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970"/>
              </a:lnSpc>
            </a:pPr>
            <a:r>
              <a:rPr sz="1800" spc="-5" dirty="0">
                <a:latin typeface="Arial"/>
                <a:cs typeface="Arial"/>
              </a:rPr>
              <a:t>Los datos  personales son utilizados</a:t>
            </a:r>
            <a:r>
              <a:rPr sz="1800" spc="47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para:</a:t>
            </a:r>
            <a:endParaRPr sz="1800">
              <a:latin typeface="Arial"/>
              <a:cs typeface="Arial"/>
            </a:endParaRPr>
          </a:p>
          <a:p>
            <a:pPr marL="12700" marR="297180">
              <a:lnSpc>
                <a:spcPts val="1989"/>
              </a:lnSpc>
              <a:spcBef>
                <a:spcPts val="185"/>
              </a:spcBef>
            </a:pPr>
            <a:r>
              <a:rPr sz="1800" spc="-5" dirty="0">
                <a:latin typeface="Arial"/>
                <a:cs typeface="Arial"/>
              </a:rPr>
              <a:t>Dar cumplimiento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las obligaciones que impone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ley laboral  colombiana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los empleadores,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bien las órdenes que impartan  las autoridades colombianas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competentes;</a:t>
            </a:r>
            <a:endParaRPr sz="1800">
              <a:latin typeface="Arial"/>
              <a:cs typeface="Arial"/>
            </a:endParaRPr>
          </a:p>
          <a:p>
            <a:pPr marL="12700" marR="182880">
              <a:lnSpc>
                <a:spcPts val="1989"/>
              </a:lnSpc>
              <a:spcBef>
                <a:spcPts val="30"/>
              </a:spcBef>
            </a:pPr>
            <a:r>
              <a:rPr sz="1800" spc="-5" dirty="0">
                <a:latin typeface="Arial"/>
                <a:cs typeface="Arial"/>
              </a:rPr>
              <a:t>Emitir certificaciones relativas </a:t>
            </a:r>
            <a:r>
              <a:rPr sz="1800" dirty="0">
                <a:latin typeface="Arial"/>
                <a:cs typeface="Arial"/>
              </a:rPr>
              <a:t>a la </a:t>
            </a:r>
            <a:r>
              <a:rPr sz="1800" spc="-5" dirty="0">
                <a:latin typeface="Arial"/>
                <a:cs typeface="Arial"/>
              </a:rPr>
              <a:t>relación del titular del dato con 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empresa.</a:t>
            </a:r>
            <a:endParaRPr sz="1800">
              <a:latin typeface="Arial"/>
              <a:cs typeface="Arial"/>
            </a:endParaRPr>
          </a:p>
          <a:p>
            <a:pPr marL="156845" indent="-144780">
              <a:lnSpc>
                <a:spcPts val="1885"/>
              </a:lnSpc>
              <a:buSzPct val="44444"/>
              <a:buFont typeface="Wingdings"/>
              <a:buChar char=""/>
              <a:tabLst>
                <a:tab pos="157480" algn="l"/>
              </a:tabLst>
            </a:pPr>
            <a:r>
              <a:rPr sz="1800" spc="-5" dirty="0">
                <a:latin typeface="Arial"/>
                <a:cs typeface="Arial"/>
              </a:rPr>
              <a:t>Cumplir con las obligaciones impuestas </a:t>
            </a:r>
            <a:r>
              <a:rPr sz="1800" dirty="0">
                <a:latin typeface="Arial"/>
                <a:cs typeface="Arial"/>
              </a:rPr>
              <a:t>a la </a:t>
            </a:r>
            <a:r>
              <a:rPr sz="1800" spc="-5" dirty="0">
                <a:latin typeface="Arial"/>
                <a:cs typeface="Arial"/>
              </a:rPr>
              <a:t>empresa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como</a:t>
            </a:r>
            <a:endParaRPr sz="1800">
              <a:latin typeface="Arial"/>
              <a:cs typeface="Arial"/>
            </a:endParaRPr>
          </a:p>
          <a:p>
            <a:pPr marL="12700" marR="55880">
              <a:lnSpc>
                <a:spcPts val="1989"/>
              </a:lnSpc>
              <a:spcBef>
                <a:spcPts val="135"/>
              </a:spcBef>
            </a:pPr>
            <a:r>
              <a:rPr sz="1800" spc="-15" dirty="0">
                <a:latin typeface="Arial"/>
                <a:cs typeface="Arial"/>
              </a:rPr>
              <a:t>empleador, </a:t>
            </a:r>
            <a:r>
              <a:rPr sz="1800" spc="-5" dirty="0">
                <a:latin typeface="Arial"/>
                <a:cs typeface="Arial"/>
              </a:rPr>
              <a:t>en relación con las normas de Seguridad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Salud  Ocupacional,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el denominado Sistema de Gestión de Seguridad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Salud en el </a:t>
            </a:r>
            <a:r>
              <a:rPr sz="1800" spc="-15" dirty="0">
                <a:latin typeface="Arial"/>
                <a:cs typeface="Arial"/>
              </a:rPr>
              <a:t>Trabajo </a:t>
            </a:r>
            <a:r>
              <a:rPr sz="1800" spc="-5" dirty="0">
                <a:latin typeface="Arial"/>
                <a:cs typeface="Arial"/>
              </a:rPr>
              <a:t>(SG-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SST).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1900"/>
              </a:lnSpc>
              <a:buSzPct val="44444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Gestionar las funciones desarrolladas por los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trabajadores.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2050"/>
              </a:lnSpc>
              <a:buSzPct val="44444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Consultar memorandos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llamados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atención.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2050"/>
              </a:lnSpc>
              <a:buSzPct val="44444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Desarrollar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aplicar el proceso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disciplinario.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2075"/>
              </a:lnSpc>
              <a:buSzPct val="44444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Contactar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familiares en casos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emergencia.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982968" y="789431"/>
            <a:ext cx="1905000" cy="10942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93407" y="5745479"/>
            <a:ext cx="2237231" cy="17434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3562" y="499364"/>
            <a:ext cx="6176010" cy="73279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 marR="5080">
              <a:lnSpc>
                <a:spcPts val="2690"/>
              </a:lnSpc>
              <a:spcBef>
                <a:spcPts val="345"/>
              </a:spcBef>
              <a:tabLst>
                <a:tab pos="5958840" algn="l"/>
              </a:tabLst>
            </a:pPr>
            <a:r>
              <a:rPr sz="2400" spc="-5" dirty="0"/>
              <a:t>P</a:t>
            </a:r>
            <a:r>
              <a:rPr sz="2400" dirty="0"/>
              <a:t>R</a:t>
            </a:r>
            <a:r>
              <a:rPr sz="2400" spc="-5" dirty="0"/>
              <a:t>EVE</a:t>
            </a:r>
            <a:r>
              <a:rPr sz="2400" dirty="0"/>
              <a:t>NC</a:t>
            </a:r>
            <a:r>
              <a:rPr sz="2400" spc="-10" dirty="0"/>
              <a:t>IÓ</a:t>
            </a:r>
            <a:r>
              <a:rPr sz="2400" dirty="0"/>
              <a:t>N</a:t>
            </a:r>
            <a:r>
              <a:rPr sz="2400" spc="-5" dirty="0"/>
              <a:t> </a:t>
            </a:r>
            <a:r>
              <a:rPr sz="2400" dirty="0"/>
              <a:t>DE</a:t>
            </a:r>
            <a:r>
              <a:rPr sz="2400" spc="-10" dirty="0"/>
              <a:t> </a:t>
            </a:r>
            <a:r>
              <a:rPr sz="2400" spc="-5" dirty="0"/>
              <a:t>L</a:t>
            </a:r>
            <a:r>
              <a:rPr sz="2400" spc="-175" dirty="0"/>
              <a:t>A</a:t>
            </a:r>
            <a:r>
              <a:rPr sz="2400" spc="-180" dirty="0"/>
              <a:t>V</a:t>
            </a:r>
            <a:r>
              <a:rPr sz="2400" dirty="0"/>
              <a:t>ADO</a:t>
            </a:r>
            <a:r>
              <a:rPr sz="2400" spc="-15" dirty="0"/>
              <a:t> </a:t>
            </a:r>
            <a:r>
              <a:rPr sz="2400" dirty="0"/>
              <a:t>DE</a:t>
            </a:r>
            <a:r>
              <a:rPr sz="2400" spc="-95" dirty="0"/>
              <a:t> </a:t>
            </a:r>
            <a:r>
              <a:rPr sz="2400" dirty="0"/>
              <a:t>AC</a:t>
            </a:r>
            <a:r>
              <a:rPr sz="2400" spc="-5" dirty="0"/>
              <a:t>T</a:t>
            </a:r>
            <a:r>
              <a:rPr sz="2400" spc="-10" dirty="0"/>
              <a:t>I</a:t>
            </a:r>
            <a:r>
              <a:rPr sz="2400" spc="-5" dirty="0"/>
              <a:t>V</a:t>
            </a:r>
            <a:r>
              <a:rPr sz="2400" spc="-10" dirty="0"/>
              <a:t>O</a:t>
            </a:r>
            <a:r>
              <a:rPr sz="2400" dirty="0"/>
              <a:t>S	Y  </a:t>
            </a:r>
            <a:r>
              <a:rPr sz="2400" spc="-5" dirty="0"/>
              <a:t>GENERACIÓN CURSOS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364637" y="1553971"/>
            <a:ext cx="6846570" cy="464312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106680">
              <a:lnSpc>
                <a:spcPts val="1989"/>
              </a:lnSpc>
              <a:spcBef>
                <a:spcPts val="305"/>
              </a:spcBef>
            </a:pPr>
            <a:r>
              <a:rPr sz="1800" spc="-5" dirty="0">
                <a:latin typeface="Arial"/>
                <a:cs typeface="Arial"/>
              </a:rPr>
              <a:t>La presente directriz establece lineamientos generales contando  con un sistema de autocontrol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gestión del riesgo de activos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financiación al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terrorismo.</a:t>
            </a:r>
            <a:endParaRPr sz="1800">
              <a:latin typeface="Arial"/>
              <a:cs typeface="Arial"/>
            </a:endParaRPr>
          </a:p>
          <a:p>
            <a:pPr marL="12700" marR="81280" algn="just">
              <a:lnSpc>
                <a:spcPts val="1989"/>
              </a:lnSpc>
              <a:spcBef>
                <a:spcPts val="30"/>
              </a:spcBef>
            </a:pPr>
            <a:r>
              <a:rPr sz="1800" spc="-20" dirty="0">
                <a:latin typeface="Arial"/>
                <a:cs typeface="Arial"/>
              </a:rPr>
              <a:t>Tiene </a:t>
            </a:r>
            <a:r>
              <a:rPr sz="1800" spc="-5" dirty="0">
                <a:latin typeface="Arial"/>
                <a:cs typeface="Arial"/>
              </a:rPr>
              <a:t>como objetivo establecer medidas para </a:t>
            </a:r>
            <a:r>
              <a:rPr sz="1800" spc="-15" dirty="0">
                <a:latin typeface="Arial"/>
                <a:cs typeface="Arial"/>
              </a:rPr>
              <a:t>prevenir, detectar,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en caso reportar operaciones </a:t>
            </a:r>
            <a:r>
              <a:rPr sz="1800" dirty="0">
                <a:latin typeface="Arial"/>
                <a:cs typeface="Arial"/>
              </a:rPr>
              <a:t>u </a:t>
            </a:r>
            <a:r>
              <a:rPr sz="1800" spc="-5" dirty="0">
                <a:latin typeface="Arial"/>
                <a:cs typeface="Arial"/>
              </a:rPr>
              <a:t>actos 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realicen con bienes  cuyo origen pudiera estar asociados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recursos de</a:t>
            </a:r>
            <a:r>
              <a:rPr sz="1800" spc="2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procedencia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995"/>
              </a:lnSpc>
            </a:pPr>
            <a:r>
              <a:rPr sz="1800" spc="-5" dirty="0">
                <a:latin typeface="Arial"/>
                <a:cs typeface="Arial"/>
              </a:rPr>
              <a:t>ilícita.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92800"/>
              </a:lnSpc>
              <a:spcBef>
                <a:spcPts val="75"/>
              </a:spcBef>
              <a:tabLst>
                <a:tab pos="1332865" algn="l"/>
              </a:tabLst>
            </a:pPr>
            <a:r>
              <a:rPr sz="1800" spc="-5" dirty="0">
                <a:latin typeface="Arial"/>
                <a:cs typeface="Arial"/>
              </a:rPr>
              <a:t>Para 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tomar	conciencia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importancia que tiene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prevención  del riesgo de lavado de activos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financiación del terrorismo,  describen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continuación los riesgos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asociados: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>
              <a:latin typeface="Arial"/>
              <a:cs typeface="Arial"/>
            </a:endParaRPr>
          </a:p>
          <a:p>
            <a:pPr marL="156845" indent="-144780">
              <a:lnSpc>
                <a:spcPts val="2075"/>
              </a:lnSpc>
              <a:buSzPct val="44444"/>
              <a:buFont typeface="Wingdings"/>
              <a:buChar char=""/>
              <a:tabLst>
                <a:tab pos="157480" algn="l"/>
              </a:tabLst>
            </a:pPr>
            <a:r>
              <a:rPr sz="1800" spc="-5" dirty="0">
                <a:latin typeface="Arial"/>
                <a:cs typeface="Arial"/>
              </a:rPr>
              <a:t>Perdida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reputación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1989"/>
              </a:lnSpc>
              <a:buSzPct val="44444"/>
              <a:buFont typeface="Wingdings"/>
              <a:buChar char=""/>
              <a:tabLst>
                <a:tab pos="93980" algn="l"/>
                <a:tab pos="829944" algn="l"/>
              </a:tabLst>
            </a:pPr>
            <a:r>
              <a:rPr sz="1800" spc="-5" dirty="0">
                <a:latin typeface="Arial"/>
                <a:cs typeface="Arial"/>
              </a:rPr>
              <a:t>Hacer	parte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rumores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2005"/>
              </a:lnSpc>
              <a:buSzPct val="44444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Ser incluidos en listas negras</a:t>
            </a:r>
            <a:endParaRPr sz="1800">
              <a:latin typeface="Arial"/>
              <a:cs typeface="Arial"/>
            </a:endParaRPr>
          </a:p>
          <a:p>
            <a:pPr marL="12700" marR="635000">
              <a:lnSpc>
                <a:spcPts val="1989"/>
              </a:lnSpc>
              <a:spcBef>
                <a:spcPts val="135"/>
              </a:spcBef>
              <a:buSzPct val="44444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Pérdida de acceso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los servicios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productos del sistema  financiero</a:t>
            </a:r>
            <a:endParaRPr sz="1800">
              <a:latin typeface="Arial"/>
              <a:cs typeface="Arial"/>
            </a:endParaRPr>
          </a:p>
          <a:p>
            <a:pPr marL="156845" indent="-144780">
              <a:lnSpc>
                <a:spcPts val="1930"/>
              </a:lnSpc>
              <a:buSzPct val="44444"/>
              <a:buFont typeface="Wingdings"/>
              <a:buChar char=""/>
              <a:tabLst>
                <a:tab pos="157480" algn="l"/>
              </a:tabLst>
            </a:pPr>
            <a:r>
              <a:rPr sz="1800" spc="-5" dirty="0">
                <a:latin typeface="Arial"/>
                <a:cs typeface="Arial"/>
              </a:rPr>
              <a:t>Pago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multas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2135"/>
              </a:lnSpc>
              <a:buSzPct val="44444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Problemas legales en procesos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judiciales.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909816" y="3742944"/>
            <a:ext cx="1874520" cy="17312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96328" y="143255"/>
            <a:ext cx="1588007" cy="1679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84647" y="5760720"/>
            <a:ext cx="2042159" cy="1511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11367" y="6251447"/>
            <a:ext cx="2487167" cy="1240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023" y="6190488"/>
            <a:ext cx="1444752" cy="1225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474381" y="90931"/>
            <a:ext cx="34207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/>
              <a:t>REQUISITOS</a:t>
            </a:r>
            <a:r>
              <a:rPr sz="2400" spc="-60" dirty="0"/>
              <a:t> </a:t>
            </a:r>
            <a:r>
              <a:rPr sz="2400" spc="-5" dirty="0"/>
              <a:t>LEGALES</a:t>
            </a:r>
            <a:endParaRPr sz="2400"/>
          </a:p>
        </p:txBody>
      </p:sp>
      <p:sp>
        <p:nvSpPr>
          <p:cNvPr id="41" name="Rectangle 4">
            <a:extLst>
              <a:ext uri="{FF2B5EF4-FFF2-40B4-BE49-F238E27FC236}">
                <a16:creationId xmlns:a16="http://schemas.microsoft.com/office/drawing/2014/main" id="{A83E9402-A2C0-4D4E-B1D1-98595C856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584925"/>
            <a:ext cx="1439465" cy="617675"/>
          </a:xfrm>
          <a:prstGeom prst="rect">
            <a:avLst/>
          </a:prstGeom>
          <a:solidFill>
            <a:srgbClr val="B4C7DC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CO" altLang="es-CO" dirty="0"/>
              <a:t>LEY 2400/1979</a:t>
            </a:r>
          </a:p>
        </p:txBody>
      </p:sp>
      <p:sp>
        <p:nvSpPr>
          <p:cNvPr id="42" name="AutoShape 8">
            <a:extLst>
              <a:ext uri="{FF2B5EF4-FFF2-40B4-BE49-F238E27FC236}">
                <a16:creationId xmlns:a16="http://schemas.microsoft.com/office/drawing/2014/main" id="{78A4471F-B997-5F40-A49D-EA0940898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9952" y="431801"/>
            <a:ext cx="7560840" cy="899764"/>
          </a:xfrm>
          <a:prstGeom prst="horizontalScroll">
            <a:avLst>
              <a:gd name="adj" fmla="val 12500"/>
            </a:avLst>
          </a:prstGeom>
          <a:solidFill>
            <a:srgbClr val="FFF5CE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>
              <a:buClrTx/>
              <a:buFontTx/>
              <a:buNone/>
            </a:pPr>
            <a:r>
              <a:rPr lang="es-CO" altLang="es-CO" dirty="0"/>
              <a:t>Por la cual se establece algunas disposiciones  sobre  vivienda, higiene  y seguridad</a:t>
            </a:r>
          </a:p>
          <a:p>
            <a:pPr>
              <a:buClrTx/>
              <a:buFontTx/>
              <a:buNone/>
            </a:pPr>
            <a:r>
              <a:rPr lang="es-CO" altLang="es-CO" dirty="0"/>
              <a:t> en los establecimientos  de trabajo </a:t>
            </a:r>
          </a:p>
        </p:txBody>
      </p:sp>
      <p:sp>
        <p:nvSpPr>
          <p:cNvPr id="43" name="Rectangle 5">
            <a:extLst>
              <a:ext uri="{FF2B5EF4-FFF2-40B4-BE49-F238E27FC236}">
                <a16:creationId xmlns:a16="http://schemas.microsoft.com/office/drawing/2014/main" id="{67C84DFE-BAC0-C04F-879B-3BB1ABE07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2" y="1336101"/>
            <a:ext cx="1439465" cy="720725"/>
          </a:xfrm>
          <a:prstGeom prst="rect">
            <a:avLst/>
          </a:prstGeom>
          <a:solidFill>
            <a:srgbClr val="B4C7DC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CO" altLang="es-CO" dirty="0"/>
              <a:t>LEY 1562/2012</a:t>
            </a:r>
          </a:p>
        </p:txBody>
      </p:sp>
      <p:sp>
        <p:nvSpPr>
          <p:cNvPr id="44" name="AutoShape 9">
            <a:extLst>
              <a:ext uri="{FF2B5EF4-FFF2-40B4-BE49-F238E27FC236}">
                <a16:creationId xmlns:a16="http://schemas.microsoft.com/office/drawing/2014/main" id="{41A075BF-FB4B-D940-8866-2B0BAD657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0997" y="1241722"/>
            <a:ext cx="7569795" cy="1037741"/>
          </a:xfrm>
          <a:prstGeom prst="horizontalScroll">
            <a:avLst>
              <a:gd name="adj" fmla="val 12500"/>
            </a:avLst>
          </a:prstGeom>
          <a:solidFill>
            <a:srgbClr val="FFF5CE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buClrTx/>
              <a:buFontTx/>
              <a:buNone/>
            </a:pPr>
            <a:endParaRPr lang="es-CO" altLang="es-CO" dirty="0"/>
          </a:p>
          <a:p>
            <a:pPr algn="ctr">
              <a:buClrTx/>
              <a:buFontTx/>
              <a:buNone/>
            </a:pPr>
            <a:endParaRPr lang="es-CO" altLang="es-CO" dirty="0"/>
          </a:p>
          <a:p>
            <a:pPr>
              <a:buClrTx/>
              <a:buFontTx/>
              <a:buNone/>
            </a:pPr>
            <a:r>
              <a:rPr lang="es-CO" altLang="es-CO" dirty="0"/>
              <a:t>Por la cual se modifica  el sistema  de riesgos laborales  y se dictan  otras disposiciones</a:t>
            </a:r>
          </a:p>
          <a:p>
            <a:pPr>
              <a:buClrTx/>
              <a:buFontTx/>
              <a:buNone/>
            </a:pPr>
            <a:r>
              <a:rPr lang="es-CO" altLang="es-CO" dirty="0"/>
              <a:t> S.O; en adelante Seguridad y Salud en el Trabajo SSTAccidente y Enfermedad Laboral.</a:t>
            </a:r>
          </a:p>
          <a:p>
            <a:pPr>
              <a:buClrTx/>
              <a:buFontTx/>
              <a:buNone/>
            </a:pPr>
            <a:r>
              <a:rPr lang="es-CO" altLang="es-CO" dirty="0"/>
              <a:t>Cambia ARP a ARL.Cambia PSO por Sistema  de Gestión  en Seguridad y Salud </a:t>
            </a:r>
          </a:p>
          <a:p>
            <a:pPr>
              <a:buClrTx/>
              <a:buFontTx/>
              <a:buNone/>
            </a:pPr>
            <a:r>
              <a:rPr lang="es-CO" altLang="es-CO" dirty="0"/>
              <a:t>en el trabajo ( SG-SST)</a:t>
            </a:r>
          </a:p>
          <a:p>
            <a:pPr algn="ctr">
              <a:buClrTx/>
              <a:buFontTx/>
              <a:buNone/>
            </a:pPr>
            <a:endParaRPr lang="es-CO" altLang="es-CO" dirty="0"/>
          </a:p>
          <a:p>
            <a:pPr algn="ctr">
              <a:buClrTx/>
              <a:buFontTx/>
              <a:buNone/>
            </a:pPr>
            <a:endParaRPr lang="es-CO" altLang="es-CO" dirty="0"/>
          </a:p>
        </p:txBody>
      </p:sp>
      <p:sp>
        <p:nvSpPr>
          <p:cNvPr id="45" name="Rectangle 6">
            <a:extLst>
              <a:ext uri="{FF2B5EF4-FFF2-40B4-BE49-F238E27FC236}">
                <a16:creationId xmlns:a16="http://schemas.microsoft.com/office/drawing/2014/main" id="{96604FCF-D240-5341-9026-9B657E0CF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49" y="2371609"/>
            <a:ext cx="1512490" cy="612576"/>
          </a:xfrm>
          <a:prstGeom prst="rect">
            <a:avLst/>
          </a:prstGeom>
          <a:solidFill>
            <a:srgbClr val="B4C7DC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CO" altLang="es-CO" dirty="0"/>
              <a:t>LEY 1010/2006</a:t>
            </a:r>
          </a:p>
        </p:txBody>
      </p:sp>
      <p:sp>
        <p:nvSpPr>
          <p:cNvPr id="46" name="AutoShape 10">
            <a:extLst>
              <a:ext uri="{FF2B5EF4-FFF2-40B4-BE49-F238E27FC236}">
                <a16:creationId xmlns:a16="http://schemas.microsoft.com/office/drawing/2014/main" id="{3F851374-AD9A-3340-8365-32DFD11CC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9952" y="2218967"/>
            <a:ext cx="7560840" cy="1037971"/>
          </a:xfrm>
          <a:prstGeom prst="horizontalScroll">
            <a:avLst>
              <a:gd name="adj" fmla="val 12500"/>
            </a:avLst>
          </a:prstGeom>
          <a:solidFill>
            <a:srgbClr val="FFF5CE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>
              <a:buClrTx/>
              <a:buFontTx/>
              <a:buNone/>
            </a:pPr>
            <a:r>
              <a:rPr lang="es-CO" altLang="es-CO" sz="1500" dirty="0"/>
              <a:t>Por medio de la cual se adoptan medidas para prevenir,corregir y sancionar el </a:t>
            </a:r>
          </a:p>
          <a:p>
            <a:pPr>
              <a:buClrTx/>
              <a:buFontTx/>
              <a:buNone/>
            </a:pPr>
            <a:r>
              <a:rPr lang="es-CO" altLang="es-CO" sz="1500" dirty="0"/>
              <a:t>acoso laboral y otroshostigamientos en el marco de las relaciones de trabajo.</a:t>
            </a:r>
          </a:p>
        </p:txBody>
      </p:sp>
      <p:sp>
        <p:nvSpPr>
          <p:cNvPr id="47" name="Rectangle 7">
            <a:extLst>
              <a:ext uri="{FF2B5EF4-FFF2-40B4-BE49-F238E27FC236}">
                <a16:creationId xmlns:a16="http://schemas.microsoft.com/office/drawing/2014/main" id="{E41F41A4-6276-9E49-B063-E4EED37D6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5" y="3343802"/>
            <a:ext cx="1500802" cy="633113"/>
          </a:xfrm>
          <a:prstGeom prst="rect">
            <a:avLst/>
          </a:prstGeom>
          <a:solidFill>
            <a:srgbClr val="B4C7DC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CO" altLang="es-CO" dirty="0"/>
              <a:t>DECRETO </a:t>
            </a:r>
          </a:p>
          <a:p>
            <a:pPr algn="ctr">
              <a:buClrTx/>
              <a:buFontTx/>
              <a:buNone/>
            </a:pPr>
            <a:r>
              <a:rPr lang="es-CO" altLang="es-CO" dirty="0"/>
              <a:t>1072/2015 </a:t>
            </a:r>
          </a:p>
        </p:txBody>
      </p:sp>
      <p:sp>
        <p:nvSpPr>
          <p:cNvPr id="48" name="AutoShape 11">
            <a:extLst>
              <a:ext uri="{FF2B5EF4-FFF2-40B4-BE49-F238E27FC236}">
                <a16:creationId xmlns:a16="http://schemas.microsoft.com/office/drawing/2014/main" id="{0352A645-F828-C14F-B936-F4BD290D95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9952" y="3235073"/>
            <a:ext cx="7569795" cy="824437"/>
          </a:xfrm>
          <a:prstGeom prst="horizontalScroll">
            <a:avLst>
              <a:gd name="adj" fmla="val 12500"/>
            </a:avLst>
          </a:prstGeom>
          <a:solidFill>
            <a:srgbClr val="FFF5CE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>
              <a:buClrTx/>
              <a:buFontTx/>
              <a:buNone/>
            </a:pPr>
            <a:r>
              <a:rPr lang="es-CO" altLang="es-CO" dirty="0"/>
              <a:t>Por medio del cual se expide el decreto único reglamentario del sector </a:t>
            </a:r>
          </a:p>
          <a:p>
            <a:pPr>
              <a:buClrTx/>
              <a:buFontTx/>
              <a:buNone/>
            </a:pPr>
            <a:r>
              <a:rPr lang="es-CO" altLang="es-CO" dirty="0"/>
              <a:t>de trabajo. </a:t>
            </a:r>
          </a:p>
        </p:txBody>
      </p:sp>
      <p:sp>
        <p:nvSpPr>
          <p:cNvPr id="49" name="Rectangle 7">
            <a:extLst>
              <a:ext uri="{FF2B5EF4-FFF2-40B4-BE49-F238E27FC236}">
                <a16:creationId xmlns:a16="http://schemas.microsoft.com/office/drawing/2014/main" id="{7A699783-750A-0442-A0E7-01EB209CF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77" y="5118278"/>
            <a:ext cx="1500802" cy="633113"/>
          </a:xfrm>
          <a:prstGeom prst="rect">
            <a:avLst/>
          </a:prstGeom>
          <a:solidFill>
            <a:srgbClr val="B4C7DC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CO" altLang="es-CO" dirty="0"/>
              <a:t>RESOLUCION </a:t>
            </a:r>
          </a:p>
          <a:p>
            <a:pPr algn="ctr">
              <a:buClrTx/>
              <a:buFontTx/>
              <a:buNone/>
            </a:pPr>
            <a:r>
              <a:rPr lang="es-CO" altLang="es-CO" dirty="0"/>
              <a:t>1565/2014 </a:t>
            </a:r>
          </a:p>
        </p:txBody>
      </p:sp>
      <p:sp>
        <p:nvSpPr>
          <p:cNvPr id="50" name="AutoShape 11">
            <a:extLst>
              <a:ext uri="{FF2B5EF4-FFF2-40B4-BE49-F238E27FC236}">
                <a16:creationId xmlns:a16="http://schemas.microsoft.com/office/drawing/2014/main" id="{F53CCA7B-9516-DE4C-B53B-85AA4ED34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8457" y="5030950"/>
            <a:ext cx="7569795" cy="1045961"/>
          </a:xfrm>
          <a:prstGeom prst="horizontalScroll">
            <a:avLst>
              <a:gd name="adj" fmla="val 12500"/>
            </a:avLst>
          </a:prstGeom>
          <a:solidFill>
            <a:srgbClr val="FFF5CE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>
              <a:buClrTx/>
              <a:buFontTx/>
              <a:buNone/>
            </a:pPr>
            <a:r>
              <a:rPr lang="es-CO" altLang="es-CO" dirty="0">
                <a:cs typeface="Arial" panose="020B0604020202020204" pitchFamily="34" charset="0"/>
              </a:rPr>
              <a:t>Por medio del cual indica que </a:t>
            </a:r>
            <a:r>
              <a:rPr lang="es-CO" i="1" dirty="0">
                <a:cs typeface="Arial" panose="020B0604020202020204" pitchFamily="34" charset="0"/>
              </a:rPr>
              <a:t>toda entidad, organización o empresa del sector público o</a:t>
            </a:r>
          </a:p>
          <a:p>
            <a:pPr>
              <a:buClrTx/>
              <a:buFontTx/>
              <a:buNone/>
            </a:pPr>
            <a:r>
              <a:rPr lang="es-CO" i="1" dirty="0">
                <a:cs typeface="Arial" panose="020B0604020202020204" pitchFamily="34" charset="0"/>
              </a:rPr>
              <a:t> privada </a:t>
            </a:r>
            <a:r>
              <a:rPr lang="es-CO" altLang="es-CO" dirty="0">
                <a:cs typeface="Arial" panose="020B0604020202020204" pitchFamily="34" charset="0"/>
              </a:rPr>
              <a:t>debe implementar el Plan Estrategico de Segurida Vial. </a:t>
            </a:r>
          </a:p>
        </p:txBody>
      </p:sp>
      <p:sp>
        <p:nvSpPr>
          <p:cNvPr id="51" name="Rectangle 7">
            <a:extLst>
              <a:ext uri="{FF2B5EF4-FFF2-40B4-BE49-F238E27FC236}">
                <a16:creationId xmlns:a16="http://schemas.microsoft.com/office/drawing/2014/main" id="{73C6EFC3-BD31-3748-8CC8-FF685BCDE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56" y="4153424"/>
            <a:ext cx="1500802" cy="648073"/>
          </a:xfrm>
          <a:prstGeom prst="rect">
            <a:avLst/>
          </a:prstGeom>
          <a:solidFill>
            <a:srgbClr val="B4C7DC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buClrTx/>
              <a:buFontTx/>
              <a:buNone/>
            </a:pPr>
            <a:endParaRPr lang="es-CO" altLang="es-CO" dirty="0"/>
          </a:p>
          <a:p>
            <a:pPr algn="ctr">
              <a:buClrTx/>
              <a:buFontTx/>
              <a:buNone/>
            </a:pPr>
            <a:r>
              <a:rPr lang="es-CO" altLang="es-CO" dirty="0"/>
              <a:t>DECRETO </a:t>
            </a:r>
          </a:p>
          <a:p>
            <a:pPr algn="ctr">
              <a:buClrTx/>
              <a:buFontTx/>
              <a:buNone/>
            </a:pPr>
            <a:r>
              <a:rPr lang="es-CO" altLang="es-CO" dirty="0"/>
              <a:t>0312/2019 </a:t>
            </a:r>
          </a:p>
          <a:p>
            <a:pPr algn="ctr">
              <a:buClrTx/>
              <a:buFontTx/>
              <a:buNone/>
            </a:pPr>
            <a:r>
              <a:rPr lang="es-CO" altLang="es-CO" dirty="0"/>
              <a:t> </a:t>
            </a:r>
          </a:p>
        </p:txBody>
      </p:sp>
      <p:sp>
        <p:nvSpPr>
          <p:cNvPr id="52" name="AutoShape 11">
            <a:extLst>
              <a:ext uri="{FF2B5EF4-FFF2-40B4-BE49-F238E27FC236}">
                <a16:creationId xmlns:a16="http://schemas.microsoft.com/office/drawing/2014/main" id="{C4689A33-BDB7-4D4C-83F1-162C6E0EE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0583" y="4029655"/>
            <a:ext cx="7569795" cy="1045961"/>
          </a:xfrm>
          <a:prstGeom prst="horizontalScroll">
            <a:avLst>
              <a:gd name="adj" fmla="val 12500"/>
            </a:avLst>
          </a:prstGeom>
          <a:solidFill>
            <a:srgbClr val="FFF5CE"/>
          </a:solidFill>
          <a:ln w="9360" cap="flat">
            <a:solidFill>
              <a:srgbClr val="3465A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>
              <a:buClrTx/>
              <a:buFontTx/>
              <a:buNone/>
            </a:pPr>
            <a:r>
              <a:rPr lang="es-CO" dirty="0"/>
              <a:t>“Por la cual se definen los Estándares Mínimos del Sistema de Gestión de la</a:t>
            </a:r>
          </a:p>
          <a:p>
            <a:pPr>
              <a:buClrTx/>
              <a:buFontTx/>
              <a:buNone/>
            </a:pPr>
            <a:r>
              <a:rPr lang="es-CO" dirty="0"/>
              <a:t> Seguridad y Salud en el Trabajo SG-SST”.</a:t>
            </a:r>
            <a:endParaRPr lang="es-CO" altLang="es-CO" dirty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083165" cy="7556500"/>
            <a:chOff x="0" y="0"/>
            <a:chExt cx="10083165" cy="75565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0082784" cy="75559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5400"/>
              <a:ext cx="10066333" cy="74945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3649" y="8635"/>
            <a:ext cx="81584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51655" algn="l"/>
              </a:tabLst>
            </a:pPr>
            <a:r>
              <a:rPr sz="2400" b="0" spc="-5" dirty="0">
                <a:solidFill>
                  <a:srgbClr val="1F497D"/>
                </a:solidFill>
                <a:latin typeface="Arial"/>
                <a:cs typeface="Arial"/>
              </a:rPr>
              <a:t>DERECHOS </a:t>
            </a:r>
            <a:r>
              <a:rPr sz="2400" b="0" dirty="0">
                <a:solidFill>
                  <a:srgbClr val="1F497D"/>
                </a:solidFill>
                <a:latin typeface="Arial"/>
                <a:cs typeface="Arial"/>
              </a:rPr>
              <a:t>EN</a:t>
            </a:r>
            <a:r>
              <a:rPr sz="2400" b="0" spc="20" dirty="0">
                <a:solidFill>
                  <a:srgbClr val="1F497D"/>
                </a:solidFill>
                <a:latin typeface="Arial"/>
                <a:cs typeface="Arial"/>
              </a:rPr>
              <a:t> </a:t>
            </a:r>
            <a:r>
              <a:rPr sz="2400" b="0" dirty="0">
                <a:solidFill>
                  <a:srgbClr val="1F497D"/>
                </a:solidFill>
                <a:latin typeface="Arial"/>
                <a:cs typeface="Arial"/>
              </a:rPr>
              <a:t>EL</a:t>
            </a:r>
            <a:r>
              <a:rPr sz="2400" b="0" spc="-85" dirty="0">
                <a:solidFill>
                  <a:srgbClr val="1F497D"/>
                </a:solidFill>
                <a:latin typeface="Arial"/>
                <a:cs typeface="Arial"/>
              </a:rPr>
              <a:t> </a:t>
            </a:r>
            <a:r>
              <a:rPr sz="2400" b="0" spc="-5" dirty="0">
                <a:solidFill>
                  <a:srgbClr val="1F497D"/>
                </a:solidFill>
                <a:latin typeface="Arial"/>
                <a:cs typeface="Arial"/>
              </a:rPr>
              <a:t>SISTEMA	</a:t>
            </a:r>
            <a:r>
              <a:rPr sz="2400" b="0" dirty="0">
                <a:solidFill>
                  <a:srgbClr val="1F497D"/>
                </a:solidFill>
                <a:latin typeface="Arial"/>
                <a:cs typeface="Arial"/>
              </a:rPr>
              <a:t>DE </a:t>
            </a:r>
            <a:r>
              <a:rPr sz="2400" b="0" spc="-5" dirty="0">
                <a:solidFill>
                  <a:srgbClr val="1F497D"/>
                </a:solidFill>
                <a:latin typeface="Arial"/>
                <a:cs typeface="Arial"/>
              </a:rPr>
              <a:t>RIESGOS</a:t>
            </a:r>
            <a:r>
              <a:rPr sz="2400" b="0" spc="-45" dirty="0">
                <a:solidFill>
                  <a:srgbClr val="1F497D"/>
                </a:solidFill>
                <a:latin typeface="Arial"/>
                <a:cs typeface="Arial"/>
              </a:rPr>
              <a:t> </a:t>
            </a:r>
            <a:r>
              <a:rPr sz="2400" b="0" spc="-5" dirty="0">
                <a:solidFill>
                  <a:srgbClr val="1F497D"/>
                </a:solidFill>
                <a:latin typeface="Arial"/>
                <a:cs typeface="Arial"/>
              </a:rPr>
              <a:t>LABORALES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1299" y="422147"/>
            <a:ext cx="8096884" cy="7035800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sz="2000" b="1" dirty="0">
                <a:latin typeface="Arial"/>
                <a:cs typeface="Arial"/>
              </a:rPr>
              <a:t>DERECHOS DE </a:t>
            </a:r>
            <a:r>
              <a:rPr sz="2000" b="1" spc="-5" dirty="0">
                <a:latin typeface="Arial"/>
                <a:cs typeface="Arial"/>
              </a:rPr>
              <a:t>LOS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TRABAJADORES</a:t>
            </a:r>
            <a:endParaRPr sz="2000">
              <a:latin typeface="Arial"/>
              <a:cs typeface="Arial"/>
            </a:endParaRPr>
          </a:p>
          <a:p>
            <a:pPr marL="127635" marR="1002030" indent="-127635">
              <a:lnSpc>
                <a:spcPct val="100000"/>
              </a:lnSpc>
              <a:spcBef>
                <a:spcPts val="795"/>
              </a:spcBef>
              <a:buSzPct val="85000"/>
              <a:buFont typeface="Carlito"/>
              <a:buChar char="•"/>
              <a:tabLst>
                <a:tab pos="127635" algn="l"/>
              </a:tabLst>
            </a:pPr>
            <a:r>
              <a:rPr sz="2000" spc="-5" dirty="0">
                <a:latin typeface="Arial"/>
                <a:cs typeface="Arial"/>
              </a:rPr>
              <a:t>Atención </a:t>
            </a:r>
            <a:r>
              <a:rPr sz="2000" dirty="0">
                <a:latin typeface="Arial"/>
                <a:cs typeface="Arial"/>
              </a:rPr>
              <a:t>inicial de urgencias en cualquier </a:t>
            </a:r>
            <a:r>
              <a:rPr sz="2000" spc="-5" dirty="0">
                <a:latin typeface="Arial"/>
                <a:cs typeface="Arial"/>
              </a:rPr>
              <a:t>IPS </a:t>
            </a:r>
            <a:r>
              <a:rPr sz="2000" dirty="0">
                <a:latin typeface="Arial"/>
                <a:cs typeface="Arial"/>
              </a:rPr>
              <a:t>en el </a:t>
            </a:r>
            <a:r>
              <a:rPr sz="2000" spc="-5" dirty="0">
                <a:latin typeface="Arial"/>
                <a:cs typeface="Arial"/>
              </a:rPr>
              <a:t>evento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  </a:t>
            </a:r>
            <a:r>
              <a:rPr sz="2000" spc="-5" dirty="0">
                <a:latin typeface="Arial"/>
                <a:cs typeface="Arial"/>
              </a:rPr>
              <a:t>accidente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trabajo.</a:t>
            </a:r>
            <a:endParaRPr sz="2000">
              <a:latin typeface="Arial"/>
              <a:cs typeface="Arial"/>
            </a:endParaRPr>
          </a:p>
          <a:p>
            <a:pPr marL="171450" marR="173990" indent="-171450">
              <a:lnSpc>
                <a:spcPct val="100000"/>
              </a:lnSpc>
              <a:spcBef>
                <a:spcPts val="815"/>
              </a:spcBef>
              <a:buChar char="•"/>
              <a:tabLst>
                <a:tab pos="171450" algn="l"/>
              </a:tabLst>
            </a:pPr>
            <a:r>
              <a:rPr sz="2000" spc="-5" dirty="0">
                <a:latin typeface="Arial"/>
                <a:cs typeface="Arial"/>
              </a:rPr>
              <a:t>Atención </a:t>
            </a:r>
            <a:r>
              <a:rPr sz="2000" dirty="0">
                <a:latin typeface="Arial"/>
                <a:cs typeface="Arial"/>
              </a:rPr>
              <a:t>médica, quirúrgica, </a:t>
            </a:r>
            <a:r>
              <a:rPr sz="2000" spc="-5" dirty="0">
                <a:latin typeface="Arial"/>
                <a:cs typeface="Arial"/>
              </a:rPr>
              <a:t>terapéutica </a:t>
            </a:r>
            <a:r>
              <a:rPr sz="2000" dirty="0">
                <a:latin typeface="Arial"/>
                <a:cs typeface="Arial"/>
              </a:rPr>
              <a:t>y </a:t>
            </a:r>
            <a:r>
              <a:rPr sz="2000" spc="-5" dirty="0">
                <a:latin typeface="Arial"/>
                <a:cs typeface="Arial"/>
              </a:rPr>
              <a:t>farmacéutica prestada </a:t>
            </a:r>
            <a:r>
              <a:rPr sz="2000" dirty="0">
                <a:latin typeface="Arial"/>
                <a:cs typeface="Arial"/>
              </a:rPr>
              <a:t>por  la </a:t>
            </a:r>
            <a:r>
              <a:rPr sz="2000" spc="-5" dirty="0">
                <a:latin typeface="Arial"/>
                <a:cs typeface="Arial"/>
              </a:rPr>
              <a:t>IPS </a:t>
            </a:r>
            <a:r>
              <a:rPr sz="2000" dirty="0">
                <a:latin typeface="Arial"/>
                <a:cs typeface="Arial"/>
              </a:rPr>
              <a:t>donde </a:t>
            </a:r>
            <a:r>
              <a:rPr sz="2000" spc="-5" dirty="0">
                <a:latin typeface="Arial"/>
                <a:cs typeface="Arial"/>
              </a:rPr>
              <a:t>está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afiliado.</a:t>
            </a:r>
            <a:endParaRPr sz="2000">
              <a:latin typeface="Arial"/>
              <a:cs typeface="Arial"/>
            </a:endParaRPr>
          </a:p>
          <a:p>
            <a:pPr marL="171450" marR="424180" indent="-171450">
              <a:lnSpc>
                <a:spcPct val="100000"/>
              </a:lnSpc>
              <a:spcBef>
                <a:spcPts val="790"/>
              </a:spcBef>
              <a:buChar char="•"/>
              <a:tabLst>
                <a:tab pos="171450" algn="l"/>
              </a:tabLst>
            </a:pPr>
            <a:r>
              <a:rPr sz="2000" dirty="0">
                <a:latin typeface="Arial"/>
                <a:cs typeface="Arial"/>
              </a:rPr>
              <a:t>Servicio de hospitalización, </a:t>
            </a:r>
            <a:r>
              <a:rPr sz="2000" spc="-5" dirty="0">
                <a:latin typeface="Arial"/>
                <a:cs typeface="Arial"/>
              </a:rPr>
              <a:t>odontología, </a:t>
            </a:r>
            <a:r>
              <a:rPr sz="2000" dirty="0">
                <a:latin typeface="Arial"/>
                <a:cs typeface="Arial"/>
              </a:rPr>
              <a:t>diagnóstico, </a:t>
            </a:r>
            <a:r>
              <a:rPr sz="2000" spc="-5" dirty="0">
                <a:latin typeface="Arial"/>
                <a:cs typeface="Arial"/>
              </a:rPr>
              <a:t>tratamiento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y  </a:t>
            </a:r>
            <a:r>
              <a:rPr sz="2000" spc="-5" dirty="0">
                <a:latin typeface="Arial"/>
                <a:cs typeface="Arial"/>
              </a:rPr>
              <a:t>suministro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medicamentos.</a:t>
            </a:r>
            <a:endParaRPr sz="2000">
              <a:latin typeface="Arial"/>
              <a:cs typeface="Arial"/>
            </a:endParaRPr>
          </a:p>
          <a:p>
            <a:pPr marL="171450" indent="-158750">
              <a:lnSpc>
                <a:spcPct val="100000"/>
              </a:lnSpc>
              <a:spcBef>
                <a:spcPts val="795"/>
              </a:spcBef>
              <a:buChar char="•"/>
              <a:tabLst>
                <a:tab pos="171450" algn="l"/>
              </a:tabLst>
            </a:pPr>
            <a:r>
              <a:rPr sz="2000" dirty="0">
                <a:latin typeface="Arial"/>
                <a:cs typeface="Arial"/>
              </a:rPr>
              <a:t>Rehabilitación </a:t>
            </a:r>
            <a:r>
              <a:rPr sz="2000" spc="-5" dirty="0">
                <a:latin typeface="Arial"/>
                <a:cs typeface="Arial"/>
              </a:rPr>
              <a:t>física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profesional.</a:t>
            </a:r>
            <a:endParaRPr sz="2000">
              <a:latin typeface="Arial"/>
              <a:cs typeface="Arial"/>
            </a:endParaRPr>
          </a:p>
          <a:p>
            <a:pPr marL="171450" indent="-158750">
              <a:lnSpc>
                <a:spcPct val="100000"/>
              </a:lnSpc>
              <a:spcBef>
                <a:spcPts val="815"/>
              </a:spcBef>
              <a:buChar char="•"/>
              <a:tabLst>
                <a:tab pos="171450" algn="l"/>
              </a:tabLst>
            </a:pPr>
            <a:r>
              <a:rPr sz="2000" dirty="0">
                <a:latin typeface="Arial"/>
                <a:cs typeface="Arial"/>
              </a:rPr>
              <a:t>Elaboración y </a:t>
            </a:r>
            <a:r>
              <a:rPr sz="2000" spc="-5" dirty="0">
                <a:latin typeface="Arial"/>
                <a:cs typeface="Arial"/>
              </a:rPr>
              <a:t>reparación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prótesis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órtesis.</a:t>
            </a:r>
            <a:endParaRPr sz="2000">
              <a:latin typeface="Arial"/>
              <a:cs typeface="Arial"/>
            </a:endParaRPr>
          </a:p>
          <a:p>
            <a:pPr marL="171450" marR="567055" indent="-171450">
              <a:lnSpc>
                <a:spcPct val="100000"/>
              </a:lnSpc>
              <a:spcBef>
                <a:spcPts val="790"/>
              </a:spcBef>
              <a:buChar char="•"/>
              <a:tabLst>
                <a:tab pos="171450" algn="l"/>
              </a:tabLst>
            </a:pPr>
            <a:r>
              <a:rPr sz="2000" spc="-5" dirty="0">
                <a:latin typeface="Arial"/>
                <a:cs typeface="Arial"/>
              </a:rPr>
              <a:t>Gastos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traslado </a:t>
            </a:r>
            <a:r>
              <a:rPr sz="2000" dirty="0">
                <a:latin typeface="Arial"/>
                <a:cs typeface="Arial"/>
              </a:rPr>
              <a:t>en condiciones </a:t>
            </a:r>
            <a:r>
              <a:rPr sz="2000" spc="-5" dirty="0">
                <a:latin typeface="Arial"/>
                <a:cs typeface="Arial"/>
              </a:rPr>
              <a:t>normales </a:t>
            </a:r>
            <a:r>
              <a:rPr sz="2000" dirty="0">
                <a:latin typeface="Arial"/>
                <a:cs typeface="Arial"/>
              </a:rPr>
              <a:t>y necesarias </a:t>
            </a:r>
            <a:r>
              <a:rPr sz="2000" spc="-5" dirty="0">
                <a:latin typeface="Arial"/>
                <a:cs typeface="Arial"/>
              </a:rPr>
              <a:t>para </a:t>
            </a:r>
            <a:r>
              <a:rPr sz="2000" dirty="0">
                <a:latin typeface="Arial"/>
                <a:cs typeface="Arial"/>
              </a:rPr>
              <a:t>la  </a:t>
            </a:r>
            <a:r>
              <a:rPr sz="2000" spc="-5" dirty="0">
                <a:latin typeface="Arial"/>
                <a:cs typeface="Arial"/>
              </a:rPr>
              <a:t>prestación </a:t>
            </a:r>
            <a:r>
              <a:rPr sz="2000" dirty="0">
                <a:latin typeface="Arial"/>
                <a:cs typeface="Arial"/>
              </a:rPr>
              <a:t>de los </a:t>
            </a:r>
            <a:r>
              <a:rPr sz="2000" spc="-5" dirty="0">
                <a:latin typeface="Arial"/>
                <a:cs typeface="Arial"/>
              </a:rPr>
              <a:t>anteriores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servicios.</a:t>
            </a:r>
            <a:endParaRPr sz="2000">
              <a:latin typeface="Arial"/>
              <a:cs typeface="Arial"/>
            </a:endParaRPr>
          </a:p>
          <a:p>
            <a:pPr marL="298450" lvl="1" indent="-159385">
              <a:lnSpc>
                <a:spcPct val="100000"/>
              </a:lnSpc>
              <a:spcBef>
                <a:spcPts val="915"/>
              </a:spcBef>
              <a:buChar char="•"/>
              <a:tabLst>
                <a:tab pos="298450" algn="l"/>
              </a:tabLst>
            </a:pPr>
            <a:r>
              <a:rPr sz="2000" dirty="0">
                <a:latin typeface="Arial"/>
                <a:cs typeface="Arial"/>
              </a:rPr>
              <a:t>Subsidio por incapacidad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temporal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000" dirty="0">
                <a:latin typeface="Arial"/>
                <a:cs typeface="Arial"/>
              </a:rPr>
              <a:t>. • </a:t>
            </a:r>
            <a:r>
              <a:rPr sz="2000" spc="-5" dirty="0">
                <a:latin typeface="Arial"/>
                <a:cs typeface="Arial"/>
              </a:rPr>
              <a:t>Indemnización </a:t>
            </a:r>
            <a:r>
              <a:rPr sz="2000" dirty="0">
                <a:latin typeface="Arial"/>
                <a:cs typeface="Arial"/>
              </a:rPr>
              <a:t>por incapacidad </a:t>
            </a:r>
            <a:r>
              <a:rPr sz="2000" spc="-5" dirty="0">
                <a:latin typeface="Arial"/>
                <a:cs typeface="Arial"/>
              </a:rPr>
              <a:t>permanente 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parcial</a:t>
            </a:r>
            <a:endParaRPr sz="2000">
              <a:latin typeface="Arial"/>
              <a:cs typeface="Arial"/>
            </a:endParaRPr>
          </a:p>
          <a:p>
            <a:pPr marL="298450" lvl="1" indent="-159385">
              <a:lnSpc>
                <a:spcPct val="100000"/>
              </a:lnSpc>
              <a:spcBef>
                <a:spcPts val="790"/>
              </a:spcBef>
              <a:buChar char="•"/>
              <a:tabLst>
                <a:tab pos="298450" algn="l"/>
              </a:tabLst>
            </a:pPr>
            <a:r>
              <a:rPr sz="2000" dirty="0">
                <a:latin typeface="Arial"/>
                <a:cs typeface="Arial"/>
              </a:rPr>
              <a:t>Pensión de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invalidez</a:t>
            </a:r>
            <a:endParaRPr sz="2000">
              <a:latin typeface="Arial"/>
              <a:cs typeface="Arial"/>
            </a:endParaRPr>
          </a:p>
          <a:p>
            <a:pPr marL="298450" lvl="1" indent="-159385">
              <a:lnSpc>
                <a:spcPct val="100000"/>
              </a:lnSpc>
              <a:spcBef>
                <a:spcPts val="820"/>
              </a:spcBef>
              <a:buChar char="•"/>
              <a:tabLst>
                <a:tab pos="298450" algn="l"/>
              </a:tabLst>
            </a:pPr>
            <a:r>
              <a:rPr sz="2000" dirty="0">
                <a:latin typeface="Arial"/>
                <a:cs typeface="Arial"/>
              </a:rPr>
              <a:t>Pensión de </a:t>
            </a:r>
            <a:r>
              <a:rPr sz="2000" spc="-5" dirty="0">
                <a:latin typeface="Arial"/>
                <a:cs typeface="Arial"/>
              </a:rPr>
              <a:t>sobreviviente </a:t>
            </a:r>
            <a:r>
              <a:rPr sz="2000" dirty="0">
                <a:latin typeface="Arial"/>
                <a:cs typeface="Arial"/>
              </a:rPr>
              <a:t>por la </a:t>
            </a:r>
            <a:r>
              <a:rPr sz="2000" spc="-5" dirty="0">
                <a:latin typeface="Arial"/>
                <a:cs typeface="Arial"/>
              </a:rPr>
              <a:t>muerte </a:t>
            </a:r>
            <a:r>
              <a:rPr sz="2000" dirty="0">
                <a:latin typeface="Arial"/>
                <a:cs typeface="Arial"/>
              </a:rPr>
              <a:t>del afiliado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</a:t>
            </a:r>
            <a:endParaRPr sz="2000">
              <a:latin typeface="Arial"/>
              <a:cs typeface="Arial"/>
            </a:endParaRPr>
          </a:p>
          <a:p>
            <a:pPr marL="316865" marR="33655">
              <a:lnSpc>
                <a:spcPts val="2280"/>
              </a:lnSpc>
              <a:spcBef>
                <a:spcPts val="175"/>
              </a:spcBef>
            </a:pPr>
            <a:r>
              <a:rPr sz="2000" dirty="0">
                <a:latin typeface="Arial"/>
                <a:cs typeface="Arial"/>
              </a:rPr>
              <a:t>pensionado • Auxilio </a:t>
            </a:r>
            <a:r>
              <a:rPr sz="2000" spc="-5" dirty="0">
                <a:latin typeface="Arial"/>
                <a:cs typeface="Arial"/>
              </a:rPr>
              <a:t>funerario </a:t>
            </a:r>
            <a:r>
              <a:rPr sz="2000" dirty="0">
                <a:latin typeface="Arial"/>
                <a:cs typeface="Arial"/>
              </a:rPr>
              <a:t>a quien </a:t>
            </a:r>
            <a:r>
              <a:rPr sz="2000" spc="-5" dirty="0">
                <a:latin typeface="Arial"/>
                <a:cs typeface="Arial"/>
              </a:rPr>
              <a:t>sufraga </a:t>
            </a:r>
            <a:r>
              <a:rPr sz="2000" dirty="0">
                <a:latin typeface="Arial"/>
                <a:cs typeface="Arial"/>
              </a:rPr>
              <a:t>los </a:t>
            </a:r>
            <a:r>
              <a:rPr sz="2000" spc="-5" dirty="0">
                <a:latin typeface="Arial"/>
                <a:cs typeface="Arial"/>
              </a:rPr>
              <a:t>gastos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entierro  </a:t>
            </a:r>
            <a:r>
              <a:rPr sz="2000" dirty="0">
                <a:latin typeface="Arial"/>
                <a:cs typeface="Arial"/>
              </a:rPr>
              <a:t>de un afiliado o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pensionado.</a:t>
            </a:r>
            <a:endParaRPr sz="2000">
              <a:latin typeface="Arial"/>
              <a:cs typeface="Arial"/>
            </a:endParaRPr>
          </a:p>
          <a:p>
            <a:pPr marL="316865" marR="5080" lvl="1" indent="-177800">
              <a:lnSpc>
                <a:spcPts val="2300"/>
              </a:lnSpc>
              <a:spcBef>
                <a:spcPts val="1015"/>
              </a:spcBef>
              <a:buChar char="•"/>
              <a:tabLst>
                <a:tab pos="298450" algn="l"/>
              </a:tabLst>
            </a:pPr>
            <a:r>
              <a:rPr sz="2000" dirty="0">
                <a:latin typeface="Arial"/>
                <a:cs typeface="Arial"/>
              </a:rPr>
              <a:t>A ser </a:t>
            </a:r>
            <a:r>
              <a:rPr sz="2000" spc="-5" dirty="0">
                <a:latin typeface="Arial"/>
                <a:cs typeface="Arial"/>
              </a:rPr>
              <a:t>incorporado y/o </a:t>
            </a:r>
            <a:r>
              <a:rPr sz="2000" dirty="0">
                <a:latin typeface="Arial"/>
                <a:cs typeface="Arial"/>
              </a:rPr>
              <a:t>reubicado una vez </a:t>
            </a:r>
            <a:r>
              <a:rPr sz="2000" spc="-5" dirty="0">
                <a:latin typeface="Arial"/>
                <a:cs typeface="Arial"/>
              </a:rPr>
              <a:t>terminados </a:t>
            </a:r>
            <a:r>
              <a:rPr sz="2000" dirty="0">
                <a:latin typeface="Arial"/>
                <a:cs typeface="Arial"/>
              </a:rPr>
              <a:t>sus </a:t>
            </a:r>
            <a:r>
              <a:rPr sz="2000" spc="-5" dirty="0">
                <a:latin typeface="Arial"/>
                <a:cs typeface="Arial"/>
              </a:rPr>
              <a:t>procesos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  </a:t>
            </a:r>
            <a:r>
              <a:rPr sz="2000" spc="-5" dirty="0">
                <a:latin typeface="Arial"/>
                <a:cs typeface="Arial"/>
              </a:rPr>
              <a:t>recuperación y/o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rehabilitación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083165" cy="7556500"/>
            <a:chOff x="0" y="0"/>
            <a:chExt cx="10083165" cy="75565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0082784" cy="75559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5400"/>
              <a:ext cx="10066333" cy="74945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55087" y="78740"/>
            <a:ext cx="659828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DEBERES Y </a:t>
            </a:r>
            <a:r>
              <a:rPr sz="2400" spc="-5" dirty="0"/>
              <a:t>RESPONSABILIDADES </a:t>
            </a:r>
            <a:r>
              <a:rPr sz="2400" dirty="0"/>
              <a:t>EN</a:t>
            </a:r>
            <a:r>
              <a:rPr sz="2400" spc="-120" dirty="0"/>
              <a:t> </a:t>
            </a:r>
            <a:r>
              <a:rPr sz="2400" spc="-50" dirty="0"/>
              <a:t>SSTA</a:t>
            </a:r>
            <a:endParaRPr sz="2400"/>
          </a:p>
        </p:txBody>
      </p:sp>
      <p:sp>
        <p:nvSpPr>
          <p:cNvPr id="6" name="object 6"/>
          <p:cNvSpPr txBox="1"/>
          <p:nvPr/>
        </p:nvSpPr>
        <p:spPr>
          <a:xfrm>
            <a:off x="148737" y="1263396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8737" y="1644396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8737" y="2836164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8737" y="3217164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8737" y="4146803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8737" y="5061204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8737" y="5719572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8737" y="673099"/>
            <a:ext cx="8068309" cy="6313805"/>
          </a:xfrm>
          <a:prstGeom prst="rect">
            <a:avLst/>
          </a:prstGeom>
        </p:spPr>
        <p:txBody>
          <a:bodyPr vert="horz" wrap="square" lIns="0" tIns="107315" rIns="0" bIns="0" rtlCol="0">
            <a:spAutoFit/>
          </a:bodyPr>
          <a:lstStyle/>
          <a:p>
            <a:pPr marL="536575" indent="-523875">
              <a:lnSpc>
                <a:spcPct val="100000"/>
              </a:lnSpc>
              <a:spcBef>
                <a:spcPts val="845"/>
              </a:spcBef>
              <a:buSzPct val="44444"/>
              <a:buFont typeface="Wingdings"/>
              <a:buChar char=""/>
              <a:tabLst>
                <a:tab pos="535940" algn="l"/>
                <a:tab pos="536575" algn="l"/>
              </a:tabLst>
            </a:pPr>
            <a:r>
              <a:rPr sz="1800" spc="-5" dirty="0">
                <a:latin typeface="Arial"/>
                <a:cs typeface="Arial"/>
              </a:rPr>
              <a:t>Procurar el auto cuidado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salud.</a:t>
            </a:r>
            <a:endParaRPr sz="1800">
              <a:latin typeface="Arial"/>
              <a:cs typeface="Arial"/>
            </a:endParaRPr>
          </a:p>
          <a:p>
            <a:pPr marL="536575" marR="313690">
              <a:lnSpc>
                <a:spcPts val="3000"/>
              </a:lnSpc>
              <a:spcBef>
                <a:spcPts val="140"/>
              </a:spcBef>
            </a:pPr>
            <a:r>
              <a:rPr sz="1800" spc="-5" dirty="0">
                <a:latin typeface="Arial"/>
                <a:cs typeface="Arial"/>
              </a:rPr>
              <a:t>Suministrar información clara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veras sobre </a:t>
            </a:r>
            <a:r>
              <a:rPr sz="1800" dirty="0">
                <a:latin typeface="Arial"/>
                <a:cs typeface="Arial"/>
              </a:rPr>
              <a:t>su </a:t>
            </a:r>
            <a:r>
              <a:rPr sz="1800" spc="-5" dirty="0">
                <a:latin typeface="Arial"/>
                <a:cs typeface="Arial"/>
              </a:rPr>
              <a:t>estado de salud.  Conocer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aplicar las políticas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organización en materia de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(SSTA)</a:t>
            </a:r>
            <a:endParaRPr sz="1800">
              <a:latin typeface="Arial"/>
              <a:cs typeface="Arial"/>
            </a:endParaRPr>
          </a:p>
          <a:p>
            <a:pPr marL="536575">
              <a:lnSpc>
                <a:spcPts val="1850"/>
              </a:lnSpc>
            </a:pPr>
            <a:r>
              <a:rPr sz="1800" spc="-5" dirty="0">
                <a:latin typeface="Arial"/>
                <a:cs typeface="Arial"/>
              </a:rPr>
              <a:t>Seguridad, Salud en el trabajo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Ambiente; Política sobre Alcohol,</a:t>
            </a:r>
            <a:r>
              <a:rPr sz="1800" spc="-16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Drogas</a:t>
            </a:r>
            <a:endParaRPr sz="1800">
              <a:latin typeface="Arial"/>
              <a:cs typeface="Arial"/>
            </a:endParaRPr>
          </a:p>
          <a:p>
            <a:pPr marL="536575" marR="652145">
              <a:lnSpc>
                <a:spcPct val="102200"/>
              </a:lnSpc>
            </a:pP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no Fumadores; Política Bienestar de los trabajadores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Política de  seguridad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vial.</a:t>
            </a:r>
            <a:endParaRPr sz="1800">
              <a:latin typeface="Arial"/>
              <a:cs typeface="Arial"/>
            </a:endParaRPr>
          </a:p>
          <a:p>
            <a:pPr marL="536575">
              <a:lnSpc>
                <a:spcPct val="100000"/>
              </a:lnSpc>
              <a:spcBef>
                <a:spcPts val="720"/>
              </a:spcBef>
            </a:pPr>
            <a:r>
              <a:rPr sz="1800" spc="-5" dirty="0">
                <a:latin typeface="Arial"/>
                <a:cs typeface="Arial"/>
              </a:rPr>
              <a:t>Conocer los objetivos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metas generales propuestas por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organización.</a:t>
            </a:r>
            <a:endParaRPr sz="1800">
              <a:latin typeface="Arial"/>
              <a:cs typeface="Arial"/>
            </a:endParaRPr>
          </a:p>
          <a:p>
            <a:pPr marL="536575" marR="106045" algn="just">
              <a:lnSpc>
                <a:spcPct val="100000"/>
              </a:lnSpc>
              <a:spcBef>
                <a:spcPts val="840"/>
              </a:spcBef>
            </a:pPr>
            <a:r>
              <a:rPr sz="1800" spc="-5" dirty="0">
                <a:latin typeface="Arial"/>
                <a:cs typeface="Arial"/>
              </a:rPr>
              <a:t>Conocer brigadistas, rutas de evacuación, punto de encuentro, así como  </a:t>
            </a:r>
            <a:r>
              <a:rPr sz="1800" dirty="0">
                <a:latin typeface="Arial"/>
                <a:cs typeface="Arial"/>
              </a:rPr>
              <a:t>su </a:t>
            </a:r>
            <a:r>
              <a:rPr sz="1800" spc="-5" dirty="0">
                <a:latin typeface="Arial"/>
                <a:cs typeface="Arial"/>
              </a:rPr>
              <a:t>función dentro del plan de emergencia, hospital mas cercano, cadena  de comunicación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como actuar en caso de emergencia.</a:t>
            </a:r>
            <a:endParaRPr sz="1800">
              <a:latin typeface="Arial"/>
              <a:cs typeface="Arial"/>
            </a:endParaRPr>
          </a:p>
          <a:p>
            <a:pPr marL="536575" marR="5080">
              <a:lnSpc>
                <a:spcPct val="99400"/>
              </a:lnSpc>
              <a:spcBef>
                <a:spcPts val="855"/>
              </a:spcBef>
            </a:pPr>
            <a:r>
              <a:rPr sz="1800" spc="-5" dirty="0">
                <a:latin typeface="Arial"/>
                <a:cs typeface="Arial"/>
              </a:rPr>
              <a:t>Identificar los peligros de </a:t>
            </a:r>
            <a:r>
              <a:rPr sz="1800" dirty="0">
                <a:latin typeface="Arial"/>
                <a:cs typeface="Arial"/>
              </a:rPr>
              <a:t>su </a:t>
            </a:r>
            <a:r>
              <a:rPr sz="1800" spc="-5" dirty="0">
                <a:latin typeface="Arial"/>
                <a:cs typeface="Arial"/>
              </a:rPr>
              <a:t>actividad, así como evaluar los riesgos del  área </a:t>
            </a:r>
            <a:r>
              <a:rPr sz="1800" dirty="0">
                <a:latin typeface="Arial"/>
                <a:cs typeface="Arial"/>
              </a:rPr>
              <a:t>/ </a:t>
            </a:r>
            <a:r>
              <a:rPr sz="1800" spc="-5" dirty="0">
                <a:latin typeface="Arial"/>
                <a:cs typeface="Arial"/>
              </a:rPr>
              <a:t>reportarlos, asegurar medidas de control para ser más seguros los  ambientes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trabajo.</a:t>
            </a:r>
            <a:endParaRPr sz="1800">
              <a:latin typeface="Arial"/>
              <a:cs typeface="Arial"/>
            </a:endParaRPr>
          </a:p>
          <a:p>
            <a:pPr marL="536575" marR="233045">
              <a:lnSpc>
                <a:spcPct val="101099"/>
              </a:lnSpc>
              <a:spcBef>
                <a:spcPts val="720"/>
              </a:spcBef>
            </a:pPr>
            <a:r>
              <a:rPr sz="1800" spc="-5" dirty="0">
                <a:latin typeface="Arial"/>
                <a:cs typeface="Arial"/>
              </a:rPr>
              <a:t>Participar en las actividades de inducción, capacitación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entrenamiento  en materia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40" dirty="0">
                <a:latin typeface="Arial"/>
                <a:cs typeface="Arial"/>
              </a:rPr>
              <a:t>SSTA</a:t>
            </a:r>
            <a:endParaRPr sz="1800">
              <a:latin typeface="Arial"/>
              <a:cs typeface="Arial"/>
            </a:endParaRPr>
          </a:p>
          <a:p>
            <a:pPr marL="536575" marR="207645">
              <a:lnSpc>
                <a:spcPct val="99700"/>
              </a:lnSpc>
              <a:spcBef>
                <a:spcPts val="844"/>
              </a:spcBef>
              <a:tabLst>
                <a:tab pos="1513840" algn="l"/>
              </a:tabLst>
            </a:pPr>
            <a:r>
              <a:rPr sz="1800" spc="-5" dirty="0">
                <a:latin typeface="Arial"/>
                <a:cs typeface="Arial"/>
              </a:rPr>
              <a:t>Informar	sobre cualquier incidente de trabajo, toda condición peligrosa,  práctica insegura; recomendando medidas de prevención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control del  riesgo,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través de las herramientas como </a:t>
            </a:r>
            <a:r>
              <a:rPr sz="1800" spc="-35" dirty="0">
                <a:latin typeface="Arial"/>
                <a:cs typeface="Arial"/>
              </a:rPr>
              <a:t>ATS, </a:t>
            </a:r>
            <a:r>
              <a:rPr sz="1800" spc="-10" dirty="0">
                <a:latin typeface="Arial"/>
                <a:cs typeface="Arial"/>
              </a:rPr>
              <a:t>TOPI, </a:t>
            </a:r>
            <a:r>
              <a:rPr sz="1800" spc="-45" dirty="0">
                <a:latin typeface="Arial"/>
                <a:cs typeface="Arial"/>
              </a:rPr>
              <a:t>COPASST, </a:t>
            </a:r>
            <a:r>
              <a:rPr sz="1800" spc="-5" dirty="0">
                <a:latin typeface="Arial"/>
                <a:cs typeface="Arial"/>
              </a:rPr>
              <a:t>entre  otros mecanismos; (participar en investigaciones y/o socialización de  incidentes de trabajo </a:t>
            </a:r>
            <a:r>
              <a:rPr sz="1800" dirty="0">
                <a:latin typeface="Arial"/>
                <a:cs typeface="Arial"/>
              </a:rPr>
              <a:t>si se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requiere).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199" y="609092"/>
            <a:ext cx="8094345" cy="1872614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536575" marR="5080" indent="-523875">
              <a:lnSpc>
                <a:spcPts val="2090"/>
              </a:lnSpc>
              <a:spcBef>
                <a:spcPts val="225"/>
              </a:spcBef>
              <a:buSzPct val="44444"/>
              <a:buFont typeface="Wingdings"/>
              <a:buChar char=""/>
              <a:tabLst>
                <a:tab pos="535940" algn="l"/>
                <a:tab pos="536575" algn="l"/>
                <a:tab pos="2797175" algn="l"/>
              </a:tabLst>
            </a:pPr>
            <a:r>
              <a:rPr sz="1800" spc="-5" dirty="0">
                <a:latin typeface="Arial"/>
                <a:cs typeface="Arial"/>
              </a:rPr>
              <a:t>Asegurar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promover	el orden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aseo en el sitio de trabajo, como requisito  básico para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ejecución de las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operaciones.</a:t>
            </a:r>
            <a:endParaRPr sz="1800">
              <a:latin typeface="Arial"/>
              <a:cs typeface="Arial"/>
            </a:endParaRPr>
          </a:p>
          <a:p>
            <a:pPr marL="536575" marR="551180" indent="-523875">
              <a:lnSpc>
                <a:spcPts val="2110"/>
              </a:lnSpc>
              <a:spcBef>
                <a:spcPts val="895"/>
              </a:spcBef>
              <a:buSzPct val="44444"/>
              <a:buFont typeface="Wingdings"/>
              <a:buChar char=""/>
              <a:tabLst>
                <a:tab pos="535940" algn="l"/>
                <a:tab pos="536575" algn="l"/>
                <a:tab pos="3584575" algn="l"/>
              </a:tabLst>
            </a:pPr>
            <a:r>
              <a:rPr sz="1800" spc="-15" dirty="0">
                <a:latin typeface="Arial"/>
                <a:cs typeface="Arial"/>
              </a:rPr>
              <a:t>Conocer, </a:t>
            </a:r>
            <a:r>
              <a:rPr sz="1800" spc="-5" dirty="0">
                <a:latin typeface="Arial"/>
                <a:cs typeface="Arial"/>
              </a:rPr>
              <a:t>cumplir</a:t>
            </a:r>
            <a:r>
              <a:rPr sz="1800" spc="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promover	las normas, reglamentos, estándares </a:t>
            </a:r>
            <a:r>
              <a:rPr sz="1800" dirty="0">
                <a:latin typeface="Arial"/>
                <a:cs typeface="Arial"/>
              </a:rPr>
              <a:t>e  </a:t>
            </a:r>
            <a:r>
              <a:rPr sz="1800" spc="-5" dirty="0">
                <a:latin typeface="Arial"/>
                <a:cs typeface="Arial"/>
              </a:rPr>
              <a:t>instrucciones de </a:t>
            </a:r>
            <a:r>
              <a:rPr sz="1800" spc="-40" dirty="0">
                <a:latin typeface="Arial"/>
                <a:cs typeface="Arial"/>
              </a:rPr>
              <a:t>SSTA </a:t>
            </a:r>
            <a:r>
              <a:rPr sz="1800" spc="-5" dirty="0">
                <a:latin typeface="Arial"/>
                <a:cs typeface="Arial"/>
              </a:rPr>
              <a:t>que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empresa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imparta</a:t>
            </a:r>
            <a:endParaRPr sz="1800">
              <a:latin typeface="Arial"/>
              <a:cs typeface="Arial"/>
            </a:endParaRPr>
          </a:p>
          <a:p>
            <a:pPr marL="536575" marR="55880" indent="-523875">
              <a:lnSpc>
                <a:spcPct val="101099"/>
              </a:lnSpc>
              <a:spcBef>
                <a:spcPts val="755"/>
              </a:spcBef>
              <a:buSzPct val="44444"/>
              <a:buFont typeface="Wingdings"/>
              <a:buChar char=""/>
              <a:tabLst>
                <a:tab pos="535940" algn="l"/>
                <a:tab pos="536575" algn="l"/>
              </a:tabLst>
            </a:pPr>
            <a:r>
              <a:rPr sz="1800" spc="-5" dirty="0">
                <a:latin typeface="Arial"/>
                <a:cs typeface="Arial"/>
              </a:rPr>
              <a:t>Diligenciar oportunamente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documentación de seguridad que requiera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ejecución de </a:t>
            </a:r>
            <a:r>
              <a:rPr sz="1800" dirty="0">
                <a:latin typeface="Arial"/>
                <a:cs typeface="Arial"/>
              </a:rPr>
              <a:t>su </a:t>
            </a:r>
            <a:r>
              <a:rPr sz="1800" spc="-5" dirty="0">
                <a:latin typeface="Arial"/>
                <a:cs typeface="Arial"/>
              </a:rPr>
              <a:t>trabajo, </a:t>
            </a:r>
            <a:r>
              <a:rPr sz="1800" spc="-35" dirty="0">
                <a:latin typeface="Arial"/>
                <a:cs typeface="Arial"/>
              </a:rPr>
              <a:t>ATS, </a:t>
            </a:r>
            <a:r>
              <a:rPr sz="1800" spc="-5" dirty="0">
                <a:latin typeface="Arial"/>
                <a:cs typeface="Arial"/>
              </a:rPr>
              <a:t>pre inspecciones entre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otros.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6199" y="2677668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0074" y="2550667"/>
            <a:ext cx="6820534" cy="58039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 indent="63500">
              <a:lnSpc>
                <a:spcPct val="102200"/>
              </a:lnSpc>
              <a:spcBef>
                <a:spcPts val="50"/>
              </a:spcBef>
            </a:pPr>
            <a:r>
              <a:rPr sz="1800" spc="-15" dirty="0">
                <a:latin typeface="Arial"/>
                <a:cs typeface="Arial"/>
              </a:rPr>
              <a:t>Utilizar, </a:t>
            </a:r>
            <a:r>
              <a:rPr sz="1800" spc="-5" dirty="0">
                <a:latin typeface="Arial"/>
                <a:cs typeface="Arial"/>
              </a:rPr>
              <a:t>hacer mantenimiento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solicitar reemplazo oportuno de los  elementos de protección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personal.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6199" y="3199891"/>
            <a:ext cx="8094345" cy="8578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536575" marR="5080" indent="-523875" algn="just">
              <a:lnSpc>
                <a:spcPct val="101699"/>
              </a:lnSpc>
              <a:spcBef>
                <a:spcPts val="60"/>
              </a:spcBef>
              <a:buSzPct val="44444"/>
              <a:buFont typeface="Wingdings"/>
              <a:buChar char=""/>
              <a:tabLst>
                <a:tab pos="535940" algn="l"/>
                <a:tab pos="536575" algn="l"/>
              </a:tabLst>
            </a:pPr>
            <a:r>
              <a:rPr sz="1800" spc="-5" dirty="0">
                <a:latin typeface="Arial"/>
                <a:cs typeface="Arial"/>
              </a:rPr>
              <a:t>Asegurar que los equipos, herramientas estén en buen estado, validación  de inspección, así como reportar daños asegurar </a:t>
            </a:r>
            <a:r>
              <a:rPr sz="1800" dirty="0">
                <a:latin typeface="Arial"/>
                <a:cs typeface="Arial"/>
              </a:rPr>
              <a:t>su </a:t>
            </a:r>
            <a:r>
              <a:rPr sz="1800" spc="-5" dirty="0">
                <a:latin typeface="Arial"/>
                <a:cs typeface="Arial"/>
              </a:rPr>
              <a:t>reemplazo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oportuno  mantenimiento.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6199" y="4634484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6199" y="5280660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6199" y="5661660"/>
            <a:ext cx="1016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Wingdings"/>
                <a:cs typeface="Wingdings"/>
              </a:rPr>
              <a:t>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6199" y="4019803"/>
            <a:ext cx="8030209" cy="208280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536575" indent="-523875">
              <a:lnSpc>
                <a:spcPct val="100000"/>
              </a:lnSpc>
              <a:spcBef>
                <a:spcPts val="940"/>
              </a:spcBef>
              <a:buSzPct val="44444"/>
              <a:buFont typeface="Wingdings"/>
              <a:buChar char=""/>
              <a:tabLst>
                <a:tab pos="535940" algn="l"/>
                <a:tab pos="536575" algn="l"/>
              </a:tabLst>
            </a:pPr>
            <a:r>
              <a:rPr sz="1800" spc="-5" dirty="0">
                <a:latin typeface="Arial"/>
                <a:cs typeface="Arial"/>
              </a:rPr>
              <a:t>Enseñar prácticas de trabajo seguro cuando haya personas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nuevas.</a:t>
            </a:r>
            <a:endParaRPr sz="1800">
              <a:latin typeface="Arial"/>
              <a:cs typeface="Arial"/>
            </a:endParaRPr>
          </a:p>
          <a:p>
            <a:pPr marL="536575" marR="5080">
              <a:lnSpc>
                <a:spcPts val="2090"/>
              </a:lnSpc>
              <a:spcBef>
                <a:spcPts val="965"/>
              </a:spcBef>
            </a:pPr>
            <a:r>
              <a:rPr sz="1800" spc="-5" dirty="0">
                <a:latin typeface="Arial"/>
                <a:cs typeface="Arial"/>
              </a:rPr>
              <a:t>Conocer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aplicar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gestión ambiental separación de residuos, hábitos de  vida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saludable</a:t>
            </a:r>
            <a:endParaRPr sz="1800">
              <a:latin typeface="Arial"/>
              <a:cs typeface="Arial"/>
            </a:endParaRPr>
          </a:p>
          <a:p>
            <a:pPr marL="536575">
              <a:lnSpc>
                <a:spcPct val="100000"/>
              </a:lnSpc>
              <a:spcBef>
                <a:spcPts val="780"/>
              </a:spcBef>
            </a:pPr>
            <a:r>
              <a:rPr sz="1800" spc="-5" dirty="0">
                <a:latin typeface="Arial"/>
                <a:cs typeface="Arial"/>
              </a:rPr>
              <a:t>Promover una sana convivencia.</a:t>
            </a:r>
            <a:endParaRPr sz="1800">
              <a:latin typeface="Arial"/>
              <a:cs typeface="Arial"/>
            </a:endParaRPr>
          </a:p>
          <a:p>
            <a:pPr marL="536575" marR="187325">
              <a:lnSpc>
                <a:spcPts val="2110"/>
              </a:lnSpc>
              <a:spcBef>
                <a:spcPts val="955"/>
              </a:spcBef>
            </a:pPr>
            <a:r>
              <a:rPr sz="1800" spc="-5" dirty="0">
                <a:latin typeface="Arial"/>
                <a:cs typeface="Arial"/>
              </a:rPr>
              <a:t>Adicional las responsabilidades que corresponde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JEFES, </a:t>
            </a:r>
            <a:r>
              <a:rPr sz="1800" spc="-45" dirty="0">
                <a:latin typeface="Arial"/>
                <a:cs typeface="Arial"/>
              </a:rPr>
              <a:t>COPASST,  </a:t>
            </a:r>
            <a:r>
              <a:rPr sz="1800" spc="-20" dirty="0">
                <a:latin typeface="Arial"/>
                <a:cs typeface="Arial"/>
              </a:rPr>
              <a:t>BRIGADISTA.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29699" y="139700"/>
            <a:ext cx="659828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DEBERES Y </a:t>
            </a:r>
            <a:r>
              <a:rPr sz="2400" spc="-5" dirty="0"/>
              <a:t>RESPONSABILIDADES </a:t>
            </a:r>
            <a:r>
              <a:rPr sz="2400" dirty="0"/>
              <a:t>EN</a:t>
            </a:r>
            <a:r>
              <a:rPr sz="2400" spc="-120" dirty="0"/>
              <a:t> </a:t>
            </a:r>
            <a:r>
              <a:rPr sz="2400" spc="-50" dirty="0"/>
              <a:t>SSTA</a:t>
            </a:r>
            <a:endParaRPr sz="2400"/>
          </a:p>
        </p:txBody>
      </p:sp>
      <p:sp>
        <p:nvSpPr>
          <p:cNvPr id="11" name="object 11"/>
          <p:cNvSpPr/>
          <p:nvPr/>
        </p:nvSpPr>
        <p:spPr>
          <a:xfrm>
            <a:off x="3310128" y="6047232"/>
            <a:ext cx="5044439" cy="12984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6511" y="935736"/>
            <a:ext cx="2090927" cy="20909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50134" y="1744980"/>
            <a:ext cx="1054100" cy="4400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69545" marR="5080" indent="-157480">
              <a:lnSpc>
                <a:spcPts val="1580"/>
              </a:lnSpc>
              <a:spcBef>
                <a:spcPts val="235"/>
              </a:spcBef>
            </a:pPr>
            <a:r>
              <a:rPr sz="1400" dirty="0">
                <a:latin typeface="Arial"/>
                <a:cs typeface="Arial"/>
              </a:rPr>
              <a:t>ACC</a:t>
            </a:r>
            <a:r>
              <a:rPr sz="1400" spc="-5" dirty="0">
                <a:latin typeface="Arial"/>
                <a:cs typeface="Arial"/>
              </a:rPr>
              <a:t>I</a:t>
            </a:r>
            <a:r>
              <a:rPr sz="1400" dirty="0">
                <a:latin typeface="Arial"/>
                <a:cs typeface="Arial"/>
              </a:rPr>
              <a:t>DEN</a:t>
            </a:r>
            <a:r>
              <a:rPr sz="1400" spc="-10" dirty="0">
                <a:latin typeface="Arial"/>
                <a:cs typeface="Arial"/>
              </a:rPr>
              <a:t>T</a:t>
            </a:r>
            <a:r>
              <a:rPr sz="1400" dirty="0">
                <a:latin typeface="Arial"/>
                <a:cs typeface="Arial"/>
              </a:rPr>
              <a:t>E  </a:t>
            </a:r>
            <a:r>
              <a:rPr sz="1400" spc="-5" dirty="0">
                <a:latin typeface="Arial"/>
                <a:cs typeface="Arial"/>
              </a:rPr>
              <a:t>LABORAL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0311" y="3742944"/>
            <a:ext cx="2090927" cy="20909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6087" y="4549140"/>
            <a:ext cx="1272540" cy="44323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307975" marR="5080" indent="-295275">
              <a:lnSpc>
                <a:spcPts val="1610"/>
              </a:lnSpc>
              <a:spcBef>
                <a:spcPts val="210"/>
              </a:spcBef>
            </a:pPr>
            <a:r>
              <a:rPr sz="1400" dirty="0">
                <a:latin typeface="Arial"/>
                <a:cs typeface="Arial"/>
              </a:rPr>
              <a:t>EN</a:t>
            </a:r>
            <a:r>
              <a:rPr sz="1400" spc="-10" dirty="0">
                <a:latin typeface="Arial"/>
                <a:cs typeface="Arial"/>
              </a:rPr>
              <a:t>F</a:t>
            </a:r>
            <a:r>
              <a:rPr sz="1400" dirty="0">
                <a:latin typeface="Arial"/>
                <a:cs typeface="Arial"/>
              </a:rPr>
              <a:t>ER</a:t>
            </a:r>
            <a:r>
              <a:rPr sz="1400" spc="-5" dirty="0">
                <a:latin typeface="Arial"/>
                <a:cs typeface="Arial"/>
              </a:rPr>
              <a:t>M</a:t>
            </a:r>
            <a:r>
              <a:rPr sz="1400" dirty="0">
                <a:latin typeface="Arial"/>
                <a:cs typeface="Arial"/>
              </a:rPr>
              <a:t>EDAD  </a:t>
            </a:r>
            <a:r>
              <a:rPr sz="1400" spc="-5" dirty="0">
                <a:latin typeface="Arial"/>
                <a:cs typeface="Arial"/>
              </a:rPr>
              <a:t>LABORAL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79904" y="143255"/>
            <a:ext cx="6541008" cy="33101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49727" y="868171"/>
            <a:ext cx="4768850" cy="183642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43815" marR="2446020" indent="-31750">
              <a:lnSpc>
                <a:spcPts val="1989"/>
              </a:lnSpc>
              <a:spcBef>
                <a:spcPts val="305"/>
              </a:spcBef>
            </a:pPr>
            <a:r>
              <a:rPr sz="1800" spc="-5" dirty="0">
                <a:latin typeface="Arial"/>
                <a:cs typeface="Arial"/>
              </a:rPr>
              <a:t>Ley 1562 </a:t>
            </a:r>
            <a:r>
              <a:rPr sz="1800" dirty="0">
                <a:latin typeface="Arial"/>
                <a:cs typeface="Arial"/>
              </a:rPr>
              <a:t>- </a:t>
            </a:r>
            <a:r>
              <a:rPr sz="1800" spc="-5" dirty="0">
                <a:latin typeface="Arial"/>
                <a:cs typeface="Arial"/>
              </a:rPr>
              <a:t>Articulo </a:t>
            </a:r>
            <a:r>
              <a:rPr sz="1800" dirty="0">
                <a:latin typeface="Arial"/>
                <a:cs typeface="Arial"/>
              </a:rPr>
              <a:t>3</a:t>
            </a:r>
            <a:r>
              <a:rPr sz="1800" dirty="0">
                <a:latin typeface="Arial Black"/>
                <a:cs typeface="Arial Black"/>
              </a:rPr>
              <a:t>°</a:t>
            </a:r>
            <a:r>
              <a:rPr sz="1800" dirty="0">
                <a:latin typeface="Arial"/>
                <a:cs typeface="Arial"/>
              </a:rPr>
              <a:t>.  </a:t>
            </a:r>
            <a:r>
              <a:rPr sz="1800" spc="-5" dirty="0">
                <a:latin typeface="Arial"/>
                <a:cs typeface="Arial"/>
              </a:rPr>
              <a:t>Accidente de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trabajo.</a:t>
            </a:r>
            <a:endParaRPr sz="1800">
              <a:latin typeface="Arial"/>
              <a:cs typeface="Arial"/>
            </a:endParaRPr>
          </a:p>
          <a:p>
            <a:pPr marL="55880">
              <a:lnSpc>
                <a:spcPts val="1885"/>
              </a:lnSpc>
            </a:pPr>
            <a:r>
              <a:rPr sz="1800" spc="-5" dirty="0">
                <a:latin typeface="Arial"/>
                <a:cs typeface="Arial"/>
              </a:rPr>
              <a:t>Es accidente de trabajo todo suceso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repentino</a:t>
            </a:r>
            <a:endParaRPr sz="1800">
              <a:latin typeface="Arial"/>
              <a:cs typeface="Arial"/>
            </a:endParaRPr>
          </a:p>
          <a:p>
            <a:pPr marL="55880" marR="157480" algn="just">
              <a:lnSpc>
                <a:spcPct val="94100"/>
              </a:lnSpc>
              <a:spcBef>
                <a:spcPts val="55"/>
              </a:spcBef>
            </a:pPr>
            <a:r>
              <a:rPr sz="1800" spc="-5" dirty="0">
                <a:latin typeface="Arial"/>
                <a:cs typeface="Arial"/>
              </a:rPr>
              <a:t>que sobrevenga por causa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con ocasión del  trabajo,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que produzca en el trabajador una  lesión orgánica,una perturbación funcional </a:t>
            </a:r>
            <a:r>
              <a:rPr sz="1800" dirty="0">
                <a:latin typeface="Arial"/>
                <a:cs typeface="Arial"/>
              </a:rPr>
              <a:t>o  </a:t>
            </a:r>
            <a:r>
              <a:rPr sz="1800" spc="-5" dirty="0">
                <a:latin typeface="Arial"/>
                <a:cs typeface="Arial"/>
              </a:rPr>
              <a:t>psiquiátrica, invalidez </a:t>
            </a:r>
            <a:r>
              <a:rPr sz="1800" dirty="0">
                <a:latin typeface="Arial"/>
                <a:cs typeface="Arial"/>
              </a:rPr>
              <a:t>o la </a:t>
            </a:r>
            <a:r>
              <a:rPr sz="1800" spc="-5" dirty="0">
                <a:latin typeface="Arial"/>
                <a:cs typeface="Arial"/>
              </a:rPr>
              <a:t>muerte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86583" y="3166872"/>
            <a:ext cx="6434328" cy="43891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136417" y="3578859"/>
            <a:ext cx="4830445" cy="3418204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sz="1600" b="1" spc="-5" dirty="0">
                <a:latin typeface="Arial"/>
                <a:cs typeface="Arial"/>
              </a:rPr>
              <a:t>Ley 1562 -</a:t>
            </a:r>
            <a:r>
              <a:rPr sz="1600" spc="-5" dirty="0">
                <a:latin typeface="Arial"/>
                <a:cs typeface="Arial"/>
              </a:rPr>
              <a:t>Articulo</a:t>
            </a:r>
            <a:r>
              <a:rPr sz="1600" spc="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4</a:t>
            </a:r>
            <a:r>
              <a:rPr sz="1600" spc="-5" dirty="0">
                <a:latin typeface="Arial Black"/>
                <a:cs typeface="Arial Black"/>
              </a:rPr>
              <a:t>°</a:t>
            </a:r>
            <a:endParaRPr sz="1600">
              <a:latin typeface="Arial Black"/>
              <a:cs typeface="Arial Black"/>
            </a:endParaRPr>
          </a:p>
          <a:p>
            <a:pPr marL="31750" marR="5080" indent="-19050">
              <a:lnSpc>
                <a:spcPct val="99900"/>
              </a:lnSpc>
              <a:spcBef>
                <a:spcPts val="890"/>
              </a:spcBef>
            </a:pPr>
            <a:r>
              <a:rPr sz="1600" spc="-5" dirty="0">
                <a:latin typeface="Arial"/>
                <a:cs typeface="Arial"/>
              </a:rPr>
              <a:t>Es enfermedad laboral la contraída como resultado  de la exposición </a:t>
            </a:r>
            <a:r>
              <a:rPr sz="1600" dirty="0">
                <a:latin typeface="Arial"/>
                <a:cs typeface="Arial"/>
              </a:rPr>
              <a:t>a </a:t>
            </a:r>
            <a:r>
              <a:rPr sz="1600" spc="-5" dirty="0">
                <a:latin typeface="Arial"/>
                <a:cs typeface="Arial"/>
              </a:rPr>
              <a:t>factores de riesgo inherentes </a:t>
            </a:r>
            <a:r>
              <a:rPr sz="1600" dirty="0">
                <a:latin typeface="Arial"/>
                <a:cs typeface="Arial"/>
              </a:rPr>
              <a:t>a </a:t>
            </a:r>
            <a:r>
              <a:rPr sz="1600" spc="-5" dirty="0">
                <a:latin typeface="Arial"/>
                <a:cs typeface="Arial"/>
              </a:rPr>
              <a:t>la  actividad laboral </a:t>
            </a:r>
            <a:r>
              <a:rPr sz="1600" dirty="0">
                <a:latin typeface="Arial"/>
                <a:cs typeface="Arial"/>
              </a:rPr>
              <a:t>o </a:t>
            </a:r>
            <a:r>
              <a:rPr sz="1600" spc="-5" dirty="0">
                <a:latin typeface="Arial"/>
                <a:cs typeface="Arial"/>
              </a:rPr>
              <a:t>del medio en el que el trabajador  </a:t>
            </a:r>
            <a:r>
              <a:rPr sz="1600" dirty="0">
                <a:latin typeface="Arial"/>
                <a:cs typeface="Arial"/>
              </a:rPr>
              <a:t>se </a:t>
            </a:r>
            <a:r>
              <a:rPr sz="1600" spc="-5" dirty="0">
                <a:latin typeface="Arial"/>
                <a:cs typeface="Arial"/>
              </a:rPr>
              <a:t>ha visto </a:t>
            </a:r>
            <a:r>
              <a:rPr sz="1600" spc="-10" dirty="0">
                <a:latin typeface="Arial"/>
                <a:cs typeface="Arial"/>
              </a:rPr>
              <a:t>obligado </a:t>
            </a:r>
            <a:r>
              <a:rPr sz="1600" dirty="0">
                <a:latin typeface="Arial"/>
                <a:cs typeface="Arial"/>
              </a:rPr>
              <a:t>a </a:t>
            </a:r>
            <a:r>
              <a:rPr sz="1600" spc="-15" dirty="0">
                <a:latin typeface="Arial"/>
                <a:cs typeface="Arial"/>
              </a:rPr>
              <a:t>trabajar. </a:t>
            </a:r>
            <a:r>
              <a:rPr sz="1600" spc="-5" dirty="0">
                <a:latin typeface="Arial"/>
                <a:cs typeface="Arial"/>
              </a:rPr>
              <a:t>El Gobierno </a:t>
            </a:r>
            <a:r>
              <a:rPr sz="1600" spc="-10" dirty="0">
                <a:latin typeface="Arial"/>
                <a:cs typeface="Arial"/>
              </a:rPr>
              <a:t>Nacional,  </a:t>
            </a:r>
            <a:r>
              <a:rPr sz="1600" spc="-5" dirty="0">
                <a:latin typeface="Arial"/>
                <a:cs typeface="Arial"/>
              </a:rPr>
              <a:t>determinará, en </a:t>
            </a:r>
            <a:r>
              <a:rPr sz="1600" dirty="0">
                <a:latin typeface="Arial"/>
                <a:cs typeface="Arial"/>
              </a:rPr>
              <a:t>forma </a:t>
            </a:r>
            <a:r>
              <a:rPr sz="1600" spc="-5" dirty="0">
                <a:latin typeface="Arial"/>
                <a:cs typeface="Arial"/>
              </a:rPr>
              <a:t>periódica, las enfermedades  que </a:t>
            </a:r>
            <a:r>
              <a:rPr sz="1600" dirty="0">
                <a:latin typeface="Arial"/>
                <a:cs typeface="Arial"/>
              </a:rPr>
              <a:t>se </a:t>
            </a:r>
            <a:r>
              <a:rPr sz="1600" spc="-5" dirty="0">
                <a:latin typeface="Arial"/>
                <a:cs typeface="Arial"/>
              </a:rPr>
              <a:t>consideran como laborales </a:t>
            </a:r>
            <a:r>
              <a:rPr sz="1600" dirty="0">
                <a:latin typeface="Arial"/>
                <a:cs typeface="Arial"/>
              </a:rPr>
              <a:t>y </a:t>
            </a:r>
            <a:r>
              <a:rPr sz="1600" spc="-5" dirty="0">
                <a:latin typeface="Arial"/>
                <a:cs typeface="Arial"/>
              </a:rPr>
              <a:t>en los casos en  que una enfermedad no figure en la tabla de  enfermedades laborales, pero </a:t>
            </a:r>
            <a:r>
              <a:rPr sz="1600" dirty="0">
                <a:latin typeface="Arial"/>
                <a:cs typeface="Arial"/>
              </a:rPr>
              <a:t>se </a:t>
            </a:r>
            <a:r>
              <a:rPr sz="1600" spc="-5" dirty="0">
                <a:latin typeface="Arial"/>
                <a:cs typeface="Arial"/>
              </a:rPr>
              <a:t>demuestre la  relación de causalidad con los factores de riesgo  ocupacionales </a:t>
            </a:r>
            <a:r>
              <a:rPr sz="1600" spc="-55" dirty="0">
                <a:latin typeface="Arial"/>
                <a:cs typeface="Arial"/>
              </a:rPr>
              <a:t>será́ </a:t>
            </a:r>
            <a:r>
              <a:rPr sz="1600" spc="-5" dirty="0">
                <a:latin typeface="Arial"/>
                <a:cs typeface="Arial"/>
              </a:rPr>
              <a:t>reconocida como enfermedad  laboral, conforme </a:t>
            </a:r>
            <a:r>
              <a:rPr sz="1600" dirty="0">
                <a:latin typeface="Arial"/>
                <a:cs typeface="Arial"/>
              </a:rPr>
              <a:t>a </a:t>
            </a:r>
            <a:r>
              <a:rPr sz="1600" spc="-5" dirty="0">
                <a:latin typeface="Arial"/>
                <a:cs typeface="Arial"/>
              </a:rPr>
              <a:t>lo establecido en la normatividad  vigente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0103" y="6242303"/>
            <a:ext cx="2526792" cy="99364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3199" y="6712204"/>
            <a:ext cx="78790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18610" algn="l"/>
                <a:tab pos="6528434" algn="l"/>
              </a:tabLst>
            </a:pPr>
            <a:r>
              <a:rPr sz="2200" b="1" dirty="0">
                <a:latin typeface="Arial"/>
                <a:cs typeface="Arial"/>
              </a:rPr>
              <a:t>Identifique el </a:t>
            </a:r>
            <a:r>
              <a:rPr sz="2200" b="1" spc="-5" dirty="0">
                <a:latin typeface="Arial"/>
                <a:cs typeface="Arial"/>
              </a:rPr>
              <a:t>peligro </a:t>
            </a:r>
            <a:r>
              <a:rPr sz="2200" b="1" dirty="0">
                <a:latin typeface="Arial"/>
                <a:cs typeface="Arial"/>
              </a:rPr>
              <a:t>,</a:t>
            </a:r>
            <a:r>
              <a:rPr sz="2200" b="1" spc="50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valore</a:t>
            </a:r>
            <a:r>
              <a:rPr sz="2200" b="1" spc="10" dirty="0">
                <a:latin typeface="Arial"/>
                <a:cs typeface="Arial"/>
              </a:rPr>
              <a:t> </a:t>
            </a:r>
            <a:r>
              <a:rPr sz="2200" b="1" dirty="0">
                <a:latin typeface="Arial"/>
                <a:cs typeface="Arial"/>
              </a:rPr>
              <a:t>,	</a:t>
            </a:r>
            <a:r>
              <a:rPr sz="2200" b="1" spc="-5" dirty="0">
                <a:latin typeface="Arial"/>
                <a:cs typeface="Arial"/>
              </a:rPr>
              <a:t>priorice</a:t>
            </a:r>
            <a:r>
              <a:rPr sz="2200" b="1" spc="15" dirty="0">
                <a:latin typeface="Arial"/>
                <a:cs typeface="Arial"/>
              </a:rPr>
              <a:t> </a:t>
            </a:r>
            <a:r>
              <a:rPr sz="2200" b="1" dirty="0">
                <a:latin typeface="Arial"/>
                <a:cs typeface="Arial"/>
              </a:rPr>
              <a:t>el</a:t>
            </a:r>
            <a:r>
              <a:rPr sz="2200" b="1" spc="1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riesgo	</a:t>
            </a:r>
            <a:r>
              <a:rPr sz="2200" b="1" dirty="0">
                <a:latin typeface="Arial"/>
                <a:cs typeface="Arial"/>
              </a:rPr>
              <a:t>y</a:t>
            </a:r>
            <a:r>
              <a:rPr sz="2200" b="1" spc="-80" dirty="0">
                <a:latin typeface="Arial"/>
                <a:cs typeface="Arial"/>
              </a:rPr>
              <a:t> </a:t>
            </a:r>
            <a:r>
              <a:rPr sz="2200" b="1" dirty="0">
                <a:latin typeface="Arial"/>
                <a:cs typeface="Arial"/>
              </a:rPr>
              <a:t>controle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79671" y="450595"/>
            <a:ext cx="6965950" cy="7600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557145" marR="5080" indent="-2545080">
              <a:lnSpc>
                <a:spcPct val="100800"/>
              </a:lnSpc>
              <a:spcBef>
                <a:spcPts val="75"/>
              </a:spcBef>
            </a:pPr>
            <a:r>
              <a:rPr sz="2400" spc="-5" dirty="0">
                <a:solidFill>
                  <a:srgbClr val="1F497D"/>
                </a:solidFill>
                <a:latin typeface="Arial"/>
                <a:cs typeface="Arial"/>
              </a:rPr>
              <a:t>IDENTIFICACIÓN </a:t>
            </a:r>
            <a:r>
              <a:rPr sz="2400" dirty="0">
                <a:solidFill>
                  <a:srgbClr val="1F497D"/>
                </a:solidFill>
                <a:latin typeface="Arial"/>
                <a:cs typeface="Arial"/>
              </a:rPr>
              <a:t>DE </a:t>
            </a:r>
            <a:r>
              <a:rPr sz="2400" spc="-5" dirty="0">
                <a:solidFill>
                  <a:srgbClr val="1F497D"/>
                </a:solidFill>
                <a:latin typeface="Arial"/>
                <a:cs typeface="Arial"/>
              </a:rPr>
              <a:t>PELIGROS </a:t>
            </a:r>
            <a:r>
              <a:rPr sz="2400" dirty="0">
                <a:solidFill>
                  <a:srgbClr val="1F497D"/>
                </a:solidFill>
                <a:latin typeface="Arial"/>
                <a:cs typeface="Arial"/>
              </a:rPr>
              <a:t>Y</a:t>
            </a:r>
            <a:r>
              <a:rPr sz="2400" spc="-130" dirty="0">
                <a:solidFill>
                  <a:srgbClr val="1F497D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1F497D"/>
                </a:solidFill>
                <a:latin typeface="Arial"/>
                <a:cs typeface="Arial"/>
              </a:rPr>
              <a:t>VALORACIÓN  </a:t>
            </a:r>
            <a:r>
              <a:rPr sz="2400" dirty="0">
                <a:solidFill>
                  <a:srgbClr val="1F497D"/>
                </a:solidFill>
                <a:latin typeface="Arial"/>
                <a:cs typeface="Arial"/>
              </a:rPr>
              <a:t>DEL</a:t>
            </a:r>
            <a:r>
              <a:rPr sz="2400" spc="-100" dirty="0">
                <a:solidFill>
                  <a:srgbClr val="1F497D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1F497D"/>
                </a:solidFill>
                <a:latin typeface="Arial"/>
                <a:cs typeface="Arial"/>
              </a:rPr>
              <a:t>RIESGO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51104" y="1402080"/>
            <a:ext cx="7903845" cy="5081270"/>
            <a:chOff x="451104" y="1402080"/>
            <a:chExt cx="7903845" cy="5081270"/>
          </a:xfrm>
        </p:grpSpPr>
        <p:sp>
          <p:nvSpPr>
            <p:cNvPr id="5" name="object 5"/>
            <p:cNvSpPr/>
            <p:nvPr/>
          </p:nvSpPr>
          <p:spPr>
            <a:xfrm>
              <a:off x="451104" y="1402080"/>
              <a:ext cx="5105400" cy="191109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553456" y="1402080"/>
              <a:ext cx="2801111" cy="19812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51104" y="3310128"/>
              <a:ext cx="2700528" cy="317296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148583" y="3093719"/>
              <a:ext cx="2407920" cy="194767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352288" y="3093719"/>
              <a:ext cx="3002280" cy="194767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148583" y="4547615"/>
              <a:ext cx="2179320" cy="193243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324856" y="4821936"/>
              <a:ext cx="3029711" cy="166116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3199" y="764540"/>
            <a:ext cx="6120130" cy="1071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spc="-5" dirty="0">
                <a:latin typeface="Arial"/>
                <a:cs typeface="Arial"/>
              </a:rPr>
              <a:t>¿Qué </a:t>
            </a:r>
            <a:r>
              <a:rPr sz="2400" b="0" dirty="0">
                <a:latin typeface="Arial"/>
                <a:cs typeface="Arial"/>
              </a:rPr>
              <a:t>es</a:t>
            </a:r>
            <a:r>
              <a:rPr sz="2400" b="0" spc="-10" dirty="0">
                <a:latin typeface="Arial"/>
                <a:cs typeface="Arial"/>
              </a:rPr>
              <a:t> </a:t>
            </a:r>
            <a:r>
              <a:rPr sz="2400" b="0" spc="-5" dirty="0">
                <a:latin typeface="Arial"/>
                <a:cs typeface="Arial"/>
              </a:rPr>
              <a:t>Peligro?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ts val="2710"/>
              </a:lnSpc>
              <a:spcBef>
                <a:spcPts val="40"/>
              </a:spcBef>
              <a:tabLst>
                <a:tab pos="493395" algn="l"/>
                <a:tab pos="2174240" algn="l"/>
                <a:tab pos="4069715" algn="l"/>
              </a:tabLst>
            </a:pPr>
            <a:r>
              <a:rPr sz="2200" b="0" spc="-5" dirty="0">
                <a:latin typeface="Arial"/>
                <a:cs typeface="Arial"/>
              </a:rPr>
              <a:t>Es	</a:t>
            </a:r>
            <a:r>
              <a:rPr sz="2200" b="0" dirty="0">
                <a:latin typeface="Arial"/>
                <a:cs typeface="Arial"/>
              </a:rPr>
              <a:t>una fuente, </a:t>
            </a:r>
            <a:r>
              <a:rPr sz="2200" b="0" spc="-5" dirty="0">
                <a:latin typeface="Arial"/>
                <a:cs typeface="Arial"/>
              </a:rPr>
              <a:t>situación</a:t>
            </a:r>
            <a:r>
              <a:rPr sz="2200" b="0" spc="15" dirty="0">
                <a:latin typeface="Arial"/>
                <a:cs typeface="Arial"/>
              </a:rPr>
              <a:t> </a:t>
            </a:r>
            <a:r>
              <a:rPr sz="2200" b="0" dirty="0">
                <a:latin typeface="Arial"/>
                <a:cs typeface="Arial"/>
              </a:rPr>
              <a:t>o</a:t>
            </a:r>
            <a:r>
              <a:rPr sz="2200" b="0" spc="5" dirty="0">
                <a:latin typeface="Arial"/>
                <a:cs typeface="Arial"/>
              </a:rPr>
              <a:t> </a:t>
            </a:r>
            <a:r>
              <a:rPr sz="2200" b="0" dirty="0">
                <a:latin typeface="Arial"/>
                <a:cs typeface="Arial"/>
              </a:rPr>
              <a:t>acto	con </a:t>
            </a:r>
            <a:r>
              <a:rPr sz="2200" b="0" spc="-5" dirty="0">
                <a:latin typeface="Arial"/>
                <a:cs typeface="Arial"/>
              </a:rPr>
              <a:t>potencial</a:t>
            </a:r>
            <a:r>
              <a:rPr sz="2200" b="0" spc="-60" dirty="0">
                <a:latin typeface="Arial"/>
                <a:cs typeface="Arial"/>
              </a:rPr>
              <a:t> </a:t>
            </a:r>
            <a:r>
              <a:rPr sz="2200" b="0" dirty="0">
                <a:latin typeface="Arial"/>
                <a:cs typeface="Arial"/>
              </a:rPr>
              <a:t>de  daño</a:t>
            </a:r>
            <a:r>
              <a:rPr sz="2200" b="0" spc="5" dirty="0">
                <a:latin typeface="Arial"/>
                <a:cs typeface="Arial"/>
              </a:rPr>
              <a:t> </a:t>
            </a:r>
            <a:r>
              <a:rPr sz="2200" b="0" dirty="0">
                <a:latin typeface="Arial"/>
                <a:cs typeface="Arial"/>
              </a:rPr>
              <a:t>e</a:t>
            </a:r>
            <a:r>
              <a:rPr sz="2200" b="0" spc="10" dirty="0">
                <a:latin typeface="Arial"/>
                <a:cs typeface="Arial"/>
              </a:rPr>
              <a:t> </a:t>
            </a:r>
            <a:r>
              <a:rPr sz="2200" b="0" spc="-5" dirty="0">
                <a:latin typeface="Arial"/>
                <a:cs typeface="Arial"/>
              </a:rPr>
              <a:t>términos	</a:t>
            </a:r>
            <a:r>
              <a:rPr sz="2200" b="0" dirty="0">
                <a:latin typeface="Arial"/>
                <a:cs typeface="Arial"/>
              </a:rPr>
              <a:t>de </a:t>
            </a:r>
            <a:r>
              <a:rPr sz="2200" b="0" spc="-5" dirty="0">
                <a:latin typeface="Arial"/>
                <a:cs typeface="Arial"/>
              </a:rPr>
              <a:t>lesión </a:t>
            </a:r>
            <a:r>
              <a:rPr sz="2200" b="0" dirty="0">
                <a:latin typeface="Arial"/>
                <a:cs typeface="Arial"/>
              </a:rPr>
              <a:t>y/ o</a:t>
            </a:r>
            <a:r>
              <a:rPr sz="2200" b="0" spc="-20" dirty="0">
                <a:latin typeface="Arial"/>
                <a:cs typeface="Arial"/>
              </a:rPr>
              <a:t> </a:t>
            </a:r>
            <a:r>
              <a:rPr sz="2200" b="0" dirty="0">
                <a:latin typeface="Arial"/>
                <a:cs typeface="Arial"/>
              </a:rPr>
              <a:t>enfermedad.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483096" y="94488"/>
            <a:ext cx="2014727" cy="24292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0319" y="2325115"/>
            <a:ext cx="7361555" cy="3409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¿Qué </a:t>
            </a:r>
            <a:r>
              <a:rPr sz="2400" dirty="0">
                <a:latin typeface="Arial"/>
                <a:cs typeface="Arial"/>
              </a:rPr>
              <a:t>es el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Riesgo?</a:t>
            </a:r>
            <a:endParaRPr sz="2400">
              <a:latin typeface="Arial"/>
              <a:cs typeface="Arial"/>
            </a:endParaRPr>
          </a:p>
          <a:p>
            <a:pPr marL="194945" marR="5080" indent="-182880">
              <a:lnSpc>
                <a:spcPct val="100000"/>
              </a:lnSpc>
              <a:spcBef>
                <a:spcPts val="30"/>
              </a:spcBef>
              <a:tabLst>
                <a:tab pos="1268095" algn="l"/>
                <a:tab pos="1330325" algn="l"/>
                <a:tab pos="1781175" algn="l"/>
                <a:tab pos="3429000" algn="l"/>
                <a:tab pos="4548505" algn="l"/>
                <a:tab pos="4781550" algn="l"/>
                <a:tab pos="4953000" algn="l"/>
                <a:tab pos="5932805" algn="l"/>
                <a:tab pos="6896100" algn="l"/>
              </a:tabLst>
            </a:pPr>
            <a:r>
              <a:rPr sz="2200" spc="-5" dirty="0">
                <a:latin typeface="Arial"/>
                <a:cs typeface="Arial"/>
              </a:rPr>
              <a:t>Es la probabilidad </a:t>
            </a:r>
            <a:r>
              <a:rPr sz="2200" dirty="0">
                <a:latin typeface="Arial"/>
                <a:cs typeface="Arial"/>
              </a:rPr>
              <a:t>de que suceda un evento, </a:t>
            </a:r>
            <a:r>
              <a:rPr sz="2200" spc="-5" dirty="0">
                <a:latin typeface="Arial"/>
                <a:cs typeface="Arial"/>
              </a:rPr>
              <a:t>impacto </a:t>
            </a:r>
            <a:r>
              <a:rPr sz="2200" dirty="0">
                <a:latin typeface="Arial"/>
                <a:cs typeface="Arial"/>
              </a:rPr>
              <a:t>o  </a:t>
            </a:r>
            <a:r>
              <a:rPr sz="2200" spc="-5" dirty="0">
                <a:latin typeface="Arial"/>
                <a:cs typeface="Arial"/>
              </a:rPr>
              <a:t>consecuencia </a:t>
            </a:r>
            <a:r>
              <a:rPr sz="2200" dirty="0">
                <a:latin typeface="Arial"/>
                <a:cs typeface="Arial"/>
              </a:rPr>
              <a:t>adverso.</a:t>
            </a:r>
            <a:r>
              <a:rPr sz="2200" spc="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Se</a:t>
            </a:r>
            <a:r>
              <a:rPr sz="2200" spc="2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entiende	también	</a:t>
            </a:r>
            <a:r>
              <a:rPr sz="2200" dirty="0">
                <a:latin typeface="Arial"/>
                <a:cs typeface="Arial"/>
              </a:rPr>
              <a:t>como </a:t>
            </a:r>
            <a:r>
              <a:rPr sz="2200" spc="-5" dirty="0">
                <a:latin typeface="Arial"/>
                <a:cs typeface="Arial"/>
              </a:rPr>
              <a:t>la  medida	</a:t>
            </a:r>
            <a:r>
              <a:rPr sz="2200" dirty="0">
                <a:latin typeface="Arial"/>
                <a:cs typeface="Arial"/>
              </a:rPr>
              <a:t>de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la</a:t>
            </a:r>
            <a:r>
              <a:rPr sz="2200" spc="1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posibilidad	</a:t>
            </a:r>
            <a:r>
              <a:rPr sz="2200" dirty="0">
                <a:latin typeface="Arial"/>
                <a:cs typeface="Arial"/>
              </a:rPr>
              <a:t>y</a:t>
            </a:r>
            <a:r>
              <a:rPr sz="2200" spc="1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magnitud	</a:t>
            </a:r>
            <a:r>
              <a:rPr sz="2200" dirty="0">
                <a:latin typeface="Arial"/>
                <a:cs typeface="Arial"/>
              </a:rPr>
              <a:t>de </a:t>
            </a:r>
            <a:r>
              <a:rPr sz="2200" spc="-5" dirty="0">
                <a:latin typeface="Arial"/>
                <a:cs typeface="Arial"/>
              </a:rPr>
              <a:t>los impactos  </a:t>
            </a:r>
            <a:r>
              <a:rPr sz="2200" dirty="0">
                <a:latin typeface="Arial"/>
                <a:cs typeface="Arial"/>
              </a:rPr>
              <a:t>adversos, </a:t>
            </a:r>
            <a:r>
              <a:rPr sz="2200" spc="-5" dirty="0">
                <a:latin typeface="Arial"/>
                <a:cs typeface="Arial"/>
              </a:rPr>
              <a:t>siendo</a:t>
            </a:r>
            <a:r>
              <a:rPr sz="2200" spc="3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la</a:t>
            </a:r>
            <a:r>
              <a:rPr sz="2200" spc="2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consecuencia	</a:t>
            </a:r>
            <a:r>
              <a:rPr sz="2200" dirty="0">
                <a:latin typeface="Arial"/>
                <a:cs typeface="Arial"/>
              </a:rPr>
              <a:t>del </a:t>
            </a:r>
            <a:r>
              <a:rPr sz="2200" spc="-5" dirty="0">
                <a:latin typeface="Arial"/>
                <a:cs typeface="Arial"/>
              </a:rPr>
              <a:t>peligro,</a:t>
            </a:r>
            <a:r>
              <a:rPr sz="2200" spc="1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y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está	en  </a:t>
            </a:r>
            <a:r>
              <a:rPr sz="2200" spc="-5" dirty="0">
                <a:latin typeface="Arial"/>
                <a:cs typeface="Arial"/>
              </a:rPr>
              <a:t>relación		</a:t>
            </a:r>
            <a:r>
              <a:rPr sz="2200" dirty="0">
                <a:latin typeface="Arial"/>
                <a:cs typeface="Arial"/>
              </a:rPr>
              <a:t>con </a:t>
            </a:r>
            <a:r>
              <a:rPr sz="2200" spc="-5" dirty="0">
                <a:latin typeface="Arial"/>
                <a:cs typeface="Arial"/>
              </a:rPr>
              <a:t>la frecuencia </a:t>
            </a:r>
            <a:r>
              <a:rPr sz="2200" dirty="0">
                <a:latin typeface="Arial"/>
                <a:cs typeface="Arial"/>
              </a:rPr>
              <a:t>con que se presente el evento.  Los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riesgos	</a:t>
            </a:r>
            <a:r>
              <a:rPr sz="2200" dirty="0">
                <a:latin typeface="Arial"/>
                <a:cs typeface="Arial"/>
              </a:rPr>
              <a:t>se pueden </a:t>
            </a:r>
            <a:r>
              <a:rPr sz="2200" spc="-5" dirty="0">
                <a:latin typeface="Arial"/>
                <a:cs typeface="Arial"/>
              </a:rPr>
              <a:t>clasificar</a:t>
            </a:r>
            <a:r>
              <a:rPr sz="2200" spc="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:</a:t>
            </a:r>
            <a:endParaRPr sz="2200">
              <a:latin typeface="Arial"/>
              <a:cs typeface="Arial"/>
            </a:endParaRPr>
          </a:p>
          <a:p>
            <a:pPr marL="245745">
              <a:lnSpc>
                <a:spcPts val="2630"/>
              </a:lnSpc>
              <a:spcBef>
                <a:spcPts val="50"/>
              </a:spcBef>
            </a:pPr>
            <a:r>
              <a:rPr sz="2200" spc="-5" dirty="0">
                <a:latin typeface="Arial"/>
                <a:cs typeface="Arial"/>
              </a:rPr>
              <a:t>*Riesgos </a:t>
            </a:r>
            <a:r>
              <a:rPr sz="2200" dirty="0">
                <a:latin typeface="Arial"/>
                <a:cs typeface="Arial"/>
              </a:rPr>
              <a:t>Físicos</a:t>
            </a:r>
            <a:endParaRPr sz="2200">
              <a:latin typeface="Arial"/>
              <a:cs typeface="Arial"/>
            </a:endParaRPr>
          </a:p>
          <a:p>
            <a:pPr marL="245745">
              <a:lnSpc>
                <a:spcPts val="2605"/>
              </a:lnSpc>
            </a:pPr>
            <a:r>
              <a:rPr sz="2200" spc="-5" dirty="0">
                <a:latin typeface="Arial"/>
                <a:cs typeface="Arial"/>
              </a:rPr>
              <a:t>*Riesgos Químicos</a:t>
            </a:r>
            <a:endParaRPr sz="2200">
              <a:latin typeface="Arial"/>
              <a:cs typeface="Arial"/>
            </a:endParaRPr>
          </a:p>
          <a:p>
            <a:pPr marL="245745">
              <a:lnSpc>
                <a:spcPts val="2615"/>
              </a:lnSpc>
            </a:pPr>
            <a:r>
              <a:rPr sz="2200" spc="-5" dirty="0">
                <a:latin typeface="Arial"/>
                <a:cs typeface="Arial"/>
              </a:rPr>
              <a:t>*Riesgos Biológicos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44440" y="4831079"/>
            <a:ext cx="3236975" cy="1901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91444" y="197611"/>
            <a:ext cx="5995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DIFERENCIA ENTRE PELIGRO </a:t>
            </a:r>
            <a:r>
              <a:rPr sz="2400" dirty="0"/>
              <a:t>Y</a:t>
            </a:r>
            <a:r>
              <a:rPr sz="2400" spc="-190" dirty="0"/>
              <a:t> </a:t>
            </a:r>
            <a:r>
              <a:rPr sz="2400" spc="-5" dirty="0"/>
              <a:t>RIESGO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96362" y="1099820"/>
            <a:ext cx="39522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91360" algn="l"/>
              </a:tabLst>
            </a:pPr>
            <a:r>
              <a:rPr sz="2400" b="1" spc="-5" dirty="0">
                <a:latin typeface="Arial"/>
                <a:cs typeface="Arial"/>
              </a:rPr>
              <a:t>Los</a:t>
            </a:r>
            <a:r>
              <a:rPr sz="2400" b="1" spc="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peligros	</a:t>
            </a:r>
            <a:r>
              <a:rPr sz="2400" b="1" dirty="0">
                <a:latin typeface="Arial"/>
                <a:cs typeface="Arial"/>
              </a:rPr>
              <a:t>se</a:t>
            </a:r>
            <a:r>
              <a:rPr sz="2400" b="1" spc="-6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identifican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6361" y="4210811"/>
            <a:ext cx="4540739" cy="22185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33045">
              <a:lnSpc>
                <a:spcPct val="100000"/>
              </a:lnSpc>
              <a:spcBef>
                <a:spcPts val="100"/>
              </a:spcBef>
              <a:tabLst>
                <a:tab pos="2397125" algn="l"/>
              </a:tabLst>
            </a:pPr>
            <a:r>
              <a:rPr sz="2000" dirty="0">
                <a:latin typeface="Arial"/>
                <a:cs typeface="Arial"/>
              </a:rPr>
              <a:t>Ejemplo: Si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</a:t>
            </a:r>
            <a:r>
              <a:rPr sz="2000" spc="-5" dirty="0">
                <a:latin typeface="Arial"/>
                <a:cs typeface="Arial"/>
              </a:rPr>
              <a:t> tiene	</a:t>
            </a:r>
            <a:r>
              <a:rPr sz="2000" dirty="0">
                <a:latin typeface="Arial"/>
                <a:cs typeface="Arial"/>
              </a:rPr>
              <a:t>una </a:t>
            </a:r>
            <a:r>
              <a:rPr sz="2000" spc="-5" dirty="0">
                <a:latin typeface="Arial"/>
                <a:cs typeface="Arial"/>
              </a:rPr>
              <a:t>sustancia  química, </a:t>
            </a:r>
            <a:r>
              <a:rPr sz="2000" dirty="0">
                <a:latin typeface="Arial"/>
                <a:cs typeface="Arial"/>
              </a:rPr>
              <a:t>es necesario saber que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dirty="0" err="1">
                <a:latin typeface="Arial"/>
                <a:cs typeface="Arial"/>
              </a:rPr>
              <a:t>es</a:t>
            </a:r>
            <a:r>
              <a:rPr lang="es-ES" sz="20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</a:t>
            </a:r>
            <a:r>
              <a:rPr sz="2000" spc="-5" dirty="0" err="1">
                <a:latin typeface="Arial"/>
                <a:cs typeface="Arial"/>
              </a:rPr>
              <a:t>identificarla</a:t>
            </a:r>
            <a:r>
              <a:rPr sz="2000" spc="-5" dirty="0">
                <a:latin typeface="Arial"/>
                <a:cs typeface="Arial"/>
              </a:rPr>
              <a:t>) para </a:t>
            </a:r>
            <a:r>
              <a:rPr sz="2000" dirty="0">
                <a:latin typeface="Arial"/>
                <a:cs typeface="Arial"/>
              </a:rPr>
              <a:t>saber que peligro  conlleva.</a:t>
            </a:r>
          </a:p>
          <a:p>
            <a:pPr marL="12700" marR="5080">
              <a:lnSpc>
                <a:spcPct val="100000"/>
              </a:lnSpc>
              <a:tabLst>
                <a:tab pos="915669" algn="l"/>
                <a:tab pos="1790064" algn="l"/>
              </a:tabLst>
            </a:pPr>
            <a:r>
              <a:rPr sz="2000" dirty="0">
                <a:latin typeface="Arial"/>
                <a:cs typeface="Arial"/>
              </a:rPr>
              <a:t>Si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 </a:t>
            </a:r>
            <a:r>
              <a:rPr sz="2000" spc="-5" dirty="0">
                <a:latin typeface="Arial"/>
                <a:cs typeface="Arial"/>
              </a:rPr>
              <a:t>sustancia	</a:t>
            </a:r>
            <a:r>
              <a:rPr sz="2000" dirty="0">
                <a:latin typeface="Arial"/>
                <a:cs typeface="Arial"/>
              </a:rPr>
              <a:t>es un </a:t>
            </a:r>
            <a:r>
              <a:rPr sz="2000" spc="-5" dirty="0">
                <a:latin typeface="Arial"/>
                <a:cs typeface="Arial"/>
              </a:rPr>
              <a:t>combustible, </a:t>
            </a:r>
            <a:r>
              <a:rPr sz="2000" dirty="0">
                <a:latin typeface="Arial"/>
                <a:cs typeface="Arial"/>
              </a:rPr>
              <a:t>el  peligro	se </a:t>
            </a:r>
            <a:r>
              <a:rPr sz="2000" spc="-5" dirty="0">
                <a:latin typeface="Arial"/>
                <a:cs typeface="Arial"/>
              </a:rPr>
              <a:t>identifica como: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Sustancias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sz="2000" spc="-5" dirty="0">
                <a:latin typeface="Arial"/>
                <a:cs typeface="Arial"/>
              </a:rPr>
              <a:t>inflamables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80775" y="1069340"/>
            <a:ext cx="338010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Los riesgos </a:t>
            </a:r>
            <a:r>
              <a:rPr sz="2400" b="1" dirty="0">
                <a:latin typeface="Arial"/>
                <a:cs typeface="Arial"/>
              </a:rPr>
              <a:t>se</a:t>
            </a:r>
            <a:r>
              <a:rPr sz="2400" b="1" spc="-4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evalúan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02154" y="4505451"/>
            <a:ext cx="3169920" cy="1916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945" marR="5080" indent="-182880" algn="just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Arial"/>
                <a:cs typeface="Arial"/>
              </a:rPr>
              <a:t>Ejemplo: Dependiendo del  combustible </a:t>
            </a:r>
            <a:r>
              <a:rPr sz="2000" dirty="0">
                <a:latin typeface="Arial"/>
                <a:cs typeface="Arial"/>
              </a:rPr>
              <a:t>que se </a:t>
            </a:r>
            <a:r>
              <a:rPr sz="2000" spc="-5" dirty="0">
                <a:latin typeface="Arial"/>
                <a:cs typeface="Arial"/>
              </a:rPr>
              <a:t>trate,  tendrá </a:t>
            </a:r>
            <a:r>
              <a:rPr sz="2000" dirty="0">
                <a:latin typeface="Arial"/>
                <a:cs typeface="Arial"/>
              </a:rPr>
              <a:t>un </a:t>
            </a:r>
            <a:r>
              <a:rPr sz="2000" spc="-5" dirty="0">
                <a:latin typeface="Arial"/>
                <a:cs typeface="Arial"/>
              </a:rPr>
              <a:t>diferente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riesgo.</a:t>
            </a:r>
          </a:p>
          <a:p>
            <a:pPr marL="162560" indent="-149225" algn="just">
              <a:lnSpc>
                <a:spcPct val="100000"/>
              </a:lnSpc>
              <a:buSzPct val="45000"/>
              <a:buFont typeface="Wingdings"/>
              <a:buChar char=""/>
              <a:tabLst>
                <a:tab pos="162560" algn="l"/>
              </a:tabLst>
            </a:pPr>
            <a:r>
              <a:rPr sz="2000" dirty="0">
                <a:latin typeface="Arial"/>
                <a:cs typeface="Arial"/>
              </a:rPr>
              <a:t>Gasolina: Riesgo</a:t>
            </a:r>
            <a:r>
              <a:rPr sz="2000" spc="-1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Alto</a:t>
            </a:r>
            <a:endParaRPr sz="2000" dirty="0">
              <a:latin typeface="Arial"/>
              <a:cs typeface="Arial"/>
            </a:endParaRPr>
          </a:p>
          <a:p>
            <a:pPr marL="162560" indent="-149225" algn="just">
              <a:lnSpc>
                <a:spcPct val="100000"/>
              </a:lnSpc>
              <a:buSzPct val="45000"/>
              <a:buFont typeface="Wingdings"/>
              <a:buChar char=""/>
              <a:tabLst>
                <a:tab pos="162560" algn="l"/>
              </a:tabLst>
            </a:pPr>
            <a:r>
              <a:rPr sz="2000" spc="-5" dirty="0">
                <a:latin typeface="Arial"/>
                <a:cs typeface="Arial"/>
              </a:rPr>
              <a:t>GLP: </a:t>
            </a:r>
            <a:r>
              <a:rPr sz="2000" dirty="0">
                <a:latin typeface="Arial"/>
                <a:cs typeface="Arial"/>
              </a:rPr>
              <a:t>Riesgo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Medio.</a:t>
            </a:r>
          </a:p>
          <a:p>
            <a:pPr marL="162560" indent="-149225" algn="just">
              <a:lnSpc>
                <a:spcPct val="100000"/>
              </a:lnSpc>
              <a:spcBef>
                <a:spcPts val="5"/>
              </a:spcBef>
              <a:buSzPct val="45000"/>
              <a:buFont typeface="Wingdings"/>
              <a:buChar char=""/>
              <a:tabLst>
                <a:tab pos="162560" algn="l"/>
              </a:tabLst>
            </a:pPr>
            <a:r>
              <a:rPr sz="2000" dirty="0">
                <a:latin typeface="Arial"/>
                <a:cs typeface="Arial"/>
              </a:rPr>
              <a:t>Diesel: Riesgo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Bajo</a:t>
            </a:r>
            <a:r>
              <a:rPr sz="2400" dirty="0">
                <a:solidFill>
                  <a:srgbClr val="1F497D"/>
                </a:solidFill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02919" y="1655064"/>
            <a:ext cx="3892550" cy="2377440"/>
            <a:chOff x="502919" y="1655064"/>
            <a:chExt cx="3892550" cy="2377440"/>
          </a:xfrm>
        </p:grpSpPr>
        <p:sp>
          <p:nvSpPr>
            <p:cNvPr id="8" name="object 8"/>
            <p:cNvSpPr/>
            <p:nvPr/>
          </p:nvSpPr>
          <p:spPr>
            <a:xfrm>
              <a:off x="502919" y="1755648"/>
              <a:ext cx="1441704" cy="112471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44623" y="1728216"/>
              <a:ext cx="1225296" cy="115519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166871" y="1655064"/>
              <a:ext cx="1228344" cy="121615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02919" y="2877312"/>
              <a:ext cx="1371600" cy="115519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999487" y="2950464"/>
              <a:ext cx="1170432" cy="1011936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166871" y="2871216"/>
              <a:ext cx="1155191" cy="11612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/>
          <p:nvPr/>
        </p:nvSpPr>
        <p:spPr>
          <a:xfrm>
            <a:off x="4876800" y="1655064"/>
            <a:ext cx="3331463" cy="23774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22880" y="164083"/>
            <a:ext cx="34734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CALCULO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DEL</a:t>
            </a:r>
            <a:r>
              <a:rPr sz="2400" b="1" spc="-1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RIESGO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6511" y="646176"/>
            <a:ext cx="9576816" cy="4611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8737" y="5276595"/>
            <a:ext cx="8172450" cy="70231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01800"/>
              </a:lnSpc>
              <a:spcBef>
                <a:spcPts val="50"/>
              </a:spcBef>
              <a:tabLst>
                <a:tab pos="2033270" algn="l"/>
                <a:tab pos="5609590" algn="l"/>
                <a:tab pos="6465570" algn="l"/>
              </a:tabLst>
            </a:pPr>
            <a:r>
              <a:rPr sz="2200" spc="-5" dirty="0">
                <a:latin typeface="Arial"/>
                <a:cs typeface="Arial"/>
              </a:rPr>
              <a:t>Para</a:t>
            </a:r>
            <a:r>
              <a:rPr sz="2200" spc="1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identificar	</a:t>
            </a:r>
            <a:r>
              <a:rPr sz="2200" dirty="0">
                <a:latin typeface="Arial"/>
                <a:cs typeface="Arial"/>
              </a:rPr>
              <a:t>cada uno de</a:t>
            </a:r>
            <a:r>
              <a:rPr sz="2200" spc="1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ellos</a:t>
            </a:r>
            <a:r>
              <a:rPr sz="2200" dirty="0">
                <a:latin typeface="Arial"/>
                <a:cs typeface="Arial"/>
              </a:rPr>
              <a:t> debemos	hacer	</a:t>
            </a:r>
            <a:r>
              <a:rPr sz="2200" spc="-5" dirty="0">
                <a:latin typeface="Arial"/>
                <a:cs typeface="Arial"/>
              </a:rPr>
              <a:t>las</a:t>
            </a:r>
            <a:r>
              <a:rPr sz="2200" spc="-4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siguientes  </a:t>
            </a:r>
            <a:r>
              <a:rPr sz="2200" dirty="0">
                <a:latin typeface="Arial"/>
                <a:cs typeface="Arial"/>
              </a:rPr>
              <a:t>preguntas: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453384" y="5757671"/>
            <a:ext cx="1588008" cy="15514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23304" y="5757671"/>
            <a:ext cx="1548383" cy="15514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649" y="63500"/>
            <a:ext cx="538670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77950">
              <a:lnSpc>
                <a:spcPct val="100000"/>
              </a:lnSpc>
              <a:spcBef>
                <a:spcPts val="100"/>
              </a:spcBef>
              <a:tabLst>
                <a:tab pos="2968625" algn="l"/>
              </a:tabLst>
            </a:pPr>
            <a:r>
              <a:rPr sz="2400" spc="-5" dirty="0"/>
              <a:t>FUENTES	</a:t>
            </a:r>
            <a:r>
              <a:rPr sz="2400" dirty="0"/>
              <a:t>O</a:t>
            </a:r>
            <a:r>
              <a:rPr sz="2400" spc="-60" dirty="0"/>
              <a:t> </a:t>
            </a:r>
            <a:r>
              <a:rPr sz="2400" spc="-5" dirty="0"/>
              <a:t>SITUACIONES</a:t>
            </a:r>
            <a:endParaRPr sz="2400"/>
          </a:p>
          <a:p>
            <a:pPr marL="12700">
              <a:lnSpc>
                <a:spcPct val="100000"/>
              </a:lnSpc>
            </a:pPr>
            <a:r>
              <a:rPr sz="2400" spc="-5" dirty="0"/>
              <a:t>Condiciones</a:t>
            </a:r>
            <a:r>
              <a:rPr sz="2400" spc="-10" dirty="0"/>
              <a:t> </a:t>
            </a:r>
            <a:r>
              <a:rPr sz="2400" spc="-5" dirty="0"/>
              <a:t>inseguras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83649" y="800100"/>
            <a:ext cx="6370955" cy="3122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464945" algn="l"/>
                <a:tab pos="2946400" algn="l"/>
                <a:tab pos="3566795" algn="l"/>
                <a:tab pos="3960495" algn="l"/>
                <a:tab pos="4102100" algn="l"/>
                <a:tab pos="6230620" algn="l"/>
              </a:tabLst>
            </a:pPr>
            <a:r>
              <a:rPr sz="2000" dirty="0">
                <a:latin typeface="Arial"/>
                <a:cs typeface="Arial"/>
              </a:rPr>
              <a:t>S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uac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ones	</a:t>
            </a:r>
            <a:r>
              <a:rPr sz="2000" spc="-5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esen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an	en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el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b="1" i="1" spc="-10" dirty="0">
                <a:latin typeface="Arial"/>
                <a:cs typeface="Arial"/>
              </a:rPr>
              <a:t>l</a:t>
            </a:r>
            <a:r>
              <a:rPr sz="2000" b="1" i="1" dirty="0">
                <a:latin typeface="Arial"/>
                <a:cs typeface="Arial"/>
              </a:rPr>
              <a:t>ug</a:t>
            </a:r>
            <a:r>
              <a:rPr sz="2000" b="1" i="1" spc="-5" dirty="0">
                <a:latin typeface="Arial"/>
                <a:cs typeface="Arial"/>
              </a:rPr>
              <a:t>a</a:t>
            </a:r>
            <a:r>
              <a:rPr sz="2000" b="1" i="1" dirty="0">
                <a:latin typeface="Arial"/>
                <a:cs typeface="Arial"/>
              </a:rPr>
              <a:t>r</a:t>
            </a:r>
            <a:r>
              <a:rPr sz="2000" b="1" i="1" spc="-10" dirty="0">
                <a:latin typeface="Arial"/>
                <a:cs typeface="Arial"/>
              </a:rPr>
              <a:t> </a:t>
            </a:r>
            <a:r>
              <a:rPr sz="2000" b="1" i="1" dirty="0">
                <a:latin typeface="Arial"/>
                <a:cs typeface="Arial"/>
              </a:rPr>
              <a:t>de</a:t>
            </a:r>
            <a:r>
              <a:rPr sz="2000" b="1" i="1" spc="-10" dirty="0">
                <a:latin typeface="Arial"/>
                <a:cs typeface="Arial"/>
              </a:rPr>
              <a:t> </a:t>
            </a:r>
            <a:r>
              <a:rPr sz="2000" b="1" i="1" spc="-5" dirty="0">
                <a:latin typeface="Arial"/>
                <a:cs typeface="Arial"/>
              </a:rPr>
              <a:t>tra</a:t>
            </a:r>
            <a:r>
              <a:rPr sz="2000" b="1" i="1" dirty="0">
                <a:latin typeface="Arial"/>
                <a:cs typeface="Arial"/>
              </a:rPr>
              <a:t>b</a:t>
            </a:r>
            <a:r>
              <a:rPr sz="2000" b="1" i="1" spc="-5" dirty="0">
                <a:latin typeface="Arial"/>
                <a:cs typeface="Arial"/>
              </a:rPr>
              <a:t>a</a:t>
            </a:r>
            <a:r>
              <a:rPr sz="2000" b="1" i="1" spc="-10" dirty="0">
                <a:latin typeface="Arial"/>
                <a:cs typeface="Arial"/>
              </a:rPr>
              <a:t>j</a:t>
            </a:r>
            <a:r>
              <a:rPr sz="2000" b="1" i="1" dirty="0">
                <a:latin typeface="Arial"/>
                <a:cs typeface="Arial"/>
              </a:rPr>
              <a:t>o	</a:t>
            </a:r>
            <a:r>
              <a:rPr sz="2000" dirty="0">
                <a:latin typeface="Arial"/>
                <a:cs typeface="Arial"/>
              </a:rPr>
              <a:t>y  que se </a:t>
            </a:r>
            <a:r>
              <a:rPr sz="2000" spc="-5" dirty="0">
                <a:latin typeface="Arial"/>
                <a:cs typeface="Arial"/>
              </a:rPr>
              <a:t>caracteriza </a:t>
            </a:r>
            <a:r>
              <a:rPr sz="2000" dirty="0">
                <a:latin typeface="Arial"/>
                <a:cs typeface="Arial"/>
              </a:rPr>
              <a:t>por la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presencia	de peligros no  </a:t>
            </a:r>
            <a:r>
              <a:rPr sz="2000" spc="-5" dirty="0">
                <a:latin typeface="Arial"/>
                <a:cs typeface="Arial"/>
              </a:rPr>
              <a:t>controlados	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pueden	</a:t>
            </a:r>
            <a:r>
              <a:rPr sz="2000" spc="-5" dirty="0">
                <a:latin typeface="Arial"/>
                <a:cs typeface="Arial"/>
              </a:rPr>
              <a:t>generar	accidentes </a:t>
            </a:r>
            <a:r>
              <a:rPr sz="2000" dirty="0">
                <a:latin typeface="Arial"/>
                <a:cs typeface="Arial"/>
              </a:rPr>
              <a:t>o  </a:t>
            </a:r>
            <a:r>
              <a:rPr sz="2000" spc="-5" dirty="0">
                <a:latin typeface="Arial"/>
                <a:cs typeface="Arial"/>
              </a:rPr>
              <a:t>enfermedades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laborales.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EPP en </a:t>
            </a:r>
            <a:r>
              <a:rPr sz="2000" spc="-5" dirty="0">
                <a:latin typeface="Arial"/>
                <a:cs typeface="Arial"/>
              </a:rPr>
              <a:t>mal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estado.</a:t>
            </a:r>
            <a:endParaRPr sz="2000">
              <a:latin typeface="Arial"/>
              <a:cs typeface="Arial"/>
            </a:endParaRPr>
          </a:p>
          <a:p>
            <a:pPr marL="12700" marR="1399540">
              <a:lnSpc>
                <a:spcPct val="100000"/>
              </a:lnSpc>
              <a:tabLst>
                <a:tab pos="647700" algn="l"/>
                <a:tab pos="1536065" algn="l"/>
              </a:tabLst>
            </a:pPr>
            <a:r>
              <a:rPr sz="2000" dirty="0">
                <a:latin typeface="Arial"/>
                <a:cs typeface="Arial"/>
              </a:rPr>
              <a:t>Maquinarias	o </a:t>
            </a:r>
            <a:r>
              <a:rPr sz="2000" spc="-5" dirty="0">
                <a:latin typeface="Arial"/>
                <a:cs typeface="Arial"/>
              </a:rPr>
              <a:t>herramientas </a:t>
            </a:r>
            <a:r>
              <a:rPr sz="2000" dirty="0">
                <a:latin typeface="Arial"/>
                <a:cs typeface="Arial"/>
              </a:rPr>
              <a:t>en </a:t>
            </a:r>
            <a:r>
              <a:rPr sz="2000" spc="-5" dirty="0">
                <a:latin typeface="Arial"/>
                <a:cs typeface="Arial"/>
              </a:rPr>
              <a:t>mal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estado.  </a:t>
            </a:r>
            <a:r>
              <a:rPr sz="2000" dirty="0">
                <a:latin typeface="Arial"/>
                <a:cs typeface="Arial"/>
              </a:rPr>
              <a:t>Piso	en </a:t>
            </a:r>
            <a:r>
              <a:rPr sz="2000" spc="-5" dirty="0">
                <a:latin typeface="Arial"/>
                <a:cs typeface="Arial"/>
              </a:rPr>
              <a:t>mal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estado.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Iluminación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deficiente.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sz="2000" dirty="0">
                <a:latin typeface="Arial"/>
                <a:cs typeface="Arial"/>
              </a:rPr>
              <a:t>Ruido excesivo.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Etc...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263640" y="213359"/>
            <a:ext cx="2371725" cy="3243580"/>
            <a:chOff x="6263640" y="213359"/>
            <a:chExt cx="2371725" cy="3243580"/>
          </a:xfrm>
        </p:grpSpPr>
        <p:sp>
          <p:nvSpPr>
            <p:cNvPr id="5" name="object 5"/>
            <p:cNvSpPr/>
            <p:nvPr/>
          </p:nvSpPr>
          <p:spPr>
            <a:xfrm>
              <a:off x="6263640" y="1655063"/>
              <a:ext cx="2234184" cy="180136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623304" y="213359"/>
              <a:ext cx="2011679" cy="151485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/>
          <p:nvPr/>
        </p:nvSpPr>
        <p:spPr>
          <a:xfrm>
            <a:off x="1792223" y="4245864"/>
            <a:ext cx="6105144" cy="19842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77227" y="6621780"/>
            <a:ext cx="7156450" cy="65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5080">
              <a:lnSpc>
                <a:spcPct val="97900"/>
              </a:lnSpc>
              <a:spcBef>
                <a:spcPts val="135"/>
              </a:spcBef>
            </a:pPr>
            <a:r>
              <a:rPr sz="1400" b="1" spc="-10" dirty="0">
                <a:latin typeface="Arial"/>
                <a:cs typeface="Arial"/>
              </a:rPr>
              <a:t>TODO ACTO </a:t>
            </a:r>
            <a:r>
              <a:rPr sz="1400" b="1" dirty="0">
                <a:latin typeface="Arial"/>
                <a:cs typeface="Arial"/>
              </a:rPr>
              <a:t>Y/ O </a:t>
            </a:r>
            <a:r>
              <a:rPr sz="1400" b="1" spc="-5" dirty="0">
                <a:latin typeface="Arial"/>
                <a:cs typeface="Arial"/>
              </a:rPr>
              <a:t>CONDICIÓN INSEGURA </a:t>
            </a:r>
            <a:r>
              <a:rPr sz="1400" b="1" dirty="0">
                <a:latin typeface="Arial"/>
                <a:cs typeface="Arial"/>
              </a:rPr>
              <a:t>SE DEBE </a:t>
            </a:r>
            <a:r>
              <a:rPr sz="1400" b="1" spc="-15" dirty="0">
                <a:latin typeface="Arial"/>
                <a:cs typeface="Arial"/>
              </a:rPr>
              <a:t>REPORTAR </a:t>
            </a:r>
            <a:r>
              <a:rPr sz="1400" b="1" dirty="0">
                <a:latin typeface="Arial"/>
                <a:cs typeface="Arial"/>
              </a:rPr>
              <a:t>EN </a:t>
            </a:r>
            <a:r>
              <a:rPr sz="1400" b="1" spc="-5" dirty="0">
                <a:latin typeface="Arial"/>
                <a:cs typeface="Arial"/>
              </a:rPr>
              <a:t>LA </a:t>
            </a:r>
            <a:r>
              <a:rPr sz="1400" b="1" spc="-35" dirty="0">
                <a:latin typeface="Arial"/>
                <a:cs typeface="Arial"/>
              </a:rPr>
              <a:t>TARJETA  </a:t>
            </a:r>
            <a:r>
              <a:rPr sz="1400" b="1" spc="-5" dirty="0">
                <a:latin typeface="Arial"/>
                <a:cs typeface="Arial"/>
              </a:rPr>
              <a:t>AMARILLA </a:t>
            </a:r>
            <a:r>
              <a:rPr sz="1400" b="1" spc="-10" dirty="0">
                <a:latin typeface="Arial"/>
                <a:cs typeface="Arial"/>
              </a:rPr>
              <a:t>“TOPI”, </a:t>
            </a:r>
            <a:r>
              <a:rPr sz="1400" b="1" spc="-5" dirty="0">
                <a:latin typeface="Arial"/>
                <a:cs typeface="Arial"/>
              </a:rPr>
              <a:t>QUE </a:t>
            </a:r>
            <a:r>
              <a:rPr sz="1400" b="1" dirty="0">
                <a:latin typeface="Arial"/>
                <a:cs typeface="Arial"/>
              </a:rPr>
              <a:t>SE </a:t>
            </a:r>
            <a:r>
              <a:rPr sz="1400" b="1" spc="-5" dirty="0">
                <a:latin typeface="Arial"/>
                <a:cs typeface="Arial"/>
              </a:rPr>
              <a:t>ENCUENTRA UBICADA </a:t>
            </a:r>
            <a:r>
              <a:rPr sz="1400" b="1" dirty="0">
                <a:latin typeface="Arial"/>
                <a:cs typeface="Arial"/>
              </a:rPr>
              <a:t>AL </a:t>
            </a:r>
            <a:r>
              <a:rPr sz="1400" b="1" spc="-5" dirty="0">
                <a:latin typeface="Arial"/>
                <a:cs typeface="Arial"/>
              </a:rPr>
              <a:t>SUBIR LAS ESCALERAS </a:t>
            </a:r>
            <a:r>
              <a:rPr sz="1400" b="1" dirty="0">
                <a:latin typeface="Arial"/>
                <a:cs typeface="Arial"/>
              </a:rPr>
              <a:t>DE  </a:t>
            </a:r>
            <a:r>
              <a:rPr sz="1400" b="1" spc="-5" dirty="0">
                <a:latin typeface="Arial"/>
                <a:cs typeface="Arial"/>
              </a:rPr>
              <a:t>PRIMER PISO.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8899" y="139700"/>
            <a:ext cx="3270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/>
              <a:t>ACTOS </a:t>
            </a:r>
            <a:r>
              <a:rPr sz="2400" spc="-5" dirty="0"/>
              <a:t>INSEGUROS</a:t>
            </a:r>
            <a:r>
              <a:rPr sz="2400" spc="-45" dirty="0"/>
              <a:t> </a:t>
            </a:r>
            <a:r>
              <a:rPr sz="2400" dirty="0"/>
              <a:t>?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78899" y="824484"/>
            <a:ext cx="8752205" cy="5271135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ct val="93500"/>
              </a:lnSpc>
              <a:spcBef>
                <a:spcPts val="254"/>
              </a:spcBef>
              <a:tabLst>
                <a:tab pos="3282950" algn="l"/>
                <a:tab pos="4652645" algn="l"/>
                <a:tab pos="5101590" algn="l"/>
                <a:tab pos="5977890" algn="l"/>
                <a:tab pos="6216015" algn="l"/>
                <a:tab pos="7400290" algn="l"/>
                <a:tab pos="7557770" algn="l"/>
                <a:tab pos="8456295" algn="l"/>
              </a:tabLst>
            </a:pPr>
            <a:r>
              <a:rPr sz="2000" spc="-5" dirty="0">
                <a:latin typeface="Arial"/>
                <a:cs typeface="Arial"/>
              </a:rPr>
              <a:t>“Son </a:t>
            </a:r>
            <a:r>
              <a:rPr sz="2000" dirty="0">
                <a:latin typeface="Arial"/>
                <a:cs typeface="Arial"/>
              </a:rPr>
              <a:t>fallas, olvidos, </a:t>
            </a:r>
            <a:r>
              <a:rPr sz="2000" spc="-5" dirty="0">
                <a:latin typeface="Arial"/>
                <a:cs typeface="Arial"/>
              </a:rPr>
              <a:t>errores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 omisiones	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hacen	las </a:t>
            </a:r>
            <a:r>
              <a:rPr sz="2000" spc="-5" dirty="0">
                <a:latin typeface="Arial"/>
                <a:cs typeface="Arial"/>
              </a:rPr>
              <a:t>personas	</a:t>
            </a:r>
            <a:r>
              <a:rPr sz="2000" dirty="0">
                <a:latin typeface="Arial"/>
                <a:cs typeface="Arial"/>
              </a:rPr>
              <a:t>al realizar  un</a:t>
            </a:r>
            <a:r>
              <a:rPr sz="2000" spc="-10" dirty="0">
                <a:latin typeface="Arial"/>
                <a:cs typeface="Arial"/>
              </a:rPr>
              <a:t> t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aba</a:t>
            </a:r>
            <a:r>
              <a:rPr sz="2000" spc="5" dirty="0">
                <a:latin typeface="Arial"/>
                <a:cs typeface="Arial"/>
              </a:rPr>
              <a:t>j</a:t>
            </a:r>
            <a:r>
              <a:rPr sz="2000" dirty="0">
                <a:latin typeface="Arial"/>
                <a:cs typeface="Arial"/>
              </a:rPr>
              <a:t>o,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ea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ac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v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dad	y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pud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an	pone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spc="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as	en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esgo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su</a:t>
            </a:r>
            <a:r>
              <a:rPr sz="2000" spc="-10" dirty="0">
                <a:latin typeface="Arial"/>
                <a:cs typeface="Arial"/>
              </a:rPr>
              <a:t>f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r	un  </a:t>
            </a:r>
            <a:r>
              <a:rPr sz="2000" spc="-5" dirty="0">
                <a:latin typeface="Arial"/>
                <a:cs typeface="Arial"/>
              </a:rPr>
              <a:t>accidente”.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160"/>
              </a:lnSpc>
              <a:tabLst>
                <a:tab pos="1113155" algn="l"/>
                <a:tab pos="4384675" algn="l"/>
              </a:tabLst>
            </a:pPr>
            <a:r>
              <a:rPr sz="2000" spc="-35" dirty="0">
                <a:latin typeface="Arial"/>
                <a:cs typeface="Arial"/>
              </a:rPr>
              <a:t>También	</a:t>
            </a:r>
            <a:r>
              <a:rPr sz="2000" dirty="0">
                <a:latin typeface="Arial"/>
                <a:cs typeface="Arial"/>
              </a:rPr>
              <a:t>se </a:t>
            </a:r>
            <a:r>
              <a:rPr sz="2000" spc="-5" dirty="0">
                <a:latin typeface="Arial"/>
                <a:cs typeface="Arial"/>
              </a:rPr>
              <a:t>presenta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al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desobedecer	</a:t>
            </a:r>
            <a:r>
              <a:rPr sz="2000" spc="-5" dirty="0">
                <a:latin typeface="Arial"/>
                <a:cs typeface="Arial"/>
              </a:rPr>
              <a:t>practicas </a:t>
            </a:r>
            <a:r>
              <a:rPr sz="2000" dirty="0">
                <a:latin typeface="Arial"/>
                <a:cs typeface="Arial"/>
              </a:rPr>
              <a:t>o </a:t>
            </a:r>
            <a:r>
              <a:rPr sz="2000" spc="-5" dirty="0">
                <a:latin typeface="Arial"/>
                <a:cs typeface="Arial"/>
              </a:rPr>
              <a:t>procedimientos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correctos.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00"/>
              </a:lnSpc>
            </a:pPr>
            <a:r>
              <a:rPr sz="2000" dirty="0">
                <a:latin typeface="Arial"/>
                <a:cs typeface="Arial"/>
              </a:rPr>
              <a:t>Los </a:t>
            </a:r>
            <a:r>
              <a:rPr sz="2000" spc="-5" dirty="0">
                <a:latin typeface="Arial"/>
                <a:cs typeface="Arial"/>
              </a:rPr>
              <a:t>actos </a:t>
            </a:r>
            <a:r>
              <a:rPr sz="2000" dirty="0">
                <a:latin typeface="Arial"/>
                <a:cs typeface="Arial"/>
              </a:rPr>
              <a:t>inseguros </a:t>
            </a:r>
            <a:r>
              <a:rPr sz="2000" spc="-5" dirty="0">
                <a:latin typeface="Arial"/>
                <a:cs typeface="Arial"/>
              </a:rPr>
              <a:t>OCASIONAN </a:t>
            </a:r>
            <a:r>
              <a:rPr sz="2000" dirty="0">
                <a:latin typeface="Arial"/>
                <a:cs typeface="Arial"/>
              </a:rPr>
              <a:t>EL 96% DE </a:t>
            </a:r>
            <a:r>
              <a:rPr sz="2000" spc="-5" dirty="0">
                <a:latin typeface="Arial"/>
                <a:cs typeface="Arial"/>
              </a:rPr>
              <a:t>LOS</a:t>
            </a:r>
            <a:r>
              <a:rPr sz="2000" spc="-2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ACCIDENTES.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730"/>
              </a:lnSpc>
            </a:pPr>
            <a:r>
              <a:rPr sz="2400" b="1" spc="-5" dirty="0">
                <a:latin typeface="Arial"/>
                <a:cs typeface="Arial"/>
              </a:rPr>
              <a:t>Ejemplo: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Arial"/>
              <a:cs typeface="Arial"/>
            </a:endParaRPr>
          </a:p>
          <a:p>
            <a:pPr marL="125730" indent="-113664">
              <a:lnSpc>
                <a:spcPts val="2290"/>
              </a:lnSpc>
              <a:buSzPct val="40000"/>
              <a:buFont typeface="Wingdings"/>
              <a:buChar char=""/>
              <a:tabLst>
                <a:tab pos="126364" algn="l"/>
                <a:tab pos="2323465" algn="l"/>
                <a:tab pos="3324225" algn="l"/>
              </a:tabLst>
            </a:pPr>
            <a:r>
              <a:rPr sz="2000" spc="-5" dirty="0">
                <a:latin typeface="Arial"/>
                <a:cs typeface="Arial"/>
              </a:rPr>
              <a:t>Permitir </a:t>
            </a:r>
            <a:r>
              <a:rPr sz="2000" dirty="0">
                <a:latin typeface="Arial"/>
                <a:cs typeface="Arial"/>
              </a:rPr>
              <a:t>a la </a:t>
            </a:r>
            <a:r>
              <a:rPr sz="2000" spc="-5" dirty="0">
                <a:latin typeface="Arial"/>
                <a:cs typeface="Arial"/>
              </a:rPr>
              <a:t>gente	trabajar	</a:t>
            </a:r>
            <a:r>
              <a:rPr sz="2000" dirty="0">
                <a:latin typeface="Arial"/>
                <a:cs typeface="Arial"/>
              </a:rPr>
              <a:t>sin los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EPP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95"/>
              </a:lnSpc>
              <a:buSzPct val="40000"/>
              <a:buFont typeface="Wingdings"/>
              <a:buChar char=""/>
              <a:tabLst>
                <a:tab pos="126364" algn="l"/>
                <a:tab pos="1282065" algn="l"/>
                <a:tab pos="3652520" algn="l"/>
              </a:tabLst>
            </a:pPr>
            <a:r>
              <a:rPr sz="2000" dirty="0">
                <a:latin typeface="Arial"/>
                <a:cs typeface="Arial"/>
              </a:rPr>
              <a:t>Bloquear	o</a:t>
            </a:r>
            <a:r>
              <a:rPr sz="2000" spc="-5" dirty="0">
                <a:latin typeface="Arial"/>
                <a:cs typeface="Arial"/>
              </a:rPr>
              <a:t> quitar </a:t>
            </a:r>
            <a:r>
              <a:rPr sz="2000" dirty="0">
                <a:latin typeface="Arial"/>
                <a:cs typeface="Arial"/>
              </a:rPr>
              <a:t>dispositivos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seguridad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10"/>
              </a:lnSpc>
              <a:buSzPct val="40000"/>
              <a:buFont typeface="Wingdings"/>
              <a:buChar char=""/>
              <a:tabLst>
                <a:tab pos="126364" algn="l"/>
                <a:tab pos="1294765" algn="l"/>
                <a:tab pos="4101465" algn="l"/>
                <a:tab pos="5581015" algn="l"/>
              </a:tabLst>
            </a:pPr>
            <a:r>
              <a:rPr sz="2000" spc="-5" dirty="0">
                <a:latin typeface="Arial"/>
                <a:cs typeface="Arial"/>
              </a:rPr>
              <a:t>Conectar	</a:t>
            </a:r>
            <a:r>
              <a:rPr sz="2000" dirty="0">
                <a:latin typeface="Arial"/>
                <a:cs typeface="Arial"/>
              </a:rPr>
              <a:t>un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número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interminable	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aparatos	electrónicos </a:t>
            </a:r>
            <a:r>
              <a:rPr sz="2000" dirty="0">
                <a:latin typeface="Arial"/>
                <a:cs typeface="Arial"/>
              </a:rPr>
              <a:t>a un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multitoma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45"/>
              </a:lnSpc>
              <a:buSzPct val="40000"/>
              <a:buFont typeface="Wingdings"/>
              <a:buChar char=""/>
              <a:tabLst>
                <a:tab pos="126364" algn="l"/>
              </a:tabLst>
            </a:pPr>
            <a:r>
              <a:rPr sz="2000" spc="-5" dirty="0">
                <a:latin typeface="Arial"/>
                <a:cs typeface="Arial"/>
              </a:rPr>
              <a:t>Sobre cargar plataformas, carros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montacargas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45"/>
              </a:lnSpc>
              <a:buSzPct val="40000"/>
              <a:buFont typeface="Wingdings"/>
              <a:buChar char=""/>
              <a:tabLst>
                <a:tab pos="126364" algn="l"/>
                <a:tab pos="2430145" algn="l"/>
              </a:tabLst>
            </a:pPr>
            <a:r>
              <a:rPr sz="2000" spc="-10" dirty="0">
                <a:latin typeface="Arial"/>
                <a:cs typeface="Arial"/>
              </a:rPr>
              <a:t>Trabajar </a:t>
            </a:r>
            <a:r>
              <a:rPr sz="2000" dirty="0">
                <a:latin typeface="Arial"/>
                <a:cs typeface="Arial"/>
              </a:rPr>
              <a:t>sin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equipo	de </a:t>
            </a:r>
            <a:r>
              <a:rPr sz="2000" spc="-5" dirty="0">
                <a:latin typeface="Arial"/>
                <a:cs typeface="Arial"/>
              </a:rPr>
              <a:t>protección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personal</a:t>
            </a:r>
            <a:endParaRPr sz="2000">
              <a:latin typeface="Arial"/>
              <a:cs typeface="Arial"/>
            </a:endParaRPr>
          </a:p>
          <a:p>
            <a:pPr marL="12700" marR="183515">
              <a:lnSpc>
                <a:spcPts val="2210"/>
              </a:lnSpc>
              <a:spcBef>
                <a:spcPts val="135"/>
              </a:spcBef>
              <a:buSzPct val="40000"/>
              <a:buFont typeface="Wingdings"/>
              <a:buChar char=""/>
              <a:tabLst>
                <a:tab pos="126364" algn="l"/>
                <a:tab pos="2944495" algn="l"/>
              </a:tabLst>
            </a:pPr>
            <a:r>
              <a:rPr sz="2000" spc="-5" dirty="0">
                <a:latin typeface="Arial"/>
                <a:cs typeface="Arial"/>
              </a:rPr>
              <a:t>Pasarse </a:t>
            </a:r>
            <a:r>
              <a:rPr sz="2000" dirty="0">
                <a:latin typeface="Arial"/>
                <a:cs typeface="Arial"/>
              </a:rPr>
              <a:t>un </a:t>
            </a:r>
            <a:r>
              <a:rPr sz="2000" spc="-5" dirty="0">
                <a:latin typeface="Arial"/>
                <a:cs typeface="Arial"/>
              </a:rPr>
              <a:t>alto </a:t>
            </a:r>
            <a:r>
              <a:rPr sz="2000" dirty="0">
                <a:latin typeface="Arial"/>
                <a:cs typeface="Arial"/>
              </a:rPr>
              <a:t>/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hablar	por </a:t>
            </a:r>
            <a:r>
              <a:rPr sz="2000" spc="-5" dirty="0">
                <a:latin typeface="Arial"/>
                <a:cs typeface="Arial"/>
              </a:rPr>
              <a:t>teléfono </a:t>
            </a:r>
            <a:r>
              <a:rPr sz="2000" dirty="0">
                <a:latin typeface="Arial"/>
                <a:cs typeface="Arial"/>
              </a:rPr>
              <a:t>cuando </a:t>
            </a:r>
            <a:r>
              <a:rPr sz="2000" spc="-5" dirty="0">
                <a:latin typeface="Arial"/>
                <a:cs typeface="Arial"/>
              </a:rPr>
              <a:t>vamos </a:t>
            </a:r>
            <a:r>
              <a:rPr sz="2000" dirty="0">
                <a:latin typeface="Arial"/>
                <a:cs typeface="Arial"/>
              </a:rPr>
              <a:t>manejando/ no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utilizar  el </a:t>
            </a:r>
            <a:r>
              <a:rPr sz="2000" spc="-5" dirty="0">
                <a:latin typeface="Arial"/>
                <a:cs typeface="Arial"/>
              </a:rPr>
              <a:t>cinturón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seguridad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50"/>
              </a:lnSpc>
              <a:buSzPct val="40000"/>
              <a:buFont typeface="Wingdings"/>
              <a:buChar char=""/>
              <a:tabLst>
                <a:tab pos="126364" algn="l"/>
                <a:tab pos="1336040" algn="l"/>
              </a:tabLst>
            </a:pPr>
            <a:r>
              <a:rPr sz="2000" spc="-5" dirty="0">
                <a:latin typeface="Arial"/>
                <a:cs typeface="Arial"/>
              </a:rPr>
              <a:t>Derramar	materiales/ aceites </a:t>
            </a:r>
            <a:r>
              <a:rPr sz="2000" dirty="0">
                <a:latin typeface="Arial"/>
                <a:cs typeface="Arial"/>
              </a:rPr>
              <a:t>en el piso y no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limpiar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95"/>
              </a:lnSpc>
              <a:buSzPct val="40000"/>
              <a:buFont typeface="Wingdings"/>
              <a:buChar char=""/>
              <a:tabLst>
                <a:tab pos="126364" algn="l"/>
                <a:tab pos="1815464" algn="l"/>
                <a:tab pos="2801620" algn="l"/>
                <a:tab pos="3801745" algn="l"/>
              </a:tabLst>
            </a:pPr>
            <a:r>
              <a:rPr sz="2000" dirty="0">
                <a:latin typeface="Arial"/>
                <a:cs typeface="Arial"/>
              </a:rPr>
              <a:t>Jugar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hacer	</a:t>
            </a:r>
            <a:r>
              <a:rPr sz="2000" spc="-5" dirty="0">
                <a:latin typeface="Arial"/>
                <a:cs typeface="Arial"/>
              </a:rPr>
              <a:t>bromas	durante	</a:t>
            </a:r>
            <a:r>
              <a:rPr sz="2000" dirty="0">
                <a:latin typeface="Arial"/>
                <a:cs typeface="Arial"/>
              </a:rPr>
              <a:t>actividades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laborales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55"/>
              </a:lnSpc>
              <a:buSzPct val="40000"/>
              <a:buFont typeface="Wingdings"/>
              <a:buChar char=""/>
              <a:tabLst>
                <a:tab pos="126364" algn="l"/>
                <a:tab pos="2398395" algn="l"/>
              </a:tabLst>
            </a:pPr>
            <a:r>
              <a:rPr sz="2000" spc="-10" dirty="0">
                <a:latin typeface="Arial"/>
                <a:cs typeface="Arial"/>
              </a:rPr>
              <a:t>Transitar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por</a:t>
            </a:r>
            <a:r>
              <a:rPr sz="2000" spc="-5" dirty="0">
                <a:latin typeface="Arial"/>
                <a:cs typeface="Arial"/>
              </a:rPr>
              <a:t> áreas	</a:t>
            </a:r>
            <a:r>
              <a:rPr sz="2000" dirty="0">
                <a:latin typeface="Arial"/>
                <a:cs typeface="Arial"/>
              </a:rPr>
              <a:t>peligrosas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350"/>
              </a:lnSpc>
              <a:buSzPct val="40000"/>
              <a:buFont typeface="Wingdings"/>
              <a:buChar char=""/>
              <a:tabLst>
                <a:tab pos="126364" algn="l"/>
                <a:tab pos="2311400" algn="l"/>
              </a:tabLst>
            </a:pPr>
            <a:r>
              <a:rPr sz="2000" spc="-5" dirty="0">
                <a:latin typeface="Arial"/>
                <a:cs typeface="Arial"/>
              </a:rPr>
              <a:t>Ejecutar</a:t>
            </a:r>
            <a:r>
              <a:rPr sz="2000" dirty="0">
                <a:latin typeface="Arial"/>
                <a:cs typeface="Arial"/>
              </a:rPr>
              <a:t> el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trabajo	</a:t>
            </a:r>
            <a:r>
              <a:rPr sz="2000" dirty="0">
                <a:latin typeface="Arial"/>
                <a:cs typeface="Arial"/>
              </a:rPr>
              <a:t>a velocidad no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indicada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623304" y="4785359"/>
            <a:ext cx="1883663" cy="2255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988" y="130556"/>
            <a:ext cx="40741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CONDICIONES</a:t>
            </a:r>
            <a:r>
              <a:rPr sz="2400" spc="-30" dirty="0"/>
              <a:t> </a:t>
            </a:r>
            <a:r>
              <a:rPr sz="2400" spc="-5" dirty="0"/>
              <a:t>INSEGURAS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243988" y="815340"/>
            <a:ext cx="7007225" cy="612140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ct val="93800"/>
              </a:lnSpc>
              <a:spcBef>
                <a:spcPts val="245"/>
              </a:spcBef>
              <a:tabLst>
                <a:tab pos="1196340" algn="l"/>
                <a:tab pos="2452370" algn="l"/>
                <a:tab pos="3268345" algn="l"/>
                <a:tab pos="5103495" algn="l"/>
                <a:tab pos="6837045" algn="l"/>
              </a:tabLst>
            </a:pPr>
            <a:r>
              <a:rPr sz="2000" spc="-5" dirty="0">
                <a:latin typeface="Arial"/>
                <a:cs typeface="Arial"/>
              </a:rPr>
              <a:t>“Son </a:t>
            </a:r>
            <a:r>
              <a:rPr sz="2000" dirty="0">
                <a:latin typeface="Arial"/>
                <a:cs typeface="Arial"/>
              </a:rPr>
              <a:t>las instalaciones, equipos de </a:t>
            </a:r>
            <a:r>
              <a:rPr sz="2000" spc="-5" dirty="0">
                <a:latin typeface="Arial"/>
                <a:cs typeface="Arial"/>
              </a:rPr>
              <a:t>trabajo, </a:t>
            </a:r>
            <a:r>
              <a:rPr sz="2000" dirty="0">
                <a:latin typeface="Arial"/>
                <a:cs typeface="Arial"/>
              </a:rPr>
              <a:t>maquinaria y  </a:t>
            </a:r>
            <a:r>
              <a:rPr sz="2000" spc="-5" dirty="0">
                <a:latin typeface="Arial"/>
                <a:cs typeface="Arial"/>
              </a:rPr>
              <a:t>herramientas 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 </a:t>
            </a:r>
            <a:r>
              <a:rPr sz="2000" spc="-5" dirty="0">
                <a:latin typeface="Arial"/>
                <a:cs typeface="Arial"/>
              </a:rPr>
              <a:t>están	</a:t>
            </a:r>
            <a:r>
              <a:rPr sz="2000" dirty="0">
                <a:latin typeface="Arial"/>
                <a:cs typeface="Arial"/>
              </a:rPr>
              <a:t>en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condiciones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ser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usados	y  de realizar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el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trabajo	para </a:t>
            </a:r>
            <a:r>
              <a:rPr sz="2000" dirty="0">
                <a:latin typeface="Arial"/>
                <a:cs typeface="Arial"/>
              </a:rPr>
              <a:t>el cual </a:t>
            </a:r>
            <a:r>
              <a:rPr sz="2000" spc="-5" dirty="0">
                <a:latin typeface="Arial"/>
                <a:cs typeface="Arial"/>
              </a:rPr>
              <a:t>fueron creadas </a:t>
            </a:r>
            <a:r>
              <a:rPr sz="2000" dirty="0">
                <a:latin typeface="Arial"/>
                <a:cs typeface="Arial"/>
              </a:rPr>
              <a:t>y que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ponen  en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riesgo	de </a:t>
            </a:r>
            <a:r>
              <a:rPr sz="2000" spc="-5" dirty="0">
                <a:latin typeface="Arial"/>
                <a:cs typeface="Arial"/>
              </a:rPr>
              <a:t>sufrir </a:t>
            </a:r>
            <a:r>
              <a:rPr sz="2000" dirty="0">
                <a:latin typeface="Arial"/>
                <a:cs typeface="Arial"/>
              </a:rPr>
              <a:t>un </a:t>
            </a:r>
            <a:r>
              <a:rPr sz="2000" spc="-5" dirty="0">
                <a:latin typeface="Arial"/>
                <a:cs typeface="Arial"/>
              </a:rPr>
              <a:t>accidente </a:t>
            </a:r>
            <a:r>
              <a:rPr sz="2000" dirty="0">
                <a:latin typeface="Arial"/>
                <a:cs typeface="Arial"/>
              </a:rPr>
              <a:t>a las </a:t>
            </a:r>
            <a:r>
              <a:rPr sz="2000" spc="-5" dirty="0">
                <a:latin typeface="Arial"/>
                <a:cs typeface="Arial"/>
              </a:rPr>
              <a:t>personas </a:t>
            </a:r>
            <a:r>
              <a:rPr sz="2000" dirty="0">
                <a:latin typeface="Arial"/>
                <a:cs typeface="Arial"/>
              </a:rPr>
              <a:t>que las  utilizan o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ocupan”.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Ejemplos: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50">
              <a:latin typeface="Arial"/>
              <a:cs typeface="Arial"/>
            </a:endParaRPr>
          </a:p>
          <a:p>
            <a:pPr marL="125730" indent="-113664">
              <a:lnSpc>
                <a:spcPts val="2305"/>
              </a:lnSpc>
              <a:buSzPct val="40000"/>
              <a:buFont typeface="Wingdings"/>
              <a:buChar char=""/>
              <a:tabLst>
                <a:tab pos="126364" algn="l"/>
                <a:tab pos="1325245" algn="l"/>
              </a:tabLst>
            </a:pPr>
            <a:r>
              <a:rPr sz="2000" dirty="0">
                <a:latin typeface="Arial"/>
                <a:cs typeface="Arial"/>
              </a:rPr>
              <a:t>Suciedad	y </a:t>
            </a:r>
            <a:r>
              <a:rPr sz="2000" spc="-5" dirty="0">
                <a:latin typeface="Arial"/>
                <a:cs typeface="Arial"/>
              </a:rPr>
              <a:t>desorden </a:t>
            </a:r>
            <a:r>
              <a:rPr sz="2000" dirty="0">
                <a:latin typeface="Arial"/>
                <a:cs typeface="Arial"/>
              </a:rPr>
              <a:t>en el </a:t>
            </a:r>
            <a:r>
              <a:rPr sz="2000" spc="-5" dirty="0">
                <a:latin typeface="Arial"/>
                <a:cs typeface="Arial"/>
              </a:rPr>
              <a:t>área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trabajo.</a:t>
            </a:r>
            <a:endParaRPr sz="2000">
              <a:latin typeface="Arial"/>
              <a:cs typeface="Arial"/>
            </a:endParaRPr>
          </a:p>
          <a:p>
            <a:pPr marL="12700" marR="1582420">
              <a:lnSpc>
                <a:spcPts val="2210"/>
              </a:lnSpc>
              <a:spcBef>
                <a:spcPts val="140"/>
              </a:spcBef>
              <a:buSzPct val="40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Cables energizados en </a:t>
            </a:r>
            <a:r>
              <a:rPr sz="2000" spc="-5" dirty="0">
                <a:latin typeface="Arial"/>
                <a:cs typeface="Arial"/>
              </a:rPr>
              <a:t>mal estado(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expuestos,  rotos,pelados)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40"/>
              </a:lnSpc>
              <a:buSzPct val="40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Pasillos en malas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condiciones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10"/>
              </a:lnSpc>
              <a:buSzPct val="40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Mala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ventilación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55"/>
              </a:lnSpc>
              <a:buSzPct val="40000"/>
              <a:buFont typeface="Wingdings"/>
              <a:buChar char=""/>
              <a:tabLst>
                <a:tab pos="126364" algn="l"/>
              </a:tabLst>
            </a:pPr>
            <a:r>
              <a:rPr sz="2000" spc="-5" dirty="0">
                <a:latin typeface="Arial"/>
                <a:cs typeface="Arial"/>
              </a:rPr>
              <a:t>Herramientas </a:t>
            </a:r>
            <a:r>
              <a:rPr sz="2000" dirty="0">
                <a:latin typeface="Arial"/>
                <a:cs typeface="Arial"/>
              </a:rPr>
              <a:t>sin </a:t>
            </a:r>
            <a:r>
              <a:rPr sz="2000" spc="-5" dirty="0">
                <a:latin typeface="Arial"/>
                <a:cs typeface="Arial"/>
              </a:rPr>
              <a:t>guardas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protección, rotas </a:t>
            </a:r>
            <a:r>
              <a:rPr sz="2000" dirty="0">
                <a:latin typeface="Arial"/>
                <a:cs typeface="Arial"/>
              </a:rPr>
              <a:t>o </a:t>
            </a:r>
            <a:r>
              <a:rPr sz="2000" spc="-5" dirty="0">
                <a:latin typeface="Arial"/>
                <a:cs typeface="Arial"/>
              </a:rPr>
              <a:t>deformadas</a:t>
            </a:r>
            <a:endParaRPr sz="2000">
              <a:latin typeface="Arial"/>
              <a:cs typeface="Arial"/>
            </a:endParaRPr>
          </a:p>
          <a:p>
            <a:pPr marL="12700" marR="768350">
              <a:lnSpc>
                <a:spcPts val="2180"/>
              </a:lnSpc>
              <a:spcBef>
                <a:spcPts val="204"/>
              </a:spcBef>
              <a:buSzPct val="40000"/>
              <a:buFont typeface="Wingdings"/>
              <a:buChar char=""/>
              <a:tabLst>
                <a:tab pos="126364" algn="l"/>
                <a:tab pos="829944" algn="l"/>
                <a:tab pos="2282190" algn="l"/>
                <a:tab pos="4017645" algn="l"/>
                <a:tab pos="5525770" algn="l"/>
              </a:tabLst>
            </a:pPr>
            <a:r>
              <a:rPr sz="2000" dirty="0">
                <a:latin typeface="Arial"/>
                <a:cs typeface="Arial"/>
              </a:rPr>
              <a:t>Fa</a:t>
            </a:r>
            <a:r>
              <a:rPr sz="2000" spc="5" dirty="0">
                <a:latin typeface="Arial"/>
                <a:cs typeface="Arial"/>
              </a:rPr>
              <a:t>l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ed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das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evenc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ón	y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ecc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ón	con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a  incendios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30"/>
              </a:lnSpc>
              <a:buSzPct val="40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Maquinaria sin anclaje adecuado o sin </a:t>
            </a:r>
            <a:r>
              <a:rPr sz="2000" spc="-5" dirty="0">
                <a:latin typeface="Arial"/>
                <a:cs typeface="Arial"/>
              </a:rPr>
              <a:t>paradas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45"/>
              </a:lnSpc>
            </a:pPr>
            <a:r>
              <a:rPr sz="2000" spc="-5" dirty="0">
                <a:latin typeface="Arial"/>
                <a:cs typeface="Arial"/>
              </a:rPr>
              <a:t>emergencia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95"/>
              </a:lnSpc>
              <a:buSzPct val="40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Cables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sueltos</a:t>
            </a:r>
            <a:endParaRPr sz="2000">
              <a:latin typeface="Arial"/>
              <a:cs typeface="Arial"/>
            </a:endParaRPr>
          </a:p>
          <a:p>
            <a:pPr marL="12700" marR="130175">
              <a:lnSpc>
                <a:spcPts val="2300"/>
              </a:lnSpc>
              <a:spcBef>
                <a:spcPts val="65"/>
              </a:spcBef>
              <a:buSzPct val="40000"/>
              <a:buFont typeface="Wingdings"/>
              <a:buChar char=""/>
              <a:tabLst>
                <a:tab pos="126364" algn="l"/>
                <a:tab pos="1464945" algn="l"/>
                <a:tab pos="3128645" algn="l"/>
              </a:tabLst>
            </a:pPr>
            <a:r>
              <a:rPr sz="2000" spc="-5" dirty="0">
                <a:latin typeface="Arial"/>
                <a:cs typeface="Arial"/>
              </a:rPr>
              <a:t>Elementos	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protección	personal defectuoso,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inadecuado  o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faltante.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190488" y="1978151"/>
            <a:ext cx="1536191" cy="12649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99376" y="5794247"/>
            <a:ext cx="1752600" cy="16733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76159" y="121920"/>
            <a:ext cx="1545336" cy="15057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299" y="0"/>
            <a:ext cx="60934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99815" algn="l"/>
              </a:tabLst>
            </a:pPr>
            <a:r>
              <a:rPr sz="2400" spc="-5" dirty="0"/>
              <a:t>TIPOS</a:t>
            </a:r>
            <a:r>
              <a:rPr sz="2400" spc="5" dirty="0"/>
              <a:t> </a:t>
            </a:r>
            <a:r>
              <a:rPr sz="2400" dirty="0"/>
              <a:t>O </a:t>
            </a:r>
            <a:r>
              <a:rPr sz="2400" spc="-5" dirty="0"/>
              <a:t>MECANISMOS	</a:t>
            </a:r>
            <a:r>
              <a:rPr sz="2400" dirty="0"/>
              <a:t>DE</a:t>
            </a:r>
            <a:r>
              <a:rPr sz="2400" spc="-165" dirty="0"/>
              <a:t> </a:t>
            </a:r>
            <a:r>
              <a:rPr sz="2400" dirty="0"/>
              <a:t>ACCIDENTES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77299" y="650747"/>
            <a:ext cx="7528559" cy="3731895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ts val="2300"/>
              </a:lnSpc>
              <a:spcBef>
                <a:spcPts val="259"/>
              </a:spcBef>
              <a:tabLst>
                <a:tab pos="3284220" algn="l"/>
                <a:tab pos="3806825" algn="l"/>
                <a:tab pos="4820920" algn="l"/>
                <a:tab pos="5175250" algn="l"/>
                <a:tab pos="5894070" algn="l"/>
                <a:tab pos="6541770" algn="l"/>
              </a:tabLst>
            </a:pPr>
            <a:r>
              <a:rPr sz="2000" dirty="0">
                <a:latin typeface="Arial"/>
                <a:cs typeface="Arial"/>
              </a:rPr>
              <a:t>Son las </a:t>
            </a:r>
            <a:r>
              <a:rPr sz="2000" spc="-5" dirty="0">
                <a:latin typeface="Arial"/>
                <a:cs typeface="Arial"/>
              </a:rPr>
              <a:t>formas </a:t>
            </a:r>
            <a:r>
              <a:rPr sz="2000" dirty="0">
                <a:latin typeface="Arial"/>
                <a:cs typeface="Arial"/>
              </a:rPr>
              <a:t>según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las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cuales	se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realizan	el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contacto	entre</a:t>
            </a:r>
            <a:r>
              <a:rPr sz="2000" spc="-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los  </a:t>
            </a:r>
            <a:r>
              <a:rPr sz="2000" spc="-5" dirty="0">
                <a:latin typeface="Arial"/>
                <a:cs typeface="Arial"/>
              </a:rPr>
              <a:t>trabajadores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ele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elemento	</a:t>
            </a:r>
            <a:r>
              <a:rPr sz="2000" dirty="0">
                <a:latin typeface="Arial"/>
                <a:cs typeface="Arial"/>
              </a:rPr>
              <a:t>que </a:t>
            </a:r>
            <a:r>
              <a:rPr sz="2000" spc="-5" dirty="0">
                <a:latin typeface="Arial"/>
                <a:cs typeface="Arial"/>
              </a:rPr>
              <a:t>provoca	</a:t>
            </a:r>
            <a:r>
              <a:rPr sz="2000" dirty="0">
                <a:latin typeface="Arial"/>
                <a:cs typeface="Arial"/>
              </a:rPr>
              <a:t>la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lesión	o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muerte.</a:t>
            </a:r>
            <a:endParaRPr sz="2000">
              <a:latin typeface="Arial"/>
              <a:cs typeface="Arial"/>
            </a:endParaRPr>
          </a:p>
          <a:p>
            <a:pPr marL="194945" indent="-182880">
              <a:lnSpc>
                <a:spcPts val="2350"/>
              </a:lnSpc>
              <a:spcBef>
                <a:spcPts val="1935"/>
              </a:spcBef>
              <a:buSzPct val="45000"/>
              <a:buFont typeface="Wingdings"/>
              <a:buChar char=""/>
              <a:tabLst>
                <a:tab pos="195580" algn="l"/>
              </a:tabLst>
            </a:pPr>
            <a:r>
              <a:rPr sz="2000" spc="-5" dirty="0">
                <a:latin typeface="Arial"/>
                <a:cs typeface="Arial"/>
              </a:rPr>
              <a:t>Golpe </a:t>
            </a:r>
            <a:r>
              <a:rPr sz="2000" dirty="0">
                <a:latin typeface="Arial"/>
                <a:cs typeface="Arial"/>
              </a:rPr>
              <a:t>por o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contra…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45"/>
              </a:lnSpc>
              <a:buSzPct val="45000"/>
              <a:buFont typeface="Wingdings"/>
              <a:buChar char=""/>
              <a:tabLst>
                <a:tab pos="126364" algn="l"/>
              </a:tabLst>
            </a:pPr>
            <a:r>
              <a:rPr sz="2000" spc="-5" dirty="0">
                <a:latin typeface="Arial"/>
                <a:cs typeface="Arial"/>
              </a:rPr>
              <a:t>Atrapado por 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entre…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95"/>
              </a:lnSpc>
              <a:buSzPct val="45000"/>
              <a:buFont typeface="Wingdings"/>
              <a:buChar char=""/>
              <a:tabLst>
                <a:tab pos="126364" algn="l"/>
                <a:tab pos="942340" algn="l"/>
              </a:tabLst>
            </a:pPr>
            <a:r>
              <a:rPr sz="2000" spc="-5" dirty="0">
                <a:latin typeface="Arial"/>
                <a:cs typeface="Arial"/>
              </a:rPr>
              <a:t>Caída	</a:t>
            </a:r>
            <a:r>
              <a:rPr sz="2000" dirty="0">
                <a:latin typeface="Arial"/>
                <a:cs typeface="Arial"/>
              </a:rPr>
              <a:t>en el </a:t>
            </a:r>
            <a:r>
              <a:rPr sz="2000" spc="-5" dirty="0">
                <a:latin typeface="Arial"/>
                <a:cs typeface="Arial"/>
              </a:rPr>
              <a:t>mismo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nivel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55"/>
              </a:lnSpc>
              <a:buSzPct val="45000"/>
              <a:buFont typeface="Wingdings"/>
              <a:buChar char=""/>
              <a:tabLst>
                <a:tab pos="126364" algn="l"/>
                <a:tab pos="942340" algn="l"/>
                <a:tab pos="2280920" algn="l"/>
              </a:tabLst>
            </a:pPr>
            <a:r>
              <a:rPr sz="2000" spc="-5" dirty="0">
                <a:latin typeface="Arial"/>
                <a:cs typeface="Arial"/>
              </a:rPr>
              <a:t>Caída	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5" dirty="0">
                <a:latin typeface="Arial"/>
                <a:cs typeface="Arial"/>
              </a:rPr>
              <a:t> diferente	</a:t>
            </a:r>
            <a:r>
              <a:rPr sz="2000" dirty="0">
                <a:latin typeface="Arial"/>
                <a:cs typeface="Arial"/>
              </a:rPr>
              <a:t>nivel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55"/>
              </a:lnSpc>
              <a:buSzPct val="45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Exposición a </a:t>
            </a:r>
            <a:r>
              <a:rPr sz="2000" spc="-5" dirty="0">
                <a:latin typeface="Arial"/>
                <a:cs typeface="Arial"/>
              </a:rPr>
              <a:t>temperaturas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extremas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95"/>
              </a:lnSpc>
              <a:buSzPct val="45000"/>
              <a:buFont typeface="Wingdings"/>
              <a:buChar char=""/>
              <a:tabLst>
                <a:tab pos="126364" algn="l"/>
              </a:tabLst>
            </a:pPr>
            <a:r>
              <a:rPr sz="2000" spc="-5" dirty="0">
                <a:latin typeface="Arial"/>
                <a:cs typeface="Arial"/>
              </a:rPr>
              <a:t>Contacto </a:t>
            </a:r>
            <a:r>
              <a:rPr sz="2000" dirty="0">
                <a:latin typeface="Arial"/>
                <a:cs typeface="Arial"/>
              </a:rPr>
              <a:t>con </a:t>
            </a:r>
            <a:r>
              <a:rPr sz="2000" spc="-5" dirty="0">
                <a:latin typeface="Arial"/>
                <a:cs typeface="Arial"/>
              </a:rPr>
              <a:t>corriente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eléctrica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45"/>
              </a:lnSpc>
              <a:buSzPct val="45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Asfixia (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ahogados)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55"/>
              </a:lnSpc>
              <a:buSzPct val="45000"/>
              <a:buFont typeface="Wingdings"/>
              <a:buChar char=""/>
              <a:tabLst>
                <a:tab pos="126364" algn="l"/>
              </a:tabLst>
            </a:pPr>
            <a:r>
              <a:rPr sz="2000" spc="-5" dirty="0">
                <a:latin typeface="Arial"/>
                <a:cs typeface="Arial"/>
              </a:rPr>
              <a:t>Mordedura </a:t>
            </a:r>
            <a:r>
              <a:rPr sz="2000" dirty="0">
                <a:latin typeface="Arial"/>
                <a:cs typeface="Arial"/>
              </a:rPr>
              <a:t>o picadura de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animales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195"/>
              </a:lnSpc>
              <a:buSzPct val="45000"/>
              <a:buFont typeface="Wingdings"/>
              <a:buChar char=""/>
              <a:tabLst>
                <a:tab pos="126364" algn="l"/>
              </a:tabLst>
            </a:pPr>
            <a:r>
              <a:rPr sz="2000" dirty="0">
                <a:latin typeface="Arial"/>
                <a:cs typeface="Arial"/>
              </a:rPr>
              <a:t>Al resbalar o por </a:t>
            </a:r>
            <a:r>
              <a:rPr sz="2000" spc="-5" dirty="0">
                <a:latin typeface="Arial"/>
                <a:cs typeface="Arial"/>
              </a:rPr>
              <a:t>sobre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esfuerzo</a:t>
            </a:r>
            <a:endParaRPr sz="2000">
              <a:latin typeface="Arial"/>
              <a:cs typeface="Arial"/>
            </a:endParaRPr>
          </a:p>
          <a:p>
            <a:pPr marL="125730" indent="-113664">
              <a:lnSpc>
                <a:spcPts val="2290"/>
              </a:lnSpc>
              <a:buSzPct val="45000"/>
              <a:buFont typeface="Wingdings"/>
              <a:buChar char=""/>
              <a:tabLst>
                <a:tab pos="126364" algn="l"/>
              </a:tabLst>
            </a:pPr>
            <a:r>
              <a:rPr sz="2000" spc="-5" dirty="0">
                <a:latin typeface="Arial"/>
                <a:cs typeface="Arial"/>
              </a:rPr>
              <a:t>Contacto </a:t>
            </a:r>
            <a:r>
              <a:rPr sz="2000" dirty="0">
                <a:latin typeface="Arial"/>
                <a:cs typeface="Arial"/>
              </a:rPr>
              <a:t>con </a:t>
            </a:r>
            <a:r>
              <a:rPr sz="2000" spc="-5" dirty="0">
                <a:latin typeface="Arial"/>
                <a:cs typeface="Arial"/>
              </a:rPr>
              <a:t>sustancias </a:t>
            </a:r>
            <a:r>
              <a:rPr sz="2000" dirty="0">
                <a:latin typeface="Arial"/>
                <a:cs typeface="Arial"/>
              </a:rPr>
              <a:t>nocivas, </a:t>
            </a:r>
            <a:r>
              <a:rPr sz="2000" spc="-5" dirty="0">
                <a:latin typeface="Arial"/>
                <a:cs typeface="Arial"/>
              </a:rPr>
              <a:t>tóxicas,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cáusticas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333744" y="3630167"/>
            <a:ext cx="2115311" cy="19141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08760" y="4550664"/>
            <a:ext cx="3243072" cy="2292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103" y="2660904"/>
            <a:ext cx="8497824" cy="43251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8737" y="20828"/>
            <a:ext cx="36328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MEDIDAS DE</a:t>
            </a:r>
            <a:r>
              <a:rPr sz="2400" spc="-75" dirty="0"/>
              <a:t> </a:t>
            </a:r>
            <a:r>
              <a:rPr sz="2400" spc="-5" dirty="0"/>
              <a:t>CONTROL:</a:t>
            </a:r>
            <a:endParaRPr sz="2400"/>
          </a:p>
        </p:txBody>
      </p:sp>
      <p:sp>
        <p:nvSpPr>
          <p:cNvPr id="4" name="object 4"/>
          <p:cNvSpPr txBox="1"/>
          <p:nvPr/>
        </p:nvSpPr>
        <p:spPr>
          <a:xfrm>
            <a:off x="148737" y="654811"/>
            <a:ext cx="7747634" cy="1851660"/>
          </a:xfrm>
          <a:prstGeom prst="rect">
            <a:avLst/>
          </a:prstGeom>
        </p:spPr>
        <p:txBody>
          <a:bodyPr vert="horz" wrap="square" lIns="0" tIns="36194" rIns="0" bIns="0" rtlCol="0">
            <a:spAutoFit/>
          </a:bodyPr>
          <a:lstStyle/>
          <a:p>
            <a:pPr marL="12700" marR="398780">
              <a:lnSpc>
                <a:spcPts val="2020"/>
              </a:lnSpc>
              <a:spcBef>
                <a:spcPts val="284"/>
              </a:spcBef>
              <a:tabLst>
                <a:tab pos="5715000" algn="l"/>
              </a:tabLst>
            </a:pPr>
            <a:r>
              <a:rPr sz="1800" spc="-5" dirty="0">
                <a:latin typeface="Arial"/>
                <a:cs typeface="Arial"/>
              </a:rPr>
              <a:t>Después de realizar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evaluación de peligros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riesgos inherentes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los  trabajos 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ejecuten; Se deben definir</a:t>
            </a:r>
            <a:r>
              <a:rPr sz="1800" spc="5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establecer	todos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los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860"/>
              </a:lnSpc>
            </a:pPr>
            <a:r>
              <a:rPr sz="1800" spc="-5" dirty="0">
                <a:latin typeface="Arial"/>
                <a:cs typeface="Arial"/>
              </a:rPr>
              <a:t>controles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establecer cambios existentes,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empresa debe tener en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cuenta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075"/>
              </a:lnSpc>
            </a:pP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jerarquía de los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controles.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00">
              <a:latin typeface="Arial"/>
              <a:cs typeface="Arial"/>
            </a:endParaRPr>
          </a:p>
          <a:p>
            <a:pPr marL="12700" marR="499745">
              <a:lnSpc>
                <a:spcPts val="2020"/>
              </a:lnSpc>
              <a:tabLst>
                <a:tab pos="2959100" algn="l"/>
              </a:tabLst>
            </a:pPr>
            <a:r>
              <a:rPr sz="1800" spc="-5" dirty="0">
                <a:latin typeface="Arial"/>
                <a:cs typeface="Arial"/>
              </a:rPr>
              <a:t>Una vez determinados los riesgos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peligros,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prevención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control de  fatalidades 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debe 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obedecer	</a:t>
            </a:r>
            <a:r>
              <a:rPr sz="1800" dirty="0">
                <a:latin typeface="Arial"/>
                <a:cs typeface="Arial"/>
              </a:rPr>
              <a:t>a la </a:t>
            </a:r>
            <a:r>
              <a:rPr sz="1800" spc="-5" dirty="0">
                <a:latin typeface="Arial"/>
                <a:cs typeface="Arial"/>
              </a:rPr>
              <a:t>siguiente</a:t>
            </a:r>
            <a:r>
              <a:rPr sz="1800" spc="48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jerarquía: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6199" y="7085076"/>
            <a:ext cx="8093709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Arial"/>
                <a:cs typeface="Arial"/>
              </a:rPr>
              <a:t>Se </a:t>
            </a:r>
            <a:r>
              <a:rPr sz="1400" spc="-5" dirty="0">
                <a:latin typeface="Arial"/>
                <a:cs typeface="Arial"/>
              </a:rPr>
              <a:t>deben establecer las medidas de controles las cuales </a:t>
            </a:r>
            <a:r>
              <a:rPr sz="1400" dirty="0">
                <a:latin typeface="Arial"/>
                <a:cs typeface="Arial"/>
              </a:rPr>
              <a:t>se </a:t>
            </a:r>
            <a:r>
              <a:rPr sz="1400" spc="-5" dirty="0">
                <a:latin typeface="Arial"/>
                <a:cs typeface="Arial"/>
              </a:rPr>
              <a:t>toman para eliminar </a:t>
            </a:r>
            <a:r>
              <a:rPr sz="1400" dirty="0">
                <a:latin typeface="Arial"/>
                <a:cs typeface="Arial"/>
              </a:rPr>
              <a:t>o </a:t>
            </a:r>
            <a:r>
              <a:rPr sz="1400" spc="-5" dirty="0">
                <a:latin typeface="Arial"/>
                <a:cs typeface="Arial"/>
              </a:rPr>
              <a:t>mitigar el</a:t>
            </a:r>
            <a:r>
              <a:rPr sz="1400" spc="3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peligro.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5551" y="84835"/>
            <a:ext cx="59283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CLASIFICACIÓN </a:t>
            </a:r>
            <a:r>
              <a:rPr sz="2400" spc="-25" dirty="0"/>
              <a:t>FACTORES </a:t>
            </a:r>
            <a:r>
              <a:rPr sz="2400" dirty="0"/>
              <a:t>DE</a:t>
            </a:r>
            <a:r>
              <a:rPr sz="2400" spc="-20" dirty="0"/>
              <a:t> </a:t>
            </a:r>
            <a:r>
              <a:rPr sz="2400" spc="-5" dirty="0"/>
              <a:t>RIESGO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50068" y="1525224"/>
            <a:ext cx="366395" cy="183768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55"/>
              </a:lnSpc>
            </a:pPr>
            <a:r>
              <a:rPr sz="2400" spc="-5" dirty="0">
                <a:latin typeface="Arial"/>
                <a:cs typeface="Arial"/>
              </a:rPr>
              <a:t>SE</a:t>
            </a:r>
            <a:r>
              <a:rPr sz="2400" spc="-10" dirty="0">
                <a:latin typeface="Arial"/>
                <a:cs typeface="Arial"/>
              </a:rPr>
              <a:t>G</a:t>
            </a:r>
            <a:r>
              <a:rPr sz="2400" dirty="0">
                <a:latin typeface="Arial"/>
                <a:cs typeface="Arial"/>
              </a:rPr>
              <a:t>UR</a:t>
            </a:r>
            <a:r>
              <a:rPr sz="2400" spc="-10" dirty="0">
                <a:latin typeface="Arial"/>
                <a:cs typeface="Arial"/>
              </a:rPr>
              <a:t>I</a:t>
            </a:r>
            <a:r>
              <a:rPr sz="2400" dirty="0">
                <a:latin typeface="Arial"/>
                <a:cs typeface="Arial"/>
              </a:rPr>
              <a:t>D</a:t>
            </a:r>
            <a:r>
              <a:rPr sz="2400" spc="-5" dirty="0">
                <a:latin typeface="Arial"/>
                <a:cs typeface="Arial"/>
              </a:rPr>
              <a:t>AD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4538" y="562355"/>
            <a:ext cx="1605915" cy="330517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34600"/>
              </a:lnSpc>
              <a:spcBef>
                <a:spcPts val="85"/>
              </a:spcBef>
            </a:pPr>
            <a:r>
              <a:rPr sz="2000" b="1" spc="-5" dirty="0">
                <a:latin typeface="Arial"/>
                <a:cs typeface="Arial"/>
              </a:rPr>
              <a:t>Locativo  Mecánico  Eléctrico  </a:t>
            </a:r>
            <a:r>
              <a:rPr sz="2000" b="1" spc="-20" dirty="0">
                <a:latin typeface="Arial"/>
                <a:cs typeface="Arial"/>
              </a:rPr>
              <a:t>Transito  </a:t>
            </a:r>
            <a:r>
              <a:rPr sz="2000" b="1" spc="-10" dirty="0">
                <a:latin typeface="Arial"/>
                <a:cs typeface="Arial"/>
              </a:rPr>
              <a:t>Químico  </a:t>
            </a:r>
            <a:r>
              <a:rPr sz="2000" b="1" spc="-5" dirty="0">
                <a:latin typeface="Arial"/>
                <a:cs typeface="Arial"/>
              </a:rPr>
              <a:t>Natural  Biológico  </a:t>
            </a:r>
            <a:r>
              <a:rPr sz="2000" b="1" spc="5" dirty="0">
                <a:latin typeface="Arial"/>
                <a:cs typeface="Arial"/>
              </a:rPr>
              <a:t>B</a:t>
            </a:r>
            <a:r>
              <a:rPr sz="2000" b="1" spc="-10" dirty="0">
                <a:latin typeface="Arial"/>
                <a:cs typeface="Arial"/>
              </a:rPr>
              <a:t>i</a:t>
            </a:r>
            <a:r>
              <a:rPr sz="2000" b="1" dirty="0">
                <a:latin typeface="Arial"/>
                <a:cs typeface="Arial"/>
              </a:rPr>
              <a:t>o</a:t>
            </a:r>
            <a:r>
              <a:rPr sz="2000" b="1" spc="-5" dirty="0">
                <a:latin typeface="Arial"/>
                <a:cs typeface="Arial"/>
              </a:rPr>
              <a:t>mecá</a:t>
            </a:r>
            <a:r>
              <a:rPr sz="2000" b="1" dirty="0">
                <a:latin typeface="Arial"/>
                <a:cs typeface="Arial"/>
              </a:rPr>
              <a:t>n</a:t>
            </a:r>
            <a:r>
              <a:rPr sz="2000" b="1" spc="-10" dirty="0">
                <a:latin typeface="Arial"/>
                <a:cs typeface="Arial"/>
              </a:rPr>
              <a:t>i</a:t>
            </a:r>
            <a:r>
              <a:rPr sz="2000" b="1" spc="-5" dirty="0">
                <a:latin typeface="Arial"/>
                <a:cs typeface="Arial"/>
              </a:rPr>
              <a:t>co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50705" y="1587448"/>
            <a:ext cx="366395" cy="12782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55"/>
              </a:lnSpc>
            </a:pPr>
            <a:r>
              <a:rPr sz="2400" dirty="0">
                <a:latin typeface="Arial"/>
                <a:cs typeface="Arial"/>
              </a:rPr>
              <a:t>H</a:t>
            </a:r>
            <a:r>
              <a:rPr sz="2400" spc="-5" dirty="0">
                <a:latin typeface="Arial"/>
                <a:cs typeface="Arial"/>
              </a:rPr>
              <a:t>IGI</a:t>
            </a:r>
            <a:r>
              <a:rPr sz="2400" dirty="0">
                <a:latin typeface="Arial"/>
                <a:cs typeface="Arial"/>
              </a:rPr>
              <a:t>ENE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33642" y="978915"/>
            <a:ext cx="1765935" cy="2223135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>
              <a:lnSpc>
                <a:spcPct val="130700"/>
              </a:lnSpc>
              <a:spcBef>
                <a:spcPts val="150"/>
              </a:spcBef>
            </a:pPr>
            <a:r>
              <a:rPr sz="2200" b="1" dirty="0">
                <a:latin typeface="Arial"/>
                <a:cs typeface="Arial"/>
              </a:rPr>
              <a:t>Biológico  Físico  </a:t>
            </a:r>
            <a:r>
              <a:rPr sz="2200" b="1" spc="-5" dirty="0">
                <a:latin typeface="Arial"/>
                <a:cs typeface="Arial"/>
              </a:rPr>
              <a:t>Químico  B</a:t>
            </a:r>
            <a:r>
              <a:rPr sz="2200" b="1" dirty="0">
                <a:latin typeface="Arial"/>
                <a:cs typeface="Arial"/>
              </a:rPr>
              <a:t>i</a:t>
            </a:r>
            <a:r>
              <a:rPr sz="2200" b="1" spc="5" dirty="0">
                <a:latin typeface="Arial"/>
                <a:cs typeface="Arial"/>
              </a:rPr>
              <a:t>o</a:t>
            </a:r>
            <a:r>
              <a:rPr sz="2200" b="1" spc="-10" dirty="0">
                <a:latin typeface="Arial"/>
                <a:cs typeface="Arial"/>
              </a:rPr>
              <a:t>m</a:t>
            </a:r>
            <a:r>
              <a:rPr sz="2200" b="1" dirty="0">
                <a:latin typeface="Arial"/>
                <a:cs typeface="Arial"/>
              </a:rPr>
              <a:t>ecá</a:t>
            </a:r>
            <a:r>
              <a:rPr sz="2200" b="1" spc="5" dirty="0">
                <a:latin typeface="Arial"/>
                <a:cs typeface="Arial"/>
              </a:rPr>
              <a:t>n</a:t>
            </a:r>
            <a:r>
              <a:rPr sz="2200" b="1" dirty="0">
                <a:latin typeface="Arial"/>
                <a:cs typeface="Arial"/>
              </a:rPr>
              <a:t>ico  Psicosocial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57072" y="4087367"/>
            <a:ext cx="862584" cy="9357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562343" y="3904488"/>
            <a:ext cx="798576" cy="11186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248150" y="5165725"/>
            <a:ext cx="4464050" cy="1506855"/>
          </a:xfrm>
          <a:prstGeom prst="rect">
            <a:avLst/>
          </a:prstGeom>
          <a:solidFill>
            <a:srgbClr val="00CCFF"/>
          </a:solidFill>
        </p:spPr>
        <p:txBody>
          <a:bodyPr vert="horz" wrap="square" lIns="0" tIns="43815" rIns="0" bIns="0" rtlCol="0">
            <a:spAutoFit/>
          </a:bodyPr>
          <a:lstStyle/>
          <a:p>
            <a:pPr marL="89535" marR="89535">
              <a:lnSpc>
                <a:spcPct val="92500"/>
              </a:lnSpc>
              <a:spcBef>
                <a:spcPts val="345"/>
              </a:spcBef>
              <a:tabLst>
                <a:tab pos="991235" algn="l"/>
                <a:tab pos="1443990" algn="l"/>
                <a:tab pos="1527810" algn="l"/>
                <a:tab pos="2007235" algn="l"/>
                <a:tab pos="3390265" algn="l"/>
                <a:tab pos="3812540" algn="l"/>
                <a:tab pos="4083685" algn="l"/>
              </a:tabLst>
            </a:pPr>
            <a:r>
              <a:rPr sz="2000" dirty="0">
                <a:latin typeface="Arial"/>
                <a:cs typeface="Arial"/>
              </a:rPr>
              <a:t>Se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encarga		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detención,  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nves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gac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ón,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eva</a:t>
            </a:r>
            <a:r>
              <a:rPr sz="2000" spc="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uac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ón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con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ol	de  los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riesgos	que	se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originan	en	el  </a:t>
            </a:r>
            <a:r>
              <a:rPr sz="2000" spc="-5" dirty="0">
                <a:latin typeface="Arial"/>
                <a:cs typeface="Arial"/>
              </a:rPr>
              <a:t>ámbito	</a:t>
            </a:r>
            <a:r>
              <a:rPr sz="2000" dirty="0">
                <a:latin typeface="Arial"/>
                <a:cs typeface="Arial"/>
              </a:rPr>
              <a:t>del </a:t>
            </a:r>
            <a:r>
              <a:rPr sz="2000" spc="-5" dirty="0">
                <a:latin typeface="Arial"/>
                <a:cs typeface="Arial"/>
              </a:rPr>
              <a:t>trabajo </a:t>
            </a:r>
            <a:r>
              <a:rPr sz="2000" dirty="0">
                <a:latin typeface="Arial"/>
                <a:cs typeface="Arial"/>
              </a:rPr>
              <a:t>y que pueden  ocasionar </a:t>
            </a:r>
            <a:r>
              <a:rPr sz="2000" spc="-5" dirty="0">
                <a:latin typeface="Arial"/>
                <a:cs typeface="Arial"/>
              </a:rPr>
              <a:t>Enfermedad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Laboral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7337" y="5192712"/>
            <a:ext cx="3527425" cy="1479550"/>
          </a:xfrm>
          <a:prstGeom prst="rect">
            <a:avLst/>
          </a:prstGeom>
          <a:solidFill>
            <a:srgbClr val="00CCFF"/>
          </a:solidFill>
        </p:spPr>
        <p:txBody>
          <a:bodyPr vert="horz" wrap="square" lIns="0" tIns="38735" rIns="0" bIns="0" rtlCol="0">
            <a:spAutoFit/>
          </a:bodyPr>
          <a:lstStyle/>
          <a:p>
            <a:pPr marL="89535" marR="681355">
              <a:lnSpc>
                <a:spcPct val="93300"/>
              </a:lnSpc>
              <a:spcBef>
                <a:spcPts val="305"/>
              </a:spcBef>
              <a:tabLst>
                <a:tab pos="1216660" algn="l"/>
                <a:tab pos="1245235" algn="l"/>
                <a:tab pos="1302385" algn="l"/>
                <a:tab pos="2710815" algn="l"/>
              </a:tabLst>
            </a:pPr>
            <a:r>
              <a:rPr sz="2000" dirty="0">
                <a:latin typeface="Arial"/>
                <a:cs typeface="Arial"/>
              </a:rPr>
              <a:t>Se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ocupa		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ec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ar	y  </a:t>
            </a:r>
            <a:r>
              <a:rPr sz="2000" spc="-5" dirty="0">
                <a:latin typeface="Arial"/>
                <a:cs typeface="Arial"/>
              </a:rPr>
              <a:t>controlar	</a:t>
            </a:r>
            <a:r>
              <a:rPr sz="2000" dirty="0">
                <a:latin typeface="Arial"/>
                <a:cs typeface="Arial"/>
              </a:rPr>
              <a:t>los riesgos  capaces		de </a:t>
            </a:r>
            <a:r>
              <a:rPr sz="2000" spc="-5" dirty="0">
                <a:latin typeface="Arial"/>
                <a:cs typeface="Arial"/>
              </a:rPr>
              <a:t>generar  accidentes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laborales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737" y="133604"/>
            <a:ext cx="44526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¿QUE ES RIESGO</a:t>
            </a:r>
            <a:r>
              <a:rPr sz="2400" spc="-55" dirty="0"/>
              <a:t> </a:t>
            </a:r>
            <a:r>
              <a:rPr sz="2400" spc="-25" dirty="0"/>
              <a:t>LOCATIVO?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48737" y="871220"/>
            <a:ext cx="7925434" cy="5786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400"/>
              </a:lnSpc>
              <a:spcBef>
                <a:spcPts val="110"/>
              </a:spcBef>
            </a:pPr>
            <a:r>
              <a:rPr sz="1800" spc="-5" dirty="0">
                <a:latin typeface="Arial"/>
                <a:cs typeface="Arial"/>
              </a:rPr>
              <a:t>Son aquellos riesgos causados por las condiciones de trabajo de un </a:t>
            </a:r>
            <a:r>
              <a:rPr sz="1800" spc="-20" dirty="0">
                <a:latin typeface="Arial"/>
                <a:cs typeface="Arial"/>
              </a:rPr>
              <a:t>lugar, </a:t>
            </a:r>
            <a:r>
              <a:rPr sz="1800" spc="-5" dirty="0">
                <a:latin typeface="Arial"/>
                <a:cs typeface="Arial"/>
              </a:rPr>
              <a:t>es  decir las instalaciones, áreas que bajo circunstancias no adecuadas pueden  ocasionar accidentes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perdidas.</a:t>
            </a:r>
            <a:endParaRPr sz="1800">
              <a:latin typeface="Arial"/>
              <a:cs typeface="Arial"/>
            </a:endParaRPr>
          </a:p>
          <a:p>
            <a:pPr marL="12700" marR="29845">
              <a:lnSpc>
                <a:spcPct val="99400"/>
              </a:lnSpc>
              <a:spcBef>
                <a:spcPts val="60"/>
              </a:spcBef>
            </a:pPr>
            <a:r>
              <a:rPr sz="1800" spc="-5" dirty="0">
                <a:latin typeface="Arial"/>
                <a:cs typeface="Arial"/>
              </a:rPr>
              <a:t>Este factor de riesgo es una de las causas mas importantes de accidentes  </a:t>
            </a:r>
            <a:r>
              <a:rPr sz="1800" dirty="0">
                <a:latin typeface="Arial"/>
                <a:cs typeface="Arial"/>
              </a:rPr>
              <a:t>ya </a:t>
            </a:r>
            <a:r>
              <a:rPr sz="1800" spc="-5" dirty="0">
                <a:latin typeface="Arial"/>
                <a:cs typeface="Arial"/>
              </a:rPr>
              <a:t>que constituye una condición permanente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20" dirty="0">
                <a:latin typeface="Arial"/>
                <a:cs typeface="Arial"/>
              </a:rPr>
              <a:t>labor, </a:t>
            </a:r>
            <a:r>
              <a:rPr sz="1800" spc="-5" dirty="0">
                <a:latin typeface="Arial"/>
                <a:cs typeface="Arial"/>
              </a:rPr>
              <a:t>por </a:t>
            </a:r>
            <a:r>
              <a:rPr sz="1800" dirty="0">
                <a:latin typeface="Arial"/>
                <a:cs typeface="Arial"/>
              </a:rPr>
              <a:t>lo </a:t>
            </a:r>
            <a:r>
              <a:rPr sz="1800" spc="-5" dirty="0">
                <a:latin typeface="Arial"/>
                <a:cs typeface="Arial"/>
              </a:rPr>
              <a:t>tanto, las  características positivas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negativas que posean, son una constante durante  toda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jornada laboral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de ellas dependerá en alto grado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seguridad,  bienestar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productividad de los trabajadores.</a:t>
            </a:r>
            <a:endParaRPr sz="1800">
              <a:latin typeface="Arial"/>
              <a:cs typeface="Arial"/>
            </a:endParaRPr>
          </a:p>
          <a:p>
            <a:pPr marL="12700" marR="817244">
              <a:lnSpc>
                <a:spcPct val="101099"/>
              </a:lnSpc>
              <a:spcBef>
                <a:spcPts val="25"/>
              </a:spcBef>
            </a:pPr>
            <a:r>
              <a:rPr sz="1800" spc="-5" dirty="0">
                <a:latin typeface="Arial"/>
                <a:cs typeface="Arial"/>
              </a:rPr>
              <a:t>La clasificación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establece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siguiente manera según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fuente  generadora: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5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Estructura de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-5" dirty="0">
                <a:latin typeface="Arial"/>
                <a:cs typeface="Arial"/>
              </a:rPr>
              <a:t> locación.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Distribución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espacios.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ct val="100000"/>
              </a:lnSpc>
              <a:spcBef>
                <a:spcPts val="50"/>
              </a:spcBef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40" dirty="0">
                <a:latin typeface="Arial"/>
                <a:cs typeface="Arial"/>
              </a:rPr>
              <a:t>Techos </a:t>
            </a:r>
            <a:r>
              <a:rPr sz="1800" dirty="0">
                <a:latin typeface="Arial"/>
                <a:cs typeface="Arial"/>
              </a:rPr>
              <a:t>o</a:t>
            </a:r>
            <a:r>
              <a:rPr sz="1800" spc="2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cubiertas.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spcBef>
                <a:spcPts val="20"/>
              </a:spcBef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Pisos.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Distribución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máquinas.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spcBef>
                <a:spcPts val="25"/>
              </a:spcBef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Escaleras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 barandas.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Puertas.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ct val="100000"/>
              </a:lnSpc>
              <a:spcBef>
                <a:spcPts val="50"/>
              </a:spcBef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Áreas de circulación.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spcBef>
                <a:spcPts val="25"/>
              </a:spcBef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Paredes.</a:t>
            </a:r>
            <a:endParaRPr sz="1800">
              <a:latin typeface="Arial"/>
              <a:cs typeface="Arial"/>
            </a:endParaRPr>
          </a:p>
          <a:p>
            <a:pPr marL="93980" indent="-81915">
              <a:lnSpc>
                <a:spcPts val="2135"/>
              </a:lnSpc>
              <a:buSzPct val="38888"/>
              <a:buFont typeface="Wingdings"/>
              <a:buChar char=""/>
              <a:tabLst>
                <a:tab pos="94615" algn="l"/>
              </a:tabLst>
            </a:pPr>
            <a:r>
              <a:rPr sz="1800" spc="-5" dirty="0">
                <a:latin typeface="Arial"/>
                <a:cs typeface="Arial"/>
              </a:rPr>
              <a:t>Servicios </a:t>
            </a:r>
            <a:r>
              <a:rPr sz="1800" dirty="0">
                <a:latin typeface="Arial"/>
                <a:cs typeface="Arial"/>
              </a:rPr>
              <a:t>( </a:t>
            </a:r>
            <a:r>
              <a:rPr sz="1800" spc="-5" dirty="0">
                <a:latin typeface="Arial"/>
                <a:cs typeface="Arial"/>
              </a:rPr>
              <a:t>Baños, cuartos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espacios de cambio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suministros de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agua)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8344" y="4029455"/>
            <a:ext cx="3529584" cy="20909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3255" y="6946392"/>
            <a:ext cx="8641080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0824" y="437388"/>
            <a:ext cx="5637530" cy="543560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ct val="93200"/>
              </a:lnSpc>
              <a:spcBef>
                <a:spcPts val="260"/>
              </a:spcBef>
              <a:tabLst>
                <a:tab pos="659765" algn="l"/>
                <a:tab pos="999490" algn="l"/>
                <a:tab pos="1393190" algn="l"/>
                <a:tab pos="3309620" algn="l"/>
                <a:tab pos="3565525" algn="l"/>
                <a:tab pos="4436745" algn="l"/>
                <a:tab pos="4478020" algn="l"/>
                <a:tab pos="5200015" algn="l"/>
              </a:tabLst>
            </a:pPr>
            <a:r>
              <a:rPr sz="2000" spc="-5" dirty="0">
                <a:latin typeface="Arial"/>
                <a:cs typeface="Arial"/>
              </a:rPr>
              <a:t>Este	tipo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factor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riesgo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locátivo		</a:t>
            </a:r>
            <a:r>
              <a:rPr sz="2000" dirty="0">
                <a:latin typeface="Arial"/>
                <a:cs typeface="Arial"/>
              </a:rPr>
              <a:t>se  </a:t>
            </a:r>
            <a:r>
              <a:rPr sz="2000" spc="-5" dirty="0">
                <a:latin typeface="Arial"/>
                <a:cs typeface="Arial"/>
              </a:rPr>
              <a:t>caracteriza	</a:t>
            </a:r>
            <a:r>
              <a:rPr sz="2000" dirty="0">
                <a:latin typeface="Arial"/>
                <a:cs typeface="Arial"/>
              </a:rPr>
              <a:t>por </a:t>
            </a:r>
            <a:r>
              <a:rPr sz="2000" spc="-5" dirty="0">
                <a:latin typeface="Arial"/>
                <a:cs typeface="Arial"/>
              </a:rPr>
              <a:t>encontrarse	presente	</a:t>
            </a:r>
            <a:r>
              <a:rPr sz="2000" dirty="0">
                <a:latin typeface="Arial"/>
                <a:cs typeface="Arial"/>
              </a:rPr>
              <a:t>en las  </a:t>
            </a:r>
            <a:r>
              <a:rPr sz="2000" spc="-5" dirty="0">
                <a:latin typeface="Arial"/>
                <a:cs typeface="Arial"/>
              </a:rPr>
              <a:t>estructuras </a:t>
            </a:r>
            <a:r>
              <a:rPr sz="2000" dirty="0">
                <a:latin typeface="Arial"/>
                <a:cs typeface="Arial"/>
              </a:rPr>
              <a:t>de una edificación </a:t>
            </a:r>
            <a:r>
              <a:rPr sz="2000" spc="-5" dirty="0">
                <a:latin typeface="Arial"/>
                <a:cs typeface="Arial"/>
              </a:rPr>
              <a:t>(empresa) </a:t>
            </a:r>
            <a:r>
              <a:rPr sz="2000" dirty="0">
                <a:latin typeface="Arial"/>
                <a:cs typeface="Arial"/>
              </a:rPr>
              <a:t>en el  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an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en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en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as,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10" dirty="0">
                <a:latin typeface="Arial"/>
                <a:cs typeface="Arial"/>
              </a:rPr>
              <a:t> t</a:t>
            </a:r>
            <a:r>
              <a:rPr sz="2000" dirty="0">
                <a:latin typeface="Arial"/>
                <a:cs typeface="Arial"/>
              </a:rPr>
              <a:t>al 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ane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a	que  pueden	ocasionar </a:t>
            </a:r>
            <a:r>
              <a:rPr sz="2000" spc="-5" dirty="0">
                <a:latin typeface="Arial"/>
                <a:cs typeface="Arial"/>
              </a:rPr>
              <a:t>atrapamiento, caídas, </a:t>
            </a:r>
            <a:r>
              <a:rPr sz="2000" dirty="0">
                <a:latin typeface="Arial"/>
                <a:cs typeface="Arial"/>
              </a:rPr>
              <a:t>golpes  que a su vez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puedan</a:t>
            </a:r>
            <a:r>
              <a:rPr sz="2000" spc="-5" dirty="0">
                <a:latin typeface="Arial"/>
                <a:cs typeface="Arial"/>
              </a:rPr>
              <a:t> provocar	</a:t>
            </a:r>
            <a:r>
              <a:rPr sz="2000" dirty="0">
                <a:latin typeface="Arial"/>
                <a:cs typeface="Arial"/>
              </a:rPr>
              <a:t>lesiones  personales.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185"/>
              </a:lnSpc>
              <a:tabLst>
                <a:tab pos="1675764" algn="l"/>
                <a:tab pos="2887345" algn="l"/>
              </a:tabLst>
            </a:pPr>
            <a:r>
              <a:rPr sz="2000" dirty="0">
                <a:latin typeface="Arial"/>
                <a:cs typeface="Arial"/>
              </a:rPr>
              <a:t>Las </a:t>
            </a:r>
            <a:r>
              <a:rPr sz="2000" spc="-5" dirty="0">
                <a:latin typeface="Arial"/>
                <a:cs typeface="Arial"/>
              </a:rPr>
              <a:t>podemos	encontrar	</a:t>
            </a:r>
            <a:r>
              <a:rPr sz="2000" dirty="0">
                <a:latin typeface="Arial"/>
                <a:cs typeface="Arial"/>
              </a:rPr>
              <a:t>por causa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de: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00">
              <a:latin typeface="Arial"/>
              <a:cs typeface="Arial"/>
            </a:endParaRPr>
          </a:p>
          <a:p>
            <a:pPr marL="12700">
              <a:lnSpc>
                <a:spcPts val="2305"/>
              </a:lnSpc>
            </a:pPr>
            <a:r>
              <a:rPr sz="2000" spc="-5" dirty="0">
                <a:latin typeface="Arial"/>
                <a:cs typeface="Arial"/>
              </a:rPr>
              <a:t>*Falta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señalización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195"/>
              </a:lnSpc>
            </a:pPr>
            <a:r>
              <a:rPr sz="2000" spc="-5" dirty="0">
                <a:latin typeface="Arial"/>
                <a:cs typeface="Arial"/>
              </a:rPr>
              <a:t>*Falta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orden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aseo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45"/>
              </a:lnSpc>
              <a:tabLst>
                <a:tab pos="2142490" algn="l"/>
              </a:tabLst>
            </a:pPr>
            <a:r>
              <a:rPr sz="2000" spc="-5" dirty="0">
                <a:latin typeface="Arial"/>
                <a:cs typeface="Arial"/>
              </a:rPr>
              <a:t>*Almacenamiento	</a:t>
            </a:r>
            <a:r>
              <a:rPr sz="2000" dirty="0">
                <a:latin typeface="Arial"/>
                <a:cs typeface="Arial"/>
              </a:rPr>
              <a:t>inadecuado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55"/>
              </a:lnSpc>
            </a:pPr>
            <a:r>
              <a:rPr sz="2000" spc="-5" dirty="0">
                <a:latin typeface="Arial"/>
                <a:cs typeface="Arial"/>
              </a:rPr>
              <a:t>*Superficies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trabajo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defectuosas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195"/>
              </a:lnSpc>
            </a:pPr>
            <a:r>
              <a:rPr sz="2000" spc="-5" dirty="0">
                <a:latin typeface="Arial"/>
                <a:cs typeface="Arial"/>
              </a:rPr>
              <a:t>*Escaleras </a:t>
            </a:r>
            <a:r>
              <a:rPr sz="2000" dirty="0">
                <a:latin typeface="Arial"/>
                <a:cs typeface="Arial"/>
              </a:rPr>
              <a:t>y </a:t>
            </a:r>
            <a:r>
              <a:rPr sz="2000" spc="-5" dirty="0">
                <a:latin typeface="Arial"/>
                <a:cs typeface="Arial"/>
              </a:rPr>
              <a:t>rampas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inadecuadas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45"/>
              </a:lnSpc>
            </a:pPr>
            <a:r>
              <a:rPr sz="2000" spc="-35" dirty="0">
                <a:latin typeface="Arial"/>
                <a:cs typeface="Arial"/>
              </a:rPr>
              <a:t>*Techos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defectuosos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55"/>
              </a:lnSpc>
              <a:tabLst>
                <a:tab pos="1209040" algn="l"/>
                <a:tab pos="2366645" algn="l"/>
              </a:tabLst>
            </a:pPr>
            <a:r>
              <a:rPr sz="2000" spc="-5" dirty="0">
                <a:latin typeface="Arial"/>
                <a:cs typeface="Arial"/>
              </a:rPr>
              <a:t>*Arrumes	</a:t>
            </a:r>
            <a:r>
              <a:rPr sz="2000" dirty="0">
                <a:latin typeface="Arial"/>
                <a:cs typeface="Arial"/>
              </a:rPr>
              <a:t>elevados	si</a:t>
            </a:r>
            <a:r>
              <a:rPr sz="2000" spc="-5" dirty="0">
                <a:latin typeface="Arial"/>
                <a:cs typeface="Arial"/>
              </a:rPr>
              <a:t> estibas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10"/>
              </a:lnSpc>
            </a:pPr>
            <a:r>
              <a:rPr sz="2000" spc="-5" dirty="0">
                <a:latin typeface="Arial"/>
                <a:cs typeface="Arial"/>
              </a:rPr>
              <a:t>*Cargas </a:t>
            </a:r>
            <a:r>
              <a:rPr sz="2000" dirty="0">
                <a:latin typeface="Arial"/>
                <a:cs typeface="Arial"/>
              </a:rPr>
              <a:t>apoyadas en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muros.</a:t>
            </a:r>
            <a:endParaRPr sz="2000">
              <a:latin typeface="Arial"/>
              <a:cs typeface="Arial"/>
            </a:endParaRPr>
          </a:p>
          <a:p>
            <a:pPr marL="12700" marR="692785">
              <a:lnSpc>
                <a:spcPts val="2280"/>
              </a:lnSpc>
              <a:spcBef>
                <a:spcPts val="80"/>
              </a:spcBef>
              <a:tabLst>
                <a:tab pos="561340" algn="l"/>
              </a:tabLst>
            </a:pPr>
            <a:r>
              <a:rPr sz="2000" spc="-5" dirty="0">
                <a:latin typeface="Arial"/>
                <a:cs typeface="Arial"/>
              </a:rPr>
              <a:t>*En	</a:t>
            </a:r>
            <a:r>
              <a:rPr sz="2000" dirty="0">
                <a:latin typeface="Arial"/>
                <a:cs typeface="Arial"/>
              </a:rPr>
              <a:t>oficina cajones </a:t>
            </a:r>
            <a:r>
              <a:rPr sz="2000" spc="-5" dirty="0">
                <a:latin typeface="Arial"/>
                <a:cs typeface="Arial"/>
              </a:rPr>
              <a:t>abiertos </a:t>
            </a:r>
            <a:r>
              <a:rPr sz="2000" dirty="0">
                <a:latin typeface="Arial"/>
                <a:cs typeface="Arial"/>
              </a:rPr>
              <a:t>o muebles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mal  </a:t>
            </a:r>
            <a:r>
              <a:rPr sz="2000" dirty="0">
                <a:latin typeface="Arial"/>
                <a:cs typeface="Arial"/>
              </a:rPr>
              <a:t>ubicados.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047232" y="2264664"/>
            <a:ext cx="2551175" cy="30906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762" y="367283"/>
            <a:ext cx="41979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¿QUE </a:t>
            </a:r>
            <a:r>
              <a:rPr dirty="0"/>
              <a:t>ES EL </a:t>
            </a:r>
            <a:r>
              <a:rPr spc="-5" dirty="0"/>
              <a:t>RIESGO</a:t>
            </a:r>
            <a:r>
              <a:rPr spc="-90" dirty="0"/>
              <a:t> </a:t>
            </a:r>
            <a:r>
              <a:rPr spc="-5" dirty="0"/>
              <a:t>MECÁNICO?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1762" y="816355"/>
            <a:ext cx="8750935" cy="84581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400"/>
              </a:lnSpc>
              <a:spcBef>
                <a:spcPts val="110"/>
              </a:spcBef>
            </a:pPr>
            <a:r>
              <a:rPr sz="1800" spc="-5" dirty="0">
                <a:latin typeface="Arial"/>
                <a:cs typeface="Arial"/>
              </a:rPr>
              <a:t>Es el conjunto de los factores físicos que pueden dar lugar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una lesión por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acción  mecánica de los elementos de máquinas, herramientas, piezas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trabajar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materiales  proyectados,sólidos </a:t>
            </a:r>
            <a:r>
              <a:rPr sz="1800" dirty="0">
                <a:latin typeface="Arial"/>
                <a:cs typeface="Arial"/>
              </a:rPr>
              <a:t>o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fluidos.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830823" y="1813560"/>
            <a:ext cx="1514855" cy="11399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22247" y="1871472"/>
            <a:ext cx="2020824" cy="1066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53384" y="1822704"/>
            <a:ext cx="1804415" cy="12740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50324" y="3273044"/>
            <a:ext cx="7608570" cy="34639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>
              <a:lnSpc>
                <a:spcPct val="98500"/>
              </a:lnSpc>
              <a:spcBef>
                <a:spcPts val="130"/>
              </a:spcBef>
            </a:pPr>
            <a:r>
              <a:rPr sz="1800" spc="-5" dirty="0">
                <a:latin typeface="Arial"/>
                <a:cs typeface="Arial"/>
              </a:rPr>
              <a:t>Puede producirse en toda operación que implique manipulación de  herramientas manuales, motorizadas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no: fresadoras, lijadoras, tornos,  taladros, prensas, manipulación de vehículos, utilización de dispositivos de  elevación: grúas, puentes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grúa</a:t>
            </a:r>
            <a:r>
              <a:rPr sz="1600" b="1" spc="-5" dirty="0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900">
              <a:latin typeface="Arial"/>
              <a:cs typeface="Arial"/>
            </a:endParaRPr>
          </a:p>
          <a:p>
            <a:pPr marL="83820" marR="2255520">
              <a:lnSpc>
                <a:spcPct val="100000"/>
              </a:lnSpc>
            </a:pPr>
            <a:r>
              <a:rPr sz="2000" b="1" dirty="0">
                <a:latin typeface="Arial"/>
                <a:cs typeface="Arial"/>
              </a:rPr>
              <a:t>LAS </a:t>
            </a:r>
            <a:r>
              <a:rPr sz="2000" b="1" spc="-5" dirty="0">
                <a:latin typeface="Arial"/>
                <a:cs typeface="Arial"/>
              </a:rPr>
              <a:t>FORMAS </a:t>
            </a:r>
            <a:r>
              <a:rPr sz="2000" b="1" spc="-15" dirty="0">
                <a:latin typeface="Arial"/>
                <a:cs typeface="Arial"/>
              </a:rPr>
              <a:t>ELEMENTALES </a:t>
            </a:r>
            <a:r>
              <a:rPr sz="2000" b="1" dirty="0">
                <a:latin typeface="Arial"/>
                <a:cs typeface="Arial"/>
              </a:rPr>
              <a:t>DEL </a:t>
            </a:r>
            <a:r>
              <a:rPr sz="2000" b="1" spc="-5" dirty="0">
                <a:latin typeface="Arial"/>
                <a:cs typeface="Arial"/>
              </a:rPr>
              <a:t>RIESGO  MECÁNICO</a:t>
            </a:r>
            <a:r>
              <a:rPr sz="1400" b="1" spc="-5" dirty="0">
                <a:latin typeface="Arial"/>
                <a:cs typeface="Arial"/>
              </a:rPr>
              <a:t>:</a:t>
            </a:r>
            <a:endParaRPr sz="1400">
              <a:latin typeface="Arial"/>
              <a:cs typeface="Arial"/>
            </a:endParaRPr>
          </a:p>
          <a:p>
            <a:pPr marL="369570" indent="-286385">
              <a:lnSpc>
                <a:spcPct val="100000"/>
              </a:lnSpc>
              <a:spcBef>
                <a:spcPts val="1689"/>
              </a:spcBef>
              <a:buChar char="•"/>
              <a:tabLst>
                <a:tab pos="369570" algn="l"/>
                <a:tab pos="370205" algn="l"/>
              </a:tabLst>
            </a:pPr>
            <a:r>
              <a:rPr sz="1800" spc="-5" dirty="0">
                <a:latin typeface="Arial"/>
                <a:cs typeface="Arial"/>
              </a:rPr>
              <a:t>Peligro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Cizallamiento</a:t>
            </a:r>
            <a:endParaRPr sz="1800">
              <a:latin typeface="Arial"/>
              <a:cs typeface="Arial"/>
            </a:endParaRPr>
          </a:p>
          <a:p>
            <a:pPr marL="369570" indent="-286385">
              <a:lnSpc>
                <a:spcPct val="100000"/>
              </a:lnSpc>
              <a:spcBef>
                <a:spcPts val="50"/>
              </a:spcBef>
              <a:buChar char="•"/>
              <a:tabLst>
                <a:tab pos="369570" algn="l"/>
                <a:tab pos="370205" algn="l"/>
              </a:tabLst>
            </a:pPr>
            <a:r>
              <a:rPr sz="1800" spc="-5" dirty="0">
                <a:latin typeface="Arial"/>
                <a:cs typeface="Arial"/>
              </a:rPr>
              <a:t>Peligro atrapamiento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de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arrastre.</a:t>
            </a:r>
            <a:endParaRPr sz="1800">
              <a:latin typeface="Arial"/>
              <a:cs typeface="Arial"/>
            </a:endParaRPr>
          </a:p>
          <a:p>
            <a:pPr marL="369570" indent="-286385">
              <a:lnSpc>
                <a:spcPts val="2125"/>
              </a:lnSpc>
              <a:spcBef>
                <a:spcPts val="45"/>
              </a:spcBef>
              <a:buChar char="•"/>
              <a:tabLst>
                <a:tab pos="369570" algn="l"/>
                <a:tab pos="370205" algn="l"/>
              </a:tabLst>
            </a:pPr>
            <a:r>
              <a:rPr sz="1800" spc="-5" dirty="0">
                <a:latin typeface="Arial"/>
                <a:cs typeface="Arial"/>
              </a:rPr>
              <a:t>Peligro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aplastamiento.</a:t>
            </a:r>
            <a:endParaRPr sz="1800">
              <a:latin typeface="Arial"/>
              <a:cs typeface="Arial"/>
            </a:endParaRPr>
          </a:p>
          <a:p>
            <a:pPr marL="369570" indent="-286385">
              <a:lnSpc>
                <a:spcPts val="2125"/>
              </a:lnSpc>
              <a:buChar char="•"/>
              <a:tabLst>
                <a:tab pos="369570" algn="l"/>
                <a:tab pos="370205" algn="l"/>
              </a:tabLst>
            </a:pPr>
            <a:r>
              <a:rPr sz="1800" spc="-5" dirty="0">
                <a:latin typeface="Arial"/>
                <a:cs typeface="Arial"/>
              </a:rPr>
              <a:t>Peligro proyección de sólidos </a:t>
            </a:r>
            <a:r>
              <a:rPr sz="1800" dirty="0">
                <a:latin typeface="Arial"/>
                <a:cs typeface="Arial"/>
              </a:rPr>
              <a:t>o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fluidos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544311" y="4178808"/>
            <a:ext cx="3313176" cy="30662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737" y="50292"/>
            <a:ext cx="43529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14625" algn="l"/>
              </a:tabLst>
            </a:pPr>
            <a:r>
              <a:rPr spc="-5" dirty="0"/>
              <a:t>¿QUE 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EL</a:t>
            </a:r>
            <a:r>
              <a:rPr spc="-40" dirty="0"/>
              <a:t> </a:t>
            </a:r>
            <a:r>
              <a:rPr spc="-5" dirty="0"/>
              <a:t>RIESGO	ELÉCTRICO?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8737" y="673100"/>
            <a:ext cx="8141334" cy="66370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25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Son aquellos 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producen por descargas eléctricas esta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dividen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en: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</a:pPr>
            <a:r>
              <a:rPr sz="1800" spc="-5" dirty="0">
                <a:latin typeface="Arial"/>
                <a:cs typeface="Arial"/>
              </a:rPr>
              <a:t>*Corriente alterna; Corriente continua; Corriente estática.</a:t>
            </a:r>
            <a:endParaRPr sz="1800">
              <a:latin typeface="Arial"/>
              <a:cs typeface="Arial"/>
            </a:endParaRPr>
          </a:p>
          <a:p>
            <a:pPr marL="12700" marR="410845">
              <a:lnSpc>
                <a:spcPct val="100400"/>
              </a:lnSpc>
              <a:spcBef>
                <a:spcPts val="40"/>
              </a:spcBef>
              <a:tabLst>
                <a:tab pos="3378200" algn="l"/>
              </a:tabLst>
            </a:pPr>
            <a:r>
              <a:rPr sz="1800" spc="-5" dirty="0">
                <a:latin typeface="Arial"/>
                <a:cs typeface="Arial"/>
              </a:rPr>
              <a:t>Esta condición es </a:t>
            </a:r>
            <a:r>
              <a:rPr sz="1800" spc="3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peligrosa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por	falla del equipo que puede resultar en un  shock eléctrico, quemadura por arco eléctrico, por temperatura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explosión;  </a:t>
            </a:r>
            <a:r>
              <a:rPr sz="1800" spc="-30" dirty="0">
                <a:latin typeface="Arial"/>
                <a:cs typeface="Arial"/>
              </a:rPr>
              <a:t>Teniendo </a:t>
            </a:r>
            <a:r>
              <a:rPr sz="1800" spc="-5" dirty="0">
                <a:latin typeface="Arial"/>
                <a:cs typeface="Arial"/>
              </a:rPr>
              <a:t>contacto del cuerpo humano con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corriente eléctrica por las  siguientes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circunstancias: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090"/>
              </a:lnSpc>
            </a:pPr>
            <a:r>
              <a:rPr sz="1800" spc="-5" dirty="0">
                <a:latin typeface="Arial"/>
                <a:cs typeface="Arial"/>
              </a:rPr>
              <a:t>*Que el cuerpo humano sea conductor (capaz de transmitir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energía</a:t>
            </a:r>
            <a:r>
              <a:rPr sz="1800" spc="5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eléctrica).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  <a:spcBef>
                <a:spcPts val="45"/>
              </a:spcBef>
            </a:pPr>
            <a:r>
              <a:rPr sz="1800" spc="-5" dirty="0">
                <a:latin typeface="Arial"/>
                <a:cs typeface="Arial"/>
              </a:rPr>
              <a:t>*Que el cuerpo humano forme parte de un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circuito.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</a:pPr>
            <a:r>
              <a:rPr sz="1800" dirty="0">
                <a:latin typeface="Arial"/>
                <a:cs typeface="Arial"/>
              </a:rPr>
              <a:t>* </a:t>
            </a:r>
            <a:r>
              <a:rPr sz="1800" spc="-5" dirty="0">
                <a:latin typeface="Arial"/>
                <a:cs typeface="Arial"/>
              </a:rPr>
              <a:t>Que exista una diferencia de tensiones entre dos puntos de contacto.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800" spc="-5" dirty="0">
                <a:latin typeface="Arial"/>
                <a:cs typeface="Arial"/>
              </a:rPr>
              <a:t>El contacto puede ser:</a:t>
            </a:r>
            <a:endParaRPr sz="1800">
              <a:latin typeface="Arial"/>
              <a:cs typeface="Arial"/>
            </a:endParaRPr>
          </a:p>
          <a:p>
            <a:pPr marL="12700" marR="271780">
              <a:lnSpc>
                <a:spcPct val="99400"/>
              </a:lnSpc>
              <a:spcBef>
                <a:spcPts val="60"/>
              </a:spcBef>
            </a:pPr>
            <a:r>
              <a:rPr sz="1800" spc="-5" dirty="0">
                <a:latin typeface="Arial"/>
                <a:cs typeface="Arial"/>
              </a:rPr>
              <a:t>*Contacto directo:cuando una persona toca </a:t>
            </a:r>
            <a:r>
              <a:rPr sz="1800" dirty="0">
                <a:latin typeface="Arial"/>
                <a:cs typeface="Arial"/>
              </a:rPr>
              <a:t>o se </a:t>
            </a:r>
            <a:r>
              <a:rPr sz="1800" spc="-5" dirty="0">
                <a:latin typeface="Arial"/>
                <a:cs typeface="Arial"/>
              </a:rPr>
              <a:t>pone en contacto con un  </a:t>
            </a:r>
            <a:r>
              <a:rPr sz="1800" spc="-15" dirty="0">
                <a:latin typeface="Arial"/>
                <a:cs typeface="Arial"/>
              </a:rPr>
              <a:t>conductor, </a:t>
            </a:r>
            <a:r>
              <a:rPr sz="1800" spc="-5" dirty="0">
                <a:latin typeface="Arial"/>
                <a:cs typeface="Arial"/>
              </a:rPr>
              <a:t>instalación, elemento eléctrico, (máquina, enchufe, portalámparas,  etc, </a:t>
            </a:r>
            <a:r>
              <a:rPr sz="1800" dirty="0">
                <a:latin typeface="Arial"/>
                <a:cs typeface="Arial"/>
              </a:rPr>
              <a:t>) </a:t>
            </a:r>
            <a:r>
              <a:rPr sz="1800" spc="-5" dirty="0">
                <a:latin typeface="Arial"/>
                <a:cs typeface="Arial"/>
              </a:rPr>
              <a:t>bajo tensión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directa.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090"/>
              </a:lnSpc>
            </a:pPr>
            <a:r>
              <a:rPr sz="1800" spc="-5" dirty="0">
                <a:latin typeface="Arial"/>
                <a:cs typeface="Arial"/>
              </a:rPr>
              <a:t>*Contacto indirecto: aquellos 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producen al tocar partes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metálicas,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800" spc="-5" dirty="0">
                <a:latin typeface="Arial"/>
                <a:cs typeface="Arial"/>
              </a:rPr>
              <a:t>conductores, elementos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máquinas, carcasas,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etc.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5" dirty="0">
                <a:latin typeface="Arial"/>
                <a:cs typeface="Arial"/>
              </a:rPr>
              <a:t>LOS </a:t>
            </a:r>
            <a:r>
              <a:rPr sz="2000" b="1" spc="-20" dirty="0">
                <a:latin typeface="Arial"/>
                <a:cs typeface="Arial"/>
              </a:rPr>
              <a:t>FACTORES </a:t>
            </a:r>
            <a:r>
              <a:rPr sz="2000" b="1" spc="-5" dirty="0">
                <a:latin typeface="Arial"/>
                <a:cs typeface="Arial"/>
              </a:rPr>
              <a:t>QUE INTERVIENEN</a:t>
            </a:r>
            <a:r>
              <a:rPr sz="2000" b="1" spc="-4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SON: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9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</a:pPr>
            <a:r>
              <a:rPr sz="1800" spc="-5" dirty="0">
                <a:latin typeface="Arial"/>
                <a:cs typeface="Arial"/>
              </a:rPr>
              <a:t>*Intensidad de corriente </a:t>
            </a:r>
            <a:r>
              <a:rPr sz="1800" dirty="0">
                <a:latin typeface="Arial"/>
                <a:cs typeface="Arial"/>
              </a:rPr>
              <a:t>(</a:t>
            </a:r>
            <a:r>
              <a:rPr sz="1800" spc="-10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Amperaje)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</a:pPr>
            <a:r>
              <a:rPr sz="1800" spc="-30" dirty="0">
                <a:latin typeface="Arial"/>
                <a:cs typeface="Arial"/>
              </a:rPr>
              <a:t>*Tensión </a:t>
            </a:r>
            <a:r>
              <a:rPr sz="1800" spc="-5" dirty="0">
                <a:latin typeface="Arial"/>
                <a:cs typeface="Arial"/>
              </a:rPr>
              <a:t>de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corriente(Voltaje)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800" spc="-5" dirty="0">
                <a:latin typeface="Arial"/>
                <a:cs typeface="Arial"/>
              </a:rPr>
              <a:t>*</a:t>
            </a:r>
            <a:r>
              <a:rPr sz="1800" b="1" spc="-5" dirty="0">
                <a:latin typeface="Arial"/>
                <a:cs typeface="Arial"/>
              </a:rPr>
              <a:t>Frecuencia </a:t>
            </a:r>
            <a:r>
              <a:rPr sz="1800" b="1" dirty="0">
                <a:latin typeface="Arial"/>
                <a:cs typeface="Arial"/>
              </a:rPr>
              <a:t>de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corriente;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  <a:spcBef>
                <a:spcPts val="50"/>
              </a:spcBef>
            </a:pPr>
            <a:r>
              <a:rPr sz="1800" spc="-5" dirty="0">
                <a:latin typeface="Arial"/>
                <a:cs typeface="Arial"/>
              </a:rPr>
              <a:t>*Resistencia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corporal(Aislamiento)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</a:pPr>
            <a:r>
              <a:rPr sz="1800" spc="-5" dirty="0">
                <a:latin typeface="Arial"/>
                <a:cs typeface="Arial"/>
              </a:rPr>
              <a:t>*Duración  de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corriente(Tiempo)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800" spc="-10" dirty="0">
                <a:latin typeface="Arial"/>
                <a:cs typeface="Arial"/>
              </a:rPr>
              <a:t>*Trayecto </a:t>
            </a:r>
            <a:r>
              <a:rPr sz="1800" spc="-5" dirty="0">
                <a:latin typeface="Arial"/>
                <a:cs typeface="Arial"/>
              </a:rPr>
              <a:t>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corriente( Camino que corre).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77840" y="5291328"/>
            <a:ext cx="3099816" cy="19476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876031" y="27432"/>
            <a:ext cx="1097279" cy="9753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8588" y="163068"/>
            <a:ext cx="54076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14625" algn="l"/>
              </a:tabLst>
            </a:pPr>
            <a:r>
              <a:rPr spc="-5" dirty="0"/>
              <a:t>¿QUE 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EL</a:t>
            </a:r>
            <a:r>
              <a:rPr spc="-35" dirty="0"/>
              <a:t> </a:t>
            </a:r>
            <a:r>
              <a:rPr spc="-5" dirty="0"/>
              <a:t>RIESGO	</a:t>
            </a:r>
            <a:r>
              <a:rPr dirty="0"/>
              <a:t>DE </a:t>
            </a:r>
            <a:r>
              <a:rPr spc="-5" dirty="0"/>
              <a:t>TRANSITO </a:t>
            </a:r>
            <a:r>
              <a:rPr dirty="0"/>
              <a:t>-</a:t>
            </a:r>
            <a:r>
              <a:rPr spc="-75" dirty="0"/>
              <a:t> </a:t>
            </a:r>
            <a:r>
              <a:rPr spc="-5" dirty="0"/>
              <a:t>VIAL?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8737" y="481076"/>
            <a:ext cx="7799070" cy="1391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400"/>
              </a:lnSpc>
              <a:spcBef>
                <a:spcPts val="110"/>
              </a:spcBef>
            </a:pPr>
            <a:r>
              <a:rPr sz="1800" spc="-5" dirty="0">
                <a:latin typeface="Arial"/>
                <a:cs typeface="Arial"/>
              </a:rPr>
              <a:t>Suceso 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produce en vía pública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privada </a:t>
            </a:r>
            <a:r>
              <a:rPr sz="1800" dirty="0">
                <a:latin typeface="Arial"/>
                <a:cs typeface="Arial"/>
              </a:rPr>
              <a:t>e </a:t>
            </a:r>
            <a:r>
              <a:rPr sz="1800" spc="-5" dirty="0">
                <a:latin typeface="Arial"/>
                <a:cs typeface="Arial"/>
              </a:rPr>
              <a:t>involucra al menos un  vehículo en movimiento, que ocasiona una lesión orgánica, una perturbación  funcional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psiquiátrica,invalidez </a:t>
            </a:r>
            <a:r>
              <a:rPr sz="1800" dirty="0">
                <a:latin typeface="Arial"/>
                <a:cs typeface="Arial"/>
              </a:rPr>
              <a:t>o la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muerte.</a:t>
            </a:r>
            <a:endParaRPr sz="1800">
              <a:latin typeface="Arial"/>
              <a:cs typeface="Arial"/>
            </a:endParaRPr>
          </a:p>
          <a:p>
            <a:pPr marL="12700" marR="132080">
              <a:lnSpc>
                <a:spcPts val="2180"/>
              </a:lnSpc>
              <a:spcBef>
                <a:spcPts val="10"/>
              </a:spcBef>
            </a:pPr>
            <a:r>
              <a:rPr sz="1800" spc="-5" dirty="0">
                <a:latin typeface="Arial"/>
                <a:cs typeface="Arial"/>
              </a:rPr>
              <a:t>En Colombia los accidentes de transito son considerados un problema de  salud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pública.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737" y="4425188"/>
            <a:ext cx="2400935" cy="2345055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ct val="93200"/>
              </a:lnSpc>
              <a:spcBef>
                <a:spcPts val="245"/>
              </a:spcBef>
            </a:pPr>
            <a:r>
              <a:rPr sz="1800" b="1" spc="-5" dirty="0">
                <a:latin typeface="Arial"/>
                <a:cs typeface="Arial"/>
              </a:rPr>
              <a:t>Si conduces </a:t>
            </a:r>
            <a:r>
              <a:rPr sz="1800" b="1" dirty="0">
                <a:latin typeface="Arial"/>
                <a:cs typeface="Arial"/>
              </a:rPr>
              <a:t>un </a:t>
            </a:r>
            <a:r>
              <a:rPr sz="1800" b="1" spc="-5" dirty="0">
                <a:latin typeface="Arial"/>
                <a:cs typeface="Arial"/>
              </a:rPr>
              <a:t>carro  </a:t>
            </a:r>
            <a:r>
              <a:rPr sz="1800" b="1" dirty="0">
                <a:latin typeface="Arial"/>
                <a:cs typeface="Arial"/>
              </a:rPr>
              <a:t>o </a:t>
            </a:r>
            <a:r>
              <a:rPr sz="1800" b="1" spc="-5" dirty="0">
                <a:latin typeface="Arial"/>
                <a:cs typeface="Arial"/>
              </a:rPr>
              <a:t>moto: </a:t>
            </a:r>
            <a:r>
              <a:rPr sz="1800" spc="-5" dirty="0">
                <a:latin typeface="Arial"/>
                <a:cs typeface="Arial"/>
              </a:rPr>
              <a:t>Conoce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respeta las señales de  tránsito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los límites de  velocidad. Recuerda  que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velocidad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influye  directamente en las  consecuencias de los  accidentes de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tránsito.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57029" y="4422140"/>
            <a:ext cx="2794635" cy="285115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>
              <a:lnSpc>
                <a:spcPct val="93000"/>
              </a:lnSpc>
              <a:spcBef>
                <a:spcPts val="250"/>
              </a:spcBef>
            </a:pPr>
            <a:r>
              <a:rPr sz="1800" b="1" spc="-5" dirty="0">
                <a:latin typeface="Arial"/>
                <a:cs typeface="Arial"/>
              </a:rPr>
              <a:t>Si eres pasajero: </a:t>
            </a:r>
            <a:r>
              <a:rPr sz="1800" dirty="0">
                <a:latin typeface="Arial"/>
                <a:cs typeface="Arial"/>
              </a:rPr>
              <a:t>No  </a:t>
            </a:r>
            <a:r>
              <a:rPr sz="1800" spc="-5" dirty="0">
                <a:latin typeface="Arial"/>
                <a:cs typeface="Arial"/>
              </a:rPr>
              <a:t>distraigas al </a:t>
            </a:r>
            <a:r>
              <a:rPr sz="1800" spc="-15" dirty="0">
                <a:latin typeface="Arial"/>
                <a:cs typeface="Arial"/>
              </a:rPr>
              <a:t>conductor,  </a:t>
            </a:r>
            <a:r>
              <a:rPr sz="1800" spc="-5" dirty="0">
                <a:latin typeface="Arial"/>
                <a:cs typeface="Arial"/>
              </a:rPr>
              <a:t>ayúdalo para que todos  sus sentidos estén puestos  en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vía;Usa siempre el  cinturón de seguridad,  inclusive los del asiento  trasero. </a:t>
            </a:r>
            <a:r>
              <a:rPr sz="1800" spc="-55" dirty="0">
                <a:latin typeface="Arial"/>
                <a:cs typeface="Arial"/>
              </a:rPr>
              <a:t>Toma </a:t>
            </a:r>
            <a:r>
              <a:rPr sz="1800" spc="-5" dirty="0">
                <a:latin typeface="Arial"/>
                <a:cs typeface="Arial"/>
              </a:rPr>
              <a:t>taxis  seguros, verifica que tenga  cinturón de seguridad atrás  antes de subirte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¡Úsalo¡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54242" y="4437379"/>
            <a:ext cx="2921635" cy="285115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>
              <a:lnSpc>
                <a:spcPct val="93000"/>
              </a:lnSpc>
              <a:spcBef>
                <a:spcPts val="250"/>
              </a:spcBef>
            </a:pPr>
            <a:r>
              <a:rPr sz="1800" b="1" spc="-5" dirty="0">
                <a:latin typeface="Arial"/>
                <a:cs typeface="Arial"/>
              </a:rPr>
              <a:t>Si eres </a:t>
            </a:r>
            <a:r>
              <a:rPr sz="1800" b="1" dirty="0">
                <a:latin typeface="Arial"/>
                <a:cs typeface="Arial"/>
              </a:rPr>
              <a:t>un </a:t>
            </a:r>
            <a:r>
              <a:rPr sz="1800" b="1" spc="-5" dirty="0">
                <a:latin typeface="Arial"/>
                <a:cs typeface="Arial"/>
              </a:rPr>
              <a:t>peatón: </a:t>
            </a:r>
            <a:r>
              <a:rPr sz="1800" spc="-5" dirty="0">
                <a:latin typeface="Arial"/>
                <a:cs typeface="Arial"/>
              </a:rPr>
              <a:t>Camina  siempre sobre el andén;  Paciencia, no importa que te  creas un velocista olímpico,  espera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que cambie el  semáforo.Cruza únicamente  por cebras, esquinas </a:t>
            </a:r>
            <a:r>
              <a:rPr sz="1800" dirty="0">
                <a:latin typeface="Arial"/>
                <a:cs typeface="Arial"/>
              </a:rPr>
              <a:t>o  </a:t>
            </a:r>
            <a:r>
              <a:rPr sz="1800" spc="-5" dirty="0">
                <a:latin typeface="Arial"/>
                <a:cs typeface="Arial"/>
              </a:rPr>
              <a:t>puentes. </a:t>
            </a:r>
            <a:r>
              <a:rPr sz="1800" dirty="0">
                <a:latin typeface="Arial"/>
                <a:cs typeface="Arial"/>
              </a:rPr>
              <a:t>Mira </a:t>
            </a:r>
            <a:r>
              <a:rPr sz="1800" spc="-5" dirty="0">
                <a:latin typeface="Arial"/>
                <a:cs typeface="Arial"/>
              </a:rPr>
              <a:t>hacia ambos  lados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asegúrate que no  haya carros en movimiento  antes de pasar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calle.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108191" y="2121407"/>
            <a:ext cx="2173223" cy="22372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5" y="2231135"/>
            <a:ext cx="1944624" cy="1911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77311" y="2121407"/>
            <a:ext cx="2523743" cy="20909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737" y="166116"/>
            <a:ext cx="406590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84475" algn="l"/>
              </a:tabLst>
            </a:pPr>
            <a:r>
              <a:rPr dirty="0"/>
              <a:t>¿</a:t>
            </a:r>
            <a:r>
              <a:rPr spc="-5" dirty="0"/>
              <a:t> </a:t>
            </a:r>
            <a:r>
              <a:rPr spc="-10" dirty="0"/>
              <a:t>Q</a:t>
            </a:r>
            <a:r>
              <a:rPr spc="5" dirty="0"/>
              <a:t>U</a:t>
            </a:r>
            <a:r>
              <a:rPr dirty="0"/>
              <a:t>E</a:t>
            </a:r>
            <a:r>
              <a:rPr spc="-5" dirty="0"/>
              <a:t> </a:t>
            </a:r>
            <a:r>
              <a:rPr dirty="0"/>
              <a:t>ES</a:t>
            </a:r>
            <a:r>
              <a:rPr spc="-5" dirty="0"/>
              <a:t> </a:t>
            </a:r>
            <a:r>
              <a:rPr dirty="0"/>
              <a:t>EL</a:t>
            </a:r>
            <a:r>
              <a:rPr spc="-40" dirty="0"/>
              <a:t> </a:t>
            </a:r>
            <a:r>
              <a:rPr spc="5" dirty="0"/>
              <a:t>R</a:t>
            </a:r>
            <a:r>
              <a:rPr spc="-10" dirty="0"/>
              <a:t>I</a:t>
            </a:r>
            <a:r>
              <a:rPr dirty="0"/>
              <a:t>ES</a:t>
            </a:r>
            <a:r>
              <a:rPr spc="-10" dirty="0"/>
              <a:t>G</a:t>
            </a:r>
            <a:r>
              <a:rPr dirty="0"/>
              <a:t>O	</a:t>
            </a:r>
            <a:r>
              <a:rPr spc="-10" dirty="0"/>
              <a:t>Q</a:t>
            </a:r>
            <a:r>
              <a:rPr spc="5" dirty="0"/>
              <a:t>U</a:t>
            </a:r>
            <a:r>
              <a:rPr spc="-10" dirty="0"/>
              <a:t>Í</a:t>
            </a:r>
            <a:r>
              <a:rPr spc="-5" dirty="0"/>
              <a:t>M</a:t>
            </a:r>
            <a:r>
              <a:rPr spc="-10" dirty="0"/>
              <a:t>I</a:t>
            </a:r>
            <a:r>
              <a:rPr spc="5" dirty="0"/>
              <a:t>C</a:t>
            </a:r>
            <a:r>
              <a:rPr spc="-10" dirty="0"/>
              <a:t>O</a:t>
            </a:r>
            <a:r>
              <a:rPr dirty="0"/>
              <a:t>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8737" y="788923"/>
            <a:ext cx="6275070" cy="6054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347980">
              <a:lnSpc>
                <a:spcPct val="99400"/>
              </a:lnSpc>
              <a:spcBef>
                <a:spcPts val="110"/>
              </a:spcBef>
            </a:pPr>
            <a:r>
              <a:rPr sz="1800" spc="-5" dirty="0">
                <a:latin typeface="Arial"/>
                <a:cs typeface="Arial"/>
              </a:rPr>
              <a:t>Es aquel producido por una exposición no controlada </a:t>
            </a:r>
            <a:r>
              <a:rPr sz="1800" dirty="0">
                <a:latin typeface="Arial"/>
                <a:cs typeface="Arial"/>
              </a:rPr>
              <a:t>a  </a:t>
            </a:r>
            <a:r>
              <a:rPr sz="1800" spc="-5" dirty="0">
                <a:latin typeface="Arial"/>
                <a:cs typeface="Arial"/>
              </a:rPr>
              <a:t>agentes químicos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cual puede producir efectos agudos </a:t>
            </a:r>
            <a:r>
              <a:rPr sz="1800" dirty="0">
                <a:latin typeface="Arial"/>
                <a:cs typeface="Arial"/>
              </a:rPr>
              <a:t>o  </a:t>
            </a:r>
            <a:r>
              <a:rPr sz="1800" spc="-5" dirty="0">
                <a:latin typeface="Arial"/>
                <a:cs typeface="Arial"/>
              </a:rPr>
              <a:t>crónicos </a:t>
            </a:r>
            <a:r>
              <a:rPr sz="1800" dirty="0">
                <a:latin typeface="Arial"/>
                <a:cs typeface="Arial"/>
              </a:rPr>
              <a:t>y la </a:t>
            </a:r>
            <a:r>
              <a:rPr sz="1800" spc="-5" dirty="0">
                <a:latin typeface="Arial"/>
                <a:cs typeface="Arial"/>
              </a:rPr>
              <a:t>aparición de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enfermedades.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10"/>
              </a:lnSpc>
            </a:pPr>
            <a:r>
              <a:rPr sz="1800" spc="-5" dirty="0">
                <a:latin typeface="Arial"/>
                <a:cs typeface="Arial"/>
              </a:rPr>
              <a:t>La sustancia química es capaz de producir un daño en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el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800" spc="-5" dirty="0">
                <a:latin typeface="Arial"/>
                <a:cs typeface="Arial"/>
              </a:rPr>
              <a:t>organismo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humano: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  <a:spcBef>
                <a:spcPts val="25"/>
              </a:spcBef>
            </a:pPr>
            <a:r>
              <a:rPr sz="1800" spc="-5" dirty="0">
                <a:latin typeface="Arial"/>
                <a:cs typeface="Arial"/>
              </a:rPr>
              <a:t>*Si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absorbe en suficiente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cantidad.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</a:pPr>
            <a:r>
              <a:rPr sz="1800" spc="-5" dirty="0">
                <a:latin typeface="Arial"/>
                <a:cs typeface="Arial"/>
              </a:rPr>
              <a:t>*Dependiendo de </a:t>
            </a:r>
            <a:r>
              <a:rPr sz="1800" dirty="0">
                <a:latin typeface="Arial"/>
                <a:cs typeface="Arial"/>
              </a:rPr>
              <a:t>su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toxicidad.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800" spc="-5" dirty="0">
                <a:latin typeface="Arial"/>
                <a:cs typeface="Arial"/>
              </a:rPr>
              <a:t>*Dependiendo de las vías de entrada en el organismo.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50">
              <a:latin typeface="Arial"/>
              <a:cs typeface="Arial"/>
            </a:endParaRPr>
          </a:p>
          <a:p>
            <a:pPr marL="12700" marR="5080">
              <a:lnSpc>
                <a:spcPct val="99400"/>
              </a:lnSpc>
              <a:spcBef>
                <a:spcPts val="5"/>
              </a:spcBef>
            </a:pPr>
            <a:r>
              <a:rPr sz="1800" spc="-20" dirty="0">
                <a:latin typeface="Arial"/>
                <a:cs typeface="Arial"/>
              </a:rPr>
              <a:t>Toxicidad:Es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capacidad </a:t>
            </a:r>
            <a:r>
              <a:rPr sz="1800" dirty="0">
                <a:latin typeface="Arial"/>
                <a:cs typeface="Arial"/>
              </a:rPr>
              <a:t>o la </a:t>
            </a:r>
            <a:r>
              <a:rPr sz="1800" spc="-5" dirty="0">
                <a:latin typeface="Arial"/>
                <a:cs typeface="Arial"/>
              </a:rPr>
              <a:t>propiedad de una sustancia de  causar efectos adversos sobre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salud,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cantidad  determinada de una sustancia que podría esperarse que, en  condiciones específicas, ocasionara daños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un organismo  vivo.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00">
              <a:latin typeface="Arial"/>
              <a:cs typeface="Arial"/>
            </a:endParaRPr>
          </a:p>
          <a:p>
            <a:pPr marL="12700" marR="156845">
              <a:lnSpc>
                <a:spcPts val="2110"/>
              </a:lnSpc>
            </a:pPr>
            <a:r>
              <a:rPr sz="1800" b="1" dirty="0">
                <a:latin typeface="Arial"/>
                <a:cs typeface="Arial"/>
              </a:rPr>
              <a:t>Los </a:t>
            </a:r>
            <a:r>
              <a:rPr sz="1800" b="1" spc="-5" dirty="0">
                <a:latin typeface="Arial"/>
                <a:cs typeface="Arial"/>
              </a:rPr>
              <a:t>agentes químicos se clasifican en: </a:t>
            </a:r>
            <a:r>
              <a:rPr sz="1800" spc="-5" dirty="0">
                <a:latin typeface="Arial"/>
                <a:cs typeface="Arial"/>
              </a:rPr>
              <a:t>Por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forma en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presentan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son: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25"/>
              </a:lnSpc>
            </a:pPr>
            <a:r>
              <a:rPr sz="1800" spc="-5" dirty="0">
                <a:latin typeface="Arial"/>
                <a:cs typeface="Arial"/>
              </a:rPr>
              <a:t>Aerosoles, Humos, Gases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490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Vapores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50">
              <a:latin typeface="Arial"/>
              <a:cs typeface="Arial"/>
            </a:endParaRPr>
          </a:p>
          <a:p>
            <a:pPr marL="12700" marR="601980" algn="just">
              <a:lnSpc>
                <a:spcPct val="99400"/>
              </a:lnSpc>
              <a:spcBef>
                <a:spcPts val="5"/>
              </a:spcBef>
            </a:pPr>
            <a:r>
              <a:rPr sz="1800" spc="-5" dirty="0">
                <a:latin typeface="Arial"/>
                <a:cs typeface="Arial"/>
              </a:rPr>
              <a:t>Por sus efectos son: Irritantes, Asfixiantes,</a:t>
            </a:r>
            <a:r>
              <a:rPr sz="1800" spc="-17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Anestésicos,  Sensibilizantes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alérgicos, cancerígenos, corrosivos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neumoconióticos.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510528" y="323088"/>
            <a:ext cx="1965960" cy="18745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27647" y="4895088"/>
            <a:ext cx="2026920" cy="20756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¿QUE </a:t>
            </a:r>
            <a:r>
              <a:rPr dirty="0"/>
              <a:t>ES EL </a:t>
            </a:r>
            <a:r>
              <a:rPr spc="-5" dirty="0"/>
              <a:t>RIESGO</a:t>
            </a:r>
            <a:r>
              <a:rPr spc="-130" dirty="0"/>
              <a:t> </a:t>
            </a:r>
            <a:r>
              <a:rPr spc="-5" dirty="0"/>
              <a:t>BIOLOGICO?</a:t>
            </a:r>
          </a:p>
        </p:txBody>
      </p:sp>
      <p:sp>
        <p:nvSpPr>
          <p:cNvPr id="3" name="object 3"/>
          <p:cNvSpPr/>
          <p:nvPr/>
        </p:nvSpPr>
        <p:spPr>
          <a:xfrm>
            <a:off x="51815" y="3895344"/>
            <a:ext cx="2468880" cy="9570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251447" y="4998720"/>
            <a:ext cx="2788920" cy="10119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1274" y="325628"/>
            <a:ext cx="8916670" cy="570992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81280">
              <a:lnSpc>
                <a:spcPts val="1989"/>
              </a:lnSpc>
              <a:spcBef>
                <a:spcPts val="305"/>
              </a:spcBef>
            </a:pPr>
            <a:r>
              <a:rPr sz="1800" spc="-5" dirty="0">
                <a:latin typeface="Arial"/>
                <a:cs typeface="Arial"/>
              </a:rPr>
              <a:t>Consiste en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presencia de un organismo, </a:t>
            </a:r>
            <a:r>
              <a:rPr sz="1800" dirty="0">
                <a:latin typeface="Arial"/>
                <a:cs typeface="Arial"/>
              </a:rPr>
              <a:t>o la </a:t>
            </a:r>
            <a:r>
              <a:rPr sz="1800" spc="-5" dirty="0">
                <a:latin typeface="Arial"/>
                <a:cs typeface="Arial"/>
              </a:rPr>
              <a:t>sustancia derivada de un organismo,  que plantea, una amenaza </a:t>
            </a:r>
            <a:r>
              <a:rPr sz="1800" dirty="0">
                <a:latin typeface="Arial"/>
                <a:cs typeface="Arial"/>
              </a:rPr>
              <a:t>a la </a:t>
            </a:r>
            <a:r>
              <a:rPr sz="1800" spc="-5" dirty="0">
                <a:latin typeface="Arial"/>
                <a:cs typeface="Arial"/>
              </a:rPr>
              <a:t>salud humana, los animales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otros seres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vivos.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930"/>
              </a:lnSpc>
            </a:pPr>
            <a:r>
              <a:rPr sz="1800" spc="-5" dirty="0">
                <a:latin typeface="Arial"/>
                <a:cs typeface="Arial"/>
              </a:rPr>
              <a:t>Estos en general pueden ser transmitidos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través del aire (vía respiratoria),</a:t>
            </a:r>
            <a:r>
              <a:rPr sz="1800" spc="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sangre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ts val="1989"/>
              </a:lnSpc>
              <a:spcBef>
                <a:spcPts val="185"/>
              </a:spcBef>
            </a:pPr>
            <a:r>
              <a:rPr sz="1800" spc="-5" dirty="0">
                <a:latin typeface="Arial"/>
                <a:cs typeface="Arial"/>
              </a:rPr>
              <a:t>(sanguínea)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de los fluidos corporales </a:t>
            </a:r>
            <a:r>
              <a:rPr sz="1800" dirty="0">
                <a:latin typeface="Arial"/>
                <a:cs typeface="Arial"/>
              </a:rPr>
              <a:t>( </a:t>
            </a:r>
            <a:r>
              <a:rPr sz="1800" spc="-5" dirty="0">
                <a:latin typeface="Arial"/>
                <a:cs typeface="Arial"/>
              </a:rPr>
              <a:t>piel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mucosas), esto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conoce como cadena  epidemiológica.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885"/>
              </a:lnSpc>
            </a:pPr>
            <a:r>
              <a:rPr sz="1800" spc="-5" dirty="0">
                <a:latin typeface="Arial"/>
                <a:cs typeface="Arial"/>
              </a:rPr>
              <a:t>Las formas de contagio son por contacto directo con personas </a:t>
            </a:r>
            <a:r>
              <a:rPr sz="1800" dirty="0">
                <a:latin typeface="Arial"/>
                <a:cs typeface="Arial"/>
              </a:rPr>
              <a:t>u </a:t>
            </a:r>
            <a:r>
              <a:rPr sz="1800" spc="-5" dirty="0">
                <a:latin typeface="Arial"/>
                <a:cs typeface="Arial"/>
              </a:rPr>
              <a:t>objetos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contaminados.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005"/>
              </a:lnSpc>
            </a:pPr>
            <a:r>
              <a:rPr sz="1800" spc="-5" dirty="0">
                <a:latin typeface="Arial"/>
                <a:cs typeface="Arial"/>
              </a:rPr>
              <a:t>Los mecanismos de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prevención: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1989"/>
              </a:lnSpc>
              <a:buSzPct val="38888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Lavarse las manos con agua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jabón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frecuentemente.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2005"/>
              </a:lnSpc>
              <a:buSzPct val="38888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Cuando estornude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tosa cúbrase usando el tapabocas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con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parte del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brazo.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2005"/>
              </a:lnSpc>
              <a:buSzPct val="38888"/>
              <a:buFont typeface="Wingdings"/>
              <a:buChar char=""/>
              <a:tabLst>
                <a:tab pos="93980" algn="l"/>
              </a:tabLst>
            </a:pPr>
            <a:r>
              <a:rPr sz="1800" dirty="0">
                <a:latin typeface="Arial"/>
                <a:cs typeface="Arial"/>
              </a:rPr>
              <a:t>No </a:t>
            </a:r>
            <a:r>
              <a:rPr sz="1800" spc="-5" dirty="0">
                <a:latin typeface="Arial"/>
                <a:cs typeface="Arial"/>
              </a:rPr>
              <a:t>comparta los objetos de uso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personal.</a:t>
            </a:r>
            <a:endParaRPr sz="1800">
              <a:latin typeface="Arial"/>
              <a:cs typeface="Arial"/>
            </a:endParaRPr>
          </a:p>
          <a:p>
            <a:pPr marL="12700" marR="156845">
              <a:lnSpc>
                <a:spcPts val="1989"/>
              </a:lnSpc>
              <a:spcBef>
                <a:spcPts val="125"/>
              </a:spcBef>
              <a:buSzPct val="38888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Siempre use los </a:t>
            </a:r>
            <a:r>
              <a:rPr sz="1800" spc="-65" dirty="0">
                <a:latin typeface="Arial"/>
                <a:cs typeface="Arial"/>
              </a:rPr>
              <a:t>EPP, </a:t>
            </a:r>
            <a:r>
              <a:rPr sz="1800" spc="-5" dirty="0">
                <a:latin typeface="Arial"/>
                <a:cs typeface="Arial"/>
              </a:rPr>
              <a:t>para realizar los trabajos de limpieza en los sanitarios, sitios de  posible presencia de virus, bacterias, hongos.</a:t>
            </a:r>
            <a:endParaRPr sz="1800">
              <a:latin typeface="Arial"/>
              <a:cs typeface="Arial"/>
            </a:endParaRPr>
          </a:p>
          <a:p>
            <a:pPr marL="93345" indent="-81280">
              <a:lnSpc>
                <a:spcPts val="1980"/>
              </a:lnSpc>
              <a:buSzPct val="38888"/>
              <a:buFont typeface="Wingdings"/>
              <a:buChar char="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Lavar bien los alimentos, frutas antes de </a:t>
            </a:r>
            <a:r>
              <a:rPr sz="1800" spc="-15" dirty="0">
                <a:latin typeface="Arial"/>
                <a:cs typeface="Arial"/>
              </a:rPr>
              <a:t>consumir.</a:t>
            </a:r>
            <a:endParaRPr sz="1800">
              <a:latin typeface="Arial"/>
              <a:cs typeface="Arial"/>
            </a:endParaRPr>
          </a:p>
          <a:p>
            <a:pPr marL="2477770" marR="142875">
              <a:lnSpc>
                <a:spcPct val="92600"/>
              </a:lnSpc>
              <a:spcBef>
                <a:spcPts val="1525"/>
              </a:spcBef>
            </a:pPr>
            <a:r>
              <a:rPr sz="1800" spc="-5" dirty="0">
                <a:latin typeface="Arial"/>
                <a:cs typeface="Arial"/>
              </a:rPr>
              <a:t>Inhalando las gotitas de saliva cargada de gérmenes, que van  dejando las personas cuando tosen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estornudan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poca  distancia.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este modo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transmite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gripe,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difteria,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tuberculosis.</a:t>
            </a:r>
            <a:endParaRPr sz="1800">
              <a:latin typeface="Arial"/>
              <a:cs typeface="Arial"/>
            </a:endParaRPr>
          </a:p>
          <a:p>
            <a:pPr marL="102870" marR="3115310">
              <a:lnSpc>
                <a:spcPct val="92800"/>
              </a:lnSpc>
              <a:spcBef>
                <a:spcPts val="975"/>
              </a:spcBef>
            </a:pPr>
            <a:r>
              <a:rPr sz="1800" spc="-5" dirty="0">
                <a:latin typeface="Arial"/>
                <a:cs typeface="Arial"/>
              </a:rPr>
              <a:t>Por ingestión de líquidos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comidas contaminadas por  microbios procedentes de recipientes sucios, manos  sucias, moscas, ratones </a:t>
            </a:r>
            <a:r>
              <a:rPr sz="1800" dirty="0">
                <a:latin typeface="Arial"/>
                <a:cs typeface="Arial"/>
              </a:rPr>
              <a:t>u </a:t>
            </a:r>
            <a:r>
              <a:rPr sz="1800" spc="-5" dirty="0">
                <a:latin typeface="Arial"/>
                <a:cs typeface="Arial"/>
              </a:rPr>
              <a:t>otros animales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(Salmonelosis</a:t>
            </a:r>
            <a:endParaRPr sz="1800">
              <a:latin typeface="Arial"/>
              <a:cs typeface="Arial"/>
            </a:endParaRPr>
          </a:p>
          <a:p>
            <a:pPr marL="102870">
              <a:lnSpc>
                <a:spcPts val="1989"/>
              </a:lnSpc>
            </a:pPr>
            <a:r>
              <a:rPr sz="1800" dirty="0">
                <a:latin typeface="Arial"/>
                <a:cs typeface="Arial"/>
              </a:rPr>
              <a:t>– </a:t>
            </a:r>
            <a:r>
              <a:rPr sz="1800" spc="-5" dirty="0">
                <a:latin typeface="Arial"/>
                <a:cs typeface="Arial"/>
              </a:rPr>
              <a:t>alimentos contaminados, Cólera- aguas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contaminadas)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815" y="6547104"/>
            <a:ext cx="2060448" cy="8503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183917" y="6639052"/>
            <a:ext cx="3293110" cy="7264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1800"/>
              </a:lnSpc>
              <a:spcBef>
                <a:spcPts val="260"/>
              </a:spcBef>
            </a:pPr>
            <a:r>
              <a:rPr sz="1600" spc="-5" dirty="0">
                <a:latin typeface="Arial"/>
                <a:cs typeface="Arial"/>
              </a:rPr>
              <a:t>Por insectos </a:t>
            </a:r>
            <a:r>
              <a:rPr sz="1600" dirty="0">
                <a:latin typeface="Arial"/>
                <a:cs typeface="Arial"/>
              </a:rPr>
              <a:t>y </a:t>
            </a:r>
            <a:r>
              <a:rPr sz="1600" spc="-5" dirty="0">
                <a:latin typeface="Arial"/>
                <a:cs typeface="Arial"/>
              </a:rPr>
              <a:t>otros vectores, Como  la malaria, causada por</a:t>
            </a:r>
            <a:r>
              <a:rPr sz="1600" spc="2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un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760"/>
              </a:lnSpc>
            </a:pPr>
            <a:r>
              <a:rPr sz="1600" spc="-5" dirty="0">
                <a:latin typeface="Arial"/>
                <a:cs typeface="Arial"/>
              </a:rPr>
              <a:t>protozoo “el plasmodio”.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565647" y="6449567"/>
            <a:ext cx="1374648" cy="10485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0487" y="77724"/>
            <a:ext cx="402780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¿QUE </a:t>
            </a:r>
            <a:r>
              <a:rPr dirty="0"/>
              <a:t>ES EL </a:t>
            </a:r>
            <a:r>
              <a:rPr spc="-5" dirty="0"/>
              <a:t>RIESGO</a:t>
            </a:r>
            <a:r>
              <a:rPr spc="-95" dirty="0"/>
              <a:t> </a:t>
            </a:r>
            <a:r>
              <a:rPr spc="-20" dirty="0"/>
              <a:t>NATURAL?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8737" y="761492"/>
            <a:ext cx="7061834" cy="157099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ct val="92600"/>
              </a:lnSpc>
              <a:spcBef>
                <a:spcPts val="259"/>
              </a:spcBef>
            </a:pPr>
            <a:r>
              <a:rPr sz="1800" spc="-5" dirty="0">
                <a:latin typeface="Arial"/>
                <a:cs typeface="Arial"/>
              </a:rPr>
              <a:t>Se definen como riesgos naturales todos aquellos que son  provocados por los fenómenos de tipo natural en los cuales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puede  ver afectada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integridad del </a:t>
            </a:r>
            <a:r>
              <a:rPr sz="1800" spc="-15" dirty="0">
                <a:latin typeface="Arial"/>
                <a:cs typeface="Arial"/>
              </a:rPr>
              <a:t>trabajador,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infraestructura </a:t>
            </a:r>
            <a:r>
              <a:rPr sz="1800" dirty="0">
                <a:latin typeface="Arial"/>
                <a:cs typeface="Arial"/>
              </a:rPr>
              <a:t>o la  </a:t>
            </a:r>
            <a:r>
              <a:rPr sz="1800" spc="-5" dirty="0">
                <a:latin typeface="Arial"/>
                <a:cs typeface="Arial"/>
              </a:rPr>
              <a:t>continuidad de los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procesos.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Clasificación: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6408" y="2651760"/>
            <a:ext cx="5041392" cy="3971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49823" y="2712720"/>
            <a:ext cx="1359407" cy="18257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952488" y="2804160"/>
            <a:ext cx="1542288" cy="1734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126223" y="4748784"/>
            <a:ext cx="1469135" cy="16032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41264" y="4748784"/>
            <a:ext cx="1274064" cy="17343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251192" y="429768"/>
            <a:ext cx="1246631" cy="153314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6837" y="119380"/>
            <a:ext cx="5205730" cy="77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Wingdings"/>
              <a:buChar char=""/>
              <a:tabLst>
                <a:tab pos="298450" algn="l"/>
              </a:tabLst>
            </a:pPr>
            <a:r>
              <a:rPr sz="1600" b="1" dirty="0">
                <a:latin typeface="Arial"/>
                <a:cs typeface="Arial"/>
              </a:rPr>
              <a:t>ORIGEN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BIOLÓGICO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"/>
                <a:cs typeface="Arial"/>
              </a:rPr>
              <a:t>RIESGOS: Plagas, Pestes, Epidemias, Animales</a:t>
            </a:r>
            <a:r>
              <a:rPr sz="1600" spc="-5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salvajes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913632" y="1027175"/>
            <a:ext cx="932688" cy="8961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78991" y="944880"/>
            <a:ext cx="1045463" cy="1066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6837" y="2164587"/>
            <a:ext cx="6997700" cy="195008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1405255">
              <a:lnSpc>
                <a:spcPct val="100800"/>
              </a:lnSpc>
              <a:spcBef>
                <a:spcPts val="85"/>
              </a:spcBef>
            </a:pPr>
            <a:r>
              <a:rPr sz="1600" spc="-5" dirty="0">
                <a:latin typeface="Arial"/>
                <a:cs typeface="Arial"/>
              </a:rPr>
              <a:t>PREVENCIÓN: Conocimiento de la inmunología del personal,  Uso de insecticidas </a:t>
            </a:r>
            <a:r>
              <a:rPr sz="1600" dirty="0">
                <a:latin typeface="Arial"/>
                <a:cs typeface="Arial"/>
              </a:rPr>
              <a:t>y </a:t>
            </a:r>
            <a:r>
              <a:rPr sz="1600" spc="-5" dirty="0">
                <a:latin typeface="Arial"/>
                <a:cs typeface="Arial"/>
              </a:rPr>
              <a:t>pesticidas, Zonas de refugio, Equipo de  seguridad,Jornadas de salud, Reportes periódicos de  predicción.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150">
              <a:latin typeface="Arial"/>
              <a:cs typeface="Arial"/>
            </a:endParaRPr>
          </a:p>
          <a:p>
            <a:pPr marL="299720" indent="-286385">
              <a:lnSpc>
                <a:spcPct val="100000"/>
              </a:lnSpc>
              <a:buFont typeface="Wingdings"/>
              <a:buChar char=""/>
              <a:tabLst>
                <a:tab pos="299720" algn="l"/>
                <a:tab pos="300355" algn="l"/>
              </a:tabLst>
            </a:pPr>
            <a:r>
              <a:rPr sz="1400" spc="-5" dirty="0">
                <a:latin typeface="Arial"/>
                <a:cs typeface="Arial"/>
              </a:rPr>
              <a:t>ANTRÓPICOS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300">
              <a:latin typeface="Arial"/>
              <a:cs typeface="Arial"/>
            </a:endParaRPr>
          </a:p>
          <a:p>
            <a:pPr marL="13970">
              <a:lnSpc>
                <a:spcPct val="100000"/>
              </a:lnSpc>
            </a:pPr>
            <a:r>
              <a:rPr sz="1400" spc="-5" dirty="0">
                <a:latin typeface="Arial"/>
                <a:cs typeface="Arial"/>
              </a:rPr>
              <a:t>RIESGOS: Aludes </a:t>
            </a:r>
            <a:r>
              <a:rPr sz="1400" dirty="0">
                <a:latin typeface="Arial"/>
                <a:cs typeface="Arial"/>
              </a:rPr>
              <a:t>, </a:t>
            </a:r>
            <a:r>
              <a:rPr sz="1400" spc="-5" dirty="0">
                <a:latin typeface="Arial"/>
                <a:cs typeface="Arial"/>
              </a:rPr>
              <a:t>inundaciones, deslizamientos,grandes incendios forestales,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sequias.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8277" y="5259323"/>
            <a:ext cx="8157845" cy="44323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080">
              <a:lnSpc>
                <a:spcPts val="1610"/>
              </a:lnSpc>
              <a:spcBef>
                <a:spcPts val="210"/>
              </a:spcBef>
            </a:pPr>
            <a:r>
              <a:rPr sz="1400" spc="-5" dirty="0">
                <a:latin typeface="Arial"/>
                <a:cs typeface="Arial"/>
              </a:rPr>
              <a:t>PREVENCIÓN: Capacitación de personal, infraestructura protegida ante eventuales amenzas, cambio  de jornadas laborales, viaticos extras, señalización preventiva </a:t>
            </a:r>
            <a:r>
              <a:rPr sz="1400" dirty="0">
                <a:latin typeface="Arial"/>
                <a:cs typeface="Arial"/>
              </a:rPr>
              <a:t>y </a:t>
            </a:r>
            <a:r>
              <a:rPr sz="1400" spc="-5" dirty="0">
                <a:latin typeface="Arial"/>
                <a:cs typeface="Arial"/>
              </a:rPr>
              <a:t>correctiva, rutas de</a:t>
            </a:r>
            <a:r>
              <a:rPr sz="1400" spc="4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evacuación.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093208" y="4120896"/>
            <a:ext cx="1581912" cy="9753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484120" y="4120896"/>
            <a:ext cx="1575816" cy="97840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9768" y="5800344"/>
            <a:ext cx="1856232" cy="12405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406896" y="2337816"/>
            <a:ext cx="2529840" cy="12618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22647" y="5772911"/>
            <a:ext cx="2252472" cy="12679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4640" y="5210555"/>
            <a:ext cx="8420735" cy="6324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ct val="92100"/>
              </a:lnSpc>
              <a:spcBef>
                <a:spcPts val="229"/>
              </a:spcBef>
            </a:pPr>
            <a:r>
              <a:rPr sz="1400" spc="-5" dirty="0">
                <a:latin typeface="Arial"/>
                <a:cs typeface="Arial"/>
              </a:rPr>
              <a:t>PREVENCIÓN: Capacitación del personal, Rutas de evacuación, Estructuras sismo resistentes, Reportes  periódicos de predicción; </a:t>
            </a:r>
            <a:r>
              <a:rPr sz="1400" dirty="0">
                <a:latin typeface="Arial"/>
                <a:cs typeface="Arial"/>
              </a:rPr>
              <a:t>Uso </a:t>
            </a:r>
            <a:r>
              <a:rPr sz="1400" spc="-5" dirty="0">
                <a:latin typeface="Arial"/>
                <a:cs typeface="Arial"/>
              </a:rPr>
              <a:t>de señalización, Comité evaluador de riesgos, Reconocimiento frecuente del  área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6077" y="187452"/>
            <a:ext cx="7997190" cy="924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Arial"/>
                <a:cs typeface="Arial"/>
              </a:rPr>
              <a:t>METEOROLÓGICOS </a:t>
            </a:r>
            <a:r>
              <a:rPr sz="1400" b="1" dirty="0">
                <a:latin typeface="Arial"/>
                <a:cs typeface="Arial"/>
              </a:rPr>
              <a:t>O</a:t>
            </a:r>
            <a:r>
              <a:rPr sz="1400" b="1" spc="-5" dirty="0">
                <a:latin typeface="Arial"/>
                <a:cs typeface="Arial"/>
              </a:rPr>
              <a:t> </a:t>
            </a:r>
            <a:r>
              <a:rPr sz="1400" b="1" spc="-15" dirty="0">
                <a:latin typeface="Arial"/>
                <a:cs typeface="Arial"/>
              </a:rPr>
              <a:t>CLIMATICOS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00">
              <a:latin typeface="Arial"/>
              <a:cs typeface="Arial"/>
            </a:endParaRPr>
          </a:p>
          <a:p>
            <a:pPr marL="12700" marR="5080">
              <a:lnSpc>
                <a:spcPts val="1610"/>
              </a:lnSpc>
              <a:spcBef>
                <a:spcPts val="5"/>
              </a:spcBef>
            </a:pPr>
            <a:r>
              <a:rPr sz="1400" spc="-15" dirty="0">
                <a:latin typeface="Arial"/>
                <a:cs typeface="Arial"/>
              </a:rPr>
              <a:t>RIESGOS:Temporales </a:t>
            </a:r>
            <a:r>
              <a:rPr sz="1400" spc="-5" dirty="0">
                <a:latin typeface="Arial"/>
                <a:cs typeface="Arial"/>
              </a:rPr>
              <a:t>de viento,Olas de aire frío </a:t>
            </a:r>
            <a:r>
              <a:rPr sz="1400" dirty="0">
                <a:latin typeface="Arial"/>
                <a:cs typeface="Arial"/>
              </a:rPr>
              <a:t>o </a:t>
            </a:r>
            <a:r>
              <a:rPr sz="1400" spc="-5" dirty="0">
                <a:latin typeface="Arial"/>
                <a:cs typeface="Arial"/>
              </a:rPr>
              <a:t>de </a:t>
            </a:r>
            <a:r>
              <a:rPr sz="1400" spc="-25" dirty="0">
                <a:latin typeface="Arial"/>
                <a:cs typeface="Arial"/>
              </a:rPr>
              <a:t>calor,Tornados </a:t>
            </a:r>
            <a:r>
              <a:rPr sz="1400" dirty="0">
                <a:latin typeface="Arial"/>
                <a:cs typeface="Arial"/>
              </a:rPr>
              <a:t>y </a:t>
            </a:r>
            <a:r>
              <a:rPr sz="1400" spc="-5" dirty="0">
                <a:latin typeface="Arial"/>
                <a:cs typeface="Arial"/>
              </a:rPr>
              <a:t>huracanes,Granizos,Nevadas  </a:t>
            </a:r>
            <a:r>
              <a:rPr sz="1400" spc="-15" dirty="0">
                <a:latin typeface="Arial"/>
                <a:cs typeface="Arial"/>
              </a:rPr>
              <a:t>extremas,Tempestades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eléctricas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4640" y="2308860"/>
            <a:ext cx="8523605" cy="174180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83820" marR="95885">
              <a:lnSpc>
                <a:spcPct val="92100"/>
              </a:lnSpc>
              <a:spcBef>
                <a:spcPts val="229"/>
              </a:spcBef>
            </a:pPr>
            <a:r>
              <a:rPr sz="1400" spc="-5" dirty="0">
                <a:latin typeface="Arial"/>
                <a:cs typeface="Arial"/>
              </a:rPr>
              <a:t>PREVENCIÓN: Zonas de refugio establecidas,Salidas de emergencia, Indumentaria apropiada,  Dispositivos pararrayos, Equipos reguladores de temperatura, Descansos prolongados, Equipo preventivo  adecuado,Reportes periódicos de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predicción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b="1" spc="-5" dirty="0">
                <a:latin typeface="Arial"/>
                <a:cs typeface="Arial"/>
              </a:rPr>
              <a:t>GEOFISICOS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450">
              <a:latin typeface="Arial"/>
              <a:cs typeface="Arial"/>
            </a:endParaRPr>
          </a:p>
          <a:p>
            <a:pPr marL="12700" marR="5080">
              <a:lnSpc>
                <a:spcPts val="1490"/>
              </a:lnSpc>
              <a:spcBef>
                <a:spcPts val="5"/>
              </a:spcBef>
            </a:pPr>
            <a:r>
              <a:rPr sz="1400" spc="-15" dirty="0">
                <a:latin typeface="Arial"/>
                <a:cs typeface="Arial"/>
              </a:rPr>
              <a:t>RIESGOS:Terremotos,Volcanes, </a:t>
            </a:r>
            <a:r>
              <a:rPr sz="1400" spc="-5" dirty="0">
                <a:latin typeface="Arial"/>
                <a:cs typeface="Arial"/>
              </a:rPr>
              <a:t>Subsidencias, Deslizamiento de terreno, Problemas costeros, Inestabilidad  del terreno.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6072" y="1234439"/>
            <a:ext cx="1859279" cy="9113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89376" y="1030224"/>
            <a:ext cx="2295144" cy="11216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974079" y="1045463"/>
            <a:ext cx="2350007" cy="11064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94432" y="3953255"/>
            <a:ext cx="3685032" cy="12070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35736" y="5650991"/>
            <a:ext cx="6644640" cy="14874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0163" y="83819"/>
            <a:ext cx="9001760" cy="6932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¿QUE </a:t>
            </a:r>
            <a:r>
              <a:rPr sz="2000" b="1" dirty="0">
                <a:latin typeface="Arial"/>
                <a:cs typeface="Arial"/>
              </a:rPr>
              <a:t>ES EL </a:t>
            </a:r>
            <a:r>
              <a:rPr sz="2000" b="1" spc="-5" dirty="0">
                <a:latin typeface="Arial"/>
                <a:cs typeface="Arial"/>
              </a:rPr>
              <a:t>RIESGO</a:t>
            </a:r>
            <a:r>
              <a:rPr sz="2000" b="1" spc="-7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BIOMECANICO?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850">
              <a:latin typeface="Arial"/>
              <a:cs typeface="Arial"/>
            </a:endParaRPr>
          </a:p>
          <a:p>
            <a:pPr marL="40640" marR="3167380">
              <a:lnSpc>
                <a:spcPct val="93000"/>
              </a:lnSpc>
              <a:tabLst>
                <a:tab pos="1082040" algn="l"/>
                <a:tab pos="2239645" algn="l"/>
                <a:tab pos="4697095" algn="l"/>
              </a:tabLst>
            </a:pPr>
            <a:r>
              <a:rPr sz="2000" dirty="0">
                <a:latin typeface="Arial"/>
                <a:cs typeface="Arial"/>
              </a:rPr>
              <a:t>Es la probabilidad de </a:t>
            </a:r>
            <a:r>
              <a:rPr sz="2000" spc="-5" dirty="0">
                <a:latin typeface="Arial"/>
                <a:cs typeface="Arial"/>
              </a:rPr>
              <a:t>sufrir </a:t>
            </a:r>
            <a:r>
              <a:rPr sz="2000" dirty="0">
                <a:latin typeface="Arial"/>
                <a:cs typeface="Arial"/>
              </a:rPr>
              <a:t>un </a:t>
            </a:r>
            <a:r>
              <a:rPr sz="2000" spc="-5" dirty="0">
                <a:latin typeface="Arial"/>
                <a:cs typeface="Arial"/>
              </a:rPr>
              <a:t>accidente	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trabajo  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una</a:t>
            </a:r>
            <a:r>
              <a:rPr sz="2000" spc="-5" dirty="0">
                <a:latin typeface="Arial"/>
                <a:cs typeface="Arial"/>
              </a:rPr>
              <a:t> enfermedad	</a:t>
            </a:r>
            <a:r>
              <a:rPr sz="2000" dirty="0">
                <a:latin typeface="Arial"/>
                <a:cs typeface="Arial"/>
              </a:rPr>
              <a:t>laboral, condicionado por  </a:t>
            </a:r>
            <a:r>
              <a:rPr sz="2000" spc="-5" dirty="0">
                <a:latin typeface="Arial"/>
                <a:cs typeface="Arial"/>
              </a:rPr>
              <a:t>factores	como: posturas forzadas,movimientos  repetidos </a:t>
            </a:r>
            <a:r>
              <a:rPr sz="2000" dirty="0">
                <a:latin typeface="Arial"/>
                <a:cs typeface="Arial"/>
              </a:rPr>
              <a:t>y manipulación de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carga.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>
              <a:latin typeface="Arial"/>
              <a:cs typeface="Arial"/>
            </a:endParaRPr>
          </a:p>
          <a:p>
            <a:pPr marL="12700" marR="4660900">
              <a:lnSpc>
                <a:spcPct val="92700"/>
              </a:lnSpc>
              <a:tabLst>
                <a:tab pos="942340" algn="l"/>
                <a:tab pos="1125220" algn="l"/>
                <a:tab pos="1450340" algn="l"/>
                <a:tab pos="1580515" algn="l"/>
                <a:tab pos="1872614" algn="l"/>
                <a:tab pos="2271395" algn="l"/>
                <a:tab pos="2324100" algn="l"/>
                <a:tab pos="3143250" algn="l"/>
                <a:tab pos="3576320" algn="l"/>
                <a:tab pos="4049395" algn="l"/>
              </a:tabLst>
            </a:pPr>
            <a:r>
              <a:rPr sz="2000" dirty="0">
                <a:latin typeface="Arial"/>
                <a:cs typeface="Arial"/>
              </a:rPr>
              <a:t>Se considera una </a:t>
            </a:r>
            <a:r>
              <a:rPr sz="2000" spc="-5" dirty="0">
                <a:latin typeface="Arial"/>
                <a:cs typeface="Arial"/>
              </a:rPr>
              <a:t>postura corporal  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nadecuada,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aque</a:t>
            </a:r>
            <a:r>
              <a:rPr sz="2000" spc="5" dirty="0">
                <a:latin typeface="Arial"/>
                <a:cs typeface="Arial"/>
              </a:rPr>
              <a:t>ll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anda	un  </a:t>
            </a:r>
            <a:r>
              <a:rPr sz="2000" spc="-5" dirty="0">
                <a:latin typeface="Arial"/>
                <a:cs typeface="Arial"/>
              </a:rPr>
              <a:t>esfuerzo	</a:t>
            </a:r>
            <a:r>
              <a:rPr sz="2000" dirty="0">
                <a:latin typeface="Arial"/>
                <a:cs typeface="Arial"/>
              </a:rPr>
              <a:t>excesivo,		que ocasiona  desequilibrio		en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	relación que  </a:t>
            </a:r>
            <a:r>
              <a:rPr sz="2000" spc="-5" dirty="0">
                <a:latin typeface="Arial"/>
                <a:cs typeface="Arial"/>
              </a:rPr>
              <a:t>guarda	entre sí, </a:t>
            </a:r>
            <a:r>
              <a:rPr sz="2000" dirty="0">
                <a:latin typeface="Arial"/>
                <a:cs typeface="Arial"/>
              </a:rPr>
              <a:t>las </a:t>
            </a:r>
            <a:r>
              <a:rPr sz="2000" spc="-5" dirty="0">
                <a:latin typeface="Arial"/>
                <a:cs typeface="Arial"/>
              </a:rPr>
              <a:t>diferentes	partes 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cuerpo; </a:t>
            </a:r>
            <a:r>
              <a:rPr sz="2000" dirty="0">
                <a:latin typeface="Arial"/>
                <a:cs typeface="Arial"/>
              </a:rPr>
              <a:t>originando </a:t>
            </a:r>
            <a:r>
              <a:rPr sz="2000" spc="-5" dirty="0">
                <a:latin typeface="Arial"/>
                <a:cs typeface="Arial"/>
              </a:rPr>
              <a:t>fatiga </a:t>
            </a:r>
            <a:r>
              <a:rPr sz="2000" dirty="0">
                <a:latin typeface="Arial"/>
                <a:cs typeface="Arial"/>
              </a:rPr>
              <a:t>en los  casos</a:t>
            </a:r>
            <a:r>
              <a:rPr sz="2000" spc="-5" dirty="0">
                <a:latin typeface="Arial"/>
                <a:cs typeface="Arial"/>
              </a:rPr>
              <a:t> menores	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lesiones	</a:t>
            </a:r>
            <a:r>
              <a:rPr sz="2000" spc="-5" dirty="0">
                <a:latin typeface="Arial"/>
                <a:cs typeface="Arial"/>
              </a:rPr>
              <a:t>osteo  musculares	</a:t>
            </a:r>
            <a:r>
              <a:rPr sz="2000" dirty="0">
                <a:latin typeface="Arial"/>
                <a:cs typeface="Arial"/>
              </a:rPr>
              <a:t>en ocaciones  irreversibles, en los </a:t>
            </a:r>
            <a:r>
              <a:rPr sz="2000" spc="-5" dirty="0">
                <a:latin typeface="Arial"/>
                <a:cs typeface="Arial"/>
              </a:rPr>
              <a:t>mas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graves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900">
              <a:latin typeface="Arial"/>
              <a:cs typeface="Arial"/>
            </a:endParaRPr>
          </a:p>
          <a:p>
            <a:pPr marL="5052695" marR="5080">
              <a:lnSpc>
                <a:spcPct val="92400"/>
              </a:lnSpc>
              <a:tabLst>
                <a:tab pos="5884545" algn="l"/>
                <a:tab pos="5954395" algn="l"/>
                <a:tab pos="6731000" algn="l"/>
                <a:tab pos="7378065" algn="l"/>
                <a:tab pos="7605395" algn="l"/>
                <a:tab pos="7874000" algn="l"/>
                <a:tab pos="8464550" algn="l"/>
              </a:tabLst>
            </a:pPr>
            <a:r>
              <a:rPr sz="2000" dirty="0">
                <a:latin typeface="Arial"/>
                <a:cs typeface="Arial"/>
              </a:rPr>
              <a:t>Una </a:t>
            </a:r>
            <a:r>
              <a:rPr sz="2000" spc="-5" dirty="0">
                <a:latin typeface="Arial"/>
                <a:cs typeface="Arial"/>
              </a:rPr>
              <a:t>tarea “Repetida” </a:t>
            </a:r>
            <a:r>
              <a:rPr sz="2000" dirty="0">
                <a:latin typeface="Arial"/>
                <a:cs typeface="Arial"/>
              </a:rPr>
              <a:t>se puede  definir	</a:t>
            </a:r>
            <a:r>
              <a:rPr sz="2000" spc="-5" dirty="0">
                <a:latin typeface="Arial"/>
                <a:cs typeface="Arial"/>
              </a:rPr>
              <a:t>como </a:t>
            </a:r>
            <a:r>
              <a:rPr sz="2000" dirty="0">
                <a:latin typeface="Arial"/>
                <a:cs typeface="Arial"/>
              </a:rPr>
              <a:t>aquella actividad  </a:t>
            </a:r>
            <a:r>
              <a:rPr sz="2000" spc="-5" dirty="0">
                <a:latin typeface="Arial"/>
                <a:cs typeface="Arial"/>
              </a:rPr>
              <a:t>consecutiva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dura	</a:t>
            </a:r>
            <a:r>
              <a:rPr sz="2000" dirty="0">
                <a:latin typeface="Arial"/>
                <a:cs typeface="Arial"/>
              </a:rPr>
              <a:t>al </a:t>
            </a:r>
            <a:r>
              <a:rPr sz="2000" spc="-5" dirty="0">
                <a:latin typeface="Arial"/>
                <a:cs typeface="Arial"/>
              </a:rPr>
              <a:t>menos  </a:t>
            </a:r>
            <a:r>
              <a:rPr sz="2000" dirty="0">
                <a:latin typeface="Arial"/>
                <a:cs typeface="Arial"/>
              </a:rPr>
              <a:t>una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ho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a,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en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que	el su</a:t>
            </a:r>
            <a:r>
              <a:rPr sz="2000" spc="5" dirty="0">
                <a:latin typeface="Arial"/>
                <a:cs typeface="Arial"/>
              </a:rPr>
              <a:t>j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o	</a:t>
            </a:r>
            <a:r>
              <a:rPr sz="2000" spc="5" dirty="0">
                <a:latin typeface="Arial"/>
                <a:cs typeface="Arial"/>
              </a:rPr>
              <a:t>ll</a:t>
            </a:r>
            <a:r>
              <a:rPr sz="2000" dirty="0">
                <a:latin typeface="Arial"/>
                <a:cs typeface="Arial"/>
              </a:rPr>
              <a:t>eva  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cabo		ciclos	similares	de  duración </a:t>
            </a:r>
            <a:r>
              <a:rPr sz="2000" spc="-5" dirty="0">
                <a:latin typeface="Arial"/>
                <a:cs typeface="Arial"/>
              </a:rPr>
              <a:t>relativamente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cortas</a:t>
            </a:r>
            <a:r>
              <a:rPr sz="2000" b="1" spc="-5" dirty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108191" y="243840"/>
            <a:ext cx="3096767" cy="26974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54752" y="3166872"/>
            <a:ext cx="2852928" cy="17404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6176" y="5184647"/>
            <a:ext cx="2773680" cy="1804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185672"/>
            <a:ext cx="8281670" cy="6370320"/>
            <a:chOff x="0" y="1185672"/>
            <a:chExt cx="8281670" cy="6370320"/>
          </a:xfrm>
        </p:grpSpPr>
        <p:sp>
          <p:nvSpPr>
            <p:cNvPr id="3" name="object 3"/>
            <p:cNvSpPr/>
            <p:nvPr/>
          </p:nvSpPr>
          <p:spPr>
            <a:xfrm>
              <a:off x="0" y="1185672"/>
              <a:ext cx="8281416" cy="432511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5507736"/>
              <a:ext cx="7488935" cy="204825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301200" y="133094"/>
            <a:ext cx="2867660" cy="497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100" spc="-5" dirty="0"/>
              <a:t>BIO</a:t>
            </a:r>
            <a:r>
              <a:rPr sz="3100" spc="5" dirty="0"/>
              <a:t>M</a:t>
            </a:r>
            <a:r>
              <a:rPr sz="3100" spc="-10" dirty="0"/>
              <a:t>E</a:t>
            </a:r>
            <a:r>
              <a:rPr sz="3100" spc="-5" dirty="0"/>
              <a:t>CANICO</a:t>
            </a:r>
            <a:endParaRPr sz="310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787" y="224028"/>
            <a:ext cx="456438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¿QUE </a:t>
            </a:r>
            <a:r>
              <a:rPr dirty="0"/>
              <a:t>ES EL </a:t>
            </a:r>
            <a:r>
              <a:rPr spc="-5" dirty="0"/>
              <a:t>RIESGO</a:t>
            </a:r>
            <a:r>
              <a:rPr spc="-95" dirty="0"/>
              <a:t> </a:t>
            </a:r>
            <a:r>
              <a:rPr spc="-5" dirty="0"/>
              <a:t>PSICOSOCIAL?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1112" y="782828"/>
            <a:ext cx="8314055" cy="634111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78740" marR="885190">
              <a:lnSpc>
                <a:spcPct val="93600"/>
              </a:lnSpc>
              <a:spcBef>
                <a:spcPts val="235"/>
              </a:spcBef>
            </a:pPr>
            <a:r>
              <a:rPr sz="1800" spc="-5" dirty="0">
                <a:latin typeface="Arial"/>
                <a:cs typeface="Arial"/>
              </a:rPr>
              <a:t>Son aquellas condiciones 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encuentran presentes en una situación  laboral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que están directamente relacionadas con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organización el  contenido de trabajo </a:t>
            </a:r>
            <a:r>
              <a:rPr sz="1800" dirty="0">
                <a:latin typeface="Arial"/>
                <a:cs typeface="Arial"/>
              </a:rPr>
              <a:t>y la </a:t>
            </a:r>
            <a:r>
              <a:rPr sz="1800" spc="-5" dirty="0">
                <a:latin typeface="Arial"/>
                <a:cs typeface="Arial"/>
              </a:rPr>
              <a:t>realización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tarea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que tienen capacidad  para afectar tanto al bienestar </a:t>
            </a:r>
            <a:r>
              <a:rPr sz="1800" dirty="0">
                <a:latin typeface="Arial"/>
                <a:cs typeface="Arial"/>
              </a:rPr>
              <a:t>o a la </a:t>
            </a:r>
            <a:r>
              <a:rPr sz="1800" spc="-5" dirty="0">
                <a:latin typeface="Arial"/>
                <a:cs typeface="Arial"/>
              </a:rPr>
              <a:t>salud (física, psíquica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social) del  trabajador como al desarrollo del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trabajo.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900">
              <a:latin typeface="Arial"/>
              <a:cs typeface="Arial"/>
            </a:endParaRPr>
          </a:p>
          <a:p>
            <a:pPr marL="12700" marR="2768600">
              <a:lnSpc>
                <a:spcPct val="92500"/>
              </a:lnSpc>
              <a:spcBef>
                <a:spcPts val="5"/>
              </a:spcBef>
            </a:pPr>
            <a:r>
              <a:rPr sz="1800" spc="-5" dirty="0">
                <a:latin typeface="Arial"/>
                <a:cs typeface="Arial"/>
              </a:rPr>
              <a:t>Los riesgos psicosociales perjudican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salud de los  trabajadores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trabajadoras, causando estrés </a:t>
            </a:r>
            <a:r>
              <a:rPr sz="1800" dirty="0">
                <a:latin typeface="Arial"/>
                <a:cs typeface="Arial"/>
              </a:rPr>
              <a:t>y a </a:t>
            </a:r>
            <a:r>
              <a:rPr sz="1800" spc="-5" dirty="0">
                <a:latin typeface="Arial"/>
                <a:cs typeface="Arial"/>
              </a:rPr>
              <a:t>largo  plazo enfermedades cardiovasculares, respiratorias,  inmunitarias, gastrointestinales, dermatolgicas,  endocrinólogicas, musculo esqueléticas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-5" dirty="0">
                <a:latin typeface="Arial"/>
                <a:cs typeface="Arial"/>
              </a:rPr>
              <a:t> mentales.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50">
              <a:latin typeface="Arial"/>
              <a:cs typeface="Arial"/>
            </a:endParaRPr>
          </a:p>
          <a:p>
            <a:pPr marL="5316220" marR="5080">
              <a:lnSpc>
                <a:spcPct val="93000"/>
              </a:lnSpc>
              <a:spcBef>
                <a:spcPts val="5"/>
              </a:spcBef>
              <a:tabLst>
                <a:tab pos="6751320" algn="l"/>
              </a:tabLst>
            </a:pPr>
            <a:r>
              <a:rPr sz="1800" spc="-5" dirty="0">
                <a:latin typeface="Arial"/>
                <a:cs typeface="Arial"/>
              </a:rPr>
              <a:t>ESTRÉS: La organización  Mundial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Salud (OMS)  define al estrés laboral como  </a:t>
            </a:r>
            <a:r>
              <a:rPr sz="1800" dirty="0">
                <a:latin typeface="Arial"/>
                <a:cs typeface="Arial"/>
              </a:rPr>
              <a:t>la “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reacción	que puede  tener el individuo ante  exigencias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presiones  laborales que no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ajustan </a:t>
            </a:r>
            <a:r>
              <a:rPr sz="1800" dirty="0">
                <a:latin typeface="Arial"/>
                <a:cs typeface="Arial"/>
              </a:rPr>
              <a:t>a  </a:t>
            </a:r>
            <a:r>
              <a:rPr sz="1800" spc="-5" dirty="0">
                <a:latin typeface="Arial"/>
                <a:cs typeface="Arial"/>
              </a:rPr>
              <a:t>sus conocimientos, gustos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aptitudes,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que ponen </a:t>
            </a:r>
            <a:r>
              <a:rPr sz="1800" dirty="0">
                <a:latin typeface="Arial"/>
                <a:cs typeface="Arial"/>
              </a:rPr>
              <a:t>a  </a:t>
            </a:r>
            <a:r>
              <a:rPr sz="1800" spc="-5" dirty="0">
                <a:latin typeface="Arial"/>
                <a:cs typeface="Arial"/>
              </a:rPr>
              <a:t>prueba </a:t>
            </a:r>
            <a:r>
              <a:rPr sz="1800" dirty="0">
                <a:latin typeface="Arial"/>
                <a:cs typeface="Arial"/>
              </a:rPr>
              <a:t>su </a:t>
            </a:r>
            <a:r>
              <a:rPr sz="1800" spc="-5" dirty="0">
                <a:latin typeface="Arial"/>
                <a:cs typeface="Arial"/>
              </a:rPr>
              <a:t>capacidad para  afrontar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situación”.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5823" y="4066032"/>
            <a:ext cx="4465320" cy="33162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06896" y="2115311"/>
            <a:ext cx="1450848" cy="152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2784" cy="7555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299" y="7619"/>
            <a:ext cx="9709785" cy="314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¿QUE </a:t>
            </a:r>
            <a:r>
              <a:rPr sz="2000" b="1" dirty="0">
                <a:latin typeface="Arial"/>
                <a:cs typeface="Arial"/>
              </a:rPr>
              <a:t>ES EL </a:t>
            </a:r>
            <a:r>
              <a:rPr sz="2000" b="1" spc="-5" dirty="0">
                <a:latin typeface="Arial"/>
                <a:cs typeface="Arial"/>
              </a:rPr>
              <a:t>RIESGO</a:t>
            </a:r>
            <a:r>
              <a:rPr sz="2000" b="1" spc="-6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FÍSICO?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850">
              <a:latin typeface="Arial"/>
              <a:cs typeface="Arial"/>
            </a:endParaRPr>
          </a:p>
          <a:p>
            <a:pPr marL="12700" marR="5080">
              <a:lnSpc>
                <a:spcPct val="94000"/>
              </a:lnSpc>
              <a:tabLst>
                <a:tab pos="760095" algn="l"/>
                <a:tab pos="1224915" algn="l"/>
                <a:tab pos="1733550" algn="l"/>
                <a:tab pos="3380740" algn="l"/>
                <a:tab pos="4048125" algn="l"/>
                <a:tab pos="4692015" algn="l"/>
                <a:tab pos="6031865" algn="l"/>
                <a:tab pos="6868795" algn="l"/>
                <a:tab pos="7158990" algn="l"/>
                <a:tab pos="8116570" algn="l"/>
                <a:tab pos="8562975" algn="l"/>
                <a:tab pos="9286875" algn="l"/>
              </a:tabLst>
            </a:pPr>
            <a:r>
              <a:rPr sz="2000" dirty="0">
                <a:latin typeface="Arial"/>
                <a:cs typeface="Arial"/>
              </a:rPr>
              <a:t>Se</a:t>
            </a:r>
            <a:r>
              <a:rPr sz="2000" spc="-5" dirty="0">
                <a:latin typeface="Arial"/>
                <a:cs typeface="Arial"/>
              </a:rPr>
              <a:t> define	como </a:t>
            </a:r>
            <a:r>
              <a:rPr sz="2000" dirty="0">
                <a:latin typeface="Arial"/>
                <a:cs typeface="Arial"/>
              </a:rPr>
              <a:t>aquel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factor	ambiental	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puede	</a:t>
            </a:r>
            <a:r>
              <a:rPr sz="2000" spc="-5" dirty="0">
                <a:latin typeface="Arial"/>
                <a:cs typeface="Arial"/>
              </a:rPr>
              <a:t>provocar	efectos	adversos	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  salud	del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trabajador,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dependiendo	de la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intensidad,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tiempo	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exposición	y  </a:t>
            </a:r>
            <a:r>
              <a:rPr sz="2000" spc="-5" dirty="0">
                <a:latin typeface="Arial"/>
                <a:cs typeface="Arial"/>
              </a:rPr>
              <a:t>concentración	</a:t>
            </a:r>
            <a:r>
              <a:rPr sz="2000" dirty="0">
                <a:latin typeface="Arial"/>
                <a:cs typeface="Arial"/>
              </a:rPr>
              <a:t>del</a:t>
            </a:r>
            <a:r>
              <a:rPr sz="2000" spc="-5" dirty="0">
                <a:latin typeface="Arial"/>
                <a:cs typeface="Arial"/>
              </a:rPr>
              <a:t> mismo.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5" dirty="0">
                <a:latin typeface="Arial"/>
                <a:cs typeface="Arial"/>
              </a:rPr>
              <a:t>CLASIIFCACIÓN: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850">
              <a:latin typeface="Arial"/>
              <a:cs typeface="Arial"/>
            </a:endParaRPr>
          </a:p>
          <a:p>
            <a:pPr marL="12700" marR="508634">
              <a:lnSpc>
                <a:spcPct val="94000"/>
              </a:lnSpc>
              <a:spcBef>
                <a:spcPts val="5"/>
              </a:spcBef>
              <a:tabLst>
                <a:tab pos="970915" algn="l"/>
                <a:tab pos="2720975" algn="l"/>
                <a:tab pos="3764279" algn="l"/>
                <a:tab pos="4285615" algn="l"/>
                <a:tab pos="6539230" algn="l"/>
                <a:tab pos="6607175" algn="l"/>
                <a:tab pos="7964805" algn="l"/>
              </a:tabLst>
            </a:pPr>
            <a:r>
              <a:rPr sz="2000" b="1" spc="-15" dirty="0">
                <a:latin typeface="Arial"/>
                <a:cs typeface="Arial"/>
              </a:rPr>
              <a:t>Temperaturas </a:t>
            </a:r>
            <a:r>
              <a:rPr sz="2000" b="1" spc="-5" dirty="0">
                <a:latin typeface="Arial"/>
                <a:cs typeface="Arial"/>
              </a:rPr>
              <a:t>extremas: </a:t>
            </a:r>
            <a:r>
              <a:rPr sz="2000" dirty="0">
                <a:latin typeface="Arial"/>
                <a:cs typeface="Arial"/>
              </a:rPr>
              <a:t>Debido a una serie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factores		entre </a:t>
            </a:r>
            <a:r>
              <a:rPr sz="2000" dirty="0">
                <a:latin typeface="Arial"/>
                <a:cs typeface="Arial"/>
              </a:rPr>
              <a:t>los cuales cabe  </a:t>
            </a:r>
            <a:r>
              <a:rPr sz="2000" spc="-15" dirty="0">
                <a:latin typeface="Arial"/>
                <a:cs typeface="Arial"/>
              </a:rPr>
              <a:t>destacar,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asociación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calor	y del </a:t>
            </a:r>
            <a:r>
              <a:rPr sz="2000" spc="-10" dirty="0">
                <a:latin typeface="Arial"/>
                <a:cs typeface="Arial"/>
              </a:rPr>
              <a:t>frío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como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agentes	</a:t>
            </a:r>
            <a:r>
              <a:rPr sz="2000" dirty="0">
                <a:latin typeface="Arial"/>
                <a:cs typeface="Arial"/>
              </a:rPr>
              <a:t>potenciales	de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generar  </a:t>
            </a:r>
            <a:r>
              <a:rPr sz="2000" dirty="0">
                <a:latin typeface="Arial"/>
                <a:cs typeface="Arial"/>
              </a:rPr>
              <a:t>riesgos	laborales </a:t>
            </a:r>
            <a:r>
              <a:rPr sz="2000" spc="-5" dirty="0">
                <a:latin typeface="Arial"/>
                <a:cs typeface="Arial"/>
              </a:rPr>
              <a:t>y/o </a:t>
            </a:r>
            <a:r>
              <a:rPr sz="2000" dirty="0">
                <a:latin typeface="Arial"/>
                <a:cs typeface="Arial"/>
              </a:rPr>
              <a:t>con </a:t>
            </a:r>
            <a:r>
              <a:rPr sz="2000" spc="-5" dirty="0">
                <a:latin typeface="Arial"/>
                <a:cs typeface="Arial"/>
              </a:rPr>
              <a:t>problemas	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confort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térmico.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299" y="4515611"/>
            <a:ext cx="9667240" cy="61087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5080">
              <a:lnSpc>
                <a:spcPts val="2210"/>
              </a:lnSpc>
              <a:spcBef>
                <a:spcPts val="330"/>
              </a:spcBef>
              <a:tabLst>
                <a:tab pos="4305300" algn="l"/>
                <a:tab pos="4512945" algn="l"/>
                <a:tab pos="5673725" algn="l"/>
                <a:tab pos="6471920" algn="l"/>
              </a:tabLst>
            </a:pPr>
            <a:r>
              <a:rPr sz="2000" b="1" spc="-5" dirty="0">
                <a:latin typeface="Arial"/>
                <a:cs typeface="Arial"/>
              </a:rPr>
              <a:t>Iluminación: </a:t>
            </a:r>
            <a:r>
              <a:rPr sz="2000" dirty="0">
                <a:latin typeface="Arial"/>
                <a:cs typeface="Arial"/>
              </a:rPr>
              <a:t>Cantidad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luminosidad	que se</a:t>
            </a:r>
            <a:r>
              <a:rPr sz="2000" spc="-5" dirty="0">
                <a:latin typeface="Arial"/>
                <a:cs typeface="Arial"/>
              </a:rPr>
              <a:t> presenta	</a:t>
            </a:r>
            <a:r>
              <a:rPr sz="2000" dirty="0">
                <a:latin typeface="Arial"/>
                <a:cs typeface="Arial"/>
              </a:rPr>
              <a:t>en el sitio de </a:t>
            </a:r>
            <a:r>
              <a:rPr sz="2000" spc="-5" dirty="0">
                <a:latin typeface="Arial"/>
                <a:cs typeface="Arial"/>
              </a:rPr>
              <a:t>trabajo, </a:t>
            </a:r>
            <a:r>
              <a:rPr sz="2000" dirty="0">
                <a:latin typeface="Arial"/>
                <a:cs typeface="Arial"/>
              </a:rPr>
              <a:t>cuya  finalidad es realizarlo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en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condiciones	</a:t>
            </a:r>
            <a:r>
              <a:rPr sz="2000" spc="-5" dirty="0">
                <a:latin typeface="Arial"/>
                <a:cs typeface="Arial"/>
              </a:rPr>
              <a:t>aceptables	</a:t>
            </a:r>
            <a:r>
              <a:rPr sz="2000" dirty="0">
                <a:latin typeface="Arial"/>
                <a:cs typeface="Arial"/>
              </a:rPr>
              <a:t>de eficacia, comodidad y</a:t>
            </a:r>
            <a:r>
              <a:rPr sz="2000" spc="-1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seguridad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541264" y="3240023"/>
            <a:ext cx="1965960" cy="1295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77311" y="5541264"/>
            <a:ext cx="1795272" cy="14508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112" y="367283"/>
            <a:ext cx="6963409" cy="2019300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ct val="91500"/>
              </a:lnSpc>
              <a:spcBef>
                <a:spcPts val="300"/>
              </a:spcBef>
              <a:tabLst>
                <a:tab pos="1706245" algn="l"/>
                <a:tab pos="3425825" algn="l"/>
                <a:tab pos="4441825" algn="l"/>
                <a:tab pos="6329045" algn="l"/>
              </a:tabLst>
            </a:pPr>
            <a:r>
              <a:rPr sz="2000" b="1" dirty="0">
                <a:latin typeface="Arial"/>
                <a:cs typeface="Arial"/>
              </a:rPr>
              <a:t>P</a:t>
            </a:r>
            <a:r>
              <a:rPr sz="2000" b="1" spc="-5" dirty="0">
                <a:latin typeface="Arial"/>
                <a:cs typeface="Arial"/>
              </a:rPr>
              <a:t>res</a:t>
            </a:r>
            <a:r>
              <a:rPr sz="2000" b="1" spc="-10" dirty="0">
                <a:latin typeface="Arial"/>
                <a:cs typeface="Arial"/>
              </a:rPr>
              <a:t>i</a:t>
            </a:r>
            <a:r>
              <a:rPr sz="2000" b="1" dirty="0">
                <a:latin typeface="Arial"/>
                <a:cs typeface="Arial"/>
              </a:rPr>
              <a:t>ón:</a:t>
            </a:r>
            <a:r>
              <a:rPr sz="2000" b="1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Es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el peso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5" dirty="0">
                <a:latin typeface="Arial"/>
                <a:cs typeface="Arial"/>
              </a:rPr>
              <a:t>j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ce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el a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e	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ós</a:t>
            </a:r>
            <a:r>
              <a:rPr sz="2000" spc="-10" dirty="0">
                <a:latin typeface="Arial"/>
                <a:cs typeface="Arial"/>
              </a:rPr>
              <a:t>f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a	co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dirty="0">
                <a:latin typeface="Arial"/>
                <a:cs typeface="Arial"/>
              </a:rPr>
              <a:t>o  consecuencia	de la </a:t>
            </a:r>
            <a:r>
              <a:rPr sz="2000" spc="-5" dirty="0">
                <a:latin typeface="Arial"/>
                <a:cs typeface="Arial"/>
              </a:rPr>
              <a:t>gravedad, </a:t>
            </a:r>
            <a:r>
              <a:rPr sz="2000" dirty="0">
                <a:latin typeface="Arial"/>
                <a:cs typeface="Arial"/>
              </a:rPr>
              <a:t>riesgo en </a:t>
            </a:r>
            <a:r>
              <a:rPr sz="2000" spc="-5" dirty="0">
                <a:latin typeface="Arial"/>
                <a:cs typeface="Arial"/>
              </a:rPr>
              <a:t>altura; falta </a:t>
            </a:r>
            <a:r>
              <a:rPr sz="2000" dirty="0">
                <a:latin typeface="Arial"/>
                <a:cs typeface="Arial"/>
              </a:rPr>
              <a:t>de  oxigeno, </a:t>
            </a:r>
            <a:r>
              <a:rPr sz="2000" spc="-5" dirty="0">
                <a:latin typeface="Arial"/>
                <a:cs typeface="Arial"/>
              </a:rPr>
              <a:t>aumento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presión	</a:t>
            </a:r>
            <a:r>
              <a:rPr sz="2000" spc="-5" dirty="0">
                <a:latin typeface="Arial"/>
                <a:cs typeface="Arial"/>
              </a:rPr>
              <a:t>arterial.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000">
              <a:latin typeface="Arial"/>
              <a:cs typeface="Arial"/>
            </a:endParaRPr>
          </a:p>
          <a:p>
            <a:pPr marL="12700" marR="288925">
              <a:lnSpc>
                <a:spcPct val="91500"/>
              </a:lnSpc>
              <a:tabLst>
                <a:tab pos="799465" algn="l"/>
                <a:tab pos="1983739" algn="l"/>
                <a:tab pos="3434715" algn="l"/>
                <a:tab pos="5114925" algn="l"/>
                <a:tab pos="6383020" algn="l"/>
              </a:tabLst>
            </a:pPr>
            <a:r>
              <a:rPr sz="2000" b="1" spc="5" dirty="0">
                <a:latin typeface="Arial"/>
                <a:cs typeface="Arial"/>
              </a:rPr>
              <a:t>R</a:t>
            </a:r>
            <a:r>
              <a:rPr sz="2000" b="1" spc="-5" dirty="0">
                <a:latin typeface="Arial"/>
                <a:cs typeface="Arial"/>
              </a:rPr>
              <a:t>a</a:t>
            </a:r>
            <a:r>
              <a:rPr sz="2000" b="1" dirty="0">
                <a:latin typeface="Arial"/>
                <a:cs typeface="Arial"/>
              </a:rPr>
              <a:t>d</a:t>
            </a:r>
            <a:r>
              <a:rPr sz="2000" b="1" spc="-10" dirty="0">
                <a:latin typeface="Arial"/>
                <a:cs typeface="Arial"/>
              </a:rPr>
              <a:t>i</a:t>
            </a:r>
            <a:r>
              <a:rPr sz="2000" b="1" spc="-5" dirty="0">
                <a:latin typeface="Arial"/>
                <a:cs typeface="Arial"/>
              </a:rPr>
              <a:t>ac</a:t>
            </a:r>
            <a:r>
              <a:rPr sz="2000" b="1" spc="-10" dirty="0">
                <a:latin typeface="Arial"/>
                <a:cs typeface="Arial"/>
              </a:rPr>
              <a:t>i</a:t>
            </a:r>
            <a:r>
              <a:rPr sz="2000" b="1" dirty="0">
                <a:latin typeface="Arial"/>
                <a:cs typeface="Arial"/>
              </a:rPr>
              <a:t>ón: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Ene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g</a:t>
            </a:r>
            <a:r>
              <a:rPr sz="2000" spc="-10" dirty="0">
                <a:latin typeface="Arial"/>
                <a:cs typeface="Arial"/>
              </a:rPr>
              <a:t>í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que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se</a:t>
            </a:r>
            <a:r>
              <a:rPr sz="2000" spc="-10" dirty="0">
                <a:latin typeface="Arial"/>
                <a:cs typeface="Arial"/>
              </a:rPr>
              <a:t> t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ans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5" dirty="0">
                <a:latin typeface="Arial"/>
                <a:cs typeface="Arial"/>
              </a:rPr>
              <a:t>m</a:t>
            </a:r>
            <a:r>
              <a:rPr sz="2000" spc="5" dirty="0">
                <a:latin typeface="Arial"/>
                <a:cs typeface="Arial"/>
              </a:rPr>
              <a:t>i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	o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abso</a:t>
            </a:r>
            <a:r>
              <a:rPr sz="2000" spc="-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be	en  </a:t>
            </a:r>
            <a:r>
              <a:rPr sz="2000" spc="-5" dirty="0">
                <a:latin typeface="Arial"/>
                <a:cs typeface="Arial"/>
              </a:rPr>
              <a:t>forma	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ondas	o</a:t>
            </a:r>
            <a:r>
              <a:rPr sz="2000" spc="-5" dirty="0">
                <a:latin typeface="Arial"/>
                <a:cs typeface="Arial"/>
              </a:rPr>
              <a:t> partículas	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energía, </a:t>
            </a:r>
            <a:r>
              <a:rPr sz="2000" dirty="0">
                <a:latin typeface="Arial"/>
                <a:cs typeface="Arial"/>
              </a:rPr>
              <a:t>el riesgo puede  </a:t>
            </a:r>
            <a:r>
              <a:rPr sz="2000" spc="-5" dirty="0">
                <a:latin typeface="Arial"/>
                <a:cs typeface="Arial"/>
              </a:rPr>
              <a:t>provocar </a:t>
            </a:r>
            <a:r>
              <a:rPr sz="2000" dirty="0">
                <a:latin typeface="Arial"/>
                <a:cs typeface="Arial"/>
              </a:rPr>
              <a:t>lesiones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oculares.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112" y="3186684"/>
            <a:ext cx="6939915" cy="90043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ct val="93500"/>
              </a:lnSpc>
              <a:spcBef>
                <a:spcPts val="254"/>
              </a:spcBef>
              <a:tabLst>
                <a:tab pos="3916045" algn="l"/>
                <a:tab pos="6482715" algn="l"/>
              </a:tabLst>
            </a:pPr>
            <a:r>
              <a:rPr sz="2000" b="1" spc="-10" dirty="0">
                <a:latin typeface="Arial"/>
                <a:cs typeface="Arial"/>
              </a:rPr>
              <a:t>Vibración: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Cualquier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movimiento	</a:t>
            </a:r>
            <a:r>
              <a:rPr sz="2000" dirty="0">
                <a:latin typeface="Arial"/>
                <a:cs typeface="Arial"/>
              </a:rPr>
              <a:t>que hace el </a:t>
            </a:r>
            <a:r>
              <a:rPr sz="2000" spc="-5" dirty="0">
                <a:latin typeface="Arial"/>
                <a:cs typeface="Arial"/>
              </a:rPr>
              <a:t>cuerpo  </a:t>
            </a:r>
            <a:r>
              <a:rPr sz="2000" dirty="0">
                <a:latin typeface="Arial"/>
                <a:cs typeface="Arial"/>
              </a:rPr>
              <a:t>alrededor de un </a:t>
            </a:r>
            <a:r>
              <a:rPr sz="2000" spc="-5" dirty="0">
                <a:latin typeface="Arial"/>
                <a:cs typeface="Arial"/>
              </a:rPr>
              <a:t>punto </a:t>
            </a:r>
            <a:r>
              <a:rPr sz="2000" dirty="0">
                <a:latin typeface="Arial"/>
                <a:cs typeface="Arial"/>
              </a:rPr>
              <a:t>fijo. </a:t>
            </a:r>
            <a:r>
              <a:rPr sz="2000" spc="-5" dirty="0">
                <a:latin typeface="Arial"/>
                <a:cs typeface="Arial"/>
              </a:rPr>
              <a:t>Esto tiene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dos </a:t>
            </a:r>
            <a:r>
              <a:rPr sz="2000" spc="-5" dirty="0">
                <a:latin typeface="Arial"/>
                <a:cs typeface="Arial"/>
              </a:rPr>
              <a:t>características	</a:t>
            </a:r>
            <a:r>
              <a:rPr sz="2000" dirty="0">
                <a:latin typeface="Arial"/>
                <a:cs typeface="Arial"/>
              </a:rPr>
              <a:t>de  </a:t>
            </a:r>
            <a:r>
              <a:rPr sz="2000" spc="-5" dirty="0">
                <a:latin typeface="Arial"/>
                <a:cs typeface="Arial"/>
              </a:rPr>
              <a:t>frecuencia </a:t>
            </a:r>
            <a:r>
              <a:rPr sz="2000" dirty="0">
                <a:latin typeface="Arial"/>
                <a:cs typeface="Arial"/>
              </a:rPr>
              <a:t>(velocidad); e intensidad </a:t>
            </a:r>
            <a:r>
              <a:rPr sz="2000" spc="-5" dirty="0">
                <a:latin typeface="Arial"/>
                <a:cs typeface="Arial"/>
              </a:rPr>
              <a:t>(amplitud 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movimiento)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112" y="4875276"/>
            <a:ext cx="6547484" cy="90360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>
              <a:lnSpc>
                <a:spcPct val="94000"/>
              </a:lnSpc>
              <a:spcBef>
                <a:spcPts val="240"/>
              </a:spcBef>
            </a:pPr>
            <a:r>
              <a:rPr sz="2000" b="1" spc="-5" dirty="0">
                <a:latin typeface="Arial"/>
                <a:cs typeface="Arial"/>
              </a:rPr>
              <a:t>Ruido: </a:t>
            </a:r>
            <a:r>
              <a:rPr sz="2000" dirty="0">
                <a:latin typeface="Arial"/>
                <a:cs typeface="Arial"/>
              </a:rPr>
              <a:t>Sonido no deseado cuyas consecuencias son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una  </a:t>
            </a:r>
            <a:r>
              <a:rPr sz="2000" spc="-5" dirty="0">
                <a:latin typeface="Arial"/>
                <a:cs typeface="Arial"/>
              </a:rPr>
              <a:t>molestia </a:t>
            </a:r>
            <a:r>
              <a:rPr sz="2000" dirty="0">
                <a:latin typeface="Arial"/>
                <a:cs typeface="Arial"/>
              </a:rPr>
              <a:t>con riesgo </a:t>
            </a:r>
            <a:r>
              <a:rPr sz="2000" spc="-5" dirty="0">
                <a:latin typeface="Arial"/>
                <a:cs typeface="Arial"/>
              </a:rPr>
              <a:t>para </a:t>
            </a:r>
            <a:r>
              <a:rPr sz="2000" dirty="0">
                <a:latin typeface="Arial"/>
                <a:cs typeface="Arial"/>
              </a:rPr>
              <a:t>la salud; </a:t>
            </a:r>
            <a:r>
              <a:rPr sz="2000" spc="-5" dirty="0">
                <a:latin typeface="Arial"/>
                <a:cs typeface="Arial"/>
              </a:rPr>
              <a:t>estos </a:t>
            </a:r>
            <a:r>
              <a:rPr sz="2000" dirty="0">
                <a:latin typeface="Arial"/>
                <a:cs typeface="Arial"/>
              </a:rPr>
              <a:t>puede ser ruidos  </a:t>
            </a:r>
            <a:r>
              <a:rPr sz="2000" spc="-5" dirty="0">
                <a:latin typeface="Arial"/>
                <a:cs typeface="Arial"/>
              </a:rPr>
              <a:t>constantes, intermitentes </a:t>
            </a:r>
            <a:r>
              <a:rPr sz="2000" dirty="0">
                <a:latin typeface="Arial"/>
                <a:cs typeface="Arial"/>
              </a:rPr>
              <a:t>y de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impacto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319015" y="4142232"/>
            <a:ext cx="1350264" cy="10088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19015" y="2121407"/>
            <a:ext cx="1661160" cy="11003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48071" y="5650991"/>
            <a:ext cx="1414272" cy="1112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82784" cy="7555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3174" y="7619"/>
            <a:ext cx="58515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ELEMENTOS </a:t>
            </a:r>
            <a:r>
              <a:rPr dirty="0"/>
              <a:t>DE </a:t>
            </a:r>
            <a:r>
              <a:rPr spc="-5" dirty="0"/>
              <a:t>PROTECCIÓN </a:t>
            </a:r>
            <a:r>
              <a:rPr dirty="0"/>
              <a:t>PERSONAL</a:t>
            </a:r>
            <a:r>
              <a:rPr spc="-100" dirty="0"/>
              <a:t> </a:t>
            </a:r>
            <a:r>
              <a:rPr dirty="0"/>
              <a:t>EPP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3174" y="566419"/>
            <a:ext cx="9538970" cy="5277485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5080">
              <a:lnSpc>
                <a:spcPts val="1989"/>
              </a:lnSpc>
              <a:spcBef>
                <a:spcPts val="305"/>
              </a:spcBef>
            </a:pPr>
            <a:r>
              <a:rPr sz="1800" spc="-15" dirty="0">
                <a:latin typeface="Arial"/>
                <a:cs typeface="Arial"/>
              </a:rPr>
              <a:t>Tienen </a:t>
            </a:r>
            <a:r>
              <a:rPr sz="1800" spc="-5" dirty="0">
                <a:latin typeface="Arial"/>
                <a:cs typeface="Arial"/>
              </a:rPr>
              <a:t>como función principal proteger diferentes partes del cuerpo, para evitar que un  trabajador tenga contacto directo con factores de riesgo que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pueden ocasionar una lesión </a:t>
            </a:r>
            <a:r>
              <a:rPr sz="1800" dirty="0">
                <a:latin typeface="Arial"/>
                <a:cs typeface="Arial"/>
              </a:rPr>
              <a:t>o  </a:t>
            </a:r>
            <a:r>
              <a:rPr sz="1800" spc="-5" dirty="0">
                <a:latin typeface="Arial"/>
                <a:cs typeface="Arial"/>
              </a:rPr>
              <a:t>enfermedad.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00">
              <a:latin typeface="Arial"/>
              <a:cs typeface="Arial"/>
            </a:endParaRPr>
          </a:p>
          <a:p>
            <a:pPr marL="12700" marR="208279">
              <a:lnSpc>
                <a:spcPts val="1989"/>
              </a:lnSpc>
            </a:pPr>
            <a:r>
              <a:rPr sz="1800" spc="-5" dirty="0">
                <a:latin typeface="Arial"/>
                <a:cs typeface="Arial"/>
              </a:rPr>
              <a:t>Los Elementos de Protección Personal </a:t>
            </a:r>
            <a:r>
              <a:rPr sz="1800" b="1" spc="-5" dirty="0">
                <a:latin typeface="Arial"/>
                <a:cs typeface="Arial"/>
              </a:rPr>
              <a:t>No evitan el accidente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el contacto con elementos  agresivos pero ayudan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que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lesión sea menos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grave.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00">
              <a:latin typeface="Arial"/>
              <a:cs typeface="Arial"/>
            </a:endParaRPr>
          </a:p>
          <a:p>
            <a:pPr marL="12700" marR="132080">
              <a:lnSpc>
                <a:spcPts val="1989"/>
              </a:lnSpc>
              <a:spcBef>
                <a:spcPts val="5"/>
              </a:spcBef>
            </a:pPr>
            <a:r>
              <a:rPr sz="1800" spc="-5" dirty="0">
                <a:latin typeface="Arial"/>
                <a:cs typeface="Arial"/>
              </a:rPr>
              <a:t>Las ventajas que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obtienen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partir del uso de los elementos de protección personal (EPP)  son las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siguientes: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 marR="5080">
              <a:lnSpc>
                <a:spcPct val="92800"/>
              </a:lnSpc>
            </a:pPr>
            <a:r>
              <a:rPr sz="1800" spc="-5" dirty="0">
                <a:latin typeface="Arial"/>
                <a:cs typeface="Arial"/>
              </a:rPr>
              <a:t>Proporcionar una barrera entre un determinado riesgo </a:t>
            </a:r>
            <a:r>
              <a:rPr sz="1800" dirty="0">
                <a:latin typeface="Arial"/>
                <a:cs typeface="Arial"/>
              </a:rPr>
              <a:t>y la </a:t>
            </a:r>
            <a:r>
              <a:rPr sz="1800" spc="-5" dirty="0">
                <a:latin typeface="Arial"/>
                <a:cs typeface="Arial"/>
              </a:rPr>
              <a:t>persona,Mejorar el resguardo de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integridad física del </a:t>
            </a:r>
            <a:r>
              <a:rPr sz="1800" spc="-15" dirty="0">
                <a:latin typeface="Arial"/>
                <a:cs typeface="Arial"/>
              </a:rPr>
              <a:t>trabajador, </a:t>
            </a:r>
            <a:r>
              <a:rPr sz="1800" spc="-5" dirty="0">
                <a:latin typeface="Arial"/>
                <a:cs typeface="Arial"/>
              </a:rPr>
              <a:t>Disminuye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gravedad de las consecuencias de un posible  accidente sufrido por el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15" dirty="0">
                <a:latin typeface="Arial"/>
                <a:cs typeface="Arial"/>
              </a:rPr>
              <a:t>trabajador.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950">
              <a:latin typeface="Arial"/>
              <a:cs typeface="Arial"/>
            </a:endParaRPr>
          </a:p>
          <a:p>
            <a:pPr marL="12700" marR="487045">
              <a:lnSpc>
                <a:spcPts val="1989"/>
              </a:lnSpc>
            </a:pPr>
            <a:r>
              <a:rPr sz="1800" spc="-5" dirty="0">
                <a:latin typeface="Arial"/>
                <a:cs typeface="Arial"/>
              </a:rPr>
              <a:t>Su clasificación es </a:t>
            </a:r>
            <a:r>
              <a:rPr sz="1800" dirty="0">
                <a:latin typeface="Arial"/>
                <a:cs typeface="Arial"/>
              </a:rPr>
              <a:t>: </a:t>
            </a:r>
            <a:r>
              <a:rPr sz="1800" spc="-5" dirty="0">
                <a:latin typeface="Arial"/>
                <a:cs typeface="Arial"/>
              </a:rPr>
              <a:t>Protección de cabeza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rostro, Protección respiratoria, Protección de  manos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brazos, Protección de pies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piernas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Protección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corporal.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00">
              <a:latin typeface="Arial"/>
              <a:cs typeface="Arial"/>
            </a:endParaRPr>
          </a:p>
          <a:p>
            <a:pPr marL="12700" marR="93980">
              <a:lnSpc>
                <a:spcPct val="95000"/>
              </a:lnSpc>
              <a:spcBef>
                <a:spcPts val="5"/>
              </a:spcBef>
            </a:pPr>
            <a:r>
              <a:rPr sz="1800" spc="-35" dirty="0">
                <a:latin typeface="Arial"/>
                <a:cs typeface="Arial"/>
              </a:rPr>
              <a:t>PARA </a:t>
            </a:r>
            <a:r>
              <a:rPr sz="1800" spc="-5" dirty="0">
                <a:latin typeface="Arial"/>
                <a:cs typeface="Arial"/>
              </a:rPr>
              <a:t>TRABAJO EN </a:t>
            </a:r>
            <a:r>
              <a:rPr sz="1800" spc="-20" dirty="0">
                <a:latin typeface="Arial"/>
                <a:cs typeface="Arial"/>
              </a:rPr>
              <a:t>ALTURAS: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una altura mayor de 1.5 metros, sobre el nivel del piso use  arnés de seguridad completo:Casco con barbuquejo, Mosquetones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eslingas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Línea de  vida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072128" y="5794247"/>
            <a:ext cx="3923029" cy="1588135"/>
            <a:chOff x="4072128" y="5794247"/>
            <a:chExt cx="3923029" cy="1588135"/>
          </a:xfrm>
        </p:grpSpPr>
        <p:sp>
          <p:nvSpPr>
            <p:cNvPr id="5" name="object 5"/>
            <p:cNvSpPr/>
            <p:nvPr/>
          </p:nvSpPr>
          <p:spPr>
            <a:xfrm>
              <a:off x="5544312" y="5794247"/>
              <a:ext cx="2450591" cy="158800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072128" y="5794247"/>
              <a:ext cx="1591055" cy="158800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8114" y="315468"/>
            <a:ext cx="611632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PROGRAMAS GESTION </a:t>
            </a:r>
            <a:r>
              <a:rPr dirty="0"/>
              <a:t>DE </a:t>
            </a:r>
            <a:r>
              <a:rPr spc="-5" dirty="0"/>
              <a:t>RIESGO</a:t>
            </a:r>
            <a:r>
              <a:rPr spc="-10" dirty="0"/>
              <a:t> </a:t>
            </a:r>
            <a:r>
              <a:rPr spc="-20" dirty="0"/>
              <a:t>PRIORITARIO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0814" y="859028"/>
            <a:ext cx="8230234" cy="1939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40100" algn="l"/>
              </a:tabLst>
            </a:pP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acuerdo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las actividades realizadas por el grupo empresarial  </a:t>
            </a:r>
            <a:r>
              <a:rPr sz="1800" spc="-20" dirty="0">
                <a:latin typeface="Arial"/>
                <a:cs typeface="Arial"/>
              </a:rPr>
              <a:t>INSEPET,nuestros </a:t>
            </a:r>
            <a:r>
              <a:rPr sz="1800" spc="-5" dirty="0">
                <a:latin typeface="Arial"/>
                <a:cs typeface="Arial"/>
              </a:rPr>
              <a:t>principales peligros los cuáles son programas de gestion de  riesgo prioritario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para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minimizar	accidentes de trabajo son: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85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MECÁNICO.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135"/>
              </a:lnSpc>
              <a:spcBef>
                <a:spcPts val="2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TRANSITO.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135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QUÍMICO.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114" y="4015740"/>
            <a:ext cx="8344534" cy="2251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53539" algn="l"/>
              </a:tabLst>
            </a:pPr>
            <a:r>
              <a:rPr sz="2000" b="1" spc="-5" dirty="0">
                <a:latin typeface="Arial"/>
                <a:cs typeface="Arial"/>
              </a:rPr>
              <a:t>PROGRAMA	</a:t>
            </a:r>
            <a:r>
              <a:rPr sz="2000" b="1" dirty="0">
                <a:latin typeface="Arial"/>
                <a:cs typeface="Arial"/>
              </a:rPr>
              <a:t>DE </a:t>
            </a:r>
            <a:r>
              <a:rPr sz="2000" b="1" spc="-5" dirty="0">
                <a:latin typeface="Arial"/>
                <a:cs typeface="Arial"/>
              </a:rPr>
              <a:t>VIGILANCIA</a:t>
            </a:r>
            <a:r>
              <a:rPr sz="2000" b="1" spc="-8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EPIDEMIOLOGICA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50">
              <a:latin typeface="Arial"/>
              <a:cs typeface="Arial"/>
            </a:endParaRPr>
          </a:p>
          <a:p>
            <a:pPr marL="25400" marR="5080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Es una estrategia escencial para detencion de enfermedades laborales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llevar </a:t>
            </a:r>
            <a:r>
              <a:rPr sz="1800" dirty="0">
                <a:latin typeface="Arial"/>
                <a:cs typeface="Arial"/>
              </a:rPr>
              <a:t>a  </a:t>
            </a:r>
            <a:r>
              <a:rPr sz="1800" spc="-5" dirty="0">
                <a:latin typeface="Arial"/>
                <a:cs typeface="Arial"/>
              </a:rPr>
              <a:t>cabo programas de prevención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control de las mismas; para el grupo  empresarial INSEPET los sistemas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son: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850">
              <a:latin typeface="Arial"/>
              <a:cs typeface="Arial"/>
            </a:endParaRPr>
          </a:p>
          <a:p>
            <a:pPr marL="368300" indent="-34290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67665" algn="l"/>
                <a:tab pos="368300" algn="l"/>
              </a:tabLst>
            </a:pPr>
            <a:r>
              <a:rPr sz="1800" spc="-5" dirty="0">
                <a:latin typeface="Arial"/>
                <a:cs typeface="Arial"/>
              </a:rPr>
              <a:t>BIOMECÁNICO.</a:t>
            </a:r>
            <a:endParaRPr sz="1800">
              <a:latin typeface="Arial"/>
              <a:cs typeface="Arial"/>
            </a:endParaRPr>
          </a:p>
          <a:p>
            <a:pPr marL="368300" indent="-342900">
              <a:lnSpc>
                <a:spcPct val="100000"/>
              </a:lnSpc>
              <a:spcBef>
                <a:spcPts val="20"/>
              </a:spcBef>
              <a:buAutoNum type="arabicPeriod"/>
              <a:tabLst>
                <a:tab pos="367665" algn="l"/>
                <a:tab pos="368300" algn="l"/>
              </a:tabLst>
            </a:pPr>
            <a:r>
              <a:rPr sz="1800" spc="-5" dirty="0">
                <a:latin typeface="Arial"/>
                <a:cs typeface="Arial"/>
              </a:rPr>
              <a:t>PSICOSOCIAL.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71159" y="1786127"/>
            <a:ext cx="2892551" cy="19964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86271" y="5352288"/>
            <a:ext cx="2377439" cy="21153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88848"/>
            <a:ext cx="10052304" cy="41452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71127" y="51307"/>
            <a:ext cx="35140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PLAN </a:t>
            </a:r>
            <a:r>
              <a:rPr sz="2400" dirty="0"/>
              <a:t>DE</a:t>
            </a:r>
            <a:r>
              <a:rPr sz="2400" spc="-80" dirty="0"/>
              <a:t> </a:t>
            </a:r>
            <a:r>
              <a:rPr sz="2400" spc="-5" dirty="0"/>
              <a:t>EMERGENCIA</a:t>
            </a:r>
            <a:endParaRPr sz="2400"/>
          </a:p>
        </p:txBody>
      </p:sp>
      <p:sp>
        <p:nvSpPr>
          <p:cNvPr id="4" name="object 4"/>
          <p:cNvSpPr txBox="1"/>
          <p:nvPr/>
        </p:nvSpPr>
        <p:spPr>
          <a:xfrm>
            <a:off x="108903" y="5094732"/>
            <a:ext cx="324929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POSIBLE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EMERGENCIAS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Movimientos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sísmicos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Fallas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estructurales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Derrames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Incendio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explosión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689" y="7619"/>
            <a:ext cx="3472179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EN CASO DE</a:t>
            </a:r>
            <a:r>
              <a:rPr spc="-60" dirty="0"/>
              <a:t> </a:t>
            </a:r>
            <a:r>
              <a:rPr spc="-5" dirty="0"/>
              <a:t>EMERGENCIA.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858255" y="365759"/>
            <a:ext cx="3155950" cy="1811020"/>
            <a:chOff x="5858255" y="365759"/>
            <a:chExt cx="3155950" cy="1811020"/>
          </a:xfrm>
        </p:grpSpPr>
        <p:sp>
          <p:nvSpPr>
            <p:cNvPr id="4" name="object 4"/>
            <p:cNvSpPr/>
            <p:nvPr/>
          </p:nvSpPr>
          <p:spPr>
            <a:xfrm>
              <a:off x="5858255" y="1289304"/>
              <a:ext cx="1441703" cy="88696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998463" y="365759"/>
              <a:ext cx="1252728" cy="103327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343775" y="385762"/>
              <a:ext cx="1657350" cy="110013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7425" y="379412"/>
              <a:ext cx="1670050" cy="1113155"/>
            </a:xfrm>
            <a:custGeom>
              <a:avLst/>
              <a:gdLst/>
              <a:ahLst/>
              <a:cxnLst/>
              <a:rect l="l" t="t" r="r" b="b"/>
              <a:pathLst>
                <a:path w="1670050" h="1113155">
                  <a:moveTo>
                    <a:pt x="0" y="0"/>
                  </a:moveTo>
                  <a:lnTo>
                    <a:pt x="1670050" y="0"/>
                  </a:lnTo>
                  <a:lnTo>
                    <a:pt x="1670050" y="1112840"/>
                  </a:lnTo>
                  <a:lnTo>
                    <a:pt x="0" y="111284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333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2064" y="489204"/>
            <a:ext cx="5363210" cy="222948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60325" marR="5080">
              <a:lnSpc>
                <a:spcPts val="1610"/>
              </a:lnSpc>
              <a:spcBef>
                <a:spcPts val="210"/>
              </a:spcBef>
            </a:pPr>
            <a:r>
              <a:rPr sz="1400" b="1" spc="-15" dirty="0">
                <a:latin typeface="Arial"/>
                <a:cs typeface="Arial"/>
              </a:rPr>
              <a:t>EVACUACIÓN: </a:t>
            </a:r>
            <a:r>
              <a:rPr sz="1400" dirty="0">
                <a:latin typeface="Arial"/>
                <a:cs typeface="Arial"/>
              </a:rPr>
              <a:t>En </a:t>
            </a:r>
            <a:r>
              <a:rPr sz="1400" spc="-5" dirty="0">
                <a:latin typeface="Arial"/>
                <a:cs typeface="Arial"/>
              </a:rPr>
              <a:t>caso de evacuación el mecanismo de alarma  será el sonido continuo que indica que </a:t>
            </a:r>
            <a:r>
              <a:rPr sz="1400" dirty="0">
                <a:latin typeface="Arial"/>
                <a:cs typeface="Arial"/>
              </a:rPr>
              <a:t>se </a:t>
            </a:r>
            <a:r>
              <a:rPr sz="1400" spc="-5" dirty="0">
                <a:latin typeface="Arial"/>
                <a:cs typeface="Arial"/>
              </a:rPr>
              <a:t>debe evacuar </a:t>
            </a:r>
            <a:r>
              <a:rPr sz="1400" dirty="0">
                <a:latin typeface="Arial"/>
                <a:cs typeface="Arial"/>
              </a:rPr>
              <a:t>y </a:t>
            </a:r>
            <a:r>
              <a:rPr sz="1400" spc="-5" dirty="0">
                <a:latin typeface="Arial"/>
                <a:cs typeface="Arial"/>
              </a:rPr>
              <a:t>llegar al  punto de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encuentro.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Arial"/>
              <a:cs typeface="Arial"/>
            </a:endParaRPr>
          </a:p>
          <a:p>
            <a:pPr marL="60325">
              <a:lnSpc>
                <a:spcPts val="1630"/>
              </a:lnSpc>
              <a:spcBef>
                <a:spcPts val="5"/>
              </a:spcBef>
            </a:pPr>
            <a:r>
              <a:rPr sz="1400" spc="-5" dirty="0">
                <a:latin typeface="Arial"/>
                <a:cs typeface="Arial"/>
              </a:rPr>
              <a:t>Mecanismo de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alarmas</a:t>
            </a:r>
            <a:endParaRPr sz="1400">
              <a:latin typeface="Arial"/>
              <a:cs typeface="Arial"/>
            </a:endParaRPr>
          </a:p>
          <a:p>
            <a:pPr marL="346075" indent="-285750">
              <a:lnSpc>
                <a:spcPts val="1550"/>
              </a:lnSpc>
              <a:buFont typeface="Wingdings"/>
              <a:buChar char=""/>
              <a:tabLst>
                <a:tab pos="345440" algn="l"/>
                <a:tab pos="346075" algn="l"/>
              </a:tabLst>
            </a:pPr>
            <a:r>
              <a:rPr sz="1400" spc="-5" dirty="0">
                <a:latin typeface="Arial"/>
                <a:cs typeface="Arial"/>
              </a:rPr>
              <a:t>Campana.</a:t>
            </a:r>
            <a:endParaRPr sz="1400">
              <a:latin typeface="Arial"/>
              <a:cs typeface="Arial"/>
            </a:endParaRPr>
          </a:p>
          <a:p>
            <a:pPr marL="346075" indent="-285750">
              <a:lnSpc>
                <a:spcPts val="1560"/>
              </a:lnSpc>
              <a:buFont typeface="Wingdings"/>
              <a:buChar char=""/>
              <a:tabLst>
                <a:tab pos="345440" algn="l"/>
                <a:tab pos="346075" algn="l"/>
              </a:tabLst>
            </a:pPr>
            <a:r>
              <a:rPr sz="1400" spc="-5" dirty="0">
                <a:latin typeface="Arial"/>
                <a:cs typeface="Arial"/>
              </a:rPr>
              <a:t>Pito de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brigadistas.</a:t>
            </a:r>
            <a:endParaRPr sz="1400">
              <a:latin typeface="Arial"/>
              <a:cs typeface="Arial"/>
            </a:endParaRPr>
          </a:p>
          <a:p>
            <a:pPr marL="346075" indent="-285750">
              <a:lnSpc>
                <a:spcPts val="1645"/>
              </a:lnSpc>
              <a:buFont typeface="Wingdings"/>
              <a:buChar char=""/>
              <a:tabLst>
                <a:tab pos="345440" algn="l"/>
                <a:tab pos="346075" algn="l"/>
              </a:tabLst>
            </a:pPr>
            <a:r>
              <a:rPr sz="1400" spc="-5" dirty="0">
                <a:latin typeface="Arial"/>
                <a:cs typeface="Arial"/>
              </a:rPr>
              <a:t>Megafono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ts val="2350"/>
              </a:lnSpc>
              <a:spcBef>
                <a:spcPts val="670"/>
              </a:spcBef>
            </a:pPr>
            <a:r>
              <a:rPr sz="2000" b="1" spc="-5" dirty="0">
                <a:latin typeface="Arial"/>
                <a:cs typeface="Arial"/>
              </a:rPr>
              <a:t>IDENTIFICACION </a:t>
            </a:r>
            <a:r>
              <a:rPr sz="2000" b="1" dirty="0">
                <a:latin typeface="Arial"/>
                <a:cs typeface="Arial"/>
              </a:rPr>
              <a:t>DE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BRIGADISTAS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1630"/>
              </a:lnSpc>
            </a:pPr>
            <a:r>
              <a:rPr sz="1400" spc="-5" dirty="0">
                <a:latin typeface="Arial"/>
                <a:cs typeface="Arial"/>
              </a:rPr>
              <a:t>Los brigadistas estan identificados con chaleco reflectivo</a:t>
            </a:r>
            <a:r>
              <a:rPr sz="140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y/o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064" y="2668524"/>
            <a:ext cx="80391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bra</a:t>
            </a:r>
            <a:r>
              <a:rPr sz="1400" dirty="0">
                <a:latin typeface="Arial"/>
                <a:cs typeface="Arial"/>
              </a:rPr>
              <a:t>z</a:t>
            </a:r>
            <a:r>
              <a:rPr sz="1400" spc="-5" dirty="0">
                <a:latin typeface="Arial"/>
                <a:cs typeface="Arial"/>
              </a:rPr>
              <a:t>a</a:t>
            </a:r>
            <a:r>
              <a:rPr sz="1400" dirty="0">
                <a:latin typeface="Arial"/>
                <a:cs typeface="Arial"/>
              </a:rPr>
              <a:t>l</a:t>
            </a:r>
            <a:r>
              <a:rPr sz="1400" spc="-5" dirty="0">
                <a:latin typeface="Arial"/>
                <a:cs typeface="Arial"/>
              </a:rPr>
              <a:t>ete</a:t>
            </a:r>
            <a:r>
              <a:rPr sz="1400" dirty="0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59075" y="2775204"/>
            <a:ext cx="3128010" cy="440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715" algn="ctr">
              <a:lnSpc>
                <a:spcPts val="1630"/>
              </a:lnSpc>
              <a:spcBef>
                <a:spcPts val="100"/>
              </a:spcBef>
            </a:pPr>
            <a:r>
              <a:rPr sz="1400" b="1" i="1" spc="-5" dirty="0">
                <a:latin typeface="Arial"/>
                <a:cs typeface="Arial"/>
              </a:rPr>
              <a:t>BRIGADAS </a:t>
            </a:r>
            <a:r>
              <a:rPr sz="1400" b="1" i="1" dirty="0">
                <a:latin typeface="Arial"/>
                <a:cs typeface="Arial"/>
              </a:rPr>
              <a:t>DE</a:t>
            </a:r>
            <a:r>
              <a:rPr sz="1400" b="1" i="1" spc="-5" dirty="0">
                <a:latin typeface="Arial"/>
                <a:cs typeface="Arial"/>
              </a:rPr>
              <a:t> EMERGENCIA</a:t>
            </a:r>
            <a:endParaRPr sz="1400">
              <a:latin typeface="Arial"/>
              <a:cs typeface="Arial"/>
            </a:endParaRPr>
          </a:p>
          <a:p>
            <a:pPr algn="ctr">
              <a:lnSpc>
                <a:spcPts val="1630"/>
              </a:lnSpc>
            </a:pPr>
            <a:r>
              <a:rPr sz="1400" b="1" i="1" dirty="0">
                <a:latin typeface="Arial"/>
                <a:cs typeface="Arial"/>
              </a:rPr>
              <a:t>DE </a:t>
            </a:r>
            <a:r>
              <a:rPr sz="1400" b="1" i="1" spc="-5" dirty="0">
                <a:latin typeface="Arial"/>
                <a:cs typeface="Arial"/>
              </a:rPr>
              <a:t>GRUPO EMPRESARIAL</a:t>
            </a:r>
            <a:r>
              <a:rPr sz="1400" b="1" i="1" spc="-40" dirty="0">
                <a:latin typeface="Arial"/>
                <a:cs typeface="Arial"/>
              </a:rPr>
              <a:t> </a:t>
            </a:r>
            <a:r>
              <a:rPr sz="1400" b="1" i="1" spc="-5" dirty="0">
                <a:latin typeface="Arial"/>
                <a:cs typeface="Arial"/>
              </a:rPr>
              <a:t>INSEPET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407920" y="3230245"/>
            <a:ext cx="3604895" cy="894715"/>
            <a:chOff x="2407920" y="3230245"/>
            <a:chExt cx="3604895" cy="894715"/>
          </a:xfrm>
        </p:grpSpPr>
        <p:sp>
          <p:nvSpPr>
            <p:cNvPr id="12" name="object 12"/>
            <p:cNvSpPr/>
            <p:nvPr/>
          </p:nvSpPr>
          <p:spPr>
            <a:xfrm>
              <a:off x="2420937" y="3243262"/>
              <a:ext cx="3578225" cy="868680"/>
            </a:xfrm>
            <a:custGeom>
              <a:avLst/>
              <a:gdLst/>
              <a:ahLst/>
              <a:cxnLst/>
              <a:rect l="l" t="t" r="r" b="b"/>
              <a:pathLst>
                <a:path w="3578225" h="868679">
                  <a:moveTo>
                    <a:pt x="3578225" y="0"/>
                  </a:moveTo>
                  <a:lnTo>
                    <a:pt x="0" y="0"/>
                  </a:lnTo>
                  <a:lnTo>
                    <a:pt x="0" y="868362"/>
                  </a:lnTo>
                  <a:lnTo>
                    <a:pt x="3578225" y="868362"/>
                  </a:lnTo>
                  <a:lnTo>
                    <a:pt x="3578225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420937" y="3243262"/>
              <a:ext cx="3578860" cy="868680"/>
            </a:xfrm>
            <a:custGeom>
              <a:avLst/>
              <a:gdLst/>
              <a:ahLst/>
              <a:cxnLst/>
              <a:rect l="l" t="t" r="r" b="b"/>
              <a:pathLst>
                <a:path w="3578860" h="868679">
                  <a:moveTo>
                    <a:pt x="0" y="0"/>
                  </a:moveTo>
                  <a:lnTo>
                    <a:pt x="3578232" y="0"/>
                  </a:lnTo>
                  <a:lnTo>
                    <a:pt x="3578232" y="868362"/>
                  </a:lnTo>
                  <a:lnTo>
                    <a:pt x="0" y="868362"/>
                  </a:lnTo>
                  <a:lnTo>
                    <a:pt x="0" y="0"/>
                  </a:lnTo>
                  <a:close/>
                </a:path>
              </a:pathLst>
            </a:custGeom>
            <a:ln w="255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420937" y="3243262"/>
            <a:ext cx="3578225" cy="86868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0"/>
              </a:spcBef>
            </a:pPr>
            <a:r>
              <a:rPr sz="1400" b="1" spc="-5" dirty="0">
                <a:latin typeface="Arial"/>
                <a:cs typeface="Arial"/>
              </a:rPr>
              <a:t>COORDINADORES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350">
              <a:latin typeface="Arial"/>
              <a:cs typeface="Arial"/>
            </a:endParaRPr>
          </a:p>
          <a:p>
            <a:pPr marL="649605" marR="641985" algn="ctr">
              <a:lnSpc>
                <a:spcPct val="101400"/>
              </a:lnSpc>
              <a:spcBef>
                <a:spcPts val="5"/>
              </a:spcBef>
            </a:pPr>
            <a:r>
              <a:rPr sz="1400" b="1" spc="-5" dirty="0">
                <a:latin typeface="Arial"/>
                <a:cs typeface="Arial"/>
              </a:rPr>
              <a:t>ENEIDA LACHE</a:t>
            </a:r>
            <a:r>
              <a:rPr sz="1400" b="1" spc="-11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CARREÑO  </a:t>
            </a:r>
            <a:r>
              <a:rPr sz="1400" b="1" spc="-5" dirty="0">
                <a:latin typeface="Arial"/>
                <a:cs typeface="Arial"/>
              </a:rPr>
              <a:t>MAURICIO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spc="-20" dirty="0">
                <a:latin typeface="Arial"/>
                <a:cs typeface="Arial"/>
              </a:rPr>
              <a:t>BELTRAN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84150" y="4105275"/>
            <a:ext cx="7194550" cy="3063875"/>
            <a:chOff x="184150" y="4105275"/>
            <a:chExt cx="7194550" cy="3063875"/>
          </a:xfrm>
        </p:grpSpPr>
        <p:sp>
          <p:nvSpPr>
            <p:cNvPr id="16" name="object 16"/>
            <p:cNvSpPr/>
            <p:nvPr/>
          </p:nvSpPr>
          <p:spPr>
            <a:xfrm>
              <a:off x="1008062" y="4568825"/>
              <a:ext cx="6356350" cy="6350"/>
            </a:xfrm>
            <a:custGeom>
              <a:avLst/>
              <a:gdLst/>
              <a:ahLst/>
              <a:cxnLst/>
              <a:rect l="l" t="t" r="r" b="b"/>
              <a:pathLst>
                <a:path w="6356350" h="6350">
                  <a:moveTo>
                    <a:pt x="0" y="0"/>
                  </a:moveTo>
                  <a:lnTo>
                    <a:pt x="6356353" y="6350"/>
                  </a:lnTo>
                </a:path>
              </a:pathLst>
            </a:custGeom>
            <a:ln w="2844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986212" y="4111625"/>
              <a:ext cx="46355" cy="430530"/>
            </a:xfrm>
            <a:custGeom>
              <a:avLst/>
              <a:gdLst/>
              <a:ahLst/>
              <a:cxnLst/>
              <a:rect l="l" t="t" r="r" b="b"/>
              <a:pathLst>
                <a:path w="46354" h="430529">
                  <a:moveTo>
                    <a:pt x="34531" y="0"/>
                  </a:moveTo>
                  <a:lnTo>
                    <a:pt x="11506" y="0"/>
                  </a:lnTo>
                  <a:lnTo>
                    <a:pt x="11506" y="407365"/>
                  </a:lnTo>
                  <a:lnTo>
                    <a:pt x="0" y="407365"/>
                  </a:lnTo>
                  <a:lnTo>
                    <a:pt x="23012" y="430212"/>
                  </a:lnTo>
                  <a:lnTo>
                    <a:pt x="46037" y="407365"/>
                  </a:lnTo>
                  <a:lnTo>
                    <a:pt x="34531" y="407365"/>
                  </a:lnTo>
                  <a:lnTo>
                    <a:pt x="345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986212" y="4111625"/>
              <a:ext cx="46355" cy="430530"/>
            </a:xfrm>
            <a:custGeom>
              <a:avLst/>
              <a:gdLst/>
              <a:ahLst/>
              <a:cxnLst/>
              <a:rect l="l" t="t" r="r" b="b"/>
              <a:pathLst>
                <a:path w="46354" h="430529">
                  <a:moveTo>
                    <a:pt x="0" y="407368"/>
                  </a:moveTo>
                  <a:lnTo>
                    <a:pt x="11509" y="407368"/>
                  </a:lnTo>
                  <a:lnTo>
                    <a:pt x="11509" y="0"/>
                  </a:lnTo>
                  <a:lnTo>
                    <a:pt x="34527" y="0"/>
                  </a:lnTo>
                  <a:lnTo>
                    <a:pt x="34527" y="407368"/>
                  </a:lnTo>
                  <a:lnTo>
                    <a:pt x="46037" y="407368"/>
                  </a:lnTo>
                  <a:lnTo>
                    <a:pt x="23018" y="430213"/>
                  </a:lnTo>
                  <a:lnTo>
                    <a:pt x="0" y="40736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98537" y="4568825"/>
              <a:ext cx="62230" cy="285750"/>
            </a:xfrm>
            <a:custGeom>
              <a:avLst/>
              <a:gdLst/>
              <a:ahLst/>
              <a:cxnLst/>
              <a:rect l="l" t="t" r="r" b="b"/>
              <a:pathLst>
                <a:path w="62230" h="285750">
                  <a:moveTo>
                    <a:pt x="46435" y="0"/>
                  </a:moveTo>
                  <a:lnTo>
                    <a:pt x="15478" y="0"/>
                  </a:lnTo>
                  <a:lnTo>
                    <a:pt x="15478" y="254622"/>
                  </a:lnTo>
                  <a:lnTo>
                    <a:pt x="0" y="254622"/>
                  </a:lnTo>
                  <a:lnTo>
                    <a:pt x="30956" y="285750"/>
                  </a:lnTo>
                  <a:lnTo>
                    <a:pt x="61912" y="254622"/>
                  </a:lnTo>
                  <a:lnTo>
                    <a:pt x="46435" y="254622"/>
                  </a:lnTo>
                  <a:lnTo>
                    <a:pt x="4643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998537" y="4568825"/>
              <a:ext cx="62230" cy="285750"/>
            </a:xfrm>
            <a:custGeom>
              <a:avLst/>
              <a:gdLst/>
              <a:ahLst/>
              <a:cxnLst/>
              <a:rect l="l" t="t" r="r" b="b"/>
              <a:pathLst>
                <a:path w="62230" h="285750">
                  <a:moveTo>
                    <a:pt x="0" y="254622"/>
                  </a:moveTo>
                  <a:lnTo>
                    <a:pt x="15478" y="254622"/>
                  </a:lnTo>
                  <a:lnTo>
                    <a:pt x="15478" y="0"/>
                  </a:lnTo>
                  <a:lnTo>
                    <a:pt x="46434" y="0"/>
                  </a:lnTo>
                  <a:lnTo>
                    <a:pt x="46434" y="254622"/>
                  </a:lnTo>
                  <a:lnTo>
                    <a:pt x="61912" y="254622"/>
                  </a:lnTo>
                  <a:lnTo>
                    <a:pt x="30956" y="285750"/>
                  </a:lnTo>
                  <a:lnTo>
                    <a:pt x="0" y="25462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986212" y="4556125"/>
              <a:ext cx="46355" cy="284480"/>
            </a:xfrm>
            <a:custGeom>
              <a:avLst/>
              <a:gdLst/>
              <a:ahLst/>
              <a:cxnLst/>
              <a:rect l="l" t="t" r="r" b="b"/>
              <a:pathLst>
                <a:path w="46354" h="284479">
                  <a:moveTo>
                    <a:pt x="34531" y="0"/>
                  </a:moveTo>
                  <a:lnTo>
                    <a:pt x="11506" y="0"/>
                  </a:lnTo>
                  <a:lnTo>
                    <a:pt x="11506" y="261366"/>
                  </a:lnTo>
                  <a:lnTo>
                    <a:pt x="0" y="261366"/>
                  </a:lnTo>
                  <a:lnTo>
                    <a:pt x="23012" y="284162"/>
                  </a:lnTo>
                  <a:lnTo>
                    <a:pt x="46037" y="261366"/>
                  </a:lnTo>
                  <a:lnTo>
                    <a:pt x="34531" y="261366"/>
                  </a:lnTo>
                  <a:lnTo>
                    <a:pt x="345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986212" y="4556125"/>
              <a:ext cx="46355" cy="284480"/>
            </a:xfrm>
            <a:custGeom>
              <a:avLst/>
              <a:gdLst/>
              <a:ahLst/>
              <a:cxnLst/>
              <a:rect l="l" t="t" r="r" b="b"/>
              <a:pathLst>
                <a:path w="46354" h="284479">
                  <a:moveTo>
                    <a:pt x="0" y="261364"/>
                  </a:moveTo>
                  <a:lnTo>
                    <a:pt x="11509" y="261364"/>
                  </a:lnTo>
                  <a:lnTo>
                    <a:pt x="11509" y="0"/>
                  </a:lnTo>
                  <a:lnTo>
                    <a:pt x="34527" y="0"/>
                  </a:lnTo>
                  <a:lnTo>
                    <a:pt x="34527" y="261364"/>
                  </a:lnTo>
                  <a:lnTo>
                    <a:pt x="46037" y="261364"/>
                  </a:lnTo>
                  <a:lnTo>
                    <a:pt x="23018" y="284163"/>
                  </a:lnTo>
                  <a:lnTo>
                    <a:pt x="0" y="26136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98437" y="4895850"/>
              <a:ext cx="2405380" cy="2259330"/>
            </a:xfrm>
            <a:custGeom>
              <a:avLst/>
              <a:gdLst/>
              <a:ahLst/>
              <a:cxnLst/>
              <a:rect l="l" t="t" r="r" b="b"/>
              <a:pathLst>
                <a:path w="2405380" h="2259329">
                  <a:moveTo>
                    <a:pt x="2405062" y="0"/>
                  </a:moveTo>
                  <a:lnTo>
                    <a:pt x="0" y="0"/>
                  </a:lnTo>
                  <a:lnTo>
                    <a:pt x="0" y="2259012"/>
                  </a:lnTo>
                  <a:lnTo>
                    <a:pt x="2405062" y="2259012"/>
                  </a:lnTo>
                  <a:lnTo>
                    <a:pt x="240506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98437" y="4895850"/>
              <a:ext cx="2405380" cy="2259330"/>
            </a:xfrm>
            <a:custGeom>
              <a:avLst/>
              <a:gdLst/>
              <a:ahLst/>
              <a:cxnLst/>
              <a:rect l="l" t="t" r="r" b="b"/>
              <a:pathLst>
                <a:path w="2405380" h="2259329">
                  <a:moveTo>
                    <a:pt x="0" y="0"/>
                  </a:moveTo>
                  <a:lnTo>
                    <a:pt x="2405061" y="0"/>
                  </a:lnTo>
                  <a:lnTo>
                    <a:pt x="2405061" y="2259011"/>
                  </a:lnTo>
                  <a:lnTo>
                    <a:pt x="0" y="2259011"/>
                  </a:lnTo>
                  <a:lnTo>
                    <a:pt x="0" y="0"/>
                  </a:lnTo>
                  <a:close/>
                </a:path>
              </a:pathLst>
            </a:custGeom>
            <a:ln w="2844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198437" y="4895850"/>
            <a:ext cx="2405380" cy="225933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1600">
              <a:latin typeface="Times New Roman"/>
              <a:cs typeface="Times New Roman"/>
            </a:endParaRPr>
          </a:p>
          <a:p>
            <a:pPr marL="385445" marR="377825" algn="ctr">
              <a:lnSpc>
                <a:spcPct val="101400"/>
              </a:lnSpc>
            </a:pPr>
            <a:r>
              <a:rPr sz="1400" b="1" spc="-5" dirty="0">
                <a:latin typeface="Arial"/>
                <a:cs typeface="Arial"/>
              </a:rPr>
              <a:t>BRIGADA</a:t>
            </a:r>
            <a:r>
              <a:rPr sz="1400" b="1" spc="-114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CONTRA  INCENDIOS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>
              <a:latin typeface="Arial"/>
              <a:cs typeface="Arial"/>
            </a:endParaRPr>
          </a:p>
          <a:p>
            <a:pPr marL="132715" marR="131445" indent="7620" algn="ctr">
              <a:lnSpc>
                <a:spcPct val="101000"/>
              </a:lnSpc>
            </a:pPr>
            <a:r>
              <a:rPr sz="1400" b="1" spc="-5" dirty="0">
                <a:latin typeface="Arial"/>
                <a:cs typeface="Arial"/>
              </a:rPr>
              <a:t>FERNANDO</a:t>
            </a:r>
            <a:r>
              <a:rPr sz="1400" b="1" spc="-4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RODRIGUEZ  ALEJANDRO SIERRA  </a:t>
            </a:r>
            <a:r>
              <a:rPr sz="1400" b="1" spc="-20" dirty="0">
                <a:latin typeface="Arial"/>
                <a:cs typeface="Arial"/>
              </a:rPr>
              <a:t>JONATHAN </a:t>
            </a:r>
            <a:r>
              <a:rPr sz="1400" b="1" spc="-5" dirty="0">
                <a:latin typeface="Arial"/>
                <a:cs typeface="Arial"/>
              </a:rPr>
              <a:t>RODRIGUEZ  JEFERSON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MORENO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2909887" y="4872037"/>
            <a:ext cx="2552700" cy="2287905"/>
            <a:chOff x="2909887" y="4872037"/>
            <a:chExt cx="2552700" cy="2287905"/>
          </a:xfrm>
        </p:grpSpPr>
        <p:sp>
          <p:nvSpPr>
            <p:cNvPr id="27" name="object 27"/>
            <p:cNvSpPr/>
            <p:nvPr/>
          </p:nvSpPr>
          <p:spPr>
            <a:xfrm>
              <a:off x="2924175" y="4886325"/>
              <a:ext cx="2524125" cy="2259330"/>
            </a:xfrm>
            <a:custGeom>
              <a:avLst/>
              <a:gdLst/>
              <a:ahLst/>
              <a:cxnLst/>
              <a:rect l="l" t="t" r="r" b="b"/>
              <a:pathLst>
                <a:path w="2524125" h="2259329">
                  <a:moveTo>
                    <a:pt x="2524125" y="0"/>
                  </a:moveTo>
                  <a:lnTo>
                    <a:pt x="0" y="0"/>
                  </a:lnTo>
                  <a:lnTo>
                    <a:pt x="0" y="2259012"/>
                  </a:lnTo>
                  <a:lnTo>
                    <a:pt x="2524125" y="2259012"/>
                  </a:lnTo>
                  <a:lnTo>
                    <a:pt x="2524125" y="0"/>
                  </a:lnTo>
                  <a:close/>
                </a:path>
              </a:pathLst>
            </a:custGeom>
            <a:solidFill>
              <a:srgbClr val="3366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924175" y="4886325"/>
              <a:ext cx="2524125" cy="2259330"/>
            </a:xfrm>
            <a:custGeom>
              <a:avLst/>
              <a:gdLst/>
              <a:ahLst/>
              <a:cxnLst/>
              <a:rect l="l" t="t" r="r" b="b"/>
              <a:pathLst>
                <a:path w="2524125" h="2259329">
                  <a:moveTo>
                    <a:pt x="0" y="0"/>
                  </a:moveTo>
                  <a:lnTo>
                    <a:pt x="2524121" y="0"/>
                  </a:lnTo>
                  <a:lnTo>
                    <a:pt x="2524121" y="2259011"/>
                  </a:lnTo>
                  <a:lnTo>
                    <a:pt x="0" y="2259011"/>
                  </a:lnTo>
                  <a:lnTo>
                    <a:pt x="0" y="0"/>
                  </a:lnTo>
                  <a:close/>
                </a:path>
              </a:pathLst>
            </a:custGeom>
            <a:ln w="2844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2924175" y="4886325"/>
            <a:ext cx="2524125" cy="225933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1550">
              <a:latin typeface="Times New Roman"/>
              <a:cs typeface="Times New Roman"/>
            </a:endParaRPr>
          </a:p>
          <a:p>
            <a:pPr marL="321310" marR="363220" indent="6985" algn="ctr">
              <a:lnSpc>
                <a:spcPts val="1610"/>
              </a:lnSpc>
            </a:pPr>
            <a:r>
              <a:rPr sz="1400" b="1" spc="-5" dirty="0">
                <a:latin typeface="Arial"/>
                <a:cs typeface="Arial"/>
              </a:rPr>
              <a:t>BRIGADA  PRIMEROS</a:t>
            </a:r>
            <a:r>
              <a:rPr sz="1400" b="1" spc="-11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AUXILIOS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00">
              <a:latin typeface="Arial"/>
              <a:cs typeface="Arial"/>
            </a:endParaRPr>
          </a:p>
          <a:p>
            <a:pPr marL="313690" marR="355600" algn="ctr">
              <a:lnSpc>
                <a:spcPct val="101400"/>
              </a:lnSpc>
              <a:spcBef>
                <a:spcPts val="5"/>
              </a:spcBef>
            </a:pPr>
            <a:r>
              <a:rPr sz="1400" b="1" spc="-20" dirty="0">
                <a:latin typeface="Arial"/>
                <a:cs typeface="Arial"/>
              </a:rPr>
              <a:t>FRANCELLY</a:t>
            </a:r>
            <a:r>
              <a:rPr sz="1400" b="1" spc="-8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CORTES  </a:t>
            </a:r>
            <a:r>
              <a:rPr sz="1400" b="1" dirty="0">
                <a:latin typeface="Arial"/>
                <a:cs typeface="Arial"/>
              </a:rPr>
              <a:t>SANDRA </a:t>
            </a:r>
            <a:r>
              <a:rPr sz="1400" b="1" spc="-5" dirty="0">
                <a:latin typeface="Arial"/>
                <a:cs typeface="Arial"/>
              </a:rPr>
              <a:t>LEON  EDILSA</a:t>
            </a:r>
            <a:r>
              <a:rPr sz="1400" b="1" spc="-8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CALDERON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5892800" y="4899025"/>
            <a:ext cx="2403475" cy="2287905"/>
            <a:chOff x="5892800" y="4899025"/>
            <a:chExt cx="2403475" cy="2287905"/>
          </a:xfrm>
        </p:grpSpPr>
        <p:sp>
          <p:nvSpPr>
            <p:cNvPr id="31" name="object 31"/>
            <p:cNvSpPr/>
            <p:nvPr/>
          </p:nvSpPr>
          <p:spPr>
            <a:xfrm>
              <a:off x="5907087" y="4913312"/>
              <a:ext cx="2374900" cy="2259330"/>
            </a:xfrm>
            <a:custGeom>
              <a:avLst/>
              <a:gdLst/>
              <a:ahLst/>
              <a:cxnLst/>
              <a:rect l="l" t="t" r="r" b="b"/>
              <a:pathLst>
                <a:path w="2374900" h="2259329">
                  <a:moveTo>
                    <a:pt x="2374900" y="0"/>
                  </a:moveTo>
                  <a:lnTo>
                    <a:pt x="0" y="0"/>
                  </a:lnTo>
                  <a:lnTo>
                    <a:pt x="0" y="2259012"/>
                  </a:lnTo>
                  <a:lnTo>
                    <a:pt x="2374900" y="2259012"/>
                  </a:lnTo>
                  <a:lnTo>
                    <a:pt x="237490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907087" y="4913312"/>
              <a:ext cx="2374900" cy="2259330"/>
            </a:xfrm>
            <a:custGeom>
              <a:avLst/>
              <a:gdLst/>
              <a:ahLst/>
              <a:cxnLst/>
              <a:rect l="l" t="t" r="r" b="b"/>
              <a:pathLst>
                <a:path w="2374900" h="2259329">
                  <a:moveTo>
                    <a:pt x="0" y="0"/>
                  </a:moveTo>
                  <a:lnTo>
                    <a:pt x="2374901" y="0"/>
                  </a:lnTo>
                  <a:lnTo>
                    <a:pt x="2374901" y="2259011"/>
                  </a:lnTo>
                  <a:lnTo>
                    <a:pt x="0" y="2259011"/>
                  </a:lnTo>
                  <a:lnTo>
                    <a:pt x="0" y="0"/>
                  </a:lnTo>
                  <a:close/>
                </a:path>
              </a:pathLst>
            </a:custGeom>
            <a:ln w="2844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5907087" y="4913312"/>
            <a:ext cx="2374900" cy="225933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1300">
              <a:latin typeface="Times New Roman"/>
              <a:cs typeface="Times New Roman"/>
            </a:endParaRPr>
          </a:p>
          <a:p>
            <a:pPr marL="626745" marR="619125" algn="ctr">
              <a:lnSpc>
                <a:spcPct val="101400"/>
              </a:lnSpc>
              <a:spcBef>
                <a:spcPts val="5"/>
              </a:spcBef>
            </a:pPr>
            <a:r>
              <a:rPr sz="1400" b="1" spc="-5" dirty="0">
                <a:latin typeface="Arial"/>
                <a:cs typeface="Arial"/>
              </a:rPr>
              <a:t>BRIGADA</a:t>
            </a:r>
            <a:r>
              <a:rPr sz="1400" b="1" spc="-13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DE  </a:t>
            </a:r>
            <a:r>
              <a:rPr sz="1400" b="1" spc="-20" dirty="0">
                <a:latin typeface="Arial"/>
                <a:cs typeface="Arial"/>
              </a:rPr>
              <a:t>RESCATE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350">
              <a:latin typeface="Arial"/>
              <a:cs typeface="Arial"/>
            </a:endParaRPr>
          </a:p>
          <a:p>
            <a:pPr marL="358140" marR="350520" algn="ctr">
              <a:lnSpc>
                <a:spcPct val="101400"/>
              </a:lnSpc>
            </a:pPr>
            <a:r>
              <a:rPr sz="1400" b="1" spc="-5" dirty="0">
                <a:latin typeface="Arial"/>
                <a:cs typeface="Arial"/>
              </a:rPr>
              <a:t>REINALDO </a:t>
            </a:r>
            <a:r>
              <a:rPr sz="1400" b="1" spc="-40" dirty="0">
                <a:latin typeface="Arial"/>
                <a:cs typeface="Arial"/>
              </a:rPr>
              <a:t>PATIÑO  </a:t>
            </a:r>
            <a:r>
              <a:rPr sz="1400" b="1" spc="-5" dirty="0">
                <a:latin typeface="Arial"/>
                <a:cs typeface="Arial"/>
              </a:rPr>
              <a:t>MARTHA GARCIA  JEISON </a:t>
            </a:r>
            <a:r>
              <a:rPr sz="1400" b="1" spc="-15" dirty="0">
                <a:latin typeface="Arial"/>
                <a:cs typeface="Arial"/>
              </a:rPr>
              <a:t>VASQUEZ  </a:t>
            </a:r>
            <a:r>
              <a:rPr sz="1400" b="1" spc="-5" dirty="0">
                <a:latin typeface="Arial"/>
                <a:cs typeface="Arial"/>
              </a:rPr>
              <a:t>JORGE</a:t>
            </a:r>
            <a:r>
              <a:rPr sz="1400" b="1" spc="-75" dirty="0">
                <a:latin typeface="Arial"/>
                <a:cs typeface="Arial"/>
              </a:rPr>
              <a:t> </a:t>
            </a:r>
            <a:r>
              <a:rPr sz="1400" b="1" spc="-15" dirty="0">
                <a:latin typeface="Arial"/>
                <a:cs typeface="Arial"/>
              </a:rPr>
              <a:t>SAAVEDRA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7305675" y="4583112"/>
            <a:ext cx="59055" cy="282575"/>
            <a:chOff x="7305675" y="4583112"/>
            <a:chExt cx="59055" cy="282575"/>
          </a:xfrm>
        </p:grpSpPr>
        <p:sp>
          <p:nvSpPr>
            <p:cNvPr id="35" name="object 35"/>
            <p:cNvSpPr/>
            <p:nvPr/>
          </p:nvSpPr>
          <p:spPr>
            <a:xfrm>
              <a:off x="7312025" y="4589462"/>
              <a:ext cx="46355" cy="269875"/>
            </a:xfrm>
            <a:custGeom>
              <a:avLst/>
              <a:gdLst/>
              <a:ahLst/>
              <a:cxnLst/>
              <a:rect l="l" t="t" r="r" b="b"/>
              <a:pathLst>
                <a:path w="46354" h="269875">
                  <a:moveTo>
                    <a:pt x="34531" y="0"/>
                  </a:moveTo>
                  <a:lnTo>
                    <a:pt x="11506" y="0"/>
                  </a:lnTo>
                  <a:lnTo>
                    <a:pt x="11506" y="247129"/>
                  </a:lnTo>
                  <a:lnTo>
                    <a:pt x="0" y="247129"/>
                  </a:lnTo>
                  <a:lnTo>
                    <a:pt x="23012" y="269875"/>
                  </a:lnTo>
                  <a:lnTo>
                    <a:pt x="46037" y="247129"/>
                  </a:lnTo>
                  <a:lnTo>
                    <a:pt x="34531" y="247129"/>
                  </a:lnTo>
                  <a:lnTo>
                    <a:pt x="345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312025" y="4589462"/>
              <a:ext cx="46355" cy="269875"/>
            </a:xfrm>
            <a:custGeom>
              <a:avLst/>
              <a:gdLst/>
              <a:ahLst/>
              <a:cxnLst/>
              <a:rect l="l" t="t" r="r" b="b"/>
              <a:pathLst>
                <a:path w="46354" h="269875">
                  <a:moveTo>
                    <a:pt x="0" y="247123"/>
                  </a:moveTo>
                  <a:lnTo>
                    <a:pt x="11509" y="247123"/>
                  </a:lnTo>
                  <a:lnTo>
                    <a:pt x="11509" y="0"/>
                  </a:lnTo>
                  <a:lnTo>
                    <a:pt x="34528" y="0"/>
                  </a:lnTo>
                  <a:lnTo>
                    <a:pt x="34528" y="247123"/>
                  </a:lnTo>
                  <a:lnTo>
                    <a:pt x="46038" y="247123"/>
                  </a:lnTo>
                  <a:lnTo>
                    <a:pt x="23019" y="269875"/>
                  </a:lnTo>
                  <a:lnTo>
                    <a:pt x="0" y="247123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346825" y="5364162"/>
            <a:ext cx="3003550" cy="2152650"/>
            <a:chOff x="6346825" y="5364162"/>
            <a:chExt cx="3003550" cy="2152650"/>
          </a:xfrm>
        </p:grpSpPr>
        <p:sp>
          <p:nvSpPr>
            <p:cNvPr id="3" name="object 3"/>
            <p:cNvSpPr/>
            <p:nvPr/>
          </p:nvSpPr>
          <p:spPr>
            <a:xfrm>
              <a:off x="6346825" y="5364162"/>
              <a:ext cx="3003550" cy="2152650"/>
            </a:xfrm>
            <a:custGeom>
              <a:avLst/>
              <a:gdLst/>
              <a:ahLst/>
              <a:cxnLst/>
              <a:rect l="l" t="t" r="r" b="b"/>
              <a:pathLst>
                <a:path w="3003550" h="2152650">
                  <a:moveTo>
                    <a:pt x="3003550" y="0"/>
                  </a:moveTo>
                  <a:lnTo>
                    <a:pt x="0" y="0"/>
                  </a:lnTo>
                  <a:lnTo>
                    <a:pt x="0" y="2152650"/>
                  </a:lnTo>
                  <a:lnTo>
                    <a:pt x="3003550" y="2152650"/>
                  </a:lnTo>
                  <a:lnTo>
                    <a:pt x="30035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241311" y="7338393"/>
              <a:ext cx="2105113" cy="17841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7289965" y="7352565"/>
            <a:ext cx="1997710" cy="1225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00" spc="75" dirty="0">
                <a:latin typeface="Arial"/>
                <a:cs typeface="Arial"/>
              </a:rPr>
              <a:t>Plan</a:t>
            </a:r>
            <a:r>
              <a:rPr sz="600" spc="35" dirty="0">
                <a:latin typeface="Arial"/>
                <a:cs typeface="Arial"/>
              </a:rPr>
              <a:t> </a:t>
            </a:r>
            <a:r>
              <a:rPr sz="600" spc="80" dirty="0">
                <a:latin typeface="Arial"/>
                <a:cs typeface="Arial"/>
              </a:rPr>
              <a:t>de</a:t>
            </a:r>
            <a:r>
              <a:rPr sz="600" dirty="0">
                <a:latin typeface="Arial"/>
                <a:cs typeface="Arial"/>
              </a:rPr>
              <a:t> </a:t>
            </a:r>
            <a:r>
              <a:rPr sz="600" spc="70" dirty="0">
                <a:latin typeface="Arial"/>
                <a:cs typeface="Arial"/>
              </a:rPr>
              <a:t>Autoprotección</a:t>
            </a:r>
            <a:r>
              <a:rPr sz="600" spc="35" dirty="0">
                <a:latin typeface="Arial"/>
                <a:cs typeface="Arial"/>
              </a:rPr>
              <a:t> </a:t>
            </a:r>
            <a:r>
              <a:rPr sz="600" spc="65" dirty="0">
                <a:latin typeface="Arial"/>
                <a:cs typeface="Arial"/>
              </a:rPr>
              <a:t>del</a:t>
            </a:r>
            <a:r>
              <a:rPr sz="600" spc="40" dirty="0">
                <a:latin typeface="Arial"/>
                <a:cs typeface="Arial"/>
              </a:rPr>
              <a:t> </a:t>
            </a:r>
            <a:r>
              <a:rPr sz="600" spc="80" dirty="0">
                <a:latin typeface="Arial"/>
                <a:cs typeface="Arial"/>
              </a:rPr>
              <a:t>Grupo</a:t>
            </a:r>
            <a:r>
              <a:rPr sz="600" spc="35" dirty="0">
                <a:latin typeface="Arial"/>
                <a:cs typeface="Arial"/>
              </a:rPr>
              <a:t> </a:t>
            </a:r>
            <a:r>
              <a:rPr sz="600" spc="70" dirty="0">
                <a:latin typeface="Arial"/>
                <a:cs typeface="Arial"/>
              </a:rPr>
              <a:t>Empresarial</a:t>
            </a:r>
            <a:endParaRPr sz="6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002337" y="3622675"/>
            <a:ext cx="3349625" cy="3655695"/>
            <a:chOff x="6002337" y="3622675"/>
            <a:chExt cx="3349625" cy="3655695"/>
          </a:xfrm>
        </p:grpSpPr>
        <p:sp>
          <p:nvSpPr>
            <p:cNvPr id="7" name="object 7"/>
            <p:cNvSpPr/>
            <p:nvPr/>
          </p:nvSpPr>
          <p:spPr>
            <a:xfrm>
              <a:off x="6512953" y="5501539"/>
              <a:ext cx="2517889" cy="176672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507624" y="5497060"/>
              <a:ext cx="2528570" cy="1776095"/>
            </a:xfrm>
            <a:custGeom>
              <a:avLst/>
              <a:gdLst/>
              <a:ahLst/>
              <a:cxnLst/>
              <a:rect l="l" t="t" r="r" b="b"/>
              <a:pathLst>
                <a:path w="2528570" h="1776095">
                  <a:moveTo>
                    <a:pt x="0" y="0"/>
                  </a:moveTo>
                  <a:lnTo>
                    <a:pt x="2528544" y="0"/>
                  </a:lnTo>
                  <a:lnTo>
                    <a:pt x="2528544" y="1775676"/>
                  </a:lnTo>
                  <a:lnTo>
                    <a:pt x="0" y="1775676"/>
                  </a:lnTo>
                  <a:lnTo>
                    <a:pt x="0" y="0"/>
                  </a:lnTo>
                  <a:close/>
                </a:path>
              </a:pathLst>
            </a:custGeom>
            <a:ln w="9518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770787" y="6861177"/>
              <a:ext cx="92082" cy="17734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480175" y="3635374"/>
              <a:ext cx="2859087" cy="172878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473825" y="3629025"/>
              <a:ext cx="2872105" cy="1741805"/>
            </a:xfrm>
            <a:custGeom>
              <a:avLst/>
              <a:gdLst/>
              <a:ahLst/>
              <a:cxnLst/>
              <a:rect l="l" t="t" r="r" b="b"/>
              <a:pathLst>
                <a:path w="2872104" h="1741804">
                  <a:moveTo>
                    <a:pt x="0" y="0"/>
                  </a:moveTo>
                  <a:lnTo>
                    <a:pt x="2871791" y="0"/>
                  </a:lnTo>
                  <a:lnTo>
                    <a:pt x="2871791" y="1741490"/>
                  </a:lnTo>
                  <a:lnTo>
                    <a:pt x="0" y="174149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008687" y="4438650"/>
              <a:ext cx="977900" cy="215900"/>
            </a:xfrm>
            <a:custGeom>
              <a:avLst/>
              <a:gdLst/>
              <a:ahLst/>
              <a:cxnLst/>
              <a:rect l="l" t="t" r="r" b="b"/>
              <a:pathLst>
                <a:path w="977900" h="215900">
                  <a:moveTo>
                    <a:pt x="6743" y="53975"/>
                  </a:moveTo>
                  <a:lnTo>
                    <a:pt x="0" y="53975"/>
                  </a:lnTo>
                  <a:lnTo>
                    <a:pt x="0" y="161925"/>
                  </a:lnTo>
                  <a:lnTo>
                    <a:pt x="6743" y="161925"/>
                  </a:lnTo>
                  <a:lnTo>
                    <a:pt x="6743" y="53975"/>
                  </a:lnTo>
                  <a:close/>
                </a:path>
                <a:path w="977900" h="215900">
                  <a:moveTo>
                    <a:pt x="26987" y="53975"/>
                  </a:moveTo>
                  <a:lnTo>
                    <a:pt x="13500" y="53975"/>
                  </a:lnTo>
                  <a:lnTo>
                    <a:pt x="13500" y="161925"/>
                  </a:lnTo>
                  <a:lnTo>
                    <a:pt x="26987" y="161925"/>
                  </a:lnTo>
                  <a:lnTo>
                    <a:pt x="26987" y="53975"/>
                  </a:lnTo>
                  <a:close/>
                </a:path>
                <a:path w="977900" h="215900">
                  <a:moveTo>
                    <a:pt x="869950" y="0"/>
                  </a:moveTo>
                  <a:lnTo>
                    <a:pt x="869950" y="53975"/>
                  </a:lnTo>
                  <a:lnTo>
                    <a:pt x="33731" y="53975"/>
                  </a:lnTo>
                  <a:lnTo>
                    <a:pt x="33731" y="161925"/>
                  </a:lnTo>
                  <a:lnTo>
                    <a:pt x="869950" y="161925"/>
                  </a:lnTo>
                  <a:lnTo>
                    <a:pt x="869950" y="215900"/>
                  </a:lnTo>
                  <a:lnTo>
                    <a:pt x="977900" y="107950"/>
                  </a:lnTo>
                  <a:lnTo>
                    <a:pt x="8699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008687" y="4438649"/>
              <a:ext cx="977900" cy="215900"/>
            </a:xfrm>
            <a:custGeom>
              <a:avLst/>
              <a:gdLst/>
              <a:ahLst/>
              <a:cxnLst/>
              <a:rect l="l" t="t" r="r" b="b"/>
              <a:pathLst>
                <a:path w="977900" h="215900">
                  <a:moveTo>
                    <a:pt x="0" y="161925"/>
                  </a:moveTo>
                  <a:lnTo>
                    <a:pt x="6747" y="161925"/>
                  </a:lnTo>
                  <a:lnTo>
                    <a:pt x="6747" y="53975"/>
                  </a:lnTo>
                  <a:lnTo>
                    <a:pt x="0" y="53975"/>
                  </a:lnTo>
                  <a:lnTo>
                    <a:pt x="0" y="161925"/>
                  </a:lnTo>
                  <a:close/>
                </a:path>
                <a:path w="977900" h="215900">
                  <a:moveTo>
                    <a:pt x="13494" y="161925"/>
                  </a:moveTo>
                  <a:lnTo>
                    <a:pt x="26987" y="161925"/>
                  </a:lnTo>
                  <a:lnTo>
                    <a:pt x="26987" y="53975"/>
                  </a:lnTo>
                  <a:lnTo>
                    <a:pt x="13494" y="53975"/>
                  </a:lnTo>
                  <a:lnTo>
                    <a:pt x="13494" y="161925"/>
                  </a:lnTo>
                  <a:close/>
                </a:path>
                <a:path w="977900" h="215900">
                  <a:moveTo>
                    <a:pt x="33734" y="161925"/>
                  </a:moveTo>
                  <a:lnTo>
                    <a:pt x="869950" y="161925"/>
                  </a:lnTo>
                  <a:lnTo>
                    <a:pt x="869950" y="215900"/>
                  </a:lnTo>
                  <a:lnTo>
                    <a:pt x="977900" y="107950"/>
                  </a:lnTo>
                  <a:lnTo>
                    <a:pt x="869950" y="0"/>
                  </a:lnTo>
                  <a:lnTo>
                    <a:pt x="869950" y="53975"/>
                  </a:lnTo>
                  <a:lnTo>
                    <a:pt x="33734" y="53975"/>
                  </a:lnTo>
                  <a:lnTo>
                    <a:pt x="33734" y="161925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50177" y="199643"/>
            <a:ext cx="569849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96130" algn="l"/>
              </a:tabLst>
            </a:pPr>
            <a:r>
              <a:rPr spc="-5" dirty="0"/>
              <a:t>TIPOS </a:t>
            </a:r>
            <a:r>
              <a:rPr dirty="0"/>
              <a:t>DE </a:t>
            </a:r>
            <a:r>
              <a:rPr spc="-5" dirty="0"/>
              <a:t>EXTINTORES</a:t>
            </a:r>
            <a:r>
              <a:rPr spc="5" dirty="0"/>
              <a:t> </a:t>
            </a:r>
            <a:r>
              <a:rPr dirty="0"/>
              <a:t>DENTRO</a:t>
            </a:r>
            <a:r>
              <a:rPr spc="-10" dirty="0"/>
              <a:t> </a:t>
            </a:r>
            <a:r>
              <a:rPr dirty="0"/>
              <a:t>DE	</a:t>
            </a:r>
            <a:r>
              <a:rPr spc="-5" dirty="0"/>
              <a:t>INSEPET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21602" y="822452"/>
            <a:ext cx="6163310" cy="555498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41275" marR="5080">
              <a:lnSpc>
                <a:spcPct val="99400"/>
              </a:lnSpc>
              <a:spcBef>
                <a:spcPts val="110"/>
              </a:spcBef>
            </a:pPr>
            <a:r>
              <a:rPr sz="1800" b="1" spc="-5" dirty="0">
                <a:latin typeface="Arial"/>
                <a:cs typeface="Arial"/>
              </a:rPr>
              <a:t>Solkaflam: </a:t>
            </a:r>
            <a:r>
              <a:rPr sz="1800" spc="-5" dirty="0">
                <a:latin typeface="Arial"/>
                <a:cs typeface="Arial"/>
              </a:rPr>
              <a:t>Ideal para extinguir fuegos provocados en  lugares como laboratorios, centros de cómputo, equipos  eléctricos, energizados, centrales telefónicas, equipos  electrónicos. </a:t>
            </a:r>
            <a:r>
              <a:rPr sz="1800" dirty="0">
                <a:latin typeface="Arial"/>
                <a:cs typeface="Arial"/>
              </a:rPr>
              <a:t>No </a:t>
            </a:r>
            <a:r>
              <a:rPr sz="1800" spc="-5" dirty="0">
                <a:latin typeface="Arial"/>
                <a:cs typeface="Arial"/>
              </a:rPr>
              <a:t>deteriora tales equipos, no es corrosivo. </a:t>
            </a:r>
            <a:r>
              <a:rPr sz="1800" dirty="0">
                <a:latin typeface="Arial"/>
                <a:cs typeface="Arial"/>
              </a:rPr>
              <a:t>No  </a:t>
            </a:r>
            <a:r>
              <a:rPr sz="1800" spc="-5" dirty="0">
                <a:latin typeface="Arial"/>
                <a:cs typeface="Arial"/>
              </a:rPr>
              <a:t>produce impacto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térmico.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50">
              <a:latin typeface="Arial"/>
              <a:cs typeface="Arial"/>
            </a:endParaRPr>
          </a:p>
          <a:p>
            <a:pPr marL="41275" marR="297180">
              <a:lnSpc>
                <a:spcPct val="100400"/>
              </a:lnSpc>
              <a:tabLst>
                <a:tab pos="1831339" algn="l"/>
              </a:tabLst>
            </a:pPr>
            <a:r>
              <a:rPr sz="1800" b="1" spc="-5" dirty="0">
                <a:latin typeface="Arial"/>
                <a:cs typeface="Arial"/>
              </a:rPr>
              <a:t>Multiproposito:	</a:t>
            </a:r>
            <a:r>
              <a:rPr sz="1800" spc="-5" dirty="0">
                <a:latin typeface="Arial"/>
                <a:cs typeface="Arial"/>
              </a:rPr>
              <a:t>los extintores de polvo químico seco  (fosfáto monoamónico al 75%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otros como sales  pulverizadas) (ABC) 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utilizan para combatir fuego clase 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(sólidos combustibles), clase </a:t>
            </a:r>
            <a:r>
              <a:rPr sz="1800" dirty="0">
                <a:latin typeface="Arial"/>
                <a:cs typeface="Arial"/>
              </a:rPr>
              <a:t>B</a:t>
            </a:r>
            <a:r>
              <a:rPr sz="1800" spc="-1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(líquidos</a:t>
            </a:r>
            <a:endParaRPr sz="1800">
              <a:latin typeface="Arial"/>
              <a:cs typeface="Arial"/>
            </a:endParaRPr>
          </a:p>
          <a:p>
            <a:pPr marL="41275">
              <a:lnSpc>
                <a:spcPct val="100000"/>
              </a:lnSpc>
              <a:spcBef>
                <a:spcPts val="50"/>
              </a:spcBef>
            </a:pPr>
            <a:r>
              <a:rPr sz="1800" spc="-5" dirty="0">
                <a:latin typeface="Arial"/>
                <a:cs typeface="Arial"/>
              </a:rPr>
              <a:t>combustibles), clase </a:t>
            </a:r>
            <a:r>
              <a:rPr sz="1800" dirty="0">
                <a:latin typeface="Arial"/>
                <a:cs typeface="Arial"/>
              </a:rPr>
              <a:t>C </a:t>
            </a:r>
            <a:r>
              <a:rPr sz="1800" spc="-5" dirty="0">
                <a:latin typeface="Arial"/>
                <a:cs typeface="Arial"/>
              </a:rPr>
              <a:t>(fuegos electrificados).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Arial"/>
                <a:cs typeface="Arial"/>
              </a:rPr>
              <a:t>SALIDA DE</a:t>
            </a:r>
            <a:r>
              <a:rPr sz="2000" b="1" spc="-8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EMERGENCIA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90"/>
              </a:spcBef>
            </a:pPr>
            <a:r>
              <a:rPr sz="1800" spc="-5" dirty="0">
                <a:latin typeface="Arial"/>
                <a:cs typeface="Arial"/>
              </a:rPr>
              <a:t>La salida principal es por el porton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bodega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21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50">
              <a:latin typeface="Arial"/>
              <a:cs typeface="Arial"/>
            </a:endParaRPr>
          </a:p>
          <a:p>
            <a:pPr marL="12700">
              <a:lnSpc>
                <a:spcPts val="2295"/>
              </a:lnSpc>
            </a:pPr>
            <a:r>
              <a:rPr sz="2000" b="1" spc="-5" dirty="0">
                <a:latin typeface="Arial"/>
                <a:cs typeface="Arial"/>
              </a:rPr>
              <a:t>PUNTO </a:t>
            </a:r>
            <a:r>
              <a:rPr sz="2000" b="1" dirty="0">
                <a:latin typeface="Arial"/>
                <a:cs typeface="Arial"/>
              </a:rPr>
              <a:t>DE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ENCUENTRO</a:t>
            </a:r>
            <a:endParaRPr sz="2000">
              <a:latin typeface="Arial"/>
              <a:cs typeface="Arial"/>
            </a:endParaRPr>
          </a:p>
          <a:p>
            <a:pPr marL="12700" marR="375920">
              <a:lnSpc>
                <a:spcPts val="1989"/>
              </a:lnSpc>
              <a:spcBef>
                <a:spcPts val="105"/>
              </a:spcBef>
            </a:pPr>
            <a:r>
              <a:rPr sz="1800" spc="-5" dirty="0">
                <a:latin typeface="Arial"/>
                <a:cs typeface="Arial"/>
              </a:rPr>
              <a:t>En caso de evacuación nuestro punto de encuentro es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cancha de cemento ubicada en diagonal </a:t>
            </a:r>
            <a:r>
              <a:rPr sz="1800" dirty="0">
                <a:latin typeface="Arial"/>
                <a:cs typeface="Arial"/>
              </a:rPr>
              <a:t>a la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empresa.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480047" y="896111"/>
            <a:ext cx="2828544" cy="18989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7481887" y="6011862"/>
            <a:ext cx="589280" cy="1043305"/>
            <a:chOff x="7481887" y="6011862"/>
            <a:chExt cx="589280" cy="1043305"/>
          </a:xfrm>
        </p:grpSpPr>
        <p:sp>
          <p:nvSpPr>
            <p:cNvPr id="18" name="object 18"/>
            <p:cNvSpPr/>
            <p:nvPr/>
          </p:nvSpPr>
          <p:spPr>
            <a:xfrm>
              <a:off x="7488237" y="6453187"/>
              <a:ext cx="576580" cy="595630"/>
            </a:xfrm>
            <a:custGeom>
              <a:avLst/>
              <a:gdLst/>
              <a:ahLst/>
              <a:cxnLst/>
              <a:rect l="l" t="t" r="r" b="b"/>
              <a:pathLst>
                <a:path w="576579" h="595629">
                  <a:moveTo>
                    <a:pt x="288124" y="0"/>
                  </a:moveTo>
                  <a:lnTo>
                    <a:pt x="241391" y="3895"/>
                  </a:lnTo>
                  <a:lnTo>
                    <a:pt x="197058" y="15174"/>
                  </a:lnTo>
                  <a:lnTo>
                    <a:pt x="155718" y="33224"/>
                  </a:lnTo>
                  <a:lnTo>
                    <a:pt x="117965" y="57430"/>
                  </a:lnTo>
                  <a:lnTo>
                    <a:pt x="84393" y="87181"/>
                  </a:lnTo>
                  <a:lnTo>
                    <a:pt x="55593" y="121864"/>
                  </a:lnTo>
                  <a:lnTo>
                    <a:pt x="32161" y="160866"/>
                  </a:lnTo>
                  <a:lnTo>
                    <a:pt x="14689" y="203574"/>
                  </a:lnTo>
                  <a:lnTo>
                    <a:pt x="3771" y="249375"/>
                  </a:lnTo>
                  <a:lnTo>
                    <a:pt x="0" y="297656"/>
                  </a:lnTo>
                  <a:lnTo>
                    <a:pt x="3771" y="345937"/>
                  </a:lnTo>
                  <a:lnTo>
                    <a:pt x="14689" y="391738"/>
                  </a:lnTo>
                  <a:lnTo>
                    <a:pt x="32161" y="434446"/>
                  </a:lnTo>
                  <a:lnTo>
                    <a:pt x="55593" y="473448"/>
                  </a:lnTo>
                  <a:lnTo>
                    <a:pt x="84393" y="508131"/>
                  </a:lnTo>
                  <a:lnTo>
                    <a:pt x="117965" y="537882"/>
                  </a:lnTo>
                  <a:lnTo>
                    <a:pt x="155718" y="562088"/>
                  </a:lnTo>
                  <a:lnTo>
                    <a:pt x="197058" y="580137"/>
                  </a:lnTo>
                  <a:lnTo>
                    <a:pt x="241391" y="591416"/>
                  </a:lnTo>
                  <a:lnTo>
                    <a:pt x="288124" y="595312"/>
                  </a:lnTo>
                  <a:lnTo>
                    <a:pt x="334861" y="591416"/>
                  </a:lnTo>
                  <a:lnTo>
                    <a:pt x="379197" y="580137"/>
                  </a:lnTo>
                  <a:lnTo>
                    <a:pt x="420539" y="562088"/>
                  </a:lnTo>
                  <a:lnTo>
                    <a:pt x="458293" y="537882"/>
                  </a:lnTo>
                  <a:lnTo>
                    <a:pt x="465466" y="531526"/>
                  </a:lnTo>
                  <a:lnTo>
                    <a:pt x="288124" y="531526"/>
                  </a:lnTo>
                  <a:lnTo>
                    <a:pt x="242912" y="526775"/>
                  </a:lnTo>
                  <a:lnTo>
                    <a:pt x="200802" y="513148"/>
                  </a:lnTo>
                  <a:lnTo>
                    <a:pt x="162695" y="491585"/>
                  </a:lnTo>
                  <a:lnTo>
                    <a:pt x="129495" y="463027"/>
                  </a:lnTo>
                  <a:lnTo>
                    <a:pt x="102103" y="428415"/>
                  </a:lnTo>
                  <a:lnTo>
                    <a:pt x="81420" y="388689"/>
                  </a:lnTo>
                  <a:lnTo>
                    <a:pt x="68349" y="344789"/>
                  </a:lnTo>
                  <a:lnTo>
                    <a:pt x="63792" y="297656"/>
                  </a:lnTo>
                  <a:lnTo>
                    <a:pt x="68349" y="250523"/>
                  </a:lnTo>
                  <a:lnTo>
                    <a:pt x="81420" y="206623"/>
                  </a:lnTo>
                  <a:lnTo>
                    <a:pt x="102103" y="166897"/>
                  </a:lnTo>
                  <a:lnTo>
                    <a:pt x="129495" y="132285"/>
                  </a:lnTo>
                  <a:lnTo>
                    <a:pt x="162695" y="103728"/>
                  </a:lnTo>
                  <a:lnTo>
                    <a:pt x="200802" y="82165"/>
                  </a:lnTo>
                  <a:lnTo>
                    <a:pt x="242912" y="68538"/>
                  </a:lnTo>
                  <a:lnTo>
                    <a:pt x="288124" y="63787"/>
                  </a:lnTo>
                  <a:lnTo>
                    <a:pt x="465467" y="63787"/>
                  </a:lnTo>
                  <a:lnTo>
                    <a:pt x="458293" y="57430"/>
                  </a:lnTo>
                  <a:lnTo>
                    <a:pt x="420539" y="33224"/>
                  </a:lnTo>
                  <a:lnTo>
                    <a:pt x="379197" y="15174"/>
                  </a:lnTo>
                  <a:lnTo>
                    <a:pt x="334861" y="3895"/>
                  </a:lnTo>
                  <a:lnTo>
                    <a:pt x="288124" y="0"/>
                  </a:lnTo>
                  <a:close/>
                </a:path>
                <a:path w="576579" h="595629">
                  <a:moveTo>
                    <a:pt x="465467" y="63787"/>
                  </a:moveTo>
                  <a:lnTo>
                    <a:pt x="288124" y="63787"/>
                  </a:lnTo>
                  <a:lnTo>
                    <a:pt x="333337" y="68538"/>
                  </a:lnTo>
                  <a:lnTo>
                    <a:pt x="375449" y="82165"/>
                  </a:lnTo>
                  <a:lnTo>
                    <a:pt x="413557" y="103728"/>
                  </a:lnTo>
                  <a:lnTo>
                    <a:pt x="446760" y="132285"/>
                  </a:lnTo>
                  <a:lnTo>
                    <a:pt x="474155" y="166897"/>
                  </a:lnTo>
                  <a:lnTo>
                    <a:pt x="494840" y="206623"/>
                  </a:lnTo>
                  <a:lnTo>
                    <a:pt x="507912" y="250523"/>
                  </a:lnTo>
                  <a:lnTo>
                    <a:pt x="512470" y="297656"/>
                  </a:lnTo>
                  <a:lnTo>
                    <a:pt x="507912" y="344789"/>
                  </a:lnTo>
                  <a:lnTo>
                    <a:pt x="494840" y="388689"/>
                  </a:lnTo>
                  <a:lnTo>
                    <a:pt x="474155" y="428415"/>
                  </a:lnTo>
                  <a:lnTo>
                    <a:pt x="446760" y="463027"/>
                  </a:lnTo>
                  <a:lnTo>
                    <a:pt x="413557" y="491585"/>
                  </a:lnTo>
                  <a:lnTo>
                    <a:pt x="375449" y="513148"/>
                  </a:lnTo>
                  <a:lnTo>
                    <a:pt x="333337" y="526775"/>
                  </a:lnTo>
                  <a:lnTo>
                    <a:pt x="288124" y="531526"/>
                  </a:lnTo>
                  <a:lnTo>
                    <a:pt x="465466" y="531526"/>
                  </a:lnTo>
                  <a:lnTo>
                    <a:pt x="520667" y="473448"/>
                  </a:lnTo>
                  <a:lnTo>
                    <a:pt x="544100" y="434446"/>
                  </a:lnTo>
                  <a:lnTo>
                    <a:pt x="561572" y="391738"/>
                  </a:lnTo>
                  <a:lnTo>
                    <a:pt x="572491" y="345937"/>
                  </a:lnTo>
                  <a:lnTo>
                    <a:pt x="576262" y="297656"/>
                  </a:lnTo>
                  <a:lnTo>
                    <a:pt x="572491" y="249375"/>
                  </a:lnTo>
                  <a:lnTo>
                    <a:pt x="561572" y="203574"/>
                  </a:lnTo>
                  <a:lnTo>
                    <a:pt x="544100" y="160866"/>
                  </a:lnTo>
                  <a:lnTo>
                    <a:pt x="520667" y="121864"/>
                  </a:lnTo>
                  <a:lnTo>
                    <a:pt x="491867" y="87181"/>
                  </a:lnTo>
                  <a:lnTo>
                    <a:pt x="465467" y="63787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488237" y="6453187"/>
              <a:ext cx="576580" cy="595630"/>
            </a:xfrm>
            <a:custGeom>
              <a:avLst/>
              <a:gdLst/>
              <a:ahLst/>
              <a:cxnLst/>
              <a:rect l="l" t="t" r="r" b="b"/>
              <a:pathLst>
                <a:path w="576579" h="595629">
                  <a:moveTo>
                    <a:pt x="0" y="297656"/>
                  </a:moveTo>
                  <a:lnTo>
                    <a:pt x="3771" y="249374"/>
                  </a:lnTo>
                  <a:lnTo>
                    <a:pt x="14689" y="203573"/>
                  </a:lnTo>
                  <a:lnTo>
                    <a:pt x="32160" y="160865"/>
                  </a:lnTo>
                  <a:lnTo>
                    <a:pt x="55592" y="121864"/>
                  </a:lnTo>
                  <a:lnTo>
                    <a:pt x="84391" y="87181"/>
                  </a:lnTo>
                  <a:lnTo>
                    <a:pt x="117964" y="57430"/>
                  </a:lnTo>
                  <a:lnTo>
                    <a:pt x="155718" y="33223"/>
                  </a:lnTo>
                  <a:lnTo>
                    <a:pt x="197059" y="15174"/>
                  </a:lnTo>
                  <a:lnTo>
                    <a:pt x="241394" y="3895"/>
                  </a:lnTo>
                  <a:lnTo>
                    <a:pt x="288131" y="0"/>
                  </a:lnTo>
                  <a:lnTo>
                    <a:pt x="334867" y="3895"/>
                  </a:lnTo>
                  <a:lnTo>
                    <a:pt x="379203" y="15174"/>
                  </a:lnTo>
                  <a:lnTo>
                    <a:pt x="420544" y="33223"/>
                  </a:lnTo>
                  <a:lnTo>
                    <a:pt x="458298" y="57430"/>
                  </a:lnTo>
                  <a:lnTo>
                    <a:pt x="491871" y="87181"/>
                  </a:lnTo>
                  <a:lnTo>
                    <a:pt x="520670" y="121864"/>
                  </a:lnTo>
                  <a:lnTo>
                    <a:pt x="544102" y="160865"/>
                  </a:lnTo>
                  <a:lnTo>
                    <a:pt x="561574" y="203573"/>
                  </a:lnTo>
                  <a:lnTo>
                    <a:pt x="572492" y="249374"/>
                  </a:lnTo>
                  <a:lnTo>
                    <a:pt x="576263" y="297656"/>
                  </a:lnTo>
                  <a:lnTo>
                    <a:pt x="572492" y="345937"/>
                  </a:lnTo>
                  <a:lnTo>
                    <a:pt x="561574" y="391738"/>
                  </a:lnTo>
                  <a:lnTo>
                    <a:pt x="544102" y="434446"/>
                  </a:lnTo>
                  <a:lnTo>
                    <a:pt x="520670" y="473448"/>
                  </a:lnTo>
                  <a:lnTo>
                    <a:pt x="491871" y="508130"/>
                  </a:lnTo>
                  <a:lnTo>
                    <a:pt x="458298" y="537882"/>
                  </a:lnTo>
                  <a:lnTo>
                    <a:pt x="420544" y="562088"/>
                  </a:lnTo>
                  <a:lnTo>
                    <a:pt x="379203" y="580137"/>
                  </a:lnTo>
                  <a:lnTo>
                    <a:pt x="334867" y="591416"/>
                  </a:lnTo>
                  <a:lnTo>
                    <a:pt x="288131" y="595312"/>
                  </a:lnTo>
                  <a:lnTo>
                    <a:pt x="241394" y="591416"/>
                  </a:lnTo>
                  <a:lnTo>
                    <a:pt x="197059" y="580137"/>
                  </a:lnTo>
                  <a:lnTo>
                    <a:pt x="155718" y="562088"/>
                  </a:lnTo>
                  <a:lnTo>
                    <a:pt x="117964" y="537882"/>
                  </a:lnTo>
                  <a:lnTo>
                    <a:pt x="84391" y="508130"/>
                  </a:lnTo>
                  <a:lnTo>
                    <a:pt x="55592" y="473448"/>
                  </a:lnTo>
                  <a:lnTo>
                    <a:pt x="32160" y="434446"/>
                  </a:lnTo>
                  <a:lnTo>
                    <a:pt x="14689" y="391738"/>
                  </a:lnTo>
                  <a:lnTo>
                    <a:pt x="3771" y="345937"/>
                  </a:lnTo>
                  <a:lnTo>
                    <a:pt x="0" y="297656"/>
                  </a:lnTo>
                  <a:close/>
                </a:path>
                <a:path w="576579" h="595629">
                  <a:moveTo>
                    <a:pt x="63786" y="297656"/>
                  </a:moveTo>
                  <a:lnTo>
                    <a:pt x="68344" y="344789"/>
                  </a:lnTo>
                  <a:lnTo>
                    <a:pt x="81416" y="388689"/>
                  </a:lnTo>
                  <a:lnTo>
                    <a:pt x="102101" y="428415"/>
                  </a:lnTo>
                  <a:lnTo>
                    <a:pt x="129495" y="463027"/>
                  </a:lnTo>
                  <a:lnTo>
                    <a:pt x="162697" y="491585"/>
                  </a:lnTo>
                  <a:lnTo>
                    <a:pt x="200806" y="513147"/>
                  </a:lnTo>
                  <a:lnTo>
                    <a:pt x="242917" y="526774"/>
                  </a:lnTo>
                  <a:lnTo>
                    <a:pt x="288131" y="531526"/>
                  </a:lnTo>
                  <a:lnTo>
                    <a:pt x="333344" y="526774"/>
                  </a:lnTo>
                  <a:lnTo>
                    <a:pt x="375456" y="513147"/>
                  </a:lnTo>
                  <a:lnTo>
                    <a:pt x="413564" y="491585"/>
                  </a:lnTo>
                  <a:lnTo>
                    <a:pt x="446766" y="463027"/>
                  </a:lnTo>
                  <a:lnTo>
                    <a:pt x="474160" y="428415"/>
                  </a:lnTo>
                  <a:lnTo>
                    <a:pt x="494845" y="388689"/>
                  </a:lnTo>
                  <a:lnTo>
                    <a:pt x="507917" y="344789"/>
                  </a:lnTo>
                  <a:lnTo>
                    <a:pt x="512475" y="297656"/>
                  </a:lnTo>
                  <a:lnTo>
                    <a:pt x="507917" y="250523"/>
                  </a:lnTo>
                  <a:lnTo>
                    <a:pt x="494845" y="206623"/>
                  </a:lnTo>
                  <a:lnTo>
                    <a:pt x="474160" y="166897"/>
                  </a:lnTo>
                  <a:lnTo>
                    <a:pt x="446766" y="132285"/>
                  </a:lnTo>
                  <a:lnTo>
                    <a:pt x="413564" y="103727"/>
                  </a:lnTo>
                  <a:lnTo>
                    <a:pt x="375456" y="82165"/>
                  </a:lnTo>
                  <a:lnTo>
                    <a:pt x="333344" y="68537"/>
                  </a:lnTo>
                  <a:lnTo>
                    <a:pt x="288131" y="63786"/>
                  </a:lnTo>
                  <a:lnTo>
                    <a:pt x="242917" y="68537"/>
                  </a:lnTo>
                  <a:lnTo>
                    <a:pt x="200806" y="82165"/>
                  </a:lnTo>
                  <a:lnTo>
                    <a:pt x="162697" y="103727"/>
                  </a:lnTo>
                  <a:lnTo>
                    <a:pt x="129495" y="132285"/>
                  </a:lnTo>
                  <a:lnTo>
                    <a:pt x="102101" y="166897"/>
                  </a:lnTo>
                  <a:lnTo>
                    <a:pt x="81416" y="206623"/>
                  </a:lnTo>
                  <a:lnTo>
                    <a:pt x="68344" y="250523"/>
                  </a:lnTo>
                  <a:lnTo>
                    <a:pt x="63786" y="297656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739062" y="6011862"/>
              <a:ext cx="76200" cy="441325"/>
            </a:xfrm>
            <a:custGeom>
              <a:avLst/>
              <a:gdLst/>
              <a:ahLst/>
              <a:cxnLst/>
              <a:rect l="l" t="t" r="r" b="b"/>
              <a:pathLst>
                <a:path w="76200" h="441325">
                  <a:moveTo>
                    <a:pt x="25400" y="365125"/>
                  </a:moveTo>
                  <a:lnTo>
                    <a:pt x="0" y="365125"/>
                  </a:lnTo>
                  <a:lnTo>
                    <a:pt x="38100" y="441325"/>
                  </a:lnTo>
                  <a:lnTo>
                    <a:pt x="69850" y="377825"/>
                  </a:lnTo>
                  <a:lnTo>
                    <a:pt x="25400" y="377825"/>
                  </a:lnTo>
                  <a:lnTo>
                    <a:pt x="25400" y="365125"/>
                  </a:lnTo>
                  <a:close/>
                </a:path>
                <a:path w="76200" h="441325">
                  <a:moveTo>
                    <a:pt x="50800" y="0"/>
                  </a:moveTo>
                  <a:lnTo>
                    <a:pt x="25400" y="0"/>
                  </a:lnTo>
                  <a:lnTo>
                    <a:pt x="25400" y="377825"/>
                  </a:lnTo>
                  <a:lnTo>
                    <a:pt x="50800" y="377825"/>
                  </a:lnTo>
                  <a:lnTo>
                    <a:pt x="50800" y="0"/>
                  </a:lnTo>
                  <a:close/>
                </a:path>
                <a:path w="76200" h="441325">
                  <a:moveTo>
                    <a:pt x="76200" y="365125"/>
                  </a:moveTo>
                  <a:lnTo>
                    <a:pt x="50800" y="365125"/>
                  </a:lnTo>
                  <a:lnTo>
                    <a:pt x="50800" y="377825"/>
                  </a:lnTo>
                  <a:lnTo>
                    <a:pt x="69850" y="377825"/>
                  </a:lnTo>
                  <a:lnTo>
                    <a:pt x="76200" y="36512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4952" y="4265676"/>
            <a:ext cx="3974465" cy="2817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Arial"/>
                <a:cs typeface="Arial"/>
              </a:rPr>
              <a:t>INSTRUCCIONES </a:t>
            </a:r>
            <a:r>
              <a:rPr sz="1400" b="1" dirty="0">
                <a:latin typeface="Arial"/>
                <a:cs typeface="Arial"/>
              </a:rPr>
              <a:t>DE USO DE</a:t>
            </a:r>
            <a:r>
              <a:rPr sz="1400" b="1" spc="-10" dirty="0">
                <a:latin typeface="Arial"/>
                <a:cs typeface="Arial"/>
              </a:rPr>
              <a:t> EXTINTOR: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Arial"/>
              <a:cs typeface="Arial"/>
            </a:endParaRPr>
          </a:p>
          <a:p>
            <a:pPr marL="298450" indent="-285750">
              <a:lnSpc>
                <a:spcPts val="1645"/>
              </a:lnSpc>
              <a:buFont typeface="Wingdings"/>
              <a:buChar char=""/>
              <a:tabLst>
                <a:tab pos="297815" algn="l"/>
                <a:tab pos="298450" algn="l"/>
              </a:tabLst>
            </a:pPr>
            <a:r>
              <a:rPr sz="1400" spc="-5" dirty="0">
                <a:latin typeface="Arial"/>
                <a:cs typeface="Arial"/>
              </a:rPr>
              <a:t>Ubique el </a:t>
            </a:r>
            <a:r>
              <a:rPr sz="1400" spc="-15" dirty="0">
                <a:latin typeface="Arial"/>
                <a:cs typeface="Arial"/>
              </a:rPr>
              <a:t>extintor.</a:t>
            </a:r>
            <a:endParaRPr sz="1400">
              <a:latin typeface="Arial"/>
              <a:cs typeface="Arial"/>
            </a:endParaRPr>
          </a:p>
          <a:p>
            <a:pPr marL="298450" indent="-285750">
              <a:lnSpc>
                <a:spcPts val="1550"/>
              </a:lnSpc>
              <a:buFont typeface="Wingdings"/>
              <a:buChar char=""/>
              <a:tabLst>
                <a:tab pos="297815" algn="l"/>
                <a:tab pos="298450" algn="l"/>
              </a:tabLst>
            </a:pPr>
            <a:r>
              <a:rPr sz="1400" spc="-15" dirty="0">
                <a:latin typeface="Arial"/>
                <a:cs typeface="Arial"/>
              </a:rPr>
              <a:t>Verifique </a:t>
            </a:r>
            <a:r>
              <a:rPr sz="1400" dirty="0">
                <a:latin typeface="Arial"/>
                <a:cs typeface="Arial"/>
              </a:rPr>
              <a:t>si </a:t>
            </a:r>
            <a:r>
              <a:rPr sz="1400" spc="-5" dirty="0">
                <a:latin typeface="Arial"/>
                <a:cs typeface="Arial"/>
              </a:rPr>
              <a:t>tiene</a:t>
            </a:r>
            <a:r>
              <a:rPr sz="140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presión.</a:t>
            </a:r>
            <a:endParaRPr sz="1400">
              <a:latin typeface="Arial"/>
              <a:cs typeface="Arial"/>
            </a:endParaRPr>
          </a:p>
          <a:p>
            <a:pPr marL="298450" indent="-285750">
              <a:lnSpc>
                <a:spcPts val="1550"/>
              </a:lnSpc>
              <a:buFont typeface="Wingdings"/>
              <a:buChar char=""/>
              <a:tabLst>
                <a:tab pos="297815" algn="l"/>
                <a:tab pos="298450" algn="l"/>
              </a:tabLst>
            </a:pPr>
            <a:r>
              <a:rPr sz="1400" spc="-5" dirty="0">
                <a:latin typeface="Arial"/>
                <a:cs typeface="Arial"/>
              </a:rPr>
              <a:t>Rompa el sello de seguridad </a:t>
            </a:r>
            <a:r>
              <a:rPr sz="1400" dirty="0">
                <a:latin typeface="Arial"/>
                <a:cs typeface="Arial"/>
              </a:rPr>
              <a:t>o</a:t>
            </a:r>
            <a:r>
              <a:rPr sz="1400" spc="-15" dirty="0">
                <a:latin typeface="Arial"/>
                <a:cs typeface="Arial"/>
              </a:rPr>
              <a:t> pasador.</a:t>
            </a:r>
            <a:endParaRPr sz="1400">
              <a:latin typeface="Arial"/>
              <a:cs typeface="Arial"/>
            </a:endParaRPr>
          </a:p>
          <a:p>
            <a:pPr marL="298450" marR="179705" indent="-285750">
              <a:lnSpc>
                <a:spcPts val="1490"/>
              </a:lnSpc>
              <a:spcBef>
                <a:spcPts val="170"/>
              </a:spcBef>
              <a:buFont typeface="Wingdings"/>
              <a:buChar char=""/>
              <a:tabLst>
                <a:tab pos="347345" algn="l"/>
                <a:tab pos="347980" algn="l"/>
              </a:tabLst>
            </a:pPr>
            <a:r>
              <a:rPr dirty="0"/>
              <a:t>	</a:t>
            </a:r>
            <a:r>
              <a:rPr sz="1400" spc="-5" dirty="0">
                <a:latin typeface="Arial"/>
                <a:cs typeface="Arial"/>
              </a:rPr>
              <a:t>Presione </a:t>
            </a:r>
            <a:r>
              <a:rPr sz="1400" dirty="0">
                <a:latin typeface="Arial"/>
                <a:cs typeface="Arial"/>
              </a:rPr>
              <a:t>la </a:t>
            </a:r>
            <a:r>
              <a:rPr sz="1400" spc="-5" dirty="0">
                <a:latin typeface="Arial"/>
                <a:cs typeface="Arial"/>
              </a:rPr>
              <a:t>válvula realizando una pequeña  descarga de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comprobación.</a:t>
            </a:r>
            <a:endParaRPr sz="1400">
              <a:latin typeface="Arial"/>
              <a:cs typeface="Arial"/>
            </a:endParaRPr>
          </a:p>
          <a:p>
            <a:pPr marL="298450" marR="5080" indent="-285750">
              <a:lnSpc>
                <a:spcPts val="1610"/>
              </a:lnSpc>
              <a:spcBef>
                <a:spcPts val="20"/>
              </a:spcBef>
              <a:buFont typeface="Wingdings"/>
              <a:buChar char=""/>
              <a:tabLst>
                <a:tab pos="297815" algn="l"/>
                <a:tab pos="298450" algn="l"/>
              </a:tabLst>
            </a:pPr>
            <a:r>
              <a:rPr sz="1400" spc="-5" dirty="0">
                <a:latin typeface="Arial"/>
                <a:cs typeface="Arial"/>
              </a:rPr>
              <a:t>Acérquese </a:t>
            </a:r>
            <a:r>
              <a:rPr sz="1400" dirty="0">
                <a:latin typeface="Arial"/>
                <a:cs typeface="Arial"/>
              </a:rPr>
              <a:t>a </a:t>
            </a:r>
            <a:r>
              <a:rPr sz="1400" spc="-5" dirty="0">
                <a:latin typeface="Arial"/>
                <a:cs typeface="Arial"/>
              </a:rPr>
              <a:t>tres (3) metros aproximadamente  de distancia del conato de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incendio.</a:t>
            </a:r>
            <a:endParaRPr sz="1400">
              <a:latin typeface="Arial"/>
              <a:cs typeface="Arial"/>
            </a:endParaRPr>
          </a:p>
          <a:p>
            <a:pPr marL="298450" indent="-285750">
              <a:lnSpc>
                <a:spcPts val="1410"/>
              </a:lnSpc>
              <a:buFont typeface="Wingdings"/>
              <a:buChar char=""/>
              <a:tabLst>
                <a:tab pos="297815" algn="l"/>
                <a:tab pos="298450" algn="l"/>
              </a:tabLst>
            </a:pPr>
            <a:r>
              <a:rPr sz="1400" spc="-5" dirty="0">
                <a:latin typeface="Arial"/>
                <a:cs typeface="Arial"/>
              </a:rPr>
              <a:t>Dirija el chorro </a:t>
            </a:r>
            <a:r>
              <a:rPr sz="1400" dirty="0">
                <a:latin typeface="Arial"/>
                <a:cs typeface="Arial"/>
              </a:rPr>
              <a:t>a la </a:t>
            </a:r>
            <a:r>
              <a:rPr sz="1400" spc="-5" dirty="0">
                <a:latin typeface="Arial"/>
                <a:cs typeface="Arial"/>
              </a:rPr>
              <a:t>base de las llamas </a:t>
            </a:r>
            <a:r>
              <a:rPr sz="1400" dirty="0">
                <a:latin typeface="Arial"/>
                <a:cs typeface="Arial"/>
              </a:rPr>
              <a:t>o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del</a:t>
            </a:r>
            <a:endParaRPr sz="1400">
              <a:latin typeface="Arial"/>
              <a:cs typeface="Arial"/>
            </a:endParaRPr>
          </a:p>
          <a:p>
            <a:pPr marL="298450" marR="192405">
              <a:lnSpc>
                <a:spcPts val="1610"/>
              </a:lnSpc>
              <a:spcBef>
                <a:spcPts val="80"/>
              </a:spcBef>
            </a:pPr>
            <a:r>
              <a:rPr sz="1400" spc="-5" dirty="0">
                <a:latin typeface="Arial"/>
                <a:cs typeface="Arial"/>
              </a:rPr>
              <a:t>fuego con movimiento de barrido </a:t>
            </a:r>
            <a:r>
              <a:rPr sz="1400" dirty="0">
                <a:latin typeface="Arial"/>
                <a:cs typeface="Arial"/>
              </a:rPr>
              <a:t>o </a:t>
            </a:r>
            <a:r>
              <a:rPr sz="1400" spc="-5" dirty="0">
                <a:latin typeface="Arial"/>
                <a:cs typeface="Arial"/>
              </a:rPr>
              <a:t>forma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de  abanico.</a:t>
            </a:r>
            <a:endParaRPr sz="1400">
              <a:latin typeface="Arial"/>
              <a:cs typeface="Arial"/>
            </a:endParaRPr>
          </a:p>
          <a:p>
            <a:pPr marL="298450" indent="-285750">
              <a:lnSpc>
                <a:spcPts val="1410"/>
              </a:lnSpc>
              <a:buFont typeface="Wingdings"/>
              <a:buChar char=""/>
              <a:tabLst>
                <a:tab pos="297815" algn="l"/>
                <a:tab pos="298450" algn="l"/>
              </a:tabLst>
            </a:pPr>
            <a:r>
              <a:rPr sz="1400" dirty="0">
                <a:latin typeface="Arial"/>
                <a:cs typeface="Arial"/>
              </a:rPr>
              <a:t>Si </a:t>
            </a:r>
            <a:r>
              <a:rPr sz="1400" spc="-5" dirty="0">
                <a:latin typeface="Arial"/>
                <a:cs typeface="Arial"/>
              </a:rPr>
              <a:t>debe retirarse del sitio, jamás de </a:t>
            </a:r>
            <a:r>
              <a:rPr sz="1400" dirty="0">
                <a:latin typeface="Arial"/>
                <a:cs typeface="Arial"/>
              </a:rPr>
              <a:t>la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espalda</a:t>
            </a:r>
            <a:endParaRPr sz="1400">
              <a:latin typeface="Arial"/>
              <a:cs typeface="Arial"/>
            </a:endParaRPr>
          </a:p>
          <a:p>
            <a:pPr marL="298450">
              <a:lnSpc>
                <a:spcPts val="1645"/>
              </a:lnSpc>
            </a:pPr>
            <a:r>
              <a:rPr sz="1400" spc="-5" dirty="0">
                <a:latin typeface="Arial"/>
                <a:cs typeface="Arial"/>
              </a:rPr>
              <a:t>al conato de incendio.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53340"/>
            <a:ext cx="3267710" cy="2790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latin typeface="Arial"/>
                <a:cs typeface="Arial"/>
              </a:rPr>
              <a:t>TETAEDRO </a:t>
            </a:r>
            <a:r>
              <a:rPr sz="1400" b="1" dirty="0">
                <a:latin typeface="Arial"/>
                <a:cs typeface="Arial"/>
              </a:rPr>
              <a:t>DEL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FUEGO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350">
              <a:latin typeface="Arial"/>
              <a:cs typeface="Arial"/>
            </a:endParaRPr>
          </a:p>
          <a:p>
            <a:pPr marL="12700" marR="94615">
              <a:lnSpc>
                <a:spcPct val="101400"/>
              </a:lnSpc>
            </a:pPr>
            <a:r>
              <a:rPr sz="1400" spc="-5" dirty="0">
                <a:latin typeface="Arial"/>
                <a:cs typeface="Arial"/>
              </a:rPr>
              <a:t>Los cuatro elementos necesarios para  que tenga continuidad </a:t>
            </a:r>
            <a:r>
              <a:rPr sz="1400" dirty="0">
                <a:latin typeface="Arial"/>
                <a:cs typeface="Arial"/>
              </a:rPr>
              <a:t>y </a:t>
            </a:r>
            <a:r>
              <a:rPr sz="1400" spc="-5" dirty="0">
                <a:latin typeface="Arial"/>
                <a:cs typeface="Arial"/>
              </a:rPr>
              <a:t>propagación</a:t>
            </a:r>
            <a:r>
              <a:rPr sz="1400" spc="-6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un  fuego forma el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tetaedro.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400" spc="-5" dirty="0">
                <a:latin typeface="Arial"/>
                <a:cs typeface="Arial"/>
              </a:rPr>
              <a:t>Combustible.</a:t>
            </a:r>
            <a:endParaRPr sz="1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400" spc="-5" dirty="0">
                <a:latin typeface="Arial"/>
                <a:cs typeface="Arial"/>
              </a:rPr>
              <a:t>Comburente.</a:t>
            </a:r>
            <a:endParaRPr sz="1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400" spc="-5" dirty="0">
                <a:latin typeface="Arial"/>
                <a:cs typeface="Arial"/>
              </a:rPr>
              <a:t>Energia de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activación.</a:t>
            </a:r>
            <a:endParaRPr sz="14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400" spc="-5" dirty="0">
                <a:latin typeface="Arial"/>
                <a:cs typeface="Arial"/>
              </a:rPr>
              <a:t>Reaccion en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cadena.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350">
              <a:latin typeface="Arial"/>
              <a:cs typeface="Arial"/>
            </a:endParaRPr>
          </a:p>
          <a:p>
            <a:pPr marL="12700" marR="5080">
              <a:lnSpc>
                <a:spcPct val="101400"/>
              </a:lnSpc>
              <a:spcBef>
                <a:spcPts val="5"/>
              </a:spcBef>
            </a:pPr>
            <a:r>
              <a:rPr sz="1400" spc="-5" dirty="0">
                <a:latin typeface="Arial"/>
                <a:cs typeface="Arial"/>
              </a:rPr>
              <a:t>Ante </a:t>
            </a:r>
            <a:r>
              <a:rPr sz="1400" dirty="0">
                <a:latin typeface="Arial"/>
                <a:cs typeface="Arial"/>
              </a:rPr>
              <a:t>la </a:t>
            </a:r>
            <a:r>
              <a:rPr sz="1400" spc="-5" dirty="0">
                <a:latin typeface="Arial"/>
                <a:cs typeface="Arial"/>
              </a:rPr>
              <a:t>ausencia de cualquiera de estos  elementos el fuego </a:t>
            </a:r>
            <a:r>
              <a:rPr sz="1400" dirty="0">
                <a:latin typeface="Arial"/>
                <a:cs typeface="Arial"/>
              </a:rPr>
              <a:t>se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extingue.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886200" y="106679"/>
            <a:ext cx="4754880" cy="2810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4245864" y="4139184"/>
            <a:ext cx="5260975" cy="3243580"/>
            <a:chOff x="4245864" y="4139184"/>
            <a:chExt cx="5260975" cy="3243580"/>
          </a:xfrm>
        </p:grpSpPr>
        <p:sp>
          <p:nvSpPr>
            <p:cNvPr id="6" name="object 6"/>
            <p:cNvSpPr/>
            <p:nvPr/>
          </p:nvSpPr>
          <p:spPr>
            <a:xfrm>
              <a:off x="7013448" y="4139184"/>
              <a:ext cx="2493263" cy="324307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45864" y="4139184"/>
              <a:ext cx="2770632" cy="316077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79" y="106679"/>
            <a:ext cx="8750808" cy="8717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9213" y="1112011"/>
            <a:ext cx="8187690" cy="611251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69545" marR="338455">
              <a:lnSpc>
                <a:spcPct val="99400"/>
              </a:lnSpc>
              <a:spcBef>
                <a:spcPts val="110"/>
              </a:spcBef>
            </a:pPr>
            <a:r>
              <a:rPr sz="1800" b="1" dirty="0">
                <a:latin typeface="Arial"/>
                <a:cs typeface="Arial"/>
              </a:rPr>
              <a:t>LEGISLACIÓN: </a:t>
            </a:r>
            <a:r>
              <a:rPr sz="1800" spc="-5" dirty="0">
                <a:latin typeface="Arial"/>
                <a:cs typeface="Arial"/>
              </a:rPr>
              <a:t>Ley 1010 de 2006; Resoluciones 652 de 2012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1356 de  2012, las cuales establecen las pautas para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conformacion del comité de  convivencia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labral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600">
              <a:latin typeface="Arial"/>
              <a:cs typeface="Arial"/>
            </a:endParaRPr>
          </a:p>
          <a:p>
            <a:pPr marL="262255" marR="5080" indent="-249554">
              <a:lnSpc>
                <a:spcPct val="99400"/>
              </a:lnSpc>
              <a:buFont typeface="Wingdings"/>
              <a:buChar char=""/>
              <a:tabLst>
                <a:tab pos="262255" algn="l"/>
              </a:tabLst>
            </a:pPr>
            <a:r>
              <a:rPr sz="1800" b="1" dirty="0">
                <a:latin typeface="Arial"/>
                <a:cs typeface="Arial"/>
              </a:rPr>
              <a:t>¿ QUE ES? </a:t>
            </a:r>
            <a:r>
              <a:rPr sz="1800" spc="-5" dirty="0">
                <a:latin typeface="Arial"/>
                <a:cs typeface="Arial"/>
              </a:rPr>
              <a:t>Es un organismo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herramienta normativa para cumplir un papel  importante dentro de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organización en busca de un </a:t>
            </a:r>
            <a:r>
              <a:rPr sz="1800" dirty="0">
                <a:latin typeface="Arial"/>
                <a:cs typeface="Arial"/>
              </a:rPr>
              <a:t>clima </a:t>
            </a:r>
            <a:r>
              <a:rPr sz="1800" spc="-5" dirty="0">
                <a:latin typeface="Arial"/>
                <a:cs typeface="Arial"/>
              </a:rPr>
              <a:t>laboral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bienestar de los trabajadores.</a:t>
            </a:r>
            <a:endParaRPr sz="1800">
              <a:latin typeface="Arial"/>
              <a:cs typeface="Arial"/>
            </a:endParaRPr>
          </a:p>
          <a:p>
            <a:pPr marL="282575" indent="-250190">
              <a:lnSpc>
                <a:spcPts val="2125"/>
              </a:lnSpc>
              <a:spcBef>
                <a:spcPts val="820"/>
              </a:spcBef>
              <a:buFont typeface="Wingdings"/>
              <a:buChar char=""/>
              <a:tabLst>
                <a:tab pos="283210" algn="l"/>
              </a:tabLst>
            </a:pPr>
            <a:r>
              <a:rPr sz="1800" b="1" spc="-30" dirty="0">
                <a:latin typeface="Arial"/>
                <a:cs typeface="Arial"/>
              </a:rPr>
              <a:t>¿PARA </a:t>
            </a:r>
            <a:r>
              <a:rPr sz="1800" b="1" dirty="0">
                <a:latin typeface="Arial"/>
                <a:cs typeface="Arial"/>
              </a:rPr>
              <a:t>QUE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SIRVE?</a:t>
            </a:r>
            <a:endParaRPr sz="1800">
              <a:latin typeface="Arial"/>
              <a:cs typeface="Arial"/>
            </a:endParaRPr>
          </a:p>
          <a:p>
            <a:pPr marL="33020">
              <a:lnSpc>
                <a:spcPts val="2125"/>
              </a:lnSpc>
              <a:tabLst>
                <a:tab pos="4609465" algn="l"/>
              </a:tabLst>
            </a:pPr>
            <a:r>
              <a:rPr sz="1800" spc="-20" dirty="0">
                <a:latin typeface="Arial"/>
                <a:cs typeface="Arial"/>
              </a:rPr>
              <a:t>Tiene </a:t>
            </a:r>
            <a:r>
              <a:rPr sz="1800" spc="-5" dirty="0">
                <a:latin typeface="Arial"/>
                <a:cs typeface="Arial"/>
              </a:rPr>
              <a:t>por objeto </a:t>
            </a:r>
            <a:r>
              <a:rPr sz="1800" spc="-15" dirty="0">
                <a:latin typeface="Arial"/>
                <a:cs typeface="Arial"/>
              </a:rPr>
              <a:t>definir, </a:t>
            </a:r>
            <a:r>
              <a:rPr sz="1800" spc="-5" dirty="0">
                <a:latin typeface="Arial"/>
                <a:cs typeface="Arial"/>
              </a:rPr>
              <a:t>corregir</a:t>
            </a:r>
            <a:r>
              <a:rPr sz="1800" spc="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y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sancionar	las diversas formas de</a:t>
            </a:r>
            <a:endParaRPr sz="1800">
              <a:latin typeface="Arial"/>
              <a:cs typeface="Arial"/>
            </a:endParaRPr>
          </a:p>
          <a:p>
            <a:pPr marL="33020" marR="664845">
              <a:lnSpc>
                <a:spcPct val="100400"/>
              </a:lnSpc>
              <a:spcBef>
                <a:spcPts val="35"/>
              </a:spcBef>
            </a:pPr>
            <a:r>
              <a:rPr sz="1800" spc="-5" dirty="0">
                <a:latin typeface="Arial"/>
                <a:cs typeface="Arial"/>
              </a:rPr>
              <a:t>agresión, maltrato, vejamenes (ofensa, calmnia, burla), trato  desonsiderado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ofensivo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en general todo ultraje </a:t>
            </a:r>
            <a:r>
              <a:rPr sz="1800" dirty="0">
                <a:latin typeface="Arial"/>
                <a:cs typeface="Arial"/>
              </a:rPr>
              <a:t>a la </a:t>
            </a:r>
            <a:r>
              <a:rPr sz="1800" spc="-5" dirty="0">
                <a:latin typeface="Arial"/>
                <a:cs typeface="Arial"/>
              </a:rPr>
              <a:t>dignidad humana  que ejercen sobre quienes realizan sus actividades economicas en el  contexto de una relación laboral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privada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00">
              <a:latin typeface="Arial"/>
              <a:cs typeface="Arial"/>
            </a:endParaRPr>
          </a:p>
          <a:p>
            <a:pPr marL="319405" indent="-250190">
              <a:lnSpc>
                <a:spcPts val="2135"/>
              </a:lnSpc>
              <a:buFont typeface="Wingdings"/>
              <a:buChar char=""/>
              <a:tabLst>
                <a:tab pos="319405" algn="l"/>
              </a:tabLst>
            </a:pPr>
            <a:r>
              <a:rPr sz="1800" b="1" dirty="0">
                <a:latin typeface="Arial"/>
                <a:cs typeface="Arial"/>
              </a:rPr>
              <a:t>FUNCIONES Y </a:t>
            </a:r>
            <a:r>
              <a:rPr sz="1800" b="1" spc="-5" dirty="0">
                <a:latin typeface="Arial"/>
                <a:cs typeface="Arial"/>
              </a:rPr>
              <a:t>RESPONSABILIDADES DEL COMITÉ DE</a:t>
            </a:r>
            <a:r>
              <a:rPr sz="1800" b="1" spc="-13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CONVIENCIA:</a:t>
            </a:r>
            <a:endParaRPr sz="1800">
              <a:latin typeface="Arial"/>
              <a:cs typeface="Arial"/>
            </a:endParaRPr>
          </a:p>
          <a:p>
            <a:pPr marL="355600" indent="-286385">
              <a:lnSpc>
                <a:spcPts val="2135"/>
              </a:lnSpc>
              <a:buFont typeface="Wingdings"/>
              <a:buChar char="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Recibir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dar tramite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las quejas</a:t>
            </a:r>
            <a:endParaRPr sz="1800">
              <a:latin typeface="Arial"/>
              <a:cs typeface="Arial"/>
            </a:endParaRPr>
          </a:p>
          <a:p>
            <a:pPr marL="355600" indent="-286385">
              <a:lnSpc>
                <a:spcPts val="2135"/>
              </a:lnSpc>
              <a:spcBef>
                <a:spcPts val="25"/>
              </a:spcBef>
              <a:buFont typeface="Wingdings"/>
              <a:buChar char=""/>
              <a:tabLst>
                <a:tab pos="355600" algn="l"/>
                <a:tab pos="1447800" algn="l"/>
              </a:tabLst>
            </a:pPr>
            <a:r>
              <a:rPr sz="1800" spc="-5" dirty="0">
                <a:latin typeface="Arial"/>
                <a:cs typeface="Arial"/>
              </a:rPr>
              <a:t>Examinar	los casos puntuales de manera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confidencial</a:t>
            </a:r>
            <a:endParaRPr sz="1800">
              <a:latin typeface="Arial"/>
              <a:cs typeface="Arial"/>
            </a:endParaRPr>
          </a:p>
          <a:p>
            <a:pPr marL="355600" indent="-286385">
              <a:lnSpc>
                <a:spcPts val="2135"/>
              </a:lnSpc>
              <a:buFont typeface="Wingdings"/>
              <a:buChar char="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Escuchar las partes involucrados de manera indivudual sobre los</a:t>
            </a:r>
            <a:r>
              <a:rPr sz="1800" spc="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hechos.</a:t>
            </a:r>
            <a:endParaRPr sz="1800">
              <a:latin typeface="Arial"/>
              <a:cs typeface="Arial"/>
            </a:endParaRPr>
          </a:p>
          <a:p>
            <a:pPr marL="354965" marR="482600" indent="-285750">
              <a:lnSpc>
                <a:spcPct val="100000"/>
              </a:lnSpc>
              <a:spcBef>
                <a:spcPts val="20"/>
              </a:spcBef>
              <a:buFont typeface="Wingdings"/>
              <a:buChar char=""/>
              <a:tabLst>
                <a:tab pos="355600" algn="l"/>
                <a:tab pos="4533900" algn="l"/>
              </a:tabLst>
            </a:pPr>
            <a:r>
              <a:rPr sz="1800" spc="-5" dirty="0">
                <a:latin typeface="Arial"/>
                <a:cs typeface="Arial"/>
              </a:rPr>
              <a:t>Adelantar reuniones  con el fin</a:t>
            </a:r>
            <a:r>
              <a:rPr sz="1800" spc="5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de 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crear	</a:t>
            </a:r>
            <a:r>
              <a:rPr sz="1800" dirty="0">
                <a:latin typeface="Arial"/>
                <a:cs typeface="Arial"/>
              </a:rPr>
              <a:t>u </a:t>
            </a:r>
            <a:r>
              <a:rPr sz="1800" spc="-5" dirty="0">
                <a:latin typeface="Arial"/>
                <a:cs typeface="Arial"/>
              </a:rPr>
              <a:t>espacio de diálogo entre las  partes involucradas, promoviendo mutuos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cuerdos para llegar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una  solución.</a:t>
            </a:r>
            <a:endParaRPr sz="1800">
              <a:latin typeface="Arial"/>
              <a:cs typeface="Arial"/>
            </a:endParaRPr>
          </a:p>
          <a:p>
            <a:pPr marL="355600" indent="-286385">
              <a:lnSpc>
                <a:spcPct val="100000"/>
              </a:lnSpc>
              <a:spcBef>
                <a:spcPts val="25"/>
              </a:spcBef>
              <a:buFont typeface="Wingdings"/>
              <a:buChar char="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Reuniones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trimestrales.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299" y="36068"/>
            <a:ext cx="7607934" cy="1530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2255" indent="-249554">
              <a:lnSpc>
                <a:spcPts val="2125"/>
              </a:lnSpc>
              <a:spcBef>
                <a:spcPts val="100"/>
              </a:spcBef>
              <a:buFont typeface="Wingdings"/>
              <a:buChar char=""/>
              <a:tabLst>
                <a:tab pos="262255" algn="l"/>
              </a:tabLst>
            </a:pPr>
            <a:r>
              <a:rPr sz="1800" b="1" dirty="0">
                <a:latin typeface="Arial"/>
                <a:cs typeface="Arial"/>
              </a:rPr>
              <a:t>¿QUIENES </a:t>
            </a:r>
            <a:r>
              <a:rPr sz="1800" b="1" spc="-5" dirty="0">
                <a:latin typeface="Arial"/>
                <a:cs typeface="Arial"/>
              </a:rPr>
              <a:t>CONFORMAN </a:t>
            </a:r>
            <a:r>
              <a:rPr sz="1800" b="1" dirty="0">
                <a:latin typeface="Arial"/>
                <a:cs typeface="Arial"/>
              </a:rPr>
              <a:t>EL </a:t>
            </a:r>
            <a:r>
              <a:rPr sz="1800" b="1" spc="-5" dirty="0">
                <a:latin typeface="Arial"/>
                <a:cs typeface="Arial"/>
              </a:rPr>
              <a:t>COMITÉ DE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CONVIVENCIA:</a:t>
            </a:r>
            <a:endParaRPr sz="1800">
              <a:latin typeface="Arial"/>
              <a:cs typeface="Arial"/>
            </a:endParaRPr>
          </a:p>
          <a:p>
            <a:pPr marL="75565">
              <a:lnSpc>
                <a:spcPts val="2125"/>
              </a:lnSpc>
            </a:pPr>
            <a:r>
              <a:rPr sz="1800" spc="-5" dirty="0">
                <a:latin typeface="Arial"/>
                <a:cs typeface="Arial"/>
              </a:rPr>
              <a:t>Es un grupo de colaboradores, conformado por representantes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del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ts val="2090"/>
              </a:lnSpc>
              <a:spcBef>
                <a:spcPts val="175"/>
              </a:spcBef>
            </a:pPr>
            <a:r>
              <a:rPr sz="1800" spc="-5" dirty="0">
                <a:latin typeface="Arial"/>
                <a:cs typeface="Arial"/>
              </a:rPr>
              <a:t>empleador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representantes de los colaboradores, elegidos por voto, cada  dos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años.</a:t>
            </a:r>
            <a:endParaRPr sz="1800">
              <a:latin typeface="Arial"/>
              <a:cs typeface="Arial"/>
            </a:endParaRPr>
          </a:p>
          <a:p>
            <a:pPr marL="31115">
              <a:lnSpc>
                <a:spcPct val="100000"/>
              </a:lnSpc>
              <a:spcBef>
                <a:spcPts val="844"/>
              </a:spcBef>
              <a:tabLst>
                <a:tab pos="1276985" algn="l"/>
              </a:tabLst>
            </a:pPr>
            <a:r>
              <a:rPr sz="2000" b="1" spc="-5" dirty="0">
                <a:latin typeface="Arial"/>
                <a:cs typeface="Arial"/>
              </a:rPr>
              <a:t>¿QUE</a:t>
            </a:r>
            <a:r>
              <a:rPr sz="2000" b="1" dirty="0">
                <a:latin typeface="Arial"/>
                <a:cs typeface="Arial"/>
              </a:rPr>
              <a:t> ES	ACOSO LABORAL</a:t>
            </a:r>
            <a:r>
              <a:rPr sz="2000" b="1" spc="-6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?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6511" y="2121407"/>
            <a:ext cx="8589264" cy="49347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528" y="1188719"/>
            <a:ext cx="8607552" cy="6193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13789" y="198627"/>
            <a:ext cx="609981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97885" algn="l"/>
              </a:tabLst>
            </a:pPr>
            <a:r>
              <a:rPr sz="4000" spc="-5" dirty="0"/>
              <a:t>MODALIDAD	DE</a:t>
            </a:r>
            <a:r>
              <a:rPr sz="4000" spc="-235" dirty="0"/>
              <a:t> </a:t>
            </a:r>
            <a:r>
              <a:rPr sz="4000" spc="-5" dirty="0"/>
              <a:t>ACOSO</a:t>
            </a:r>
            <a:endParaRPr sz="400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129540"/>
            <a:ext cx="28174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COMO </a:t>
            </a:r>
            <a:r>
              <a:rPr dirty="0"/>
              <a:t>LO</a:t>
            </a:r>
            <a:r>
              <a:rPr spc="-85" dirty="0"/>
              <a:t> </a:t>
            </a:r>
            <a:r>
              <a:rPr spc="-5" dirty="0"/>
              <a:t>PREVEIMOS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22301" y="958850"/>
            <a:ext cx="8001000" cy="19184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8455" indent="-325755">
              <a:lnSpc>
                <a:spcPts val="2135"/>
              </a:lnSpc>
              <a:spcBef>
                <a:spcPts val="100"/>
              </a:spcBef>
              <a:buAutoNum type="arabicPeriod"/>
              <a:tabLst>
                <a:tab pos="337820" algn="l"/>
                <a:tab pos="338455" algn="l"/>
              </a:tabLst>
            </a:pPr>
            <a:r>
              <a:rPr sz="1800" spc="-5" dirty="0">
                <a:latin typeface="Liberation Sans Narrow"/>
                <a:cs typeface="Liberation Sans Narrow"/>
              </a:rPr>
              <a:t>Revisa </a:t>
            </a:r>
            <a:r>
              <a:rPr sz="1800" dirty="0">
                <a:latin typeface="Liberation Sans Narrow"/>
                <a:cs typeface="Liberation Sans Narrow"/>
              </a:rPr>
              <a:t>tu </a:t>
            </a:r>
            <a:r>
              <a:rPr sz="1800" spc="-5" dirty="0">
                <a:latin typeface="Liberation Sans Narrow"/>
                <a:cs typeface="Liberation Sans Narrow"/>
              </a:rPr>
              <a:t>manual </a:t>
            </a:r>
            <a:r>
              <a:rPr sz="1800" dirty="0">
                <a:latin typeface="Liberation Sans Narrow"/>
                <a:cs typeface="Liberation Sans Narrow"/>
              </a:rPr>
              <a:t>y </a:t>
            </a:r>
            <a:r>
              <a:rPr sz="1800" spc="-5" dirty="0">
                <a:latin typeface="Liberation Sans Narrow"/>
                <a:cs typeface="Liberation Sans Narrow"/>
              </a:rPr>
              <a:t>aplica las reglas </a:t>
            </a:r>
            <a:r>
              <a:rPr sz="1800" dirty="0">
                <a:latin typeface="Liberation Sans Narrow"/>
                <a:cs typeface="Liberation Sans Narrow"/>
              </a:rPr>
              <a:t>de </a:t>
            </a:r>
            <a:r>
              <a:rPr sz="1800" spc="-5" dirty="0">
                <a:latin typeface="Liberation Sans Narrow"/>
                <a:cs typeface="Liberation Sans Narrow"/>
              </a:rPr>
              <a:t>oro </a:t>
            </a:r>
            <a:r>
              <a:rPr sz="1800" dirty="0">
                <a:latin typeface="Liberation Sans Narrow"/>
                <a:cs typeface="Liberation Sans Narrow"/>
              </a:rPr>
              <a:t>y </a:t>
            </a:r>
            <a:r>
              <a:rPr sz="1800" spc="-5" dirty="0">
                <a:latin typeface="Liberation Sans Narrow"/>
                <a:cs typeface="Liberation Sans Narrow"/>
              </a:rPr>
              <a:t>normas </a:t>
            </a:r>
            <a:r>
              <a:rPr sz="1800" dirty="0">
                <a:latin typeface="Liberation Sans Narrow"/>
                <a:cs typeface="Liberation Sans Narrow"/>
              </a:rPr>
              <a:t>de</a:t>
            </a:r>
            <a:r>
              <a:rPr sz="1800" spc="65" dirty="0">
                <a:latin typeface="Liberation Sans Narrow"/>
                <a:cs typeface="Liberation Sans Narrow"/>
              </a:rPr>
              <a:t> </a:t>
            </a:r>
            <a:r>
              <a:rPr sz="1800" spc="-5" dirty="0">
                <a:latin typeface="Liberation Sans Narrow"/>
                <a:cs typeface="Liberation Sans Narrow"/>
              </a:rPr>
              <a:t>convivencia.</a:t>
            </a:r>
            <a:endParaRPr sz="1800" dirty="0">
              <a:latin typeface="Liberation Sans Narrow"/>
              <a:cs typeface="Liberation Sans Narrow"/>
            </a:endParaRPr>
          </a:p>
          <a:p>
            <a:pPr marL="338455" marR="17145" indent="-325755">
              <a:lnSpc>
                <a:spcPts val="2180"/>
              </a:lnSpc>
              <a:spcBef>
                <a:spcPts val="30"/>
              </a:spcBef>
              <a:buAutoNum type="arabicPeriod"/>
              <a:tabLst>
                <a:tab pos="337820" algn="l"/>
                <a:tab pos="338455" algn="l"/>
              </a:tabLst>
            </a:pPr>
            <a:r>
              <a:rPr sz="1800" spc="-5" dirty="0">
                <a:latin typeface="Liberation Sans Narrow"/>
                <a:cs typeface="Liberation Sans Narrow"/>
              </a:rPr>
              <a:t>Acude </a:t>
            </a:r>
            <a:r>
              <a:rPr sz="1800" dirty="0">
                <a:latin typeface="Liberation Sans Narrow"/>
                <a:cs typeface="Liberation Sans Narrow"/>
              </a:rPr>
              <a:t>al </a:t>
            </a:r>
            <a:r>
              <a:rPr sz="1800" spc="-5" dirty="0">
                <a:latin typeface="Liberation Sans Narrow"/>
                <a:cs typeface="Liberation Sans Narrow"/>
              </a:rPr>
              <a:t>Comité </a:t>
            </a:r>
            <a:r>
              <a:rPr sz="1800" dirty="0">
                <a:latin typeface="Liberation Sans Narrow"/>
                <a:cs typeface="Liberation Sans Narrow"/>
              </a:rPr>
              <a:t>de </a:t>
            </a:r>
            <a:r>
              <a:rPr sz="1800" spc="-5" dirty="0">
                <a:latin typeface="Liberation Sans Narrow"/>
                <a:cs typeface="Liberation Sans Narrow"/>
              </a:rPr>
              <a:t>convivencia </a:t>
            </a:r>
            <a:r>
              <a:rPr sz="1800" dirty="0">
                <a:latin typeface="Liberation Sans Narrow"/>
                <a:cs typeface="Liberation Sans Narrow"/>
              </a:rPr>
              <a:t>el </a:t>
            </a:r>
            <a:r>
              <a:rPr sz="1800" spc="-5" dirty="0">
                <a:latin typeface="Liberation Sans Narrow"/>
                <a:cs typeface="Liberation Sans Narrow"/>
              </a:rPr>
              <a:t>cual busca proteger </a:t>
            </a:r>
            <a:r>
              <a:rPr sz="1800" dirty="0">
                <a:latin typeface="Liberation Sans Narrow"/>
                <a:cs typeface="Liberation Sans Narrow"/>
              </a:rPr>
              <a:t>a </a:t>
            </a:r>
            <a:r>
              <a:rPr sz="1800" spc="-5" dirty="0">
                <a:latin typeface="Liberation Sans Narrow"/>
                <a:cs typeface="Liberation Sans Narrow"/>
              </a:rPr>
              <a:t>los trabajadores contra los riesgos  psicosociales </a:t>
            </a:r>
            <a:r>
              <a:rPr sz="1800" dirty="0">
                <a:latin typeface="Liberation Sans Narrow"/>
                <a:cs typeface="Liberation Sans Narrow"/>
              </a:rPr>
              <a:t>que </a:t>
            </a:r>
            <a:r>
              <a:rPr sz="1800" spc="-5" dirty="0">
                <a:latin typeface="Liberation Sans Narrow"/>
                <a:cs typeface="Liberation Sans Narrow"/>
              </a:rPr>
              <a:t>afectan la salud </a:t>
            </a:r>
            <a:r>
              <a:rPr sz="1800" dirty="0">
                <a:latin typeface="Liberation Sans Narrow"/>
                <a:cs typeface="Liberation Sans Narrow"/>
              </a:rPr>
              <a:t>en </a:t>
            </a:r>
            <a:r>
              <a:rPr sz="1800" spc="-5" dirty="0">
                <a:latin typeface="Liberation Sans Narrow"/>
                <a:cs typeface="Liberation Sans Narrow"/>
              </a:rPr>
              <a:t>los lugares </a:t>
            </a:r>
            <a:r>
              <a:rPr sz="1800" dirty="0">
                <a:latin typeface="Liberation Sans Narrow"/>
                <a:cs typeface="Liberation Sans Narrow"/>
              </a:rPr>
              <a:t>de</a:t>
            </a:r>
            <a:r>
              <a:rPr sz="1800" spc="65" dirty="0">
                <a:latin typeface="Liberation Sans Narrow"/>
                <a:cs typeface="Liberation Sans Narrow"/>
              </a:rPr>
              <a:t> </a:t>
            </a:r>
            <a:r>
              <a:rPr sz="1800" spc="-5" dirty="0">
                <a:latin typeface="Liberation Sans Narrow"/>
                <a:cs typeface="Liberation Sans Narrow"/>
              </a:rPr>
              <a:t>trabajo.</a:t>
            </a:r>
            <a:endParaRPr sz="1800" dirty="0">
              <a:latin typeface="Liberation Sans Narrow"/>
              <a:cs typeface="Liberation Sans Narrow"/>
            </a:endParaRPr>
          </a:p>
          <a:p>
            <a:pPr marL="338455" indent="-325755">
              <a:lnSpc>
                <a:spcPts val="2039"/>
              </a:lnSpc>
              <a:buAutoNum type="arabicPeriod"/>
              <a:tabLst>
                <a:tab pos="337820" algn="l"/>
                <a:tab pos="338455" algn="l"/>
              </a:tabLst>
            </a:pPr>
            <a:r>
              <a:rPr sz="1800" dirty="0">
                <a:latin typeface="Liberation Sans Narrow"/>
                <a:cs typeface="Liberation Sans Narrow"/>
              </a:rPr>
              <a:t>En el </a:t>
            </a:r>
            <a:r>
              <a:rPr sz="1800" spc="-5" dirty="0">
                <a:latin typeface="Liberation Sans Narrow"/>
                <a:cs typeface="Liberation Sans Narrow"/>
              </a:rPr>
              <a:t>buzón </a:t>
            </a:r>
            <a:r>
              <a:rPr sz="1800" dirty="0">
                <a:latin typeface="Liberation Sans Narrow"/>
                <a:cs typeface="Liberation Sans Narrow"/>
              </a:rPr>
              <a:t>del </a:t>
            </a:r>
            <a:r>
              <a:rPr sz="1800" spc="-5" dirty="0">
                <a:latin typeface="Liberation Sans Narrow"/>
                <a:cs typeface="Liberation Sans Narrow"/>
              </a:rPr>
              <a:t>comité podrás depositar </a:t>
            </a:r>
            <a:r>
              <a:rPr sz="1800" dirty="0">
                <a:latin typeface="Liberation Sans Narrow"/>
                <a:cs typeface="Liberation Sans Narrow"/>
              </a:rPr>
              <a:t>tus </a:t>
            </a:r>
            <a:r>
              <a:rPr sz="1800" spc="-5" dirty="0">
                <a:latin typeface="Liberation Sans Narrow"/>
                <a:cs typeface="Liberation Sans Narrow"/>
              </a:rPr>
              <a:t>quejas </a:t>
            </a:r>
            <a:r>
              <a:rPr sz="1800" dirty="0">
                <a:latin typeface="Liberation Sans Narrow"/>
                <a:cs typeface="Liberation Sans Narrow"/>
              </a:rPr>
              <a:t>o </a:t>
            </a:r>
            <a:r>
              <a:rPr sz="1800" spc="-5" dirty="0">
                <a:latin typeface="Liberation Sans Narrow"/>
                <a:cs typeface="Liberation Sans Narrow"/>
              </a:rPr>
              <a:t>reclamos para ser tratadas </a:t>
            </a:r>
            <a:r>
              <a:rPr sz="1800" dirty="0">
                <a:latin typeface="Liberation Sans Narrow"/>
                <a:cs typeface="Liberation Sans Narrow"/>
              </a:rPr>
              <a:t>de</a:t>
            </a:r>
            <a:r>
              <a:rPr sz="1800" spc="175" dirty="0">
                <a:latin typeface="Liberation Sans Narrow"/>
                <a:cs typeface="Liberation Sans Narrow"/>
              </a:rPr>
              <a:t> </a:t>
            </a:r>
            <a:r>
              <a:rPr sz="1800" spc="-5" dirty="0">
                <a:latin typeface="Liberation Sans Narrow"/>
                <a:cs typeface="Liberation Sans Narrow"/>
              </a:rPr>
              <a:t>manera</a:t>
            </a:r>
            <a:endParaRPr sz="1800" dirty="0">
              <a:latin typeface="Liberation Sans Narrow"/>
              <a:cs typeface="Liberation Sans Narrow"/>
            </a:endParaRPr>
          </a:p>
          <a:p>
            <a:pPr marL="338455">
              <a:lnSpc>
                <a:spcPct val="100000"/>
              </a:lnSpc>
              <a:spcBef>
                <a:spcPts val="25"/>
              </a:spcBef>
            </a:pPr>
            <a:r>
              <a:rPr sz="1800" spc="-5" dirty="0">
                <a:latin typeface="Liberation Sans Narrow"/>
                <a:cs typeface="Liberation Sans Narrow"/>
              </a:rPr>
              <a:t>confidencial </a:t>
            </a:r>
            <a:r>
              <a:rPr sz="1800" dirty="0">
                <a:latin typeface="Liberation Sans Narrow"/>
                <a:cs typeface="Liberation Sans Narrow"/>
              </a:rPr>
              <a:t>y </a:t>
            </a:r>
            <a:r>
              <a:rPr sz="1800" spc="-5" dirty="0">
                <a:latin typeface="Liberation Sans Narrow"/>
                <a:cs typeface="Liberation Sans Narrow"/>
              </a:rPr>
              <a:t>adecuada </a:t>
            </a:r>
            <a:r>
              <a:rPr sz="1800" dirty="0">
                <a:latin typeface="Liberation Sans Narrow"/>
                <a:cs typeface="Liberation Sans Narrow"/>
              </a:rPr>
              <a:t>por el </a:t>
            </a:r>
            <a:r>
              <a:rPr sz="1800" spc="-5" dirty="0">
                <a:latin typeface="Liberation Sans Narrow"/>
                <a:cs typeface="Liberation Sans Narrow"/>
              </a:rPr>
              <a:t>Comité </a:t>
            </a:r>
            <a:r>
              <a:rPr sz="1800" dirty="0">
                <a:latin typeface="Liberation Sans Narrow"/>
                <a:cs typeface="Liberation Sans Narrow"/>
              </a:rPr>
              <a:t>de</a:t>
            </a:r>
            <a:r>
              <a:rPr sz="1800" spc="25" dirty="0">
                <a:latin typeface="Liberation Sans Narrow"/>
                <a:cs typeface="Liberation Sans Narrow"/>
              </a:rPr>
              <a:t> </a:t>
            </a:r>
            <a:r>
              <a:rPr sz="1800" spc="-5" dirty="0">
                <a:latin typeface="Liberation Sans Narrow"/>
                <a:cs typeface="Liberation Sans Narrow"/>
              </a:rPr>
              <a:t>convivencia</a:t>
            </a:r>
            <a:endParaRPr sz="1800" dirty="0">
              <a:latin typeface="Liberation Sans Narrow"/>
              <a:cs typeface="Liberation Sans Narrow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967123" y="3549650"/>
            <a:ext cx="2910840" cy="26517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75047" y="3473449"/>
            <a:ext cx="3910584" cy="37320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8424" y="80688"/>
            <a:ext cx="9316720" cy="7103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034">
              <a:lnSpc>
                <a:spcPts val="2655"/>
              </a:lnSpc>
            </a:pPr>
            <a:r>
              <a:rPr sz="2400" b="1" spc="-5" dirty="0">
                <a:latin typeface="Arial"/>
                <a:cs typeface="Arial"/>
              </a:rPr>
              <a:t>COMITÉ </a:t>
            </a:r>
            <a:r>
              <a:rPr sz="2400" b="1" dirty="0">
                <a:latin typeface="Arial"/>
                <a:cs typeface="Arial"/>
              </a:rPr>
              <a:t>DE </a:t>
            </a:r>
            <a:r>
              <a:rPr sz="2400" b="1" spc="-5" dirty="0">
                <a:latin typeface="Arial"/>
                <a:cs typeface="Arial"/>
              </a:rPr>
              <a:t>SEGURIDAD </a:t>
            </a:r>
            <a:r>
              <a:rPr sz="2400" b="1" dirty="0">
                <a:latin typeface="Arial"/>
                <a:cs typeface="Arial"/>
              </a:rPr>
              <a:t>Y </a:t>
            </a:r>
            <a:r>
              <a:rPr sz="2400" b="1" spc="-5" dirty="0">
                <a:latin typeface="Arial"/>
                <a:cs typeface="Arial"/>
              </a:rPr>
              <a:t>SALUD </a:t>
            </a:r>
            <a:r>
              <a:rPr sz="2400" b="1" dirty="0">
                <a:latin typeface="Arial"/>
                <a:cs typeface="Arial"/>
              </a:rPr>
              <a:t>EN EL </a:t>
            </a:r>
            <a:r>
              <a:rPr sz="2400" b="1" spc="-5" dirty="0">
                <a:latin typeface="Arial"/>
                <a:cs typeface="Arial"/>
              </a:rPr>
              <a:t>TRABAJO</a:t>
            </a:r>
            <a:r>
              <a:rPr sz="2400" b="1" spc="-125" dirty="0">
                <a:latin typeface="Arial"/>
                <a:cs typeface="Arial"/>
              </a:rPr>
              <a:t> </a:t>
            </a:r>
            <a:r>
              <a:rPr sz="2400" b="1" spc="-25" dirty="0">
                <a:latin typeface="Arial"/>
                <a:cs typeface="Arial"/>
              </a:rPr>
              <a:t>(COPASST)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7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500">
              <a:latin typeface="Arial"/>
              <a:cs typeface="Arial"/>
            </a:endParaRPr>
          </a:p>
          <a:p>
            <a:pPr>
              <a:lnSpc>
                <a:spcPts val="2014"/>
              </a:lnSpc>
            </a:pPr>
            <a:r>
              <a:rPr sz="1700" dirty="0">
                <a:latin typeface="Wingdings"/>
                <a:cs typeface="Wingdings"/>
              </a:rPr>
              <a:t>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b="1" spc="-5" dirty="0">
                <a:latin typeface="Arial"/>
                <a:cs typeface="Arial"/>
              </a:rPr>
              <a:t>¿QUÉ</a:t>
            </a:r>
            <a:r>
              <a:rPr sz="1700" b="1" spc="-14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ES?</a:t>
            </a:r>
            <a:endParaRPr sz="1700">
              <a:latin typeface="Arial"/>
              <a:cs typeface="Arial"/>
            </a:endParaRPr>
          </a:p>
          <a:p>
            <a:pPr marL="285115" marR="3390900" indent="-285750">
              <a:lnSpc>
                <a:spcPts val="2020"/>
              </a:lnSpc>
              <a:spcBef>
                <a:spcPts val="60"/>
              </a:spcBef>
            </a:pPr>
            <a:r>
              <a:rPr sz="1700" dirty="0">
                <a:latin typeface="Wingdings"/>
                <a:cs typeface="Wingdings"/>
              </a:rPr>
              <a:t>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Arial"/>
                <a:cs typeface="Arial"/>
              </a:rPr>
              <a:t>El </a:t>
            </a:r>
            <a:r>
              <a:rPr sz="1700" spc="-5" dirty="0">
                <a:latin typeface="Arial"/>
                <a:cs typeface="Arial"/>
              </a:rPr>
              <a:t>comité paritario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salud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seguridad </a:t>
            </a:r>
            <a:r>
              <a:rPr sz="1700" dirty="0">
                <a:latin typeface="Arial"/>
                <a:cs typeface="Arial"/>
              </a:rPr>
              <a:t>en el </a:t>
            </a:r>
            <a:r>
              <a:rPr sz="1700" spc="-5" dirty="0">
                <a:latin typeface="Arial"/>
                <a:cs typeface="Arial"/>
              </a:rPr>
              <a:t>trabajo </a:t>
            </a:r>
            <a:r>
              <a:rPr sz="1700" dirty="0">
                <a:latin typeface="Arial"/>
                <a:cs typeface="Arial"/>
              </a:rPr>
              <a:t>es un  </a:t>
            </a:r>
            <a:r>
              <a:rPr sz="1700" spc="-5" dirty="0">
                <a:latin typeface="Arial"/>
                <a:cs typeface="Arial"/>
              </a:rPr>
              <a:t>organismo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promocion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vigilancia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las normas</a:t>
            </a:r>
            <a:r>
              <a:rPr sz="1700" spc="70" dirty="0">
                <a:latin typeface="Arial"/>
                <a:cs typeface="Arial"/>
              </a:rPr>
              <a:t> </a:t>
            </a:r>
            <a:r>
              <a:rPr sz="1700" dirty="0">
                <a:latin typeface="Arial"/>
                <a:cs typeface="Arial"/>
              </a:rPr>
              <a:t>de</a:t>
            </a:r>
            <a:endParaRPr sz="1700">
              <a:latin typeface="Arial"/>
              <a:cs typeface="Arial"/>
            </a:endParaRPr>
          </a:p>
          <a:p>
            <a:pPr marL="285115">
              <a:lnSpc>
                <a:spcPts val="2020"/>
              </a:lnSpc>
            </a:pPr>
            <a:r>
              <a:rPr sz="1700" spc="-5" dirty="0">
                <a:latin typeface="Arial"/>
                <a:cs typeface="Arial"/>
              </a:rPr>
              <a:t>salud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seguridad </a:t>
            </a:r>
            <a:r>
              <a:rPr sz="1700" dirty="0">
                <a:latin typeface="Arial"/>
                <a:cs typeface="Arial"/>
              </a:rPr>
              <a:t>en el</a:t>
            </a:r>
            <a:r>
              <a:rPr sz="1700" spc="2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trabajo.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200">
              <a:latin typeface="Arial"/>
              <a:cs typeface="Arial"/>
            </a:endParaRPr>
          </a:p>
          <a:p>
            <a:pPr>
              <a:lnSpc>
                <a:spcPts val="2030"/>
              </a:lnSpc>
            </a:pPr>
            <a:r>
              <a:rPr sz="1700" dirty="0">
                <a:latin typeface="Wingdings"/>
                <a:cs typeface="Wingdings"/>
              </a:rPr>
              <a:t>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b="1" spc="-30" dirty="0">
                <a:latin typeface="Arial"/>
                <a:cs typeface="Arial"/>
              </a:rPr>
              <a:t>¿PARA </a:t>
            </a:r>
            <a:r>
              <a:rPr sz="1700" b="1" spc="-5" dirty="0">
                <a:latin typeface="Arial"/>
                <a:cs typeface="Arial"/>
              </a:rPr>
              <a:t>QUE </a:t>
            </a:r>
            <a:r>
              <a:rPr sz="1700" b="1" spc="-10" dirty="0">
                <a:latin typeface="Arial"/>
                <a:cs typeface="Arial"/>
              </a:rPr>
              <a:t>SIRVE </a:t>
            </a:r>
            <a:r>
              <a:rPr sz="1700" b="1" dirty="0">
                <a:latin typeface="Arial"/>
                <a:cs typeface="Arial"/>
              </a:rPr>
              <a:t>EL</a:t>
            </a:r>
            <a:r>
              <a:rPr sz="1700" b="1" spc="-185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COPASST?</a:t>
            </a:r>
            <a:endParaRPr sz="1700">
              <a:latin typeface="Arial"/>
              <a:cs typeface="Arial"/>
            </a:endParaRPr>
          </a:p>
          <a:p>
            <a:pPr marL="285115" marR="3211830" indent="-285750">
              <a:lnSpc>
                <a:spcPts val="1989"/>
              </a:lnSpc>
              <a:spcBef>
                <a:spcPts val="95"/>
              </a:spcBef>
            </a:pPr>
            <a:r>
              <a:rPr sz="1700" dirty="0">
                <a:latin typeface="Wingdings"/>
                <a:cs typeface="Wingdings"/>
              </a:rPr>
              <a:t>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Arial"/>
                <a:cs typeface="Arial"/>
              </a:rPr>
              <a:t>Sirve como organismo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coordinación entre empleador </a:t>
            </a:r>
            <a:r>
              <a:rPr sz="1700" dirty="0">
                <a:latin typeface="Arial"/>
                <a:cs typeface="Arial"/>
              </a:rPr>
              <a:t>y  </a:t>
            </a:r>
            <a:r>
              <a:rPr sz="1700" spc="-5" dirty="0">
                <a:latin typeface="Arial"/>
                <a:cs typeface="Arial"/>
              </a:rPr>
              <a:t>trabajadores </a:t>
            </a:r>
            <a:r>
              <a:rPr sz="1700" dirty="0">
                <a:latin typeface="Arial"/>
                <a:cs typeface="Arial"/>
              </a:rPr>
              <a:t>en </a:t>
            </a:r>
            <a:r>
              <a:rPr sz="1700" spc="-5" dirty="0">
                <a:latin typeface="Arial"/>
                <a:cs typeface="Arial"/>
              </a:rPr>
              <a:t>la solución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los problemas relativos </a:t>
            </a:r>
            <a:r>
              <a:rPr sz="1700" dirty="0">
                <a:latin typeface="Arial"/>
                <a:cs typeface="Arial"/>
              </a:rPr>
              <a:t>a</a:t>
            </a:r>
            <a:r>
              <a:rPr sz="1700" spc="135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la</a:t>
            </a:r>
            <a:endParaRPr sz="1700">
              <a:latin typeface="Arial"/>
              <a:cs typeface="Arial"/>
            </a:endParaRPr>
          </a:p>
          <a:p>
            <a:pPr marL="285115">
              <a:lnSpc>
                <a:spcPts val="2014"/>
              </a:lnSpc>
              <a:spcBef>
                <a:spcPts val="15"/>
              </a:spcBef>
            </a:pPr>
            <a:r>
              <a:rPr sz="1700" spc="-5" dirty="0">
                <a:latin typeface="Arial"/>
                <a:cs typeface="Arial"/>
              </a:rPr>
              <a:t>salud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condiciones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la</a:t>
            </a:r>
            <a:r>
              <a:rPr sz="1700" spc="4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empresa.</a:t>
            </a:r>
            <a:endParaRPr sz="1700">
              <a:latin typeface="Arial"/>
              <a:cs typeface="Arial"/>
            </a:endParaRPr>
          </a:p>
          <a:p>
            <a:pPr marL="285115" marR="3750945" indent="-285750">
              <a:lnSpc>
                <a:spcPts val="2090"/>
              </a:lnSpc>
              <a:spcBef>
                <a:spcPts val="5"/>
              </a:spcBef>
            </a:pPr>
            <a:r>
              <a:rPr sz="1700" dirty="0">
                <a:latin typeface="Wingdings"/>
                <a:cs typeface="Wingdings"/>
              </a:rPr>
              <a:t>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Arial"/>
                <a:cs typeface="Arial"/>
              </a:rPr>
              <a:t>Mantener archivos </a:t>
            </a:r>
            <a:r>
              <a:rPr sz="1700" dirty="0">
                <a:latin typeface="Arial"/>
                <a:cs typeface="Arial"/>
              </a:rPr>
              <a:t>de actas de cada </a:t>
            </a:r>
            <a:r>
              <a:rPr sz="1700" spc="-5" dirty="0">
                <a:latin typeface="Arial"/>
                <a:cs typeface="Arial"/>
              </a:rPr>
              <a:t>reunión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demas  actividades.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50">
              <a:latin typeface="Arial"/>
              <a:cs typeface="Arial"/>
            </a:endParaRPr>
          </a:p>
          <a:p>
            <a:pPr>
              <a:lnSpc>
                <a:spcPts val="2014"/>
              </a:lnSpc>
              <a:spcBef>
                <a:spcPts val="5"/>
              </a:spcBef>
            </a:pPr>
            <a:r>
              <a:rPr sz="1700" dirty="0">
                <a:latin typeface="Wingdings"/>
                <a:cs typeface="Wingdings"/>
              </a:rPr>
              <a:t>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b="1" spc="-5" dirty="0">
                <a:latin typeface="Arial"/>
                <a:cs typeface="Arial"/>
              </a:rPr>
              <a:t>¿QUIENES CONFORMAN </a:t>
            </a:r>
            <a:r>
              <a:rPr sz="1700" b="1" dirty="0">
                <a:latin typeface="Arial"/>
                <a:cs typeface="Arial"/>
              </a:rPr>
              <a:t>EL</a:t>
            </a:r>
            <a:r>
              <a:rPr sz="1700" b="1" spc="-160" dirty="0">
                <a:latin typeface="Arial"/>
                <a:cs typeface="Arial"/>
              </a:rPr>
              <a:t> </a:t>
            </a:r>
            <a:r>
              <a:rPr sz="1700" b="1" spc="-45" dirty="0">
                <a:latin typeface="Arial"/>
                <a:cs typeface="Arial"/>
              </a:rPr>
              <a:t>COPASST.</a:t>
            </a:r>
            <a:endParaRPr sz="1700">
              <a:latin typeface="Arial"/>
              <a:cs typeface="Arial"/>
            </a:endParaRPr>
          </a:p>
          <a:p>
            <a:pPr marL="285115" marR="3139440" indent="-285750">
              <a:lnSpc>
                <a:spcPts val="1989"/>
              </a:lnSpc>
              <a:spcBef>
                <a:spcPts val="80"/>
              </a:spcBef>
            </a:pPr>
            <a:r>
              <a:rPr sz="1700" dirty="0">
                <a:latin typeface="Wingdings"/>
                <a:cs typeface="Wingdings"/>
              </a:rPr>
              <a:t>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Arial"/>
                <a:cs typeface="Arial"/>
              </a:rPr>
              <a:t>El </a:t>
            </a:r>
            <a:r>
              <a:rPr sz="1700" spc="-5" dirty="0">
                <a:latin typeface="Arial"/>
                <a:cs typeface="Arial"/>
              </a:rPr>
              <a:t>empleador nombrará directamente </a:t>
            </a:r>
            <a:r>
              <a:rPr sz="1700" dirty="0">
                <a:latin typeface="Arial"/>
                <a:cs typeface="Arial"/>
              </a:rPr>
              <a:t>sus </a:t>
            </a:r>
            <a:r>
              <a:rPr sz="1700" spc="-5" dirty="0">
                <a:latin typeface="Arial"/>
                <a:cs typeface="Arial"/>
              </a:rPr>
              <a:t>representantes </a:t>
            </a:r>
            <a:r>
              <a:rPr sz="1700" dirty="0">
                <a:latin typeface="Arial"/>
                <a:cs typeface="Arial"/>
              </a:rPr>
              <a:t>al  </a:t>
            </a:r>
            <a:r>
              <a:rPr sz="1700" spc="-5" dirty="0">
                <a:latin typeface="Arial"/>
                <a:cs typeface="Arial"/>
              </a:rPr>
              <a:t>comité</a:t>
            </a:r>
            <a:endParaRPr sz="1700">
              <a:latin typeface="Arial"/>
              <a:cs typeface="Arial"/>
            </a:endParaRPr>
          </a:p>
          <a:p>
            <a:pPr marL="285115" marR="3091180" indent="-285750">
              <a:lnSpc>
                <a:spcPts val="1989"/>
              </a:lnSpc>
              <a:spcBef>
                <a:spcPts val="125"/>
              </a:spcBef>
            </a:pPr>
            <a:r>
              <a:rPr sz="1700" dirty="0">
                <a:latin typeface="Wingdings"/>
                <a:cs typeface="Wingdings"/>
              </a:rPr>
              <a:t>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Arial"/>
                <a:cs typeface="Arial"/>
              </a:rPr>
              <a:t>Los </a:t>
            </a:r>
            <a:r>
              <a:rPr sz="1700" spc="-5" dirty="0">
                <a:latin typeface="Arial"/>
                <a:cs typeface="Arial"/>
              </a:rPr>
              <a:t>trabajadores elegirán los </a:t>
            </a:r>
            <a:r>
              <a:rPr sz="1700" dirty="0">
                <a:latin typeface="Arial"/>
                <a:cs typeface="Arial"/>
              </a:rPr>
              <a:t>suyos </a:t>
            </a:r>
            <a:r>
              <a:rPr sz="1700" spc="-5" dirty="0">
                <a:latin typeface="Arial"/>
                <a:cs typeface="Arial"/>
              </a:rPr>
              <a:t>mediante votación libre;  </a:t>
            </a:r>
            <a:r>
              <a:rPr sz="1700" dirty="0">
                <a:latin typeface="Arial"/>
                <a:cs typeface="Arial"/>
              </a:rPr>
              <a:t>cada </a:t>
            </a:r>
            <a:r>
              <a:rPr sz="1700" spc="-5" dirty="0">
                <a:latin typeface="Arial"/>
                <a:cs typeface="Arial"/>
              </a:rPr>
              <a:t>parte </a:t>
            </a:r>
            <a:r>
              <a:rPr sz="1700" dirty="0">
                <a:latin typeface="Arial"/>
                <a:cs typeface="Arial"/>
              </a:rPr>
              <a:t>con sus </a:t>
            </a:r>
            <a:r>
              <a:rPr sz="1700" spc="-5" dirty="0">
                <a:latin typeface="Arial"/>
                <a:cs typeface="Arial"/>
              </a:rPr>
              <a:t>respectivos</a:t>
            </a:r>
            <a:r>
              <a:rPr sz="1700" spc="2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suplentes.</a:t>
            </a:r>
            <a:endParaRPr sz="1700">
              <a:latin typeface="Arial"/>
              <a:cs typeface="Arial"/>
            </a:endParaRPr>
          </a:p>
          <a:p>
            <a:pPr marL="285115" marR="3317240" indent="-285750">
              <a:lnSpc>
                <a:spcPts val="1989"/>
              </a:lnSpc>
              <a:spcBef>
                <a:spcPts val="125"/>
              </a:spcBef>
            </a:pPr>
            <a:r>
              <a:rPr sz="1700" dirty="0">
                <a:latin typeface="Wingdings"/>
                <a:cs typeface="Wingdings"/>
              </a:rPr>
              <a:t>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Arial"/>
                <a:cs typeface="Arial"/>
              </a:rPr>
              <a:t>El </a:t>
            </a:r>
            <a:r>
              <a:rPr sz="1700" spc="-5" dirty="0">
                <a:latin typeface="Arial"/>
                <a:cs typeface="Arial"/>
              </a:rPr>
              <a:t>empleador designara </a:t>
            </a:r>
            <a:r>
              <a:rPr sz="1700" dirty="0">
                <a:latin typeface="Arial"/>
                <a:cs typeface="Arial"/>
              </a:rPr>
              <a:t>al </a:t>
            </a:r>
            <a:r>
              <a:rPr sz="1700" spc="-5" dirty="0">
                <a:latin typeface="Arial"/>
                <a:cs typeface="Arial"/>
              </a:rPr>
              <a:t>presidente </a:t>
            </a:r>
            <a:r>
              <a:rPr sz="1700" dirty="0">
                <a:latin typeface="Arial"/>
                <a:cs typeface="Arial"/>
              </a:rPr>
              <a:t>del </a:t>
            </a:r>
            <a:r>
              <a:rPr sz="1700" spc="-5" dirty="0">
                <a:latin typeface="Arial"/>
                <a:cs typeface="Arial"/>
              </a:rPr>
              <a:t>comité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los  representante </a:t>
            </a:r>
            <a:r>
              <a:rPr sz="1700" dirty="0">
                <a:latin typeface="Arial"/>
                <a:cs typeface="Arial"/>
              </a:rPr>
              <a:t>queel </a:t>
            </a:r>
            <a:r>
              <a:rPr sz="1700" spc="-5" dirty="0">
                <a:latin typeface="Arial"/>
                <a:cs typeface="Arial"/>
              </a:rPr>
              <a:t>nombra </a:t>
            </a:r>
            <a:r>
              <a:rPr sz="1700" dirty="0">
                <a:latin typeface="Arial"/>
                <a:cs typeface="Arial"/>
              </a:rPr>
              <a:t>y el </a:t>
            </a:r>
            <a:r>
              <a:rPr sz="1700" spc="-5" dirty="0">
                <a:latin typeface="Arial"/>
                <a:cs typeface="Arial"/>
              </a:rPr>
              <a:t>comité </a:t>
            </a:r>
            <a:r>
              <a:rPr sz="1700" dirty="0">
                <a:latin typeface="Arial"/>
                <a:cs typeface="Arial"/>
              </a:rPr>
              <a:t>en </a:t>
            </a:r>
            <a:r>
              <a:rPr sz="1700" spc="-5" dirty="0">
                <a:latin typeface="Arial"/>
                <a:cs typeface="Arial"/>
              </a:rPr>
              <a:t>pleno elegirá </a:t>
            </a:r>
            <a:r>
              <a:rPr sz="1700" dirty="0">
                <a:latin typeface="Arial"/>
                <a:cs typeface="Arial"/>
              </a:rPr>
              <a:t>al  </a:t>
            </a:r>
            <a:r>
              <a:rPr sz="1700" spc="-5" dirty="0">
                <a:latin typeface="Arial"/>
                <a:cs typeface="Arial"/>
              </a:rPr>
              <a:t>secretario entre la totalidadde </a:t>
            </a:r>
            <a:r>
              <a:rPr sz="1700" dirty="0">
                <a:latin typeface="Arial"/>
                <a:cs typeface="Arial"/>
              </a:rPr>
              <a:t>sus</a:t>
            </a:r>
            <a:r>
              <a:rPr sz="1700" spc="5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mienbros.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3175"/>
            <a:ext cx="10079990" cy="7553325"/>
            <a:chOff x="0" y="3175"/>
            <a:chExt cx="10079990" cy="7553325"/>
          </a:xfrm>
        </p:grpSpPr>
        <p:sp>
          <p:nvSpPr>
            <p:cNvPr id="4" name="object 4"/>
            <p:cNvSpPr/>
            <p:nvPr/>
          </p:nvSpPr>
          <p:spPr>
            <a:xfrm>
              <a:off x="0" y="3175"/>
              <a:ext cx="10079609" cy="755281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28564"/>
              <a:ext cx="10063162" cy="749143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0" y="15873"/>
            <a:ext cx="9719310" cy="471805"/>
          </a:xfrm>
          <a:prstGeom prst="rect">
            <a:avLst/>
          </a:prstGeom>
          <a:ln w="15189">
            <a:solidFill>
              <a:srgbClr val="00C795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214629">
              <a:lnSpc>
                <a:spcPct val="100000"/>
              </a:lnSpc>
              <a:spcBef>
                <a:spcPts val="305"/>
              </a:spcBef>
            </a:pPr>
            <a:r>
              <a:rPr sz="2400" spc="-5" dirty="0"/>
              <a:t>COMITÉ DE SEGURIDAD Y SALUD EN EL TRABAJO</a:t>
            </a:r>
            <a:r>
              <a:rPr sz="2400" spc="-110" dirty="0"/>
              <a:t> </a:t>
            </a:r>
            <a:r>
              <a:rPr sz="2400" spc="-25" dirty="0"/>
              <a:t>(COPASST)</a:t>
            </a:r>
            <a:endParaRPr sz="2400"/>
          </a:p>
        </p:txBody>
      </p:sp>
      <p:sp>
        <p:nvSpPr>
          <p:cNvPr id="7" name="object 7"/>
          <p:cNvSpPr txBox="1"/>
          <p:nvPr/>
        </p:nvSpPr>
        <p:spPr>
          <a:xfrm>
            <a:off x="176441" y="1313263"/>
            <a:ext cx="6241415" cy="5884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1620" indent="-249554">
              <a:lnSpc>
                <a:spcPts val="2014"/>
              </a:lnSpc>
              <a:spcBef>
                <a:spcPts val="100"/>
              </a:spcBef>
              <a:buFont typeface="Wingdings"/>
              <a:buChar char=""/>
              <a:tabLst>
                <a:tab pos="262255" algn="l"/>
              </a:tabLst>
            </a:pPr>
            <a:r>
              <a:rPr sz="1700" b="1" spc="-5" dirty="0">
                <a:latin typeface="Arial"/>
                <a:cs typeface="Arial"/>
              </a:rPr>
              <a:t>¿QUÉ</a:t>
            </a:r>
            <a:r>
              <a:rPr sz="1700" b="1" dirty="0">
                <a:latin typeface="Arial"/>
                <a:cs typeface="Arial"/>
              </a:rPr>
              <a:t> ES?</a:t>
            </a:r>
            <a:endParaRPr sz="1700">
              <a:latin typeface="Arial"/>
              <a:cs typeface="Arial"/>
            </a:endParaRPr>
          </a:p>
          <a:p>
            <a:pPr marL="297815" marR="304800" indent="-285750">
              <a:lnSpc>
                <a:spcPts val="2020"/>
              </a:lnSpc>
              <a:spcBef>
                <a:spcPts val="55"/>
              </a:spcBef>
              <a:buFont typeface="Wingdings"/>
              <a:buChar char=""/>
              <a:tabLst>
                <a:tab pos="298450" algn="l"/>
              </a:tabLst>
            </a:pPr>
            <a:r>
              <a:rPr sz="1700" dirty="0">
                <a:latin typeface="Arial"/>
                <a:cs typeface="Arial"/>
              </a:rPr>
              <a:t>El </a:t>
            </a:r>
            <a:r>
              <a:rPr sz="1700" spc="-5" dirty="0">
                <a:latin typeface="Arial"/>
                <a:cs typeface="Arial"/>
              </a:rPr>
              <a:t>comité paritario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salud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seguridad </a:t>
            </a:r>
            <a:r>
              <a:rPr sz="1700" dirty="0">
                <a:latin typeface="Arial"/>
                <a:cs typeface="Arial"/>
              </a:rPr>
              <a:t>en el </a:t>
            </a:r>
            <a:r>
              <a:rPr sz="1700" spc="-5" dirty="0">
                <a:latin typeface="Arial"/>
                <a:cs typeface="Arial"/>
              </a:rPr>
              <a:t>trabajo </a:t>
            </a:r>
            <a:r>
              <a:rPr sz="1700" dirty="0">
                <a:latin typeface="Arial"/>
                <a:cs typeface="Arial"/>
              </a:rPr>
              <a:t>es un  </a:t>
            </a:r>
            <a:r>
              <a:rPr sz="1700" spc="-5" dirty="0">
                <a:latin typeface="Arial"/>
                <a:cs typeface="Arial"/>
              </a:rPr>
              <a:t>organismo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promocion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vigilancia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las normas</a:t>
            </a:r>
            <a:r>
              <a:rPr sz="1700" spc="75" dirty="0">
                <a:latin typeface="Arial"/>
                <a:cs typeface="Arial"/>
              </a:rPr>
              <a:t> </a:t>
            </a:r>
            <a:r>
              <a:rPr sz="1700" dirty="0">
                <a:latin typeface="Arial"/>
                <a:cs typeface="Arial"/>
              </a:rPr>
              <a:t>de</a:t>
            </a:r>
            <a:endParaRPr sz="1700">
              <a:latin typeface="Arial"/>
              <a:cs typeface="Arial"/>
            </a:endParaRPr>
          </a:p>
          <a:p>
            <a:pPr marL="297815">
              <a:lnSpc>
                <a:spcPts val="2020"/>
              </a:lnSpc>
            </a:pPr>
            <a:r>
              <a:rPr sz="1700" spc="-5" dirty="0">
                <a:latin typeface="Arial"/>
                <a:cs typeface="Arial"/>
              </a:rPr>
              <a:t>salud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seguridad </a:t>
            </a:r>
            <a:r>
              <a:rPr sz="1700" dirty="0">
                <a:latin typeface="Arial"/>
                <a:cs typeface="Arial"/>
              </a:rPr>
              <a:t>en el</a:t>
            </a:r>
            <a:r>
              <a:rPr sz="1700" spc="15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trabajo.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200">
              <a:latin typeface="Arial"/>
              <a:cs typeface="Arial"/>
            </a:endParaRPr>
          </a:p>
          <a:p>
            <a:pPr marL="261620" indent="-249554">
              <a:lnSpc>
                <a:spcPts val="2030"/>
              </a:lnSpc>
              <a:buFont typeface="Wingdings"/>
              <a:buChar char=""/>
              <a:tabLst>
                <a:tab pos="262255" algn="l"/>
              </a:tabLst>
            </a:pPr>
            <a:r>
              <a:rPr sz="1700" b="1" spc="-30" dirty="0">
                <a:latin typeface="Arial"/>
                <a:cs typeface="Arial"/>
              </a:rPr>
              <a:t>¿PARA </a:t>
            </a:r>
            <a:r>
              <a:rPr sz="1700" b="1" spc="-5" dirty="0">
                <a:latin typeface="Arial"/>
                <a:cs typeface="Arial"/>
              </a:rPr>
              <a:t>QUE </a:t>
            </a:r>
            <a:r>
              <a:rPr sz="1700" b="1" spc="-10" dirty="0">
                <a:latin typeface="Arial"/>
                <a:cs typeface="Arial"/>
              </a:rPr>
              <a:t>SIRVE </a:t>
            </a:r>
            <a:r>
              <a:rPr sz="1700" b="1" dirty="0">
                <a:latin typeface="Arial"/>
                <a:cs typeface="Arial"/>
              </a:rPr>
              <a:t>EL</a:t>
            </a:r>
            <a:r>
              <a:rPr sz="1700" b="1" spc="-45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COPASST?</a:t>
            </a:r>
            <a:endParaRPr sz="1700">
              <a:latin typeface="Arial"/>
              <a:cs typeface="Arial"/>
            </a:endParaRPr>
          </a:p>
          <a:p>
            <a:pPr marL="297815" marR="125730" indent="-285750">
              <a:lnSpc>
                <a:spcPts val="1989"/>
              </a:lnSpc>
              <a:spcBef>
                <a:spcPts val="100"/>
              </a:spcBef>
              <a:buFont typeface="Wingdings"/>
              <a:buChar char=""/>
              <a:tabLst>
                <a:tab pos="298450" algn="l"/>
              </a:tabLst>
            </a:pPr>
            <a:r>
              <a:rPr sz="1700" spc="-5" dirty="0">
                <a:latin typeface="Arial"/>
                <a:cs typeface="Arial"/>
              </a:rPr>
              <a:t>Sirve como organismo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coordinación entre empleador </a:t>
            </a:r>
            <a:r>
              <a:rPr sz="1700" dirty="0">
                <a:latin typeface="Arial"/>
                <a:cs typeface="Arial"/>
              </a:rPr>
              <a:t>y  </a:t>
            </a:r>
            <a:r>
              <a:rPr sz="1700" spc="-5" dirty="0">
                <a:latin typeface="Arial"/>
                <a:cs typeface="Arial"/>
              </a:rPr>
              <a:t>trabajadores </a:t>
            </a:r>
            <a:r>
              <a:rPr sz="1700" dirty="0">
                <a:latin typeface="Arial"/>
                <a:cs typeface="Arial"/>
              </a:rPr>
              <a:t>en </a:t>
            </a:r>
            <a:r>
              <a:rPr sz="1700" spc="-5" dirty="0">
                <a:latin typeface="Arial"/>
                <a:cs typeface="Arial"/>
              </a:rPr>
              <a:t>la solución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los problemas relativos </a:t>
            </a:r>
            <a:r>
              <a:rPr sz="1700" dirty="0">
                <a:latin typeface="Arial"/>
                <a:cs typeface="Arial"/>
              </a:rPr>
              <a:t>a</a:t>
            </a:r>
            <a:r>
              <a:rPr sz="1700" spc="14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la</a:t>
            </a:r>
            <a:endParaRPr sz="1700">
              <a:latin typeface="Arial"/>
              <a:cs typeface="Arial"/>
            </a:endParaRPr>
          </a:p>
          <a:p>
            <a:pPr marL="297815">
              <a:lnSpc>
                <a:spcPts val="2020"/>
              </a:lnSpc>
            </a:pPr>
            <a:r>
              <a:rPr sz="1700" spc="-5" dirty="0">
                <a:latin typeface="Arial"/>
                <a:cs typeface="Arial"/>
              </a:rPr>
              <a:t>salud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condiciones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la</a:t>
            </a:r>
            <a:r>
              <a:rPr sz="1700" spc="4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empresa.</a:t>
            </a:r>
            <a:endParaRPr sz="1700">
              <a:latin typeface="Arial"/>
              <a:cs typeface="Arial"/>
            </a:endParaRPr>
          </a:p>
          <a:p>
            <a:pPr marL="297815" marR="664845" indent="-285750">
              <a:lnSpc>
                <a:spcPts val="2090"/>
              </a:lnSpc>
              <a:spcBef>
                <a:spcPts val="15"/>
              </a:spcBef>
              <a:buFont typeface="Wingdings"/>
              <a:buChar char=""/>
              <a:tabLst>
                <a:tab pos="298450" algn="l"/>
              </a:tabLst>
            </a:pPr>
            <a:r>
              <a:rPr sz="1700" spc="-5" dirty="0">
                <a:latin typeface="Arial"/>
                <a:cs typeface="Arial"/>
              </a:rPr>
              <a:t>Mantener archivos </a:t>
            </a:r>
            <a:r>
              <a:rPr sz="1700" dirty="0">
                <a:latin typeface="Arial"/>
                <a:cs typeface="Arial"/>
              </a:rPr>
              <a:t>de actas de cada </a:t>
            </a:r>
            <a:r>
              <a:rPr sz="1700" spc="-5" dirty="0">
                <a:latin typeface="Arial"/>
                <a:cs typeface="Arial"/>
              </a:rPr>
              <a:t>reunión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demas  actividades.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50">
              <a:latin typeface="Arial"/>
              <a:cs typeface="Arial"/>
            </a:endParaRPr>
          </a:p>
          <a:p>
            <a:pPr marL="261620" indent="-249554">
              <a:lnSpc>
                <a:spcPts val="2014"/>
              </a:lnSpc>
              <a:spcBef>
                <a:spcPts val="5"/>
              </a:spcBef>
              <a:buFont typeface="Wingdings"/>
              <a:buChar char=""/>
              <a:tabLst>
                <a:tab pos="262255" algn="l"/>
              </a:tabLst>
            </a:pPr>
            <a:r>
              <a:rPr sz="1700" b="1" spc="-5" dirty="0">
                <a:latin typeface="Arial"/>
                <a:cs typeface="Arial"/>
              </a:rPr>
              <a:t>¿QUIENES CONFORMAN </a:t>
            </a:r>
            <a:r>
              <a:rPr sz="1700" b="1" dirty="0">
                <a:latin typeface="Arial"/>
                <a:cs typeface="Arial"/>
              </a:rPr>
              <a:t>EL</a:t>
            </a:r>
            <a:r>
              <a:rPr sz="1700" b="1" spc="-25" dirty="0">
                <a:latin typeface="Arial"/>
                <a:cs typeface="Arial"/>
              </a:rPr>
              <a:t> </a:t>
            </a:r>
            <a:r>
              <a:rPr sz="1700" b="1" spc="-45" dirty="0">
                <a:latin typeface="Arial"/>
                <a:cs typeface="Arial"/>
              </a:rPr>
              <a:t>COPASST.</a:t>
            </a:r>
            <a:endParaRPr sz="1700">
              <a:latin typeface="Arial"/>
              <a:cs typeface="Arial"/>
            </a:endParaRPr>
          </a:p>
          <a:p>
            <a:pPr marL="297815" marR="53340" indent="-285750">
              <a:lnSpc>
                <a:spcPts val="2020"/>
              </a:lnSpc>
              <a:spcBef>
                <a:spcPts val="60"/>
              </a:spcBef>
              <a:buFont typeface="Wingdings"/>
              <a:buChar char=""/>
              <a:tabLst>
                <a:tab pos="298450" algn="l"/>
              </a:tabLst>
            </a:pPr>
            <a:r>
              <a:rPr sz="1700" dirty="0">
                <a:latin typeface="Arial"/>
                <a:cs typeface="Arial"/>
              </a:rPr>
              <a:t>El </a:t>
            </a:r>
            <a:r>
              <a:rPr sz="1700" spc="-5" dirty="0">
                <a:latin typeface="Arial"/>
                <a:cs typeface="Arial"/>
              </a:rPr>
              <a:t>empleador nombrará directamente </a:t>
            </a:r>
            <a:r>
              <a:rPr sz="1700" dirty="0">
                <a:latin typeface="Arial"/>
                <a:cs typeface="Arial"/>
              </a:rPr>
              <a:t>sus </a:t>
            </a:r>
            <a:r>
              <a:rPr sz="1700" spc="-5" dirty="0">
                <a:latin typeface="Arial"/>
                <a:cs typeface="Arial"/>
              </a:rPr>
              <a:t>representantes </a:t>
            </a:r>
            <a:r>
              <a:rPr sz="1700" dirty="0">
                <a:latin typeface="Arial"/>
                <a:cs typeface="Arial"/>
              </a:rPr>
              <a:t>al  </a:t>
            </a:r>
            <a:r>
              <a:rPr sz="1700" spc="-5" dirty="0">
                <a:latin typeface="Arial"/>
                <a:cs typeface="Arial"/>
              </a:rPr>
              <a:t>comité</a:t>
            </a:r>
            <a:endParaRPr sz="1700">
              <a:latin typeface="Arial"/>
              <a:cs typeface="Arial"/>
            </a:endParaRPr>
          </a:p>
          <a:p>
            <a:pPr marL="297815" marR="5080" indent="-285750">
              <a:lnSpc>
                <a:spcPts val="1989"/>
              </a:lnSpc>
              <a:spcBef>
                <a:spcPts val="85"/>
              </a:spcBef>
              <a:buFont typeface="Wingdings"/>
              <a:buChar char=""/>
              <a:tabLst>
                <a:tab pos="298450" algn="l"/>
              </a:tabLst>
            </a:pPr>
            <a:r>
              <a:rPr sz="1700" dirty="0">
                <a:latin typeface="Arial"/>
                <a:cs typeface="Arial"/>
              </a:rPr>
              <a:t>Los </a:t>
            </a:r>
            <a:r>
              <a:rPr sz="1700" spc="-5" dirty="0">
                <a:latin typeface="Arial"/>
                <a:cs typeface="Arial"/>
              </a:rPr>
              <a:t>trabajadores elegirán los </a:t>
            </a:r>
            <a:r>
              <a:rPr sz="1700" dirty="0">
                <a:latin typeface="Arial"/>
                <a:cs typeface="Arial"/>
              </a:rPr>
              <a:t>suyos </a:t>
            </a:r>
            <a:r>
              <a:rPr sz="1700" spc="-5" dirty="0">
                <a:latin typeface="Arial"/>
                <a:cs typeface="Arial"/>
              </a:rPr>
              <a:t>mediante votación libre;  </a:t>
            </a:r>
            <a:r>
              <a:rPr sz="1700" dirty="0">
                <a:latin typeface="Arial"/>
                <a:cs typeface="Arial"/>
              </a:rPr>
              <a:t>cada </a:t>
            </a:r>
            <a:r>
              <a:rPr sz="1700" spc="-5" dirty="0">
                <a:latin typeface="Arial"/>
                <a:cs typeface="Arial"/>
              </a:rPr>
              <a:t>parte </a:t>
            </a:r>
            <a:r>
              <a:rPr sz="1700" dirty="0">
                <a:latin typeface="Arial"/>
                <a:cs typeface="Arial"/>
              </a:rPr>
              <a:t>con sus </a:t>
            </a:r>
            <a:r>
              <a:rPr sz="1700" spc="-5" dirty="0">
                <a:latin typeface="Arial"/>
                <a:cs typeface="Arial"/>
              </a:rPr>
              <a:t>respectivos</a:t>
            </a:r>
            <a:r>
              <a:rPr sz="1700" spc="2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suplentes.</a:t>
            </a:r>
            <a:endParaRPr sz="1700">
              <a:latin typeface="Arial"/>
              <a:cs typeface="Arial"/>
            </a:endParaRPr>
          </a:p>
          <a:p>
            <a:pPr marL="297815" marR="231140" indent="-285750">
              <a:lnSpc>
                <a:spcPct val="98200"/>
              </a:lnSpc>
              <a:spcBef>
                <a:spcPts val="50"/>
              </a:spcBef>
              <a:buFont typeface="Wingdings"/>
              <a:buChar char=""/>
              <a:tabLst>
                <a:tab pos="298450" algn="l"/>
              </a:tabLst>
            </a:pPr>
            <a:r>
              <a:rPr sz="1700" dirty="0">
                <a:latin typeface="Arial"/>
                <a:cs typeface="Arial"/>
              </a:rPr>
              <a:t>El </a:t>
            </a:r>
            <a:r>
              <a:rPr sz="1700" spc="-5" dirty="0">
                <a:latin typeface="Arial"/>
                <a:cs typeface="Arial"/>
              </a:rPr>
              <a:t>empleador designara </a:t>
            </a:r>
            <a:r>
              <a:rPr sz="1700" dirty="0">
                <a:latin typeface="Arial"/>
                <a:cs typeface="Arial"/>
              </a:rPr>
              <a:t>al </a:t>
            </a:r>
            <a:r>
              <a:rPr sz="1700" spc="-5" dirty="0">
                <a:latin typeface="Arial"/>
                <a:cs typeface="Arial"/>
              </a:rPr>
              <a:t>presidente </a:t>
            </a:r>
            <a:r>
              <a:rPr sz="1700" dirty="0">
                <a:latin typeface="Arial"/>
                <a:cs typeface="Arial"/>
              </a:rPr>
              <a:t>del </a:t>
            </a:r>
            <a:r>
              <a:rPr sz="1700" spc="-5" dirty="0">
                <a:latin typeface="Arial"/>
                <a:cs typeface="Arial"/>
              </a:rPr>
              <a:t>comité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los  representante </a:t>
            </a:r>
            <a:r>
              <a:rPr sz="1700" dirty="0">
                <a:latin typeface="Arial"/>
                <a:cs typeface="Arial"/>
              </a:rPr>
              <a:t>queel </a:t>
            </a:r>
            <a:r>
              <a:rPr sz="1700" spc="-5" dirty="0">
                <a:latin typeface="Arial"/>
                <a:cs typeface="Arial"/>
              </a:rPr>
              <a:t>nombra </a:t>
            </a:r>
            <a:r>
              <a:rPr sz="1700" dirty="0">
                <a:latin typeface="Arial"/>
                <a:cs typeface="Arial"/>
              </a:rPr>
              <a:t>y el </a:t>
            </a:r>
            <a:r>
              <a:rPr sz="1700" spc="-5" dirty="0">
                <a:latin typeface="Arial"/>
                <a:cs typeface="Arial"/>
              </a:rPr>
              <a:t>comité </a:t>
            </a:r>
            <a:r>
              <a:rPr sz="1700" dirty="0">
                <a:latin typeface="Arial"/>
                <a:cs typeface="Arial"/>
              </a:rPr>
              <a:t>en </a:t>
            </a:r>
            <a:r>
              <a:rPr sz="1700" spc="-5" dirty="0">
                <a:latin typeface="Arial"/>
                <a:cs typeface="Arial"/>
              </a:rPr>
              <a:t>pleno elegirá </a:t>
            </a:r>
            <a:r>
              <a:rPr sz="1700" dirty="0">
                <a:latin typeface="Arial"/>
                <a:cs typeface="Arial"/>
              </a:rPr>
              <a:t>al  </a:t>
            </a:r>
            <a:r>
              <a:rPr sz="1700" spc="-5" dirty="0">
                <a:latin typeface="Arial"/>
                <a:cs typeface="Arial"/>
              </a:rPr>
              <a:t>secretario entre la totalidadde </a:t>
            </a:r>
            <a:r>
              <a:rPr sz="1700" dirty="0">
                <a:latin typeface="Arial"/>
                <a:cs typeface="Arial"/>
              </a:rPr>
              <a:t>sus</a:t>
            </a:r>
            <a:r>
              <a:rPr sz="1700" spc="5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mienbros.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554848" y="2101850"/>
            <a:ext cx="2813304" cy="2627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874" y="283464"/>
            <a:ext cx="6955155" cy="6578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2255" indent="-249554">
              <a:lnSpc>
                <a:spcPts val="2014"/>
              </a:lnSpc>
              <a:spcBef>
                <a:spcPts val="100"/>
              </a:spcBef>
              <a:buFont typeface="Wingdings"/>
              <a:buChar char=""/>
              <a:tabLst>
                <a:tab pos="262255" algn="l"/>
              </a:tabLst>
            </a:pPr>
            <a:r>
              <a:rPr sz="1700" b="1" spc="-5" dirty="0">
                <a:latin typeface="Arial"/>
                <a:cs typeface="Arial"/>
              </a:rPr>
              <a:t>FUNCIONES </a:t>
            </a:r>
            <a:r>
              <a:rPr sz="1700" b="1" dirty="0">
                <a:latin typeface="Arial"/>
                <a:cs typeface="Arial"/>
              </a:rPr>
              <a:t>Y </a:t>
            </a:r>
            <a:r>
              <a:rPr sz="1700" b="1" spc="-5" dirty="0">
                <a:latin typeface="Arial"/>
                <a:cs typeface="Arial"/>
              </a:rPr>
              <a:t>RESPONSABILIDADES DEL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spc="-45" dirty="0">
                <a:latin typeface="Arial"/>
                <a:cs typeface="Arial"/>
              </a:rPr>
              <a:t>COPASST.</a:t>
            </a:r>
            <a:endParaRPr sz="1700">
              <a:latin typeface="Arial"/>
              <a:cs typeface="Arial"/>
            </a:endParaRPr>
          </a:p>
          <a:p>
            <a:pPr marL="298450" indent="-285750">
              <a:lnSpc>
                <a:spcPts val="2005"/>
              </a:lnSpc>
              <a:buFont typeface="Wingdings"/>
              <a:buChar char=""/>
              <a:tabLst>
                <a:tab pos="298450" algn="l"/>
              </a:tabLst>
            </a:pPr>
            <a:r>
              <a:rPr sz="1700" spc="-5" dirty="0">
                <a:latin typeface="Arial"/>
                <a:cs typeface="Arial"/>
              </a:rPr>
              <a:t>Hacer</a:t>
            </a:r>
            <a:r>
              <a:rPr sz="1700" spc="-1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inspecciones.</a:t>
            </a:r>
            <a:endParaRPr sz="1700">
              <a:latin typeface="Arial"/>
              <a:cs typeface="Arial"/>
            </a:endParaRPr>
          </a:p>
          <a:p>
            <a:pPr marL="298450" indent="-285750">
              <a:lnSpc>
                <a:spcPts val="2030"/>
              </a:lnSpc>
              <a:buFont typeface="Wingdings"/>
              <a:buChar char=""/>
              <a:tabLst>
                <a:tab pos="298450" algn="l"/>
              </a:tabLst>
            </a:pPr>
            <a:r>
              <a:rPr sz="1700" dirty="0">
                <a:latin typeface="Arial"/>
                <a:cs typeface="Arial"/>
              </a:rPr>
              <a:t>Indagar </a:t>
            </a:r>
            <a:r>
              <a:rPr sz="1700" spc="-5" dirty="0">
                <a:latin typeface="Arial"/>
                <a:cs typeface="Arial"/>
              </a:rPr>
              <a:t>sobre los riesgos </a:t>
            </a:r>
            <a:r>
              <a:rPr sz="1700" dirty="0">
                <a:latin typeface="Arial"/>
                <a:cs typeface="Arial"/>
              </a:rPr>
              <a:t>y buscar </a:t>
            </a:r>
            <a:r>
              <a:rPr sz="1700" spc="-5" dirty="0">
                <a:latin typeface="Arial"/>
                <a:cs typeface="Arial"/>
              </a:rPr>
              <a:t>mecanismos </a:t>
            </a:r>
            <a:r>
              <a:rPr sz="1700" dirty="0">
                <a:latin typeface="Arial"/>
                <a:cs typeface="Arial"/>
              </a:rPr>
              <a:t>de</a:t>
            </a:r>
            <a:r>
              <a:rPr sz="1700" spc="45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control</a:t>
            </a:r>
            <a:endParaRPr sz="1700">
              <a:latin typeface="Arial"/>
              <a:cs typeface="Arial"/>
            </a:endParaRPr>
          </a:p>
          <a:p>
            <a:pPr marL="297815" marR="5080" indent="-285750">
              <a:lnSpc>
                <a:spcPct val="100600"/>
              </a:lnSpc>
              <a:spcBef>
                <a:spcPts val="35"/>
              </a:spcBef>
              <a:buFont typeface="Wingdings"/>
              <a:buChar char=""/>
              <a:tabLst>
                <a:tab pos="298450" algn="l"/>
                <a:tab pos="1356995" algn="l"/>
              </a:tabLst>
            </a:pPr>
            <a:r>
              <a:rPr sz="1700" spc="-5" dirty="0">
                <a:latin typeface="Arial"/>
                <a:cs typeface="Arial"/>
              </a:rPr>
              <a:t>Investigar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analizar los accidentes </a:t>
            </a:r>
            <a:r>
              <a:rPr sz="1700" dirty="0">
                <a:latin typeface="Arial"/>
                <a:cs typeface="Arial"/>
              </a:rPr>
              <a:t>e </a:t>
            </a:r>
            <a:r>
              <a:rPr sz="1700" spc="-5" dirty="0">
                <a:latin typeface="Arial"/>
                <a:cs typeface="Arial"/>
              </a:rPr>
              <a:t>incidentes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enfermedades  laborales	</a:t>
            </a:r>
            <a:r>
              <a:rPr sz="1700" dirty="0">
                <a:latin typeface="Arial"/>
                <a:cs typeface="Arial"/>
              </a:rPr>
              <a:t>que suceden en </a:t>
            </a:r>
            <a:r>
              <a:rPr sz="1700" spc="-5" dirty="0">
                <a:latin typeface="Arial"/>
                <a:cs typeface="Arial"/>
              </a:rPr>
              <a:t>la empresa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verificar </a:t>
            </a:r>
            <a:r>
              <a:rPr sz="1700" dirty="0">
                <a:latin typeface="Arial"/>
                <a:cs typeface="Arial"/>
              </a:rPr>
              <a:t>que se </a:t>
            </a:r>
            <a:r>
              <a:rPr sz="1700" spc="-5" dirty="0">
                <a:latin typeface="Arial"/>
                <a:cs typeface="Arial"/>
              </a:rPr>
              <a:t>ajusten las  medidas necesarias para evitar </a:t>
            </a:r>
            <a:r>
              <a:rPr sz="1700" dirty="0">
                <a:latin typeface="Arial"/>
                <a:cs typeface="Arial"/>
              </a:rPr>
              <a:t>una nueva</a:t>
            </a:r>
            <a:r>
              <a:rPr sz="1700" spc="6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ocurrencia.</a:t>
            </a:r>
            <a:endParaRPr sz="1700">
              <a:latin typeface="Arial"/>
              <a:cs typeface="Arial"/>
            </a:endParaRPr>
          </a:p>
          <a:p>
            <a:pPr marL="297815" marR="5080" indent="-285750">
              <a:lnSpc>
                <a:spcPts val="2020"/>
              </a:lnSpc>
              <a:spcBef>
                <a:spcPts val="35"/>
              </a:spcBef>
              <a:buFont typeface="Wingdings"/>
              <a:buChar char=""/>
              <a:tabLst>
                <a:tab pos="298450" algn="l"/>
              </a:tabLst>
            </a:pPr>
            <a:r>
              <a:rPr sz="1700" spc="-5" dirty="0">
                <a:latin typeface="Arial"/>
                <a:cs typeface="Arial"/>
              </a:rPr>
              <a:t>Gestionar la comunicación entre los trabajadores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la gerencia </a:t>
            </a:r>
            <a:r>
              <a:rPr sz="1700" dirty="0">
                <a:latin typeface="Arial"/>
                <a:cs typeface="Arial"/>
              </a:rPr>
              <a:t>en  </a:t>
            </a:r>
            <a:r>
              <a:rPr sz="1700" spc="-5" dirty="0">
                <a:latin typeface="Arial"/>
                <a:cs typeface="Arial"/>
              </a:rPr>
              <a:t>terminos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seguridad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salud ocupacional, </a:t>
            </a:r>
            <a:r>
              <a:rPr sz="1700" dirty="0">
                <a:latin typeface="Arial"/>
                <a:cs typeface="Arial"/>
              </a:rPr>
              <a:t>con el </a:t>
            </a:r>
            <a:r>
              <a:rPr sz="1700" spc="-5" dirty="0">
                <a:latin typeface="Arial"/>
                <a:cs typeface="Arial"/>
              </a:rPr>
              <a:t>fin </a:t>
            </a:r>
            <a:r>
              <a:rPr sz="1700" dirty="0">
                <a:latin typeface="Arial"/>
                <a:cs typeface="Arial"/>
              </a:rPr>
              <a:t>de hacer</a:t>
            </a:r>
            <a:r>
              <a:rPr sz="1700" spc="114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más</a:t>
            </a:r>
            <a:endParaRPr sz="1700">
              <a:latin typeface="Arial"/>
              <a:cs typeface="Arial"/>
            </a:endParaRPr>
          </a:p>
          <a:p>
            <a:pPr marL="297815">
              <a:lnSpc>
                <a:spcPts val="1995"/>
              </a:lnSpc>
            </a:pPr>
            <a:r>
              <a:rPr sz="1700" spc="-5" dirty="0">
                <a:latin typeface="Arial"/>
                <a:cs typeface="Arial"/>
              </a:rPr>
              <a:t>seguros los</a:t>
            </a:r>
            <a:r>
              <a:rPr sz="170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trabajos.</a:t>
            </a:r>
            <a:endParaRPr sz="1700">
              <a:latin typeface="Arial"/>
              <a:cs typeface="Arial"/>
            </a:endParaRPr>
          </a:p>
          <a:p>
            <a:pPr marL="298450" indent="-285750">
              <a:lnSpc>
                <a:spcPts val="2014"/>
              </a:lnSpc>
              <a:buFont typeface="Wingdings"/>
              <a:buChar char=""/>
              <a:tabLst>
                <a:tab pos="298450" algn="l"/>
              </a:tabLst>
            </a:pPr>
            <a:r>
              <a:rPr sz="1700" spc="-5" dirty="0">
                <a:latin typeface="Arial"/>
                <a:cs typeface="Arial"/>
              </a:rPr>
              <a:t>Comunicar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divulgar las acciones </a:t>
            </a:r>
            <a:r>
              <a:rPr sz="1700" dirty="0">
                <a:latin typeface="Arial"/>
                <a:cs typeface="Arial"/>
              </a:rPr>
              <a:t>en cada</a:t>
            </a:r>
            <a:r>
              <a:rPr sz="1700" spc="25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reunión.</a:t>
            </a:r>
            <a:endParaRPr sz="1700">
              <a:latin typeface="Arial"/>
              <a:cs typeface="Arial"/>
            </a:endParaRPr>
          </a:p>
          <a:p>
            <a:pPr marL="441325" lvl="1" indent="-250190">
              <a:lnSpc>
                <a:spcPts val="2025"/>
              </a:lnSpc>
              <a:spcBef>
                <a:spcPts val="985"/>
              </a:spcBef>
              <a:buFont typeface="Wingdings"/>
              <a:buChar char=""/>
              <a:tabLst>
                <a:tab pos="441959" algn="l"/>
              </a:tabLst>
            </a:pPr>
            <a:r>
              <a:rPr sz="1700" b="1" spc="-5" dirty="0">
                <a:latin typeface="Arial"/>
                <a:cs typeface="Arial"/>
              </a:rPr>
              <a:t>FUNCIONES DEL</a:t>
            </a:r>
            <a:r>
              <a:rPr sz="1700" b="1" spc="-25" dirty="0">
                <a:latin typeface="Arial"/>
                <a:cs typeface="Arial"/>
              </a:rPr>
              <a:t> </a:t>
            </a:r>
            <a:r>
              <a:rPr sz="1700" b="1" spc="-5" dirty="0">
                <a:latin typeface="Arial"/>
                <a:cs typeface="Arial"/>
              </a:rPr>
              <a:t>PRESIDENTE.</a:t>
            </a:r>
            <a:endParaRPr sz="1700">
              <a:latin typeface="Arial"/>
              <a:cs typeface="Arial"/>
            </a:endParaRPr>
          </a:p>
          <a:p>
            <a:pPr marL="477520" indent="-286385">
              <a:lnSpc>
                <a:spcPts val="2145"/>
              </a:lnSpc>
              <a:buFont typeface="Wingdings"/>
              <a:buChar char=""/>
              <a:tabLst>
                <a:tab pos="478155" algn="l"/>
              </a:tabLst>
            </a:pPr>
            <a:r>
              <a:rPr sz="1800" spc="-5" dirty="0">
                <a:latin typeface="Arial"/>
                <a:cs typeface="Arial"/>
              </a:rPr>
              <a:t>Presedir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orientar las reuniones.</a:t>
            </a:r>
            <a:endParaRPr sz="1800">
              <a:latin typeface="Arial"/>
              <a:cs typeface="Arial"/>
            </a:endParaRPr>
          </a:p>
          <a:p>
            <a:pPr marL="477520" indent="-286385">
              <a:lnSpc>
                <a:spcPts val="2125"/>
              </a:lnSpc>
              <a:spcBef>
                <a:spcPts val="45"/>
              </a:spcBef>
              <a:buFont typeface="Wingdings"/>
              <a:buChar char=""/>
              <a:tabLst>
                <a:tab pos="478155" algn="l"/>
              </a:tabLst>
            </a:pPr>
            <a:r>
              <a:rPr sz="1800" spc="-5" dirty="0">
                <a:latin typeface="Arial"/>
                <a:cs typeface="Arial"/>
              </a:rPr>
              <a:t>Convocar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las reuniones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1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vez al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mes</a:t>
            </a:r>
            <a:endParaRPr sz="1800">
              <a:latin typeface="Arial"/>
              <a:cs typeface="Arial"/>
            </a:endParaRPr>
          </a:p>
          <a:p>
            <a:pPr marL="477520" indent="-286385">
              <a:lnSpc>
                <a:spcPts val="2125"/>
              </a:lnSpc>
              <a:buFont typeface="Wingdings"/>
              <a:buChar char=""/>
              <a:tabLst>
                <a:tab pos="478155" algn="l"/>
              </a:tabLst>
            </a:pPr>
            <a:r>
              <a:rPr sz="1800" spc="-5" dirty="0">
                <a:latin typeface="Arial"/>
                <a:cs typeface="Arial"/>
              </a:rPr>
              <a:t>Preparar los temas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5" dirty="0">
                <a:latin typeface="Arial"/>
                <a:cs typeface="Arial"/>
              </a:rPr>
              <a:t> tratar</a:t>
            </a:r>
            <a:endParaRPr sz="1800">
              <a:latin typeface="Arial"/>
              <a:cs typeface="Arial"/>
            </a:endParaRPr>
          </a:p>
          <a:p>
            <a:pPr marL="477520" marR="1299845" indent="-285750">
              <a:lnSpc>
                <a:spcPts val="2090"/>
              </a:lnSpc>
              <a:spcBef>
                <a:spcPts val="180"/>
              </a:spcBef>
              <a:buFont typeface="Wingdings"/>
              <a:buChar char=""/>
              <a:tabLst>
                <a:tab pos="478155" algn="l"/>
                <a:tab pos="2039620" algn="l"/>
              </a:tabLst>
            </a:pPr>
            <a:r>
              <a:rPr sz="1800" spc="-5" dirty="0">
                <a:latin typeface="Arial"/>
                <a:cs typeface="Arial"/>
              </a:rPr>
              <a:t>Dar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conocer	las recomendaciones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actividades  apropabas en el comité.</a:t>
            </a:r>
            <a:endParaRPr sz="1800">
              <a:latin typeface="Arial"/>
              <a:cs typeface="Arial"/>
            </a:endParaRPr>
          </a:p>
          <a:p>
            <a:pPr marL="477520" marR="1249045" indent="-285750">
              <a:lnSpc>
                <a:spcPts val="2210"/>
              </a:lnSpc>
              <a:spcBef>
                <a:spcPts val="20"/>
              </a:spcBef>
              <a:buFont typeface="Wingdings"/>
              <a:buChar char=""/>
              <a:tabLst>
                <a:tab pos="478155" algn="l"/>
                <a:tab pos="1607820" algn="l"/>
              </a:tabLst>
            </a:pPr>
            <a:r>
              <a:rPr sz="1800" spc="-5" dirty="0">
                <a:latin typeface="Arial"/>
                <a:cs typeface="Arial"/>
              </a:rPr>
              <a:t>Coordinar	al buena marcha del comité, </a:t>
            </a:r>
            <a:r>
              <a:rPr sz="1800" dirty="0">
                <a:latin typeface="Arial"/>
                <a:cs typeface="Arial"/>
              </a:rPr>
              <a:t>e </a:t>
            </a:r>
            <a:r>
              <a:rPr sz="1800" spc="-5" dirty="0">
                <a:latin typeface="Arial"/>
                <a:cs typeface="Arial"/>
              </a:rPr>
              <a:t>informar 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los trabajadores sobre las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actividades</a:t>
            </a:r>
            <a:endParaRPr sz="1800">
              <a:latin typeface="Arial"/>
              <a:cs typeface="Arial"/>
            </a:endParaRPr>
          </a:p>
          <a:p>
            <a:pPr marL="441325" indent="-250190">
              <a:lnSpc>
                <a:spcPts val="2014"/>
              </a:lnSpc>
              <a:spcBef>
                <a:spcPts val="780"/>
              </a:spcBef>
              <a:buFont typeface="Wingdings"/>
              <a:buChar char=""/>
              <a:tabLst>
                <a:tab pos="441959" algn="l"/>
              </a:tabLst>
            </a:pPr>
            <a:r>
              <a:rPr sz="1700" b="1" spc="-5" dirty="0">
                <a:latin typeface="Arial"/>
                <a:cs typeface="Arial"/>
              </a:rPr>
              <a:t>FUNCIONES DEL</a:t>
            </a:r>
            <a:r>
              <a:rPr sz="1700" b="1" spc="-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SECRETARIO(A)</a:t>
            </a:r>
            <a:endParaRPr sz="1700">
              <a:latin typeface="Arial"/>
              <a:cs typeface="Arial"/>
            </a:endParaRPr>
          </a:p>
          <a:p>
            <a:pPr marL="477520" indent="-286385">
              <a:lnSpc>
                <a:spcPts val="2005"/>
              </a:lnSpc>
              <a:buFont typeface="Wingdings"/>
              <a:buChar char=""/>
              <a:tabLst>
                <a:tab pos="478155" algn="l"/>
              </a:tabLst>
            </a:pPr>
            <a:r>
              <a:rPr sz="1700" spc="-15" dirty="0">
                <a:latin typeface="Arial"/>
                <a:cs typeface="Arial"/>
              </a:rPr>
              <a:t>Verificar </a:t>
            </a:r>
            <a:r>
              <a:rPr sz="1700" spc="-5" dirty="0">
                <a:latin typeface="Arial"/>
                <a:cs typeface="Arial"/>
              </a:rPr>
              <a:t>asistencia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los miembros </a:t>
            </a:r>
            <a:r>
              <a:rPr sz="1700" dirty="0">
                <a:latin typeface="Arial"/>
                <a:cs typeface="Arial"/>
              </a:rPr>
              <a:t>a </a:t>
            </a:r>
            <a:r>
              <a:rPr sz="1700" spc="-5" dirty="0">
                <a:latin typeface="Arial"/>
                <a:cs typeface="Arial"/>
              </a:rPr>
              <a:t>las</a:t>
            </a:r>
            <a:r>
              <a:rPr sz="1700" spc="60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reuniones.</a:t>
            </a:r>
            <a:endParaRPr sz="1700">
              <a:latin typeface="Arial"/>
              <a:cs typeface="Arial"/>
            </a:endParaRPr>
          </a:p>
          <a:p>
            <a:pPr marL="477520" indent="-286385">
              <a:lnSpc>
                <a:spcPts val="2030"/>
              </a:lnSpc>
              <a:buFont typeface="Wingdings"/>
              <a:buChar char=""/>
              <a:tabLst>
                <a:tab pos="478155" algn="l"/>
              </a:tabLst>
            </a:pPr>
            <a:r>
              <a:rPr sz="1700" spc="-5" dirty="0">
                <a:latin typeface="Arial"/>
                <a:cs typeface="Arial"/>
              </a:rPr>
              <a:t>Elaborar </a:t>
            </a:r>
            <a:r>
              <a:rPr sz="1700" dirty="0">
                <a:latin typeface="Arial"/>
                <a:cs typeface="Arial"/>
              </a:rPr>
              <a:t>el acta de</a:t>
            </a:r>
            <a:r>
              <a:rPr sz="1700" spc="5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reunión.</a:t>
            </a:r>
            <a:endParaRPr sz="1700">
              <a:latin typeface="Arial"/>
              <a:cs typeface="Arial"/>
            </a:endParaRPr>
          </a:p>
          <a:p>
            <a:pPr marL="477520" indent="-286385">
              <a:lnSpc>
                <a:spcPts val="2014"/>
              </a:lnSpc>
              <a:spcBef>
                <a:spcPts val="50"/>
              </a:spcBef>
              <a:buFont typeface="Wingdings"/>
              <a:buChar char=""/>
              <a:tabLst>
                <a:tab pos="478155" algn="l"/>
              </a:tabLst>
            </a:pPr>
            <a:r>
              <a:rPr sz="1700" spc="-5" dirty="0">
                <a:latin typeface="Arial"/>
                <a:cs typeface="Arial"/>
              </a:rPr>
              <a:t>Llevar </a:t>
            </a:r>
            <a:r>
              <a:rPr sz="1700" dirty="0">
                <a:latin typeface="Arial"/>
                <a:cs typeface="Arial"/>
              </a:rPr>
              <a:t>el </a:t>
            </a:r>
            <a:r>
              <a:rPr sz="1700" spc="-5" dirty="0">
                <a:latin typeface="Arial"/>
                <a:cs typeface="Arial"/>
              </a:rPr>
              <a:t>archivo </a:t>
            </a:r>
            <a:r>
              <a:rPr sz="1700" dirty="0">
                <a:latin typeface="Arial"/>
                <a:cs typeface="Arial"/>
              </a:rPr>
              <a:t>de </a:t>
            </a:r>
            <a:r>
              <a:rPr sz="1700" spc="-5" dirty="0">
                <a:latin typeface="Arial"/>
                <a:cs typeface="Arial"/>
              </a:rPr>
              <a:t>las</a:t>
            </a:r>
            <a:r>
              <a:rPr sz="1700" spc="15" dirty="0">
                <a:latin typeface="Arial"/>
                <a:cs typeface="Arial"/>
              </a:rPr>
              <a:t> </a:t>
            </a:r>
            <a:r>
              <a:rPr sz="1700" spc="-5" dirty="0">
                <a:latin typeface="Arial"/>
                <a:cs typeface="Arial"/>
              </a:rPr>
              <a:t>reuniones.</a:t>
            </a:r>
            <a:endParaRPr sz="1700">
              <a:latin typeface="Arial"/>
              <a:cs typeface="Arial"/>
            </a:endParaRPr>
          </a:p>
          <a:p>
            <a:pPr marL="477520" indent="-286385">
              <a:lnSpc>
                <a:spcPts val="2014"/>
              </a:lnSpc>
              <a:buFont typeface="Wingdings"/>
              <a:buChar char=""/>
              <a:tabLst>
                <a:tab pos="478155" algn="l"/>
              </a:tabLst>
            </a:pPr>
            <a:r>
              <a:rPr sz="1700" spc="-5" dirty="0">
                <a:latin typeface="Arial"/>
                <a:cs typeface="Arial"/>
              </a:rPr>
              <a:t>Suministrar </a:t>
            </a:r>
            <a:r>
              <a:rPr sz="1700" dirty="0">
                <a:latin typeface="Arial"/>
                <a:cs typeface="Arial"/>
              </a:rPr>
              <a:t>toda </a:t>
            </a:r>
            <a:r>
              <a:rPr sz="1700" spc="-5" dirty="0">
                <a:latin typeface="Arial"/>
                <a:cs typeface="Arial"/>
              </a:rPr>
              <a:t>la información </a:t>
            </a:r>
            <a:r>
              <a:rPr sz="1700" dirty="0">
                <a:latin typeface="Arial"/>
                <a:cs typeface="Arial"/>
              </a:rPr>
              <a:t>que </a:t>
            </a:r>
            <a:r>
              <a:rPr sz="1700" spc="-5" dirty="0">
                <a:latin typeface="Arial"/>
                <a:cs typeface="Arial"/>
              </a:rPr>
              <a:t>requiere</a:t>
            </a:r>
            <a:r>
              <a:rPr sz="1700" spc="35" dirty="0">
                <a:latin typeface="Arial"/>
                <a:cs typeface="Arial"/>
              </a:rPr>
              <a:t> </a:t>
            </a:r>
            <a:r>
              <a:rPr sz="1700" dirty="0">
                <a:latin typeface="Arial"/>
                <a:cs typeface="Arial"/>
              </a:rPr>
              <a:t>el</a:t>
            </a:r>
            <a:endParaRPr sz="1700">
              <a:latin typeface="Arial"/>
              <a:cs typeface="Arial"/>
            </a:endParaRPr>
          </a:p>
          <a:p>
            <a:pPr marL="477520">
              <a:lnSpc>
                <a:spcPct val="100000"/>
              </a:lnSpc>
              <a:spcBef>
                <a:spcPts val="70"/>
              </a:spcBef>
            </a:pPr>
            <a:r>
              <a:rPr sz="1700" spc="-5" dirty="0">
                <a:latin typeface="Arial"/>
                <a:cs typeface="Arial"/>
              </a:rPr>
              <a:t>empleador </a:t>
            </a:r>
            <a:r>
              <a:rPr sz="1700" dirty="0">
                <a:latin typeface="Arial"/>
                <a:cs typeface="Arial"/>
              </a:rPr>
              <a:t>y </a:t>
            </a:r>
            <a:r>
              <a:rPr sz="1700" spc="-5" dirty="0">
                <a:latin typeface="Arial"/>
                <a:cs typeface="Arial"/>
              </a:rPr>
              <a:t>los trabajadores</a:t>
            </a:r>
            <a:endParaRPr sz="17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00928" y="2624327"/>
            <a:ext cx="3029712" cy="19994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47489" y="65532"/>
            <a:ext cx="671004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>
                <a:solidFill>
                  <a:srgbClr val="1F497D"/>
                </a:solidFill>
              </a:rPr>
              <a:t>PROGRAMA</a:t>
            </a:r>
            <a:r>
              <a:rPr sz="4400" spc="-390" dirty="0">
                <a:solidFill>
                  <a:srgbClr val="1F497D"/>
                </a:solidFill>
              </a:rPr>
              <a:t> </a:t>
            </a:r>
            <a:r>
              <a:rPr sz="4400" spc="-40" dirty="0">
                <a:solidFill>
                  <a:srgbClr val="1F497D"/>
                </a:solidFill>
              </a:rPr>
              <a:t>AMBIENTAL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4928489" y="1019556"/>
            <a:ext cx="4115435" cy="1010285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808355" marR="5080" indent="-796290">
              <a:lnSpc>
                <a:spcPct val="101899"/>
              </a:lnSpc>
              <a:spcBef>
                <a:spcPts val="25"/>
              </a:spcBef>
            </a:pPr>
            <a:r>
              <a:rPr sz="3200" spc="-5" dirty="0">
                <a:latin typeface="Arial"/>
                <a:cs typeface="Arial"/>
              </a:rPr>
              <a:t>MANEJO</a:t>
            </a:r>
            <a:r>
              <a:rPr sz="3200" spc="-254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ADECUADO  DE</a:t>
            </a:r>
            <a:r>
              <a:rPr sz="3200" spc="-1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RESIDUOS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962144" y="2432304"/>
            <a:ext cx="1731263" cy="17830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778752" y="2606039"/>
            <a:ext cx="1691640" cy="17068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07608" y="4925567"/>
            <a:ext cx="1371599" cy="1661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148262" y="2259012"/>
            <a:ext cx="1368425" cy="365125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355"/>
              </a:spcBef>
            </a:pPr>
            <a:r>
              <a:rPr sz="1800" spc="-5" dirty="0">
                <a:latin typeface="Arial"/>
                <a:cs typeface="Arial"/>
              </a:rPr>
              <a:t>Ordinarios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45175" y="4424362"/>
            <a:ext cx="1871980" cy="365125"/>
          </a:xfrm>
          <a:prstGeom prst="rect">
            <a:avLst/>
          </a:prstGeom>
          <a:ln w="12700">
            <a:solidFill>
              <a:srgbClr val="4F81BD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345"/>
              </a:spcBef>
            </a:pPr>
            <a:r>
              <a:rPr sz="1800" spc="-5" dirty="0">
                <a:latin typeface="Arial"/>
                <a:cs typeface="Arial"/>
              </a:rPr>
              <a:t>Reciclaje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40550" y="2259012"/>
            <a:ext cx="1368425" cy="365125"/>
          </a:xfrm>
          <a:prstGeom prst="rect">
            <a:avLst/>
          </a:prstGeom>
          <a:solidFill>
            <a:srgbClr val="FFFFFF"/>
          </a:solidFill>
          <a:ln w="12700">
            <a:solidFill>
              <a:srgbClr val="4F81BD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355"/>
              </a:spcBef>
            </a:pPr>
            <a:r>
              <a:rPr sz="1800" spc="-5" dirty="0">
                <a:latin typeface="Arial"/>
                <a:cs typeface="Arial"/>
              </a:rPr>
              <a:t>Peligrosos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6200" y="1036319"/>
            <a:ext cx="4297680" cy="23073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18612" y="4248404"/>
            <a:ext cx="3087370" cy="56515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5080">
              <a:lnSpc>
                <a:spcPts val="2090"/>
              </a:lnSpc>
              <a:spcBef>
                <a:spcPts val="225"/>
              </a:spcBef>
            </a:pPr>
            <a:r>
              <a:rPr sz="1800" b="1" spc="-5" dirty="0">
                <a:latin typeface="Arial"/>
                <a:cs typeface="Arial"/>
              </a:rPr>
              <a:t>PRINCIPIOS </a:t>
            </a:r>
            <a:r>
              <a:rPr sz="1800" b="1" dirty="0">
                <a:latin typeface="Arial"/>
                <a:cs typeface="Arial"/>
              </a:rPr>
              <a:t>DE </a:t>
            </a:r>
            <a:r>
              <a:rPr sz="1800" b="1" spc="-5" dirty="0">
                <a:latin typeface="Arial"/>
                <a:cs typeface="Arial"/>
              </a:rPr>
              <a:t>RECICLAJE  </a:t>
            </a:r>
            <a:r>
              <a:rPr sz="1800" b="1" spc="-35" dirty="0">
                <a:latin typeface="Arial"/>
                <a:cs typeface="Arial"/>
              </a:rPr>
              <a:t>PARA </a:t>
            </a:r>
            <a:r>
              <a:rPr sz="1800" b="1" spc="-5" dirty="0">
                <a:latin typeface="Arial"/>
                <a:cs typeface="Arial"/>
              </a:rPr>
              <a:t>USO DEL</a:t>
            </a:r>
            <a:r>
              <a:rPr sz="1800" b="1" spc="-90" dirty="0">
                <a:latin typeface="Arial"/>
                <a:cs typeface="Arial"/>
              </a:rPr>
              <a:t> </a:t>
            </a:r>
            <a:r>
              <a:rPr sz="1800" b="1" spc="-30" dirty="0">
                <a:latin typeface="Arial"/>
                <a:cs typeface="Arial"/>
              </a:rPr>
              <a:t>PAPEL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8612" y="5059171"/>
            <a:ext cx="2286635" cy="1125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835" indent="-191770">
              <a:lnSpc>
                <a:spcPct val="100000"/>
              </a:lnSpc>
              <a:spcBef>
                <a:spcPts val="100"/>
              </a:spcBef>
              <a:buSzPct val="94444"/>
              <a:buAutoNum type="arabicPeriod"/>
              <a:tabLst>
                <a:tab pos="204470" algn="l"/>
              </a:tabLst>
            </a:pPr>
            <a:r>
              <a:rPr sz="1800" spc="-5" dirty="0">
                <a:latin typeface="Arial"/>
                <a:cs typeface="Arial"/>
              </a:rPr>
              <a:t>Reusar</a:t>
            </a:r>
            <a:endParaRPr sz="1800">
              <a:latin typeface="Arial"/>
              <a:cs typeface="Arial"/>
            </a:endParaRPr>
          </a:p>
          <a:p>
            <a:pPr marL="203835" indent="-191770">
              <a:lnSpc>
                <a:spcPct val="100000"/>
              </a:lnSpc>
              <a:spcBef>
                <a:spcPts val="45"/>
              </a:spcBef>
              <a:buSzPct val="94444"/>
              <a:buAutoNum type="arabicPeriod"/>
              <a:tabLst>
                <a:tab pos="204470" algn="l"/>
              </a:tabLst>
            </a:pPr>
            <a:r>
              <a:rPr sz="1800" spc="-5" dirty="0">
                <a:latin typeface="Arial"/>
                <a:cs typeface="Arial"/>
              </a:rPr>
              <a:t>Separar en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fuente</a:t>
            </a:r>
            <a:endParaRPr sz="1800">
              <a:latin typeface="Arial"/>
              <a:cs typeface="Arial"/>
            </a:endParaRPr>
          </a:p>
          <a:p>
            <a:pPr marL="266700" indent="-254635">
              <a:lnSpc>
                <a:spcPts val="2125"/>
              </a:lnSpc>
              <a:spcBef>
                <a:spcPts val="50"/>
              </a:spcBef>
              <a:buSzPct val="94444"/>
              <a:buAutoNum type="arabicPeriod"/>
              <a:tabLst>
                <a:tab pos="267335" algn="l"/>
              </a:tabLst>
            </a:pPr>
            <a:r>
              <a:rPr sz="1800" spc="-5" dirty="0">
                <a:latin typeface="Arial"/>
                <a:cs typeface="Arial"/>
              </a:rPr>
              <a:t>Reciclar</a:t>
            </a:r>
            <a:endParaRPr sz="1800">
              <a:latin typeface="Arial"/>
              <a:cs typeface="Arial"/>
            </a:endParaRPr>
          </a:p>
          <a:p>
            <a:pPr marL="266700" indent="-254635">
              <a:lnSpc>
                <a:spcPts val="2125"/>
              </a:lnSpc>
              <a:buSzPct val="94444"/>
              <a:buAutoNum type="arabicPeriod"/>
              <a:tabLst>
                <a:tab pos="267335" algn="l"/>
              </a:tabLst>
            </a:pPr>
            <a:r>
              <a:rPr sz="1800" spc="-5" dirty="0">
                <a:latin typeface="Arial"/>
                <a:cs typeface="Arial"/>
              </a:rPr>
              <a:t>Disposición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final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66115"/>
            <a:ext cx="8306434" cy="145224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15"/>
              </a:spcBef>
            </a:pPr>
            <a:r>
              <a:rPr sz="2000" b="1" spc="-5" dirty="0">
                <a:latin typeface="Arial"/>
                <a:cs typeface="Arial"/>
              </a:rPr>
              <a:t>OPTIMIZAR </a:t>
            </a:r>
            <a:r>
              <a:rPr sz="2000" b="1" dirty="0">
                <a:latin typeface="Arial"/>
                <a:cs typeface="Arial"/>
              </a:rPr>
              <a:t>CONSUMO DE</a:t>
            </a:r>
            <a:r>
              <a:rPr sz="2000" b="1" spc="-9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AGUA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815"/>
              </a:spcBef>
              <a:tabLst>
                <a:tab pos="1366520" algn="l"/>
                <a:tab pos="1890395" algn="l"/>
                <a:tab pos="2946400" algn="l"/>
                <a:tab pos="3808095" algn="l"/>
                <a:tab pos="4654550" algn="l"/>
              </a:tabLst>
            </a:pPr>
            <a:r>
              <a:rPr sz="2000" dirty="0">
                <a:latin typeface="Arial"/>
                <a:cs typeface="Arial"/>
              </a:rPr>
              <a:t>El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Sistema	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captación	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agua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lluvia	</a:t>
            </a:r>
            <a:r>
              <a:rPr sz="2000" spc="-5" dirty="0">
                <a:latin typeface="Arial"/>
                <a:cs typeface="Arial"/>
              </a:rPr>
              <a:t>como alternativa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ahorro </a:t>
            </a:r>
            <a:r>
              <a:rPr sz="2000" dirty="0">
                <a:latin typeface="Arial"/>
                <a:cs typeface="Arial"/>
              </a:rPr>
              <a:t>y  concientización	de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uso </a:t>
            </a:r>
            <a:r>
              <a:rPr sz="2000" spc="-5" dirty="0">
                <a:latin typeface="Arial"/>
                <a:cs typeface="Arial"/>
              </a:rPr>
              <a:t>eficiente	</a:t>
            </a:r>
            <a:r>
              <a:rPr sz="2000" dirty="0">
                <a:latin typeface="Arial"/>
                <a:cs typeface="Arial"/>
              </a:rPr>
              <a:t>del </a:t>
            </a:r>
            <a:r>
              <a:rPr sz="2000" spc="-5" dirty="0">
                <a:latin typeface="Arial"/>
                <a:cs typeface="Arial"/>
              </a:rPr>
              <a:t>recurso </a:t>
            </a:r>
            <a:r>
              <a:rPr sz="2000" dirty="0">
                <a:latin typeface="Arial"/>
                <a:cs typeface="Arial"/>
              </a:rPr>
              <a:t>hidrico, </a:t>
            </a:r>
            <a:r>
              <a:rPr sz="2000" spc="-5" dirty="0">
                <a:latin typeface="Arial"/>
                <a:cs typeface="Arial"/>
              </a:rPr>
              <a:t>esta </a:t>
            </a:r>
            <a:r>
              <a:rPr sz="2000" dirty="0">
                <a:latin typeface="Arial"/>
                <a:cs typeface="Arial"/>
              </a:rPr>
              <a:t>se usa </a:t>
            </a:r>
            <a:r>
              <a:rPr sz="2000" spc="-5" dirty="0">
                <a:latin typeface="Arial"/>
                <a:cs typeface="Arial"/>
              </a:rPr>
              <a:t>para</a:t>
            </a:r>
            <a:r>
              <a:rPr sz="2000" spc="-9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las  </a:t>
            </a:r>
            <a:r>
              <a:rPr sz="2000" spc="-5" dirty="0">
                <a:latin typeface="Arial"/>
                <a:cs typeface="Arial"/>
              </a:rPr>
              <a:t>bateria </a:t>
            </a:r>
            <a:r>
              <a:rPr sz="2000" dirty="0">
                <a:latin typeface="Arial"/>
                <a:cs typeface="Arial"/>
              </a:rPr>
              <a:t>de los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baños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2553" y="3162300"/>
            <a:ext cx="5018405" cy="327469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sz="2000" b="1" spc="-5" dirty="0">
                <a:latin typeface="Arial"/>
                <a:cs typeface="Arial"/>
              </a:rPr>
              <a:t>OPTIMIZAR </a:t>
            </a:r>
            <a:r>
              <a:rPr sz="2000" b="1" dirty="0">
                <a:latin typeface="Arial"/>
                <a:cs typeface="Arial"/>
              </a:rPr>
              <a:t>CONSUMO DE</a:t>
            </a:r>
            <a:r>
              <a:rPr sz="2000" b="1" spc="-3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ENERGIA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790"/>
              </a:spcBef>
              <a:tabLst>
                <a:tab pos="985519" algn="l"/>
                <a:tab pos="1337945" algn="l"/>
                <a:tab pos="2055495" algn="l"/>
                <a:tab pos="2703195" algn="l"/>
                <a:tab pos="3340100" algn="l"/>
                <a:tab pos="3703320" algn="l"/>
                <a:tab pos="4524375" algn="l"/>
              </a:tabLst>
            </a:pPr>
            <a:r>
              <a:rPr sz="2000" spc="-5" dirty="0">
                <a:latin typeface="Arial"/>
                <a:cs typeface="Arial"/>
              </a:rPr>
              <a:t>Innovar	Sistema	para	reducer	</a:t>
            </a:r>
            <a:r>
              <a:rPr sz="2000" dirty="0">
                <a:latin typeface="Arial"/>
                <a:cs typeface="Arial"/>
              </a:rPr>
              <a:t>el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consume  energético	</a:t>
            </a:r>
            <a:r>
              <a:rPr sz="2000" dirty="0">
                <a:latin typeface="Arial"/>
                <a:cs typeface="Arial"/>
              </a:rPr>
              <a:t>de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las </a:t>
            </a:r>
            <a:r>
              <a:rPr sz="2000" spc="-5" dirty="0">
                <a:latin typeface="Arial"/>
                <a:cs typeface="Arial"/>
              </a:rPr>
              <a:t>empresas	mediante	</a:t>
            </a:r>
            <a:r>
              <a:rPr sz="2000" dirty="0">
                <a:latin typeface="Arial"/>
                <a:cs typeface="Arial"/>
              </a:rPr>
              <a:t>la  medida	y </a:t>
            </a:r>
            <a:r>
              <a:rPr sz="2000" spc="-5" dirty="0">
                <a:latin typeface="Arial"/>
                <a:cs typeface="Arial"/>
              </a:rPr>
              <a:t>gestión active </a:t>
            </a:r>
            <a:r>
              <a:rPr sz="2000" dirty="0">
                <a:latin typeface="Arial"/>
                <a:cs typeface="Arial"/>
              </a:rPr>
              <a:t>del </a:t>
            </a:r>
            <a:r>
              <a:rPr sz="2000" spc="-5" dirty="0">
                <a:latin typeface="Arial"/>
                <a:cs typeface="Arial"/>
              </a:rPr>
              <a:t>consume; como  funciona: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95"/>
              </a:spcBef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Uso de </a:t>
            </a:r>
            <a:r>
              <a:rPr sz="2000" spc="-5" dirty="0">
                <a:latin typeface="Arial"/>
                <a:cs typeface="Arial"/>
              </a:rPr>
              <a:t>lamaparas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led</a:t>
            </a:r>
            <a:endParaRPr sz="2000">
              <a:latin typeface="Arial"/>
              <a:cs typeface="Arial"/>
            </a:endParaRPr>
          </a:p>
          <a:p>
            <a:pPr marL="354965" marR="422275" indent="-342900">
              <a:lnSpc>
                <a:spcPct val="100000"/>
              </a:lnSpc>
              <a:spcBef>
                <a:spcPts val="815"/>
              </a:spcBef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Sensores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movimiento </a:t>
            </a:r>
            <a:r>
              <a:rPr sz="2000" dirty="0">
                <a:latin typeface="Arial"/>
                <a:cs typeface="Arial"/>
              </a:rPr>
              <a:t>en </a:t>
            </a:r>
            <a:r>
              <a:rPr sz="2000" spc="-5" dirty="0">
                <a:latin typeface="Arial"/>
                <a:cs typeface="Arial"/>
              </a:rPr>
              <a:t>todas </a:t>
            </a:r>
            <a:r>
              <a:rPr sz="2000" dirty="0">
                <a:latin typeface="Arial"/>
                <a:cs typeface="Arial"/>
              </a:rPr>
              <a:t>las  </a:t>
            </a:r>
            <a:r>
              <a:rPr sz="2000" spc="-5" dirty="0">
                <a:latin typeface="Arial"/>
                <a:cs typeface="Arial"/>
              </a:rPr>
              <a:t>áreas</a:t>
            </a:r>
            <a:endParaRPr sz="2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Paneles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solares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974079" y="1545336"/>
            <a:ext cx="1807464" cy="23073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11496" y="5577840"/>
            <a:ext cx="4221480" cy="17586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90871" y="323088"/>
            <a:ext cx="3188207" cy="22341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3202" y="473964"/>
            <a:ext cx="170116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0" dirty="0"/>
              <a:t>ATS </a:t>
            </a:r>
            <a:r>
              <a:rPr spc="-5" dirty="0"/>
              <a:t>QUE</a:t>
            </a:r>
            <a:r>
              <a:rPr spc="-40" dirty="0"/>
              <a:t> </a:t>
            </a:r>
            <a:r>
              <a:rPr dirty="0"/>
              <a:t>ES?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3202" y="1057147"/>
            <a:ext cx="3855085" cy="4999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2893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Analisi de trabajo Seguro.  Herramienta de planeación </a:t>
            </a:r>
            <a:r>
              <a:rPr sz="1800" dirty="0">
                <a:latin typeface="Arial"/>
                <a:cs typeface="Arial"/>
              </a:rPr>
              <a:t>y </a:t>
            </a:r>
            <a:r>
              <a:rPr sz="1800" spc="-5" dirty="0">
                <a:latin typeface="Arial"/>
                <a:cs typeface="Arial"/>
              </a:rPr>
              <a:t>para  ejecución.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900">
              <a:latin typeface="Arial"/>
              <a:cs typeface="Arial"/>
            </a:endParaRPr>
          </a:p>
          <a:p>
            <a:pPr marL="12700" marR="11430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El </a:t>
            </a:r>
            <a:r>
              <a:rPr sz="1800" spc="-45" dirty="0">
                <a:latin typeface="Arial"/>
                <a:cs typeface="Arial"/>
              </a:rPr>
              <a:t>ATS </a:t>
            </a:r>
            <a:r>
              <a:rPr sz="1800" spc="-5" dirty="0">
                <a:latin typeface="Arial"/>
                <a:cs typeface="Arial"/>
              </a:rPr>
              <a:t>es aplicado en </a:t>
            </a:r>
            <a:r>
              <a:rPr sz="1800" dirty="0">
                <a:latin typeface="Arial"/>
                <a:cs typeface="Arial"/>
              </a:rPr>
              <a:t>la  </a:t>
            </a:r>
            <a:r>
              <a:rPr sz="1800" spc="-5" dirty="0">
                <a:latin typeface="Arial"/>
                <a:cs typeface="Arial"/>
              </a:rPr>
              <a:t>identificación, valoración </a:t>
            </a:r>
            <a:r>
              <a:rPr sz="1800" dirty="0">
                <a:latin typeface="Arial"/>
                <a:cs typeface="Arial"/>
              </a:rPr>
              <a:t>e  </a:t>
            </a:r>
            <a:r>
              <a:rPr sz="1800" spc="-5" dirty="0">
                <a:latin typeface="Arial"/>
                <a:cs typeface="Arial"/>
              </a:rPr>
              <a:t>intervención de los riesgos </a:t>
            </a:r>
            <a:r>
              <a:rPr sz="1800" dirty="0">
                <a:latin typeface="Arial"/>
                <a:cs typeface="Arial"/>
              </a:rPr>
              <a:t>o </a:t>
            </a:r>
            <a:r>
              <a:rPr sz="1800" spc="-5" dirty="0">
                <a:latin typeface="Arial"/>
                <a:cs typeface="Arial"/>
              </a:rPr>
              <a:t>peligros  asociados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un trabajo </a:t>
            </a:r>
            <a:r>
              <a:rPr sz="1800" dirty="0">
                <a:latin typeface="Arial"/>
                <a:cs typeface="Arial"/>
              </a:rPr>
              <a:t>y  </a:t>
            </a:r>
            <a:r>
              <a:rPr sz="1800" spc="-5" dirty="0">
                <a:latin typeface="Arial"/>
                <a:cs typeface="Arial"/>
              </a:rPr>
              <a:t>acompañado del mantenimiento de  mejora.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5" dirty="0">
                <a:latin typeface="Arial"/>
                <a:cs typeface="Arial"/>
              </a:rPr>
              <a:t>COMO </a:t>
            </a:r>
            <a:r>
              <a:rPr sz="2000" b="1" dirty="0">
                <a:latin typeface="Arial"/>
                <a:cs typeface="Arial"/>
              </a:rPr>
              <a:t>SE APLICA EL</a:t>
            </a:r>
            <a:r>
              <a:rPr sz="2000" b="1" spc="-305" dirty="0">
                <a:latin typeface="Arial"/>
                <a:cs typeface="Arial"/>
              </a:rPr>
              <a:t> </a:t>
            </a:r>
            <a:r>
              <a:rPr sz="2000" b="1" spc="-40" dirty="0">
                <a:latin typeface="Arial"/>
                <a:cs typeface="Arial"/>
              </a:rPr>
              <a:t>ATS?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00">
              <a:latin typeface="Arial"/>
              <a:cs typeface="Arial"/>
            </a:endParaRPr>
          </a:p>
          <a:p>
            <a:pPr marL="298450" marR="5080" indent="-285750">
              <a:lnSpc>
                <a:spcPct val="100600"/>
              </a:lnSpc>
              <a:buFont typeface="Wingdings"/>
              <a:buChar char=""/>
              <a:tabLst>
                <a:tab pos="298450" algn="l"/>
                <a:tab pos="2736850" algn="l"/>
              </a:tabLst>
            </a:pPr>
            <a:r>
              <a:rPr sz="1800" spc="-5" dirty="0">
                <a:latin typeface="Arial"/>
                <a:cs typeface="Arial"/>
              </a:rPr>
              <a:t>Cada trabajo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realizar	</a:t>
            </a:r>
            <a:r>
              <a:rPr sz="1800" dirty="0">
                <a:latin typeface="Arial"/>
                <a:cs typeface="Arial"/>
              </a:rPr>
              <a:t>se </a:t>
            </a:r>
            <a:r>
              <a:rPr sz="1800" spc="-5" dirty="0">
                <a:latin typeface="Arial"/>
                <a:cs typeface="Arial"/>
              </a:rPr>
              <a:t>debe  </a:t>
            </a:r>
            <a:r>
              <a:rPr sz="1800" spc="-15" dirty="0">
                <a:latin typeface="Arial"/>
                <a:cs typeface="Arial"/>
              </a:rPr>
              <a:t>valorar, </a:t>
            </a:r>
            <a:r>
              <a:rPr sz="1800" spc="-5" dirty="0">
                <a:latin typeface="Arial"/>
                <a:cs typeface="Arial"/>
              </a:rPr>
              <a:t>analizar para determinar  sus consecuencias potenciales </a:t>
            </a:r>
            <a:r>
              <a:rPr sz="1800" dirty="0">
                <a:latin typeface="Arial"/>
                <a:cs typeface="Arial"/>
              </a:rPr>
              <a:t>y  su </a:t>
            </a:r>
            <a:r>
              <a:rPr sz="1800" spc="-5" dirty="0">
                <a:latin typeface="Arial"/>
                <a:cs typeface="Arial"/>
              </a:rPr>
              <a:t>probalidad de algun accidente </a:t>
            </a:r>
            <a:r>
              <a:rPr sz="1800" dirty="0">
                <a:latin typeface="Arial"/>
                <a:cs typeface="Arial"/>
              </a:rPr>
              <a:t>o  </a:t>
            </a:r>
            <a:r>
              <a:rPr sz="1800" spc="-5" dirty="0">
                <a:latin typeface="Arial"/>
                <a:cs typeface="Arial"/>
              </a:rPr>
              <a:t>incidente durante </a:t>
            </a:r>
            <a:r>
              <a:rPr sz="1800" dirty="0">
                <a:latin typeface="Arial"/>
                <a:cs typeface="Arial"/>
              </a:rPr>
              <a:t>la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ejecución.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678679" y="3099816"/>
            <a:ext cx="3675887" cy="38648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38837" y="3419475"/>
            <a:ext cx="4106862" cy="4106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54341" y="205741"/>
            <a:ext cx="7378700" cy="100711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958975" marR="5080" indent="-1946275">
              <a:lnSpc>
                <a:spcPct val="101200"/>
              </a:lnSpc>
              <a:spcBef>
                <a:spcPts val="50"/>
              </a:spcBef>
            </a:pPr>
            <a:r>
              <a:rPr sz="3200" dirty="0"/>
              <a:t>CADA </a:t>
            </a:r>
            <a:r>
              <a:rPr sz="3200" spc="-50" dirty="0"/>
              <a:t>TAREA </a:t>
            </a:r>
            <a:r>
              <a:rPr sz="3200" dirty="0"/>
              <a:t>DEL </a:t>
            </a:r>
            <a:r>
              <a:rPr sz="3200" spc="-5" dirty="0"/>
              <a:t>MODO</a:t>
            </a:r>
            <a:r>
              <a:rPr sz="3200" spc="-340" dirty="0"/>
              <a:t> </a:t>
            </a:r>
            <a:r>
              <a:rPr sz="3200" spc="-10" dirty="0"/>
              <a:t>CORRECTO  </a:t>
            </a:r>
            <a:r>
              <a:rPr sz="3200" spc="-20" dirty="0"/>
              <a:t>TODO </a:t>
            </a:r>
            <a:r>
              <a:rPr sz="3200" dirty="0"/>
              <a:t>EL</a:t>
            </a:r>
            <a:r>
              <a:rPr sz="3200" spc="-60" dirty="0"/>
              <a:t> </a:t>
            </a:r>
            <a:r>
              <a:rPr sz="3200" spc="-5" dirty="0"/>
              <a:t>TIEMPO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88100" y="1644397"/>
            <a:ext cx="5400675" cy="538099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>
              <a:lnSpc>
                <a:spcPct val="100499"/>
              </a:lnSpc>
              <a:spcBef>
                <a:spcPts val="70"/>
              </a:spcBef>
              <a:tabLst>
                <a:tab pos="4018915" algn="l"/>
              </a:tabLst>
            </a:pPr>
            <a:r>
              <a:rPr sz="4400" spc="-5" dirty="0">
                <a:latin typeface="Arial"/>
                <a:cs typeface="Arial"/>
              </a:rPr>
              <a:t>SIEMPRE  </a:t>
            </a:r>
            <a:r>
              <a:rPr sz="4400" dirty="0">
                <a:latin typeface="Arial"/>
                <a:cs typeface="Arial"/>
              </a:rPr>
              <a:t>I</a:t>
            </a:r>
            <a:r>
              <a:rPr sz="4400" spc="-5" dirty="0">
                <a:latin typeface="Arial"/>
                <a:cs typeface="Arial"/>
              </a:rPr>
              <a:t>D</a:t>
            </a:r>
            <a:r>
              <a:rPr sz="4400" dirty="0">
                <a:latin typeface="Arial"/>
                <a:cs typeface="Arial"/>
              </a:rPr>
              <a:t>E</a:t>
            </a:r>
            <a:r>
              <a:rPr sz="4400" spc="-5" dirty="0">
                <a:latin typeface="Arial"/>
                <a:cs typeface="Arial"/>
              </a:rPr>
              <a:t>NT</a:t>
            </a:r>
            <a:r>
              <a:rPr sz="4400" dirty="0">
                <a:latin typeface="Arial"/>
                <a:cs typeface="Arial"/>
              </a:rPr>
              <a:t>I</a:t>
            </a:r>
            <a:r>
              <a:rPr sz="4400" spc="-5" dirty="0">
                <a:latin typeface="Arial"/>
                <a:cs typeface="Arial"/>
              </a:rPr>
              <a:t>F</a:t>
            </a:r>
            <a:r>
              <a:rPr sz="4400" dirty="0">
                <a:latin typeface="Arial"/>
                <a:cs typeface="Arial"/>
              </a:rPr>
              <a:t>IQ</a:t>
            </a:r>
            <a:r>
              <a:rPr sz="4400" spc="-5" dirty="0">
                <a:latin typeface="Arial"/>
                <a:cs typeface="Arial"/>
              </a:rPr>
              <a:t>U</a:t>
            </a:r>
            <a:r>
              <a:rPr sz="4400" dirty="0">
                <a:latin typeface="Arial"/>
                <a:cs typeface="Arial"/>
              </a:rPr>
              <a:t>E:	todos</a:t>
            </a:r>
            <a:endParaRPr sz="4400">
              <a:latin typeface="Arial"/>
              <a:cs typeface="Arial"/>
            </a:endParaRPr>
          </a:p>
          <a:p>
            <a:pPr marL="12700" marR="1276985">
              <a:lnSpc>
                <a:spcPts val="5300"/>
              </a:lnSpc>
              <a:spcBef>
                <a:spcPts val="65"/>
              </a:spcBef>
            </a:pPr>
            <a:r>
              <a:rPr sz="4400" spc="-5" dirty="0">
                <a:latin typeface="Arial"/>
                <a:cs typeface="Arial"/>
              </a:rPr>
              <a:t>los peligros  ANALICE:</a:t>
            </a:r>
            <a:r>
              <a:rPr sz="4400" spc="-50" dirty="0">
                <a:latin typeface="Arial"/>
                <a:cs typeface="Arial"/>
              </a:rPr>
              <a:t> </a:t>
            </a:r>
            <a:r>
              <a:rPr sz="4400" spc="-5" dirty="0">
                <a:latin typeface="Arial"/>
                <a:cs typeface="Arial"/>
              </a:rPr>
              <a:t>¿Qué</a:t>
            </a:r>
            <a:endParaRPr sz="4400">
              <a:latin typeface="Arial"/>
              <a:cs typeface="Arial"/>
            </a:endParaRPr>
          </a:p>
          <a:p>
            <a:pPr marL="12700" marR="905510">
              <a:lnSpc>
                <a:spcPts val="5300"/>
              </a:lnSpc>
              <a:spcBef>
                <a:spcPts val="10"/>
              </a:spcBef>
              <a:tabLst>
                <a:tab pos="2528570" algn="l"/>
              </a:tabLst>
            </a:pPr>
            <a:r>
              <a:rPr sz="4400" dirty="0">
                <a:latin typeface="Arial"/>
                <a:cs typeface="Arial"/>
              </a:rPr>
              <a:t>puede </a:t>
            </a:r>
            <a:r>
              <a:rPr sz="4400" spc="-5" dirty="0">
                <a:latin typeface="Arial"/>
                <a:cs typeface="Arial"/>
              </a:rPr>
              <a:t>salir mal?  </a:t>
            </a:r>
            <a:r>
              <a:rPr sz="4400" dirty="0">
                <a:latin typeface="Arial"/>
                <a:cs typeface="Arial"/>
              </a:rPr>
              <a:t>A</a:t>
            </a:r>
            <a:r>
              <a:rPr sz="4400" spc="-5" dirty="0">
                <a:latin typeface="Arial"/>
                <a:cs typeface="Arial"/>
              </a:rPr>
              <a:t>CTU</a:t>
            </a:r>
            <a:r>
              <a:rPr sz="4400" dirty="0">
                <a:latin typeface="Arial"/>
                <a:cs typeface="Arial"/>
              </a:rPr>
              <a:t>E:	</a:t>
            </a:r>
            <a:r>
              <a:rPr sz="4400" spc="-5" dirty="0">
                <a:latin typeface="Arial"/>
                <a:cs typeface="Arial"/>
              </a:rPr>
              <a:t>C</a:t>
            </a:r>
            <a:r>
              <a:rPr sz="4400" dirty="0">
                <a:latin typeface="Arial"/>
                <a:cs typeface="Arial"/>
              </a:rPr>
              <a:t>uando</a:t>
            </a:r>
            <a:endParaRPr sz="4400">
              <a:latin typeface="Arial"/>
              <a:cs typeface="Arial"/>
            </a:endParaRPr>
          </a:p>
          <a:p>
            <a:pPr marL="12700" marR="965200">
              <a:lnSpc>
                <a:spcPts val="5180"/>
              </a:lnSpc>
              <a:spcBef>
                <a:spcPts val="105"/>
              </a:spcBef>
            </a:pPr>
            <a:r>
              <a:rPr sz="4400" dirty="0">
                <a:latin typeface="Arial"/>
                <a:cs typeface="Arial"/>
              </a:rPr>
              <a:t>todos </a:t>
            </a:r>
            <a:r>
              <a:rPr sz="4400" spc="-5" dirty="0">
                <a:latin typeface="Arial"/>
                <a:cs typeface="Arial"/>
              </a:rPr>
              <a:t>los peligros  </a:t>
            </a:r>
            <a:r>
              <a:rPr sz="4400" dirty="0">
                <a:latin typeface="Arial"/>
                <a:cs typeface="Arial"/>
              </a:rPr>
              <a:t>estén</a:t>
            </a:r>
            <a:r>
              <a:rPr sz="4400" spc="-50" dirty="0">
                <a:latin typeface="Arial"/>
                <a:cs typeface="Arial"/>
              </a:rPr>
              <a:t> </a:t>
            </a:r>
            <a:r>
              <a:rPr sz="4400" spc="-5" dirty="0">
                <a:latin typeface="Arial"/>
                <a:cs typeface="Arial"/>
              </a:rPr>
              <a:t>controlados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6818</Words>
  <Application>Microsoft Macintosh PowerPoint</Application>
  <PresentationFormat>Personalizado</PresentationFormat>
  <Paragraphs>569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56</vt:i4>
      </vt:variant>
    </vt:vector>
  </HeadingPairs>
  <TitlesOfParts>
    <vt:vector size="65" baseType="lpstr">
      <vt:lpstr>Arial Unicode MS</vt:lpstr>
      <vt:lpstr>Arial</vt:lpstr>
      <vt:lpstr>Arial Black</vt:lpstr>
      <vt:lpstr>Calibri</vt:lpstr>
      <vt:lpstr>Carlito</vt:lpstr>
      <vt:lpstr>Liberation Sans Narrow</vt:lpstr>
      <vt:lpstr>Times New Roman</vt:lpstr>
      <vt:lpstr>Wingdings</vt:lpstr>
      <vt:lpstr>Office Theme</vt:lpstr>
      <vt:lpstr>Presentación de PowerPoint</vt:lpstr>
      <vt:lpstr>POLÍTICA SSTA Prevención de accidentes, enfermedades laborales y cuidado  ambiental</vt:lpstr>
      <vt:lpstr>POLÍTICA SOBRE ALCOHOL, DROGAS Y NO  FUMADORES</vt:lpstr>
      <vt:lpstr>POLÍTICA DE SEGURIDAD VIAL</vt:lpstr>
      <vt:lpstr>Presentación de PowerPoint</vt:lpstr>
      <vt:lpstr>DERECHOS HUMANOS</vt:lpstr>
      <vt:lpstr>POLITICA TRATAMIENTO Y PROTECCION  DE DATOS PERSONALES</vt:lpstr>
      <vt:lpstr>PREVENCIÓN DE LAVADO DE ACTIVOS Y  GENERACIÓN CURSOS</vt:lpstr>
      <vt:lpstr>REQUISITOS LEGALES</vt:lpstr>
      <vt:lpstr>DERECHOS EN EL SISTEMA DE RIESGOS LABORALES</vt:lpstr>
      <vt:lpstr>DEBERES Y RESPONSABILIDADES EN SSTA</vt:lpstr>
      <vt:lpstr>DEBERES Y RESPONSABILIDADES EN SSTA</vt:lpstr>
      <vt:lpstr>Presentación de PowerPoint</vt:lpstr>
      <vt:lpstr>Presentación de PowerPoint</vt:lpstr>
      <vt:lpstr>¿Qué es Peligro? Es una fuente, situación o acto con potencial de  daño e términos de lesión y/ o enfermedad.</vt:lpstr>
      <vt:lpstr>DIFERENCIA ENTRE PELIGRO Y RIESGO</vt:lpstr>
      <vt:lpstr>Presentación de PowerPoint</vt:lpstr>
      <vt:lpstr>FUENTES O SITUACIONES Condiciones inseguras</vt:lpstr>
      <vt:lpstr>ACTOS INSEGUROS ?</vt:lpstr>
      <vt:lpstr>CONDICIONES INSEGURAS</vt:lpstr>
      <vt:lpstr>TIPOS O MECANISMOS DE ACCIDENTES</vt:lpstr>
      <vt:lpstr>MEDIDAS DE CONTROL:</vt:lpstr>
      <vt:lpstr>CLASIFICACIÓN FACTORES DE RIESGO</vt:lpstr>
      <vt:lpstr>¿QUE ES RIESGO LOCATIVO?</vt:lpstr>
      <vt:lpstr>Presentación de PowerPoint</vt:lpstr>
      <vt:lpstr>¿QUE ES EL RIESGO MECÁNICO?</vt:lpstr>
      <vt:lpstr>¿QUE ES EL RIESGO ELÉCTRICO?</vt:lpstr>
      <vt:lpstr>¿QUE ES EL RIESGO DE TRANSITO - VIAL?</vt:lpstr>
      <vt:lpstr>¿ QUE ES EL RIESGO QUÍMICO?</vt:lpstr>
      <vt:lpstr>¿QUE ES EL RIESGO BIOLOGICO?</vt:lpstr>
      <vt:lpstr>¿QUE ES EL RIESGO NATURAL?</vt:lpstr>
      <vt:lpstr>Presentación de PowerPoint</vt:lpstr>
      <vt:lpstr>Presentación de PowerPoint</vt:lpstr>
      <vt:lpstr>Presentación de PowerPoint</vt:lpstr>
      <vt:lpstr>BIOMECANICO</vt:lpstr>
      <vt:lpstr>¿QUE ES EL RIESGO PSICOSOCIAL?</vt:lpstr>
      <vt:lpstr>Presentación de PowerPoint</vt:lpstr>
      <vt:lpstr>Presentación de PowerPoint</vt:lpstr>
      <vt:lpstr>Presentación de PowerPoint</vt:lpstr>
      <vt:lpstr>Presentación de PowerPoint</vt:lpstr>
      <vt:lpstr>ELEMENTOS DE PROTECCIÓN PERSONAL EPP</vt:lpstr>
      <vt:lpstr>PROGRAMAS GESTION DE RIESGO PRIORITARIO</vt:lpstr>
      <vt:lpstr>PLAN DE EMERGENCIA</vt:lpstr>
      <vt:lpstr>EN CASO DE EMERGENCIA.</vt:lpstr>
      <vt:lpstr>TIPOS DE EXTINTORES DENTRO DE INSEPET</vt:lpstr>
      <vt:lpstr>Presentación de PowerPoint</vt:lpstr>
      <vt:lpstr>Presentación de PowerPoint</vt:lpstr>
      <vt:lpstr>Presentación de PowerPoint</vt:lpstr>
      <vt:lpstr>MODALIDAD DE ACOSO</vt:lpstr>
      <vt:lpstr>COMO LO PREVEIMOS</vt:lpstr>
      <vt:lpstr>COMITÉ DE SEGURIDAD Y SALUD EN EL TRABAJO (COPASST)</vt:lpstr>
      <vt:lpstr>Presentación de PowerPoint</vt:lpstr>
      <vt:lpstr>PROGRAMA AMBIENTAL</vt:lpstr>
      <vt:lpstr>Presentación de PowerPoint</vt:lpstr>
      <vt:lpstr>ATS QUE ES?</vt:lpstr>
      <vt:lpstr>CADA TAREA DEL MODO CORRECTO  TODO EL TIEMPO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Microsoft Office User</cp:lastModifiedBy>
  <cp:revision>2</cp:revision>
  <dcterms:created xsi:type="dcterms:W3CDTF">2020-01-13T18:23:25Z</dcterms:created>
  <dcterms:modified xsi:type="dcterms:W3CDTF">2020-02-20T17:34:05Z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2020-01-13T00:00:00Z</vt:filetime>
  </property>
</Properties>
</file>