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jpg"/>
  <Override PartName="/ppt/media/image18.jpg" ContentType="image/jpg"/>
  <Override PartName="/ppt/media/image19.jpg" ContentType="image/jp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5" r:id="rId3"/>
    <p:sldId id="271" r:id="rId4"/>
    <p:sldId id="276" r:id="rId5"/>
    <p:sldId id="281" r:id="rId6"/>
    <p:sldId id="282" r:id="rId7"/>
    <p:sldId id="283" r:id="rId8"/>
    <p:sldId id="284" r:id="rId9"/>
    <p:sldId id="280" r:id="rId10"/>
    <p:sldId id="278" r:id="rId11"/>
    <p:sldId id="273" r:id="rId12"/>
    <p:sldId id="286" r:id="rId13"/>
    <p:sldId id="287" r:id="rId14"/>
    <p:sldId id="288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16DE9"/>
    <a:srgbClr val="8D77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713" autoAdjust="0"/>
    <p:restoredTop sz="94660"/>
  </p:normalViewPr>
  <p:slideViewPr>
    <p:cSldViewPr snapToGrid="0">
      <p:cViewPr varScale="1">
        <p:scale>
          <a:sx n="67" d="100"/>
          <a:sy n="67" d="100"/>
        </p:scale>
        <p:origin x="184" y="18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4/20/20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jp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9" name="TextBox 4"/>
          <p:cNvSpPr txBox="1"/>
          <p:nvPr/>
        </p:nvSpPr>
        <p:spPr>
          <a:xfrm>
            <a:off x="8940800" y="5806890"/>
            <a:ext cx="2558739" cy="4360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3360"/>
              </a:lnSpc>
            </a:pPr>
            <a:r>
              <a:rPr lang="es-CO" sz="2000" dirty="0">
                <a:solidFill>
                  <a:schemeClr val="bg1"/>
                </a:solidFill>
                <a:latin typeface="Franklin Gothic Book" panose="020B0503020102020204" pitchFamily="34" charset="0"/>
              </a:rPr>
              <a:t>2020 El Año del Hacer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E53724FC-AA5A-7E41-8D95-712367486D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9599" y="0"/>
            <a:ext cx="5645573" cy="2087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">
            <a:extLst>
              <a:ext uri="{FF2B5EF4-FFF2-40B4-BE49-F238E27FC236}">
                <a16:creationId xmlns:a16="http://schemas.microsoft.com/office/drawing/2014/main" id="{E094EE60-1600-114E-BDF8-1C4FE35B30AD}"/>
              </a:ext>
            </a:extLst>
          </p:cNvPr>
          <p:cNvSpPr/>
          <p:nvPr/>
        </p:nvSpPr>
        <p:spPr>
          <a:xfrm>
            <a:off x="376026" y="2242479"/>
            <a:ext cx="10612126" cy="5880995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wrap="square" lIns="0" tIns="50400" rIns="0" bIns="50400" anchor="ctr" compatLnSpc="0">
            <a:spAutoFit/>
          </a:bodyPr>
          <a:lstStyle/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sz="3500" b="1" dirty="0">
                <a:solidFill>
                  <a:srgbClr val="000000"/>
                </a:solidFill>
                <a:latin typeface="Arial" pitchFamily="18"/>
                <a:ea typeface="ＭＳ Ｐゴシック" pitchFamily="2"/>
                <a:cs typeface="Arial" pitchFamily="2"/>
              </a:rPr>
              <a:t>SISTEMA GLOBALMENTE ARMONIZADO (SGA)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O" altLang="es-CO" sz="36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Modulo 1.</a:t>
            </a:r>
            <a:r>
              <a:rPr lang="es-CO" altLang="es-CO" sz="3600" dirty="0">
                <a:latin typeface="Arial" panose="020B0604020202020204" pitchFamily="34" charset="0"/>
                <a:ea typeface="ＭＳ Ｐゴシック" panose="020B0600070205080204" pitchFamily="34" charset="-128"/>
                <a:cs typeface="Arial Unicode MS" panose="020B0604020202020204" pitchFamily="34" charset="-128"/>
              </a:rPr>
              <a:t> </a:t>
            </a: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altLang="es-CO" sz="3600" dirty="0">
              <a:latin typeface="Arial" panose="020B06040202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altLang="es-CO" sz="3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1 :Legislación aplicable a Riesgo Químico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2: Naturaleza y Calsificación  de Sustancias Químicas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s-CO" sz="3600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Tema 3: Vias de Ingreso</a:t>
            </a:r>
            <a:endParaRPr lang="es-CO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altLang="es-CO" sz="3600" dirty="0">
              <a:latin typeface="Arial" panose="020B0604020202020204" pitchFamily="34" charset="0"/>
              <a:ea typeface="ＭＳ Ｐゴシック" panose="020B0600070205080204" pitchFamily="34" charset="-128"/>
              <a:cs typeface="Arial Unicode MS" panose="020B0604020202020204" pitchFamily="34" charset="-128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  <a:p>
            <a:pPr eaLnBrk="1" fontAlgn="auto">
              <a:spcBef>
                <a:spcPts val="0"/>
              </a:spcBef>
              <a:spcAft>
                <a:spcPts val="0"/>
              </a:spcAft>
              <a:defRPr/>
            </a:pPr>
            <a:endParaRPr lang="es-CO" sz="3500" b="1" dirty="0">
              <a:solidFill>
                <a:srgbClr val="000000"/>
              </a:solidFill>
              <a:latin typeface="Arial" pitchFamily="18"/>
              <a:ea typeface="ＭＳ Ｐゴシック" pitchFamily="2"/>
              <a:cs typeface="Ari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83293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85374543-BBFA-CA48-A47B-A1F5D0C771A7}"/>
              </a:ext>
            </a:extLst>
          </p:cNvPr>
          <p:cNvSpPr/>
          <p:nvPr/>
        </p:nvSpPr>
        <p:spPr>
          <a:xfrm>
            <a:off x="2726267" y="308448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O" dirty="0"/>
              <a:t>Objetivos 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s-CO" dirty="0"/>
              <a:t>Identificar y brindar herramientas para gestionar los factores de riesgo presentes en el manejo de sustancias químicas para implementar acciones responsables encaminadas a la prevención de accidentes y enfermedades laborales.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es-CO" dirty="0"/>
              <a:t>Potencializar habilidades del cuidado para generar hábitos que promuevan la preservación y conservación de la vida.</a:t>
            </a:r>
          </a:p>
          <a:p>
            <a:pPr marL="285750" indent="-285750">
              <a:buFont typeface="Wingdings" pitchFamily="2" charset="2"/>
              <a:buChar char="§"/>
            </a:pPr>
            <a:endParaRPr lang="es-CO" dirty="0"/>
          </a:p>
        </p:txBody>
      </p:sp>
      <p:sp>
        <p:nvSpPr>
          <p:cNvPr id="3" name="object 10">
            <a:extLst>
              <a:ext uri="{FF2B5EF4-FFF2-40B4-BE49-F238E27FC236}">
                <a16:creationId xmlns:a16="http://schemas.microsoft.com/office/drawing/2014/main" id="{152CAFEB-C741-5A4D-A641-74E6E7D1AC8A}"/>
              </a:ext>
            </a:extLst>
          </p:cNvPr>
          <p:cNvSpPr/>
          <p:nvPr/>
        </p:nvSpPr>
        <p:spPr>
          <a:xfrm>
            <a:off x="0" y="3517538"/>
            <a:ext cx="2373630" cy="23736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2">
            <a:extLst>
              <a:ext uri="{FF2B5EF4-FFF2-40B4-BE49-F238E27FC236}">
                <a16:creationId xmlns:a16="http://schemas.microsoft.com/office/drawing/2014/main" id="{920FA6CF-1A36-E743-BE5C-B0C1A9A8D061}"/>
              </a:ext>
            </a:extLst>
          </p:cNvPr>
          <p:cNvGrpSpPr/>
          <p:nvPr/>
        </p:nvGrpSpPr>
        <p:grpSpPr>
          <a:xfrm>
            <a:off x="2149216" y="2340648"/>
            <a:ext cx="10042784" cy="4637544"/>
            <a:chOff x="2335595" y="1201166"/>
            <a:chExt cx="6629589" cy="4539615"/>
          </a:xfrm>
        </p:grpSpPr>
        <p:sp>
          <p:nvSpPr>
            <p:cNvPr id="5" name="object 3">
              <a:extLst>
                <a:ext uri="{FF2B5EF4-FFF2-40B4-BE49-F238E27FC236}">
                  <a16:creationId xmlns:a16="http://schemas.microsoft.com/office/drawing/2014/main" id="{F89413F7-A464-D44D-A0DE-0DAA70F123D1}"/>
                </a:ext>
              </a:extLst>
            </p:cNvPr>
            <p:cNvSpPr/>
            <p:nvPr/>
          </p:nvSpPr>
          <p:spPr>
            <a:xfrm>
              <a:off x="2483739" y="1201166"/>
              <a:ext cx="6481445" cy="4539615"/>
            </a:xfrm>
            <a:custGeom>
              <a:avLst/>
              <a:gdLst/>
              <a:ahLst/>
              <a:cxnLst/>
              <a:rect l="l" t="t" r="r" b="b"/>
              <a:pathLst>
                <a:path w="6481445" h="4539615">
                  <a:moveTo>
                    <a:pt x="141859" y="1134745"/>
                  </a:moveTo>
                  <a:lnTo>
                    <a:pt x="0" y="1134745"/>
                  </a:lnTo>
                  <a:lnTo>
                    <a:pt x="0" y="3404489"/>
                  </a:lnTo>
                  <a:lnTo>
                    <a:pt x="141859" y="3404489"/>
                  </a:lnTo>
                  <a:lnTo>
                    <a:pt x="141859" y="1134745"/>
                  </a:lnTo>
                  <a:close/>
                </a:path>
                <a:path w="6481445" h="4539615">
                  <a:moveTo>
                    <a:pt x="567436" y="1134745"/>
                  </a:moveTo>
                  <a:lnTo>
                    <a:pt x="283718" y="1134745"/>
                  </a:lnTo>
                  <a:lnTo>
                    <a:pt x="283718" y="3404489"/>
                  </a:lnTo>
                  <a:lnTo>
                    <a:pt x="567436" y="3404489"/>
                  </a:lnTo>
                  <a:lnTo>
                    <a:pt x="567436" y="1134745"/>
                  </a:lnTo>
                  <a:close/>
                </a:path>
                <a:path w="6481445" h="4539615">
                  <a:moveTo>
                    <a:pt x="4211701" y="0"/>
                  </a:moveTo>
                  <a:lnTo>
                    <a:pt x="4211701" y="1134745"/>
                  </a:lnTo>
                  <a:lnTo>
                    <a:pt x="709294" y="1134745"/>
                  </a:lnTo>
                  <a:lnTo>
                    <a:pt x="709294" y="3404489"/>
                  </a:lnTo>
                  <a:lnTo>
                    <a:pt x="4211701" y="3404489"/>
                  </a:lnTo>
                  <a:lnTo>
                    <a:pt x="4211701" y="4539284"/>
                  </a:lnTo>
                  <a:lnTo>
                    <a:pt x="6481445" y="2269617"/>
                  </a:lnTo>
                  <a:lnTo>
                    <a:pt x="4211701" y="0"/>
                  </a:lnTo>
                  <a:close/>
                </a:path>
              </a:pathLst>
            </a:custGeom>
            <a:solidFill>
              <a:srgbClr val="A68E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CA9B1C19-9ACE-424F-9994-33A0C8926A1A}"/>
                </a:ext>
              </a:extLst>
            </p:cNvPr>
            <p:cNvSpPr/>
            <p:nvPr/>
          </p:nvSpPr>
          <p:spPr>
            <a:xfrm>
              <a:off x="2335595" y="2638534"/>
              <a:ext cx="1906524" cy="2007107"/>
            </a:xfrm>
            <a:prstGeom prst="rect">
              <a:avLst/>
            </a:prstGeom>
            <a:blipFill>
              <a:blip r:embed="rId3" cstate="print"/>
              <a:stretch>
                <a:fillRect/>
              </a:stretch>
            </a:blip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7" name="Rectángulo 6">
            <a:extLst>
              <a:ext uri="{FF2B5EF4-FFF2-40B4-BE49-F238E27FC236}">
                <a16:creationId xmlns:a16="http://schemas.microsoft.com/office/drawing/2014/main" id="{BBBE2D25-CC9B-D342-BB0F-36C9DB7D6AD7}"/>
              </a:ext>
            </a:extLst>
          </p:cNvPr>
          <p:cNvSpPr/>
          <p:nvPr/>
        </p:nvSpPr>
        <p:spPr>
          <a:xfrm>
            <a:off x="2373630" y="4197317"/>
            <a:ext cx="2167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65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Definición de  </a:t>
            </a:r>
            <a:r>
              <a:rPr lang="es-CO" b="1" spc="-160" dirty="0">
                <a:solidFill>
                  <a:srgbClr val="FFFFFF"/>
                </a:solidFill>
                <a:latin typeface="Arial"/>
                <a:cs typeface="Arial"/>
              </a:rPr>
              <a:t>los 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criterios de  </a:t>
            </a:r>
            <a:r>
              <a:rPr lang="es-CO" b="1" spc="-140" dirty="0">
                <a:solidFill>
                  <a:srgbClr val="FFFFFF"/>
                </a:solidFill>
                <a:latin typeface="Arial"/>
                <a:cs typeface="Arial"/>
              </a:rPr>
              <a:t>clasificación</a:t>
            </a:r>
            <a:r>
              <a:rPr lang="es-CO" b="1" spc="-2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lang="es-CO" b="1" spc="-155" dirty="0">
                <a:solidFill>
                  <a:srgbClr val="FFFFFF"/>
                </a:solidFill>
                <a:latin typeface="Arial"/>
                <a:cs typeface="Arial"/>
              </a:rPr>
              <a:t>Peligros</a:t>
            </a:r>
            <a:endParaRPr lang="es-CO" dirty="0">
              <a:latin typeface="Arial"/>
              <a:cs typeface="Arial"/>
            </a:endParaRPr>
          </a:p>
        </p:txBody>
      </p:sp>
      <p:sp>
        <p:nvSpPr>
          <p:cNvPr id="8" name="object 6">
            <a:extLst>
              <a:ext uri="{FF2B5EF4-FFF2-40B4-BE49-F238E27FC236}">
                <a16:creationId xmlns:a16="http://schemas.microsoft.com/office/drawing/2014/main" id="{F0E6D8D7-9E66-A440-B580-A9921FC9E3CF}"/>
              </a:ext>
            </a:extLst>
          </p:cNvPr>
          <p:cNvSpPr/>
          <p:nvPr/>
        </p:nvSpPr>
        <p:spPr>
          <a:xfrm>
            <a:off x="5037299" y="3796214"/>
            <a:ext cx="2667368" cy="2002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ES" dirty="0"/>
          </a:p>
          <a:p>
            <a:pPr algn="ctr"/>
            <a:endParaRPr lang="es-CO" b="1" spc="-190" dirty="0">
              <a:solidFill>
                <a:srgbClr val="FFFFFF"/>
              </a:solidFill>
              <a:latin typeface="Arial"/>
              <a:cs typeface="Arial"/>
            </a:endParaRPr>
          </a:p>
          <a:p>
            <a:pPr algn="ctr"/>
            <a:r>
              <a:rPr lang="es-CO" b="1" spc="-190" dirty="0">
                <a:solidFill>
                  <a:srgbClr val="FFFFFF"/>
                </a:solidFill>
                <a:latin typeface="Arial"/>
                <a:cs typeface="Arial"/>
              </a:rPr>
              <a:t>Procesos 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lang="es-CO" b="1" spc="-165" dirty="0">
                <a:solidFill>
                  <a:srgbClr val="FFFFFF"/>
                </a:solidFill>
                <a:latin typeface="Arial"/>
                <a:cs typeface="Arial"/>
              </a:rPr>
              <a:t>Clasi</a:t>
            </a:r>
            <a:r>
              <a:rPr lang="es-CO" b="1" spc="-120" dirty="0">
                <a:solidFill>
                  <a:srgbClr val="FFFFFF"/>
                </a:solidFill>
                <a:latin typeface="Arial"/>
                <a:cs typeface="Arial"/>
              </a:rPr>
              <a:t>f</a:t>
            </a:r>
            <a:r>
              <a:rPr lang="es-CO" b="1" spc="-10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es-CO" b="1" spc="-21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es-CO" b="1" spc="-130" dirty="0">
                <a:solidFill>
                  <a:srgbClr val="FFFFFF"/>
                </a:solidFill>
                <a:latin typeface="Arial"/>
                <a:cs typeface="Arial"/>
              </a:rPr>
              <a:t>aci</a:t>
            </a:r>
            <a:r>
              <a:rPr lang="es-CO" b="1" spc="-16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lang="es-CO" b="1" spc="-85" dirty="0">
                <a:solidFill>
                  <a:srgbClr val="FFFFFF"/>
                </a:solidFill>
                <a:latin typeface="Arial"/>
                <a:cs typeface="Arial"/>
              </a:rPr>
              <a:t>n  </a:t>
            </a:r>
            <a:r>
              <a:rPr lang="es-CO" b="1" spc="-175" dirty="0">
                <a:solidFill>
                  <a:srgbClr val="FFFFFF"/>
                </a:solidFill>
                <a:latin typeface="Arial"/>
                <a:cs typeface="Arial"/>
              </a:rPr>
              <a:t>Sustancias </a:t>
            </a:r>
            <a:r>
              <a:rPr lang="es-CO" b="1" spc="-150" dirty="0">
                <a:solidFill>
                  <a:srgbClr val="FFFFFF"/>
                </a:solidFill>
                <a:latin typeface="Arial"/>
                <a:cs typeface="Arial"/>
              </a:rPr>
              <a:t>y  </a:t>
            </a:r>
            <a:r>
              <a:rPr lang="es-CO" b="1" spc="-140" dirty="0">
                <a:solidFill>
                  <a:srgbClr val="FFFFFF"/>
                </a:solidFill>
                <a:latin typeface="Arial"/>
                <a:cs typeface="Arial"/>
              </a:rPr>
              <a:t>Mezclas</a:t>
            </a:r>
            <a:endParaRPr lang="es-CO" dirty="0">
              <a:latin typeface="Arial"/>
              <a:cs typeface="Arial"/>
            </a:endParaRPr>
          </a:p>
          <a:p>
            <a:pPr algn="ctr"/>
            <a:endParaRPr dirty="0"/>
          </a:p>
        </p:txBody>
      </p:sp>
      <p:sp>
        <p:nvSpPr>
          <p:cNvPr id="9" name="object 8">
            <a:extLst>
              <a:ext uri="{FF2B5EF4-FFF2-40B4-BE49-F238E27FC236}">
                <a16:creationId xmlns:a16="http://schemas.microsoft.com/office/drawing/2014/main" id="{AFF3DDEC-7E1B-874F-9970-BFEEF3F5B900}"/>
              </a:ext>
            </a:extLst>
          </p:cNvPr>
          <p:cNvSpPr/>
          <p:nvPr/>
        </p:nvSpPr>
        <p:spPr>
          <a:xfrm>
            <a:off x="7700968" y="3735536"/>
            <a:ext cx="3034765" cy="199796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ES" dirty="0"/>
          </a:p>
          <a:p>
            <a:pPr algn="ctr"/>
            <a:endParaRPr lang="es-ES" dirty="0"/>
          </a:p>
          <a:p>
            <a:pPr algn="ctr"/>
            <a:r>
              <a:rPr lang="es-CO" b="1" spc="-175" dirty="0">
                <a:solidFill>
                  <a:srgbClr val="FFFFFF"/>
                </a:solidFill>
                <a:latin typeface="Arial"/>
                <a:cs typeface="Arial"/>
              </a:rPr>
              <a:t>Formas 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lang="es-CO" b="1" spc="-260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es-CO" b="1" spc="-145" dirty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lang="es-CO" b="1" spc="-13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es-CO" b="1" spc="-10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es-CO" b="1" spc="-225" dirty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lang="es-CO" b="1" spc="-170" dirty="0">
                <a:solidFill>
                  <a:srgbClr val="FFFFFF"/>
                </a:solidFill>
                <a:latin typeface="Arial"/>
                <a:cs typeface="Arial"/>
              </a:rPr>
              <a:t>ac</a:t>
            </a:r>
            <a:r>
              <a:rPr lang="es-CO" b="1" spc="-95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lang="es-CO" b="1" spc="-145" dirty="0">
                <a:solidFill>
                  <a:srgbClr val="FFFFFF"/>
                </a:solidFill>
                <a:latin typeface="Arial"/>
                <a:cs typeface="Arial"/>
              </a:rPr>
              <a:t>ó</a:t>
            </a:r>
            <a:r>
              <a:rPr lang="es-CO" b="1" spc="-135" dirty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lang="es-CO" b="1" spc="-95" dirty="0">
                <a:solidFill>
                  <a:srgbClr val="FFFFFF"/>
                </a:solidFill>
                <a:latin typeface="Arial"/>
                <a:cs typeface="Arial"/>
              </a:rPr>
              <a:t>:  </a:t>
            </a:r>
            <a:r>
              <a:rPr lang="es-CO" b="1" spc="-130" dirty="0">
                <a:solidFill>
                  <a:srgbClr val="FFFFFF"/>
                </a:solidFill>
                <a:latin typeface="Arial"/>
                <a:cs typeface="Arial"/>
              </a:rPr>
              <a:t>Etiquetas </a:t>
            </a:r>
            <a:r>
              <a:rPr lang="es-CO" b="1" spc="-150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</a:p>
          <a:p>
            <a:pPr algn="ctr"/>
            <a:r>
              <a:rPr lang="es-CO" b="1" spc="-150" dirty="0">
                <a:solidFill>
                  <a:srgbClr val="FFFFFF"/>
                </a:solidFill>
                <a:latin typeface="Arial"/>
                <a:cs typeface="Arial"/>
              </a:rPr>
              <a:t> Hojas </a:t>
            </a:r>
            <a:r>
              <a:rPr lang="es-CO" b="1" spc="-114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lang="es-CO" b="1" spc="-150" dirty="0">
                <a:solidFill>
                  <a:srgbClr val="FFFFFF"/>
                </a:solidFill>
                <a:latin typeface="Arial"/>
                <a:cs typeface="Arial"/>
              </a:rPr>
              <a:t>Seguridad</a:t>
            </a:r>
            <a:endParaRPr lang="es-CO" dirty="0">
              <a:latin typeface="Arial"/>
              <a:cs typeface="Arial"/>
            </a:endParaRPr>
          </a:p>
          <a:p>
            <a:pPr algn="ctr"/>
            <a:endParaRPr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FAAE94F-E439-E843-882D-A67BCE2999F1}"/>
              </a:ext>
            </a:extLst>
          </p:cNvPr>
          <p:cNvSpPr txBox="1"/>
          <p:nvPr/>
        </p:nvSpPr>
        <p:spPr>
          <a:xfrm>
            <a:off x="615753" y="6094796"/>
            <a:ext cx="21105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pc="-10" dirty="0">
                <a:latin typeface="Carlito"/>
                <a:cs typeface="Carlito"/>
              </a:rPr>
              <a:t>Revisión 6ta </a:t>
            </a:r>
            <a:r>
              <a:rPr lang="es-CO" spc="-5" dirty="0">
                <a:latin typeface="Carlito"/>
                <a:cs typeface="Carlito"/>
              </a:rPr>
              <a:t>de </a:t>
            </a:r>
            <a:r>
              <a:rPr lang="es-CO" dirty="0">
                <a:latin typeface="Carlito"/>
                <a:cs typeface="Carlito"/>
              </a:rPr>
              <a:t>2015</a:t>
            </a:r>
            <a:endParaRPr lang="es-CO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878DBA27-E677-3841-ABEF-895BE852354A}"/>
              </a:ext>
            </a:extLst>
          </p:cNvPr>
          <p:cNvSpPr txBox="1"/>
          <p:nvPr/>
        </p:nvSpPr>
        <p:spPr>
          <a:xfrm>
            <a:off x="263059" y="3062830"/>
            <a:ext cx="2127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spc="-5" dirty="0">
                <a:latin typeface="Verdana"/>
                <a:cs typeface="Verdana"/>
              </a:rPr>
              <a:t>El </a:t>
            </a:r>
            <a:r>
              <a:rPr lang="es-CO" b="1" dirty="0">
                <a:latin typeface="Verdana"/>
                <a:cs typeface="Verdana"/>
              </a:rPr>
              <a:t>libro</a:t>
            </a:r>
            <a:r>
              <a:rPr lang="es-CO" b="1" spc="-60" dirty="0">
                <a:latin typeface="Verdana"/>
                <a:cs typeface="Verdana"/>
              </a:rPr>
              <a:t> </a:t>
            </a:r>
            <a:r>
              <a:rPr lang="es-CO" b="1" dirty="0">
                <a:latin typeface="Verdana"/>
                <a:cs typeface="Verdana"/>
              </a:rPr>
              <a:t>Morado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0259844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>
            <a:extLst>
              <a:ext uri="{FF2B5EF4-FFF2-40B4-BE49-F238E27FC236}">
                <a16:creationId xmlns:a16="http://schemas.microsoft.com/office/drawing/2014/main" id="{E17ECA41-8383-A64B-884E-C82FD63580DE}"/>
              </a:ext>
            </a:extLst>
          </p:cNvPr>
          <p:cNvSpPr/>
          <p:nvPr/>
        </p:nvSpPr>
        <p:spPr>
          <a:xfrm>
            <a:off x="4226560" y="162560"/>
            <a:ext cx="3738880" cy="1149984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710">
              <a:lnSpc>
                <a:spcPct val="101000"/>
              </a:lnSpc>
              <a:spcBef>
                <a:spcPts val="355"/>
              </a:spcBef>
              <a:spcAft>
                <a:spcPts val="0"/>
              </a:spcAft>
            </a:pP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Convenios internacionales para la protección </a:t>
            </a:r>
            <a:r>
              <a:rPr lang="es-ES" spc="-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contra 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la contaminación </a:t>
            </a:r>
            <a:r>
              <a:rPr lang="es-ES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 </a:t>
            </a:r>
            <a:r>
              <a:rPr lang="es-ES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aguas marinas </a:t>
            </a:r>
            <a:r>
              <a:rPr lang="es-ES" spc="-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por hidrocarburos</a:t>
            </a:r>
            <a:endParaRPr lang="es-CO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FEAED195-E374-7A4C-AE3F-B95A3771F0A1}"/>
              </a:ext>
            </a:extLst>
          </p:cNvPr>
          <p:cNvCxnSpPr>
            <a:cxnSpLocks/>
          </p:cNvCxnSpPr>
          <p:nvPr/>
        </p:nvCxnSpPr>
        <p:spPr>
          <a:xfrm flipH="1" flipV="1">
            <a:off x="2292773" y="1053675"/>
            <a:ext cx="1933787" cy="13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FC554B72-4EDC-E54E-BCE0-D9D9AD9985E6}"/>
              </a:ext>
            </a:extLst>
          </p:cNvPr>
          <p:cNvCxnSpPr>
            <a:cxnSpLocks/>
          </p:cNvCxnSpPr>
          <p:nvPr/>
        </p:nvCxnSpPr>
        <p:spPr>
          <a:xfrm>
            <a:off x="2292773" y="1053675"/>
            <a:ext cx="0" cy="818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4B597BFD-AE0C-174A-A5D7-5F9AA0C59BB6}"/>
              </a:ext>
            </a:extLst>
          </p:cNvPr>
          <p:cNvSpPr/>
          <p:nvPr/>
        </p:nvSpPr>
        <p:spPr>
          <a:xfrm>
            <a:off x="1297093" y="1799112"/>
            <a:ext cx="11988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12/1981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9BEC9C23-7030-D249-9B98-8EC4EDDE1789}"/>
              </a:ext>
            </a:extLst>
          </p:cNvPr>
          <p:cNvSpPr/>
          <p:nvPr/>
        </p:nvSpPr>
        <p:spPr>
          <a:xfrm>
            <a:off x="3093720" y="1572576"/>
            <a:ext cx="9702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45/1985</a:t>
            </a:r>
          </a:p>
        </p:txBody>
      </p:sp>
      <p:sp>
        <p:nvSpPr>
          <p:cNvPr id="20" name="Rectángulo 19">
            <a:extLst>
              <a:ext uri="{FF2B5EF4-FFF2-40B4-BE49-F238E27FC236}">
                <a16:creationId xmlns:a16="http://schemas.microsoft.com/office/drawing/2014/main" id="{EFF67898-079F-E246-8206-5B01529DD6B1}"/>
              </a:ext>
            </a:extLst>
          </p:cNvPr>
          <p:cNvSpPr/>
          <p:nvPr/>
        </p:nvSpPr>
        <p:spPr>
          <a:xfrm>
            <a:off x="7777480" y="1555748"/>
            <a:ext cx="1198880" cy="49593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Ley 888/2004</a:t>
            </a:r>
          </a:p>
        </p:txBody>
      </p:sp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E195E232-131D-A344-94ED-CB66EB05913A}"/>
              </a:ext>
            </a:extLst>
          </p:cNvPr>
          <p:cNvCxnSpPr>
            <a:cxnSpLocks/>
          </p:cNvCxnSpPr>
          <p:nvPr/>
        </p:nvCxnSpPr>
        <p:spPr>
          <a:xfrm flipH="1">
            <a:off x="7965440" y="733424"/>
            <a:ext cx="822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22501ED-B1BA-DB43-928F-ADEF5585489C}"/>
              </a:ext>
            </a:extLst>
          </p:cNvPr>
          <p:cNvCxnSpPr>
            <a:cxnSpLocks/>
          </p:cNvCxnSpPr>
          <p:nvPr/>
        </p:nvCxnSpPr>
        <p:spPr>
          <a:xfrm>
            <a:off x="8747760" y="733424"/>
            <a:ext cx="0" cy="8188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05A3F3F-640B-0F4B-8ED2-B64CA9E3BC35}"/>
              </a:ext>
            </a:extLst>
          </p:cNvPr>
          <p:cNvCxnSpPr>
            <a:cxnSpLocks/>
          </p:cNvCxnSpPr>
          <p:nvPr/>
        </p:nvCxnSpPr>
        <p:spPr>
          <a:xfrm>
            <a:off x="1896533" y="2295048"/>
            <a:ext cx="0" cy="3292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D4B14F86-76FD-664C-948B-73FCABD9B157}"/>
              </a:ext>
            </a:extLst>
          </p:cNvPr>
          <p:cNvCxnSpPr>
            <a:cxnSpLocks/>
          </p:cNvCxnSpPr>
          <p:nvPr/>
        </p:nvCxnSpPr>
        <p:spPr>
          <a:xfrm>
            <a:off x="3578860" y="2068512"/>
            <a:ext cx="0" cy="5557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ángulo 26">
            <a:extLst>
              <a:ext uri="{FF2B5EF4-FFF2-40B4-BE49-F238E27FC236}">
                <a16:creationId xmlns:a16="http://schemas.microsoft.com/office/drawing/2014/main" id="{DEFACC54-3446-614C-AE76-AD9F346FDBF2}"/>
              </a:ext>
            </a:extLst>
          </p:cNvPr>
          <p:cNvSpPr/>
          <p:nvPr/>
        </p:nvSpPr>
        <p:spPr>
          <a:xfrm>
            <a:off x="1209040" y="2592382"/>
            <a:ext cx="9306560" cy="363535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/>
              <a:t>Linea  de Tiempo </a:t>
            </a:r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73031FCB-0CCA-AF4B-8D51-458E20C6E173}"/>
              </a:ext>
            </a:extLst>
          </p:cNvPr>
          <p:cNvCxnSpPr>
            <a:cxnSpLocks/>
          </p:cNvCxnSpPr>
          <p:nvPr/>
        </p:nvCxnSpPr>
        <p:spPr>
          <a:xfrm>
            <a:off x="8321040" y="2052741"/>
            <a:ext cx="0" cy="5148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ángulo 29">
            <a:extLst>
              <a:ext uri="{FF2B5EF4-FFF2-40B4-BE49-F238E27FC236}">
                <a16:creationId xmlns:a16="http://schemas.microsoft.com/office/drawing/2014/main" id="{689C61F8-908F-FB48-B01C-2F87241D0145}"/>
              </a:ext>
            </a:extLst>
          </p:cNvPr>
          <p:cNvSpPr/>
          <p:nvPr/>
        </p:nvSpPr>
        <p:spPr>
          <a:xfrm>
            <a:off x="9274386" y="68261"/>
            <a:ext cx="2799081" cy="99854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Decreto  1443 de 2014. del Sistema de Gestión de la Seguridad y Salud en el Trabajo (SG-SST).</a:t>
            </a:r>
            <a:endParaRPr lang="es-CO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31" name="Rectángulo 30">
            <a:extLst>
              <a:ext uri="{FF2B5EF4-FFF2-40B4-BE49-F238E27FC236}">
                <a16:creationId xmlns:a16="http://schemas.microsoft.com/office/drawing/2014/main" id="{419A3FF2-B399-F140-99B2-63C3C1F17FD7}"/>
              </a:ext>
            </a:extLst>
          </p:cNvPr>
          <p:cNvSpPr/>
          <p:nvPr/>
        </p:nvSpPr>
        <p:spPr>
          <a:xfrm>
            <a:off x="9274386" y="1407609"/>
            <a:ext cx="2799081" cy="85778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Decreto 4741 de 2005.</a:t>
            </a: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prevención y</a:t>
            </a:r>
            <a:r>
              <a:rPr lang="es-CO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el manejo de los</a:t>
            </a: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desechos o residuos</a:t>
            </a:r>
          </a:p>
          <a:p>
            <a:pPr marL="97155" algn="just">
              <a:lnSpc>
                <a:spcPts val="845"/>
              </a:lnSpc>
              <a:spcBef>
                <a:spcPts val="36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peligrosos</a:t>
            </a: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.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D6C7B4A6-59E1-1243-B38C-7170333AFA1A}"/>
              </a:ext>
            </a:extLst>
          </p:cNvPr>
          <p:cNvCxnSpPr>
            <a:cxnSpLocks/>
          </p:cNvCxnSpPr>
          <p:nvPr/>
        </p:nvCxnSpPr>
        <p:spPr>
          <a:xfrm>
            <a:off x="1209040" y="2782727"/>
            <a:ext cx="0" cy="1106648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034BF16D-CF26-4A4D-B019-DCDEB7B43652}"/>
              </a:ext>
            </a:extLst>
          </p:cNvPr>
          <p:cNvCxnSpPr>
            <a:cxnSpLocks/>
          </p:cNvCxnSpPr>
          <p:nvPr/>
        </p:nvCxnSpPr>
        <p:spPr>
          <a:xfrm>
            <a:off x="2292773" y="2980489"/>
            <a:ext cx="0" cy="790575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8614D3CA-FEFE-284A-98E5-2AFB421D243F}"/>
              </a:ext>
            </a:extLst>
          </p:cNvPr>
          <p:cNvCxnSpPr>
            <a:cxnSpLocks/>
          </p:cNvCxnSpPr>
          <p:nvPr/>
        </p:nvCxnSpPr>
        <p:spPr>
          <a:xfrm>
            <a:off x="9150773" y="733424"/>
            <a:ext cx="0" cy="1890872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145106B9-8740-B64A-BF90-B52D87E400D9}"/>
              </a:ext>
            </a:extLst>
          </p:cNvPr>
          <p:cNvCxnSpPr>
            <a:cxnSpLocks/>
          </p:cNvCxnSpPr>
          <p:nvPr/>
        </p:nvCxnSpPr>
        <p:spPr>
          <a:xfrm flipH="1">
            <a:off x="9150773" y="733424"/>
            <a:ext cx="123613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7" name="Conector recto 46">
            <a:extLst>
              <a:ext uri="{FF2B5EF4-FFF2-40B4-BE49-F238E27FC236}">
                <a16:creationId xmlns:a16="http://schemas.microsoft.com/office/drawing/2014/main" id="{A24A3DB7-9E0A-4E4A-9CCD-F8B0786951E6}"/>
              </a:ext>
            </a:extLst>
          </p:cNvPr>
          <p:cNvCxnSpPr>
            <a:cxnSpLocks/>
          </p:cNvCxnSpPr>
          <p:nvPr/>
        </p:nvCxnSpPr>
        <p:spPr>
          <a:xfrm>
            <a:off x="8625840" y="2236813"/>
            <a:ext cx="0" cy="367002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9" name="Conector recto 48">
            <a:extLst>
              <a:ext uri="{FF2B5EF4-FFF2-40B4-BE49-F238E27FC236}">
                <a16:creationId xmlns:a16="http://schemas.microsoft.com/office/drawing/2014/main" id="{CF08E12E-BE00-B54C-8508-CB842D54B785}"/>
              </a:ext>
            </a:extLst>
          </p:cNvPr>
          <p:cNvCxnSpPr>
            <a:cxnSpLocks/>
          </p:cNvCxnSpPr>
          <p:nvPr/>
        </p:nvCxnSpPr>
        <p:spPr>
          <a:xfrm flipH="1">
            <a:off x="8625840" y="2236813"/>
            <a:ext cx="653627" cy="0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Conector recto 51">
            <a:extLst>
              <a:ext uri="{FF2B5EF4-FFF2-40B4-BE49-F238E27FC236}">
                <a16:creationId xmlns:a16="http://schemas.microsoft.com/office/drawing/2014/main" id="{CE1AEA69-5A7B-7D43-AE5C-F3A42D7921AE}"/>
              </a:ext>
            </a:extLst>
          </p:cNvPr>
          <p:cNvCxnSpPr>
            <a:cxnSpLocks/>
          </p:cNvCxnSpPr>
          <p:nvPr/>
        </p:nvCxnSpPr>
        <p:spPr>
          <a:xfrm>
            <a:off x="11338560" y="2782727"/>
            <a:ext cx="0" cy="454487"/>
          </a:xfrm>
          <a:prstGeom prst="line">
            <a:avLst/>
          </a:prstGeom>
          <a:ln>
            <a:solidFill>
              <a:srgbClr val="816DE9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3" name="Rectángulo 52">
            <a:extLst>
              <a:ext uri="{FF2B5EF4-FFF2-40B4-BE49-F238E27FC236}">
                <a16:creationId xmlns:a16="http://schemas.microsoft.com/office/drawing/2014/main" id="{02BD2D28-3651-714D-BE81-920898D2437B}"/>
              </a:ext>
            </a:extLst>
          </p:cNvPr>
          <p:cNvSpPr/>
          <p:nvPr/>
        </p:nvSpPr>
        <p:spPr>
          <a:xfrm>
            <a:off x="10272606" y="3237214"/>
            <a:ext cx="1800862" cy="1842785"/>
          </a:xfrm>
          <a:prstGeom prst="rect">
            <a:avLst/>
          </a:prstGeom>
          <a:solidFill>
            <a:srgbClr val="8D77E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RESOLUCIÓN 0001 DEL 08 DE ENERO DE 2015; CONTROL DE SUSTANCIAS Y PRODUCTOS QUIMICOS</a:t>
            </a:r>
            <a:endParaRPr lang="es-CO" sz="12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5A0C1171-2E8A-E841-96A0-113CF20C24A3}"/>
              </a:ext>
            </a:extLst>
          </p:cNvPr>
          <p:cNvSpPr/>
          <p:nvPr/>
        </p:nvSpPr>
        <p:spPr>
          <a:xfrm>
            <a:off x="868883" y="4026814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1980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sp>
        <p:nvSpPr>
          <p:cNvPr id="56" name="Rectángulo 55">
            <a:extLst>
              <a:ext uri="{FF2B5EF4-FFF2-40B4-BE49-F238E27FC236}">
                <a16:creationId xmlns:a16="http://schemas.microsoft.com/office/drawing/2014/main" id="{FA490BD6-E035-7D4C-9D03-12E0DF2B6900}"/>
              </a:ext>
            </a:extLst>
          </p:cNvPr>
          <p:cNvSpPr/>
          <p:nvPr/>
        </p:nvSpPr>
        <p:spPr>
          <a:xfrm>
            <a:off x="1903695" y="3795636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1990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57" name="Conector recto 56">
            <a:extLst>
              <a:ext uri="{FF2B5EF4-FFF2-40B4-BE49-F238E27FC236}">
                <a16:creationId xmlns:a16="http://schemas.microsoft.com/office/drawing/2014/main" id="{56D20614-10E9-074D-AAE2-C97991C165D6}"/>
              </a:ext>
            </a:extLst>
          </p:cNvPr>
          <p:cNvCxnSpPr>
            <a:cxnSpLocks/>
          </p:cNvCxnSpPr>
          <p:nvPr/>
        </p:nvCxnSpPr>
        <p:spPr>
          <a:xfrm>
            <a:off x="1859279" y="2969049"/>
            <a:ext cx="0" cy="236495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ctor recto 58">
            <a:extLst>
              <a:ext uri="{FF2B5EF4-FFF2-40B4-BE49-F238E27FC236}">
                <a16:creationId xmlns:a16="http://schemas.microsoft.com/office/drawing/2014/main" id="{7EDBE761-94E1-1D4F-BC1B-903DB4236007}"/>
              </a:ext>
            </a:extLst>
          </p:cNvPr>
          <p:cNvCxnSpPr>
            <a:cxnSpLocks/>
          </p:cNvCxnSpPr>
          <p:nvPr/>
        </p:nvCxnSpPr>
        <p:spPr>
          <a:xfrm>
            <a:off x="5151543" y="2961782"/>
            <a:ext cx="0" cy="2355285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recto 59">
            <a:extLst>
              <a:ext uri="{FF2B5EF4-FFF2-40B4-BE49-F238E27FC236}">
                <a16:creationId xmlns:a16="http://schemas.microsoft.com/office/drawing/2014/main" id="{00876F6B-21AA-0345-B18C-916FFC615E98}"/>
              </a:ext>
            </a:extLst>
          </p:cNvPr>
          <p:cNvCxnSpPr>
            <a:cxnSpLocks/>
          </p:cNvCxnSpPr>
          <p:nvPr/>
        </p:nvCxnSpPr>
        <p:spPr>
          <a:xfrm>
            <a:off x="3290146" y="2982181"/>
            <a:ext cx="0" cy="609889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Rectángulo 62">
            <a:extLst>
              <a:ext uri="{FF2B5EF4-FFF2-40B4-BE49-F238E27FC236}">
                <a16:creationId xmlns:a16="http://schemas.microsoft.com/office/drawing/2014/main" id="{3027B717-1111-5848-AE2C-3DC4A5D35F14}"/>
              </a:ext>
            </a:extLst>
          </p:cNvPr>
          <p:cNvSpPr/>
          <p:nvPr/>
        </p:nvSpPr>
        <p:spPr>
          <a:xfrm>
            <a:off x="2666770" y="3592070"/>
            <a:ext cx="2066290" cy="919692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>
              <a:spcBef>
                <a:spcPts val="450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Ley 55/1993.</a:t>
            </a:r>
            <a:endParaRPr lang="es-CO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 marR="135255">
              <a:lnSpc>
                <a:spcPct val="106000"/>
              </a:lnSpc>
              <a:spcBef>
                <a:spcPts val="45"/>
              </a:spcBef>
              <a:spcAft>
                <a:spcPts val="0"/>
              </a:spcAft>
            </a:pPr>
            <a:r>
              <a:rPr lang="es-ES" sz="14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Seguridad Productos químicos en el trabajo</a:t>
            </a:r>
            <a:endParaRPr lang="es-CO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64" name="Rectángulo 63">
            <a:extLst>
              <a:ext uri="{FF2B5EF4-FFF2-40B4-BE49-F238E27FC236}">
                <a16:creationId xmlns:a16="http://schemas.microsoft.com/office/drawing/2014/main" id="{68E519CB-1672-A04E-B0F7-9F29DB9965A5}"/>
              </a:ext>
            </a:extLst>
          </p:cNvPr>
          <p:cNvSpPr/>
          <p:nvPr/>
        </p:nvSpPr>
        <p:spPr>
          <a:xfrm>
            <a:off x="5822597" y="3551060"/>
            <a:ext cx="1742442" cy="1001711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3345">
              <a:spcBef>
                <a:spcPts val="450"/>
              </a:spcBef>
              <a:spcAft>
                <a:spcPts val="0"/>
              </a:spcAft>
            </a:pPr>
            <a:endParaRPr lang="es-ES" sz="14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4615">
              <a:lnSpc>
                <a:spcPts val="85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Decreto. 1609/2002.</a:t>
            </a:r>
            <a:endParaRPr lang="es-CO" sz="12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marL="94615" marR="48895">
              <a:lnSpc>
                <a:spcPct val="101000"/>
              </a:lnSpc>
              <a:spcAft>
                <a:spcPts val="0"/>
              </a:spcAft>
            </a:pP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Transporte terrestre de mercancías peligrosas en Colombia</a:t>
            </a:r>
            <a:endParaRPr lang="es-CO" sz="12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E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id="{AF1318A8-607F-874B-BD5B-B8F3989FC41F}"/>
              </a:ext>
            </a:extLst>
          </p:cNvPr>
          <p:cNvCxnSpPr>
            <a:cxnSpLocks/>
          </p:cNvCxnSpPr>
          <p:nvPr/>
        </p:nvCxnSpPr>
        <p:spPr>
          <a:xfrm>
            <a:off x="6338147" y="2980489"/>
            <a:ext cx="0" cy="514822"/>
          </a:xfrm>
          <a:prstGeom prst="line">
            <a:avLst/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Conector recto de flecha 68">
            <a:extLst>
              <a:ext uri="{FF2B5EF4-FFF2-40B4-BE49-F238E27FC236}">
                <a16:creationId xmlns:a16="http://schemas.microsoft.com/office/drawing/2014/main" id="{D0F45606-71AA-084D-93FB-8306542562F2}"/>
              </a:ext>
            </a:extLst>
          </p:cNvPr>
          <p:cNvCxnSpPr>
            <a:cxnSpLocks/>
          </p:cNvCxnSpPr>
          <p:nvPr/>
        </p:nvCxnSpPr>
        <p:spPr>
          <a:xfrm>
            <a:off x="5476241" y="2980489"/>
            <a:ext cx="0" cy="790575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Rectángulo 69">
            <a:extLst>
              <a:ext uri="{FF2B5EF4-FFF2-40B4-BE49-F238E27FC236}">
                <a16:creationId xmlns:a16="http://schemas.microsoft.com/office/drawing/2014/main" id="{7ACD4993-496F-8C49-8B2E-6C91DB3A6C2A}"/>
              </a:ext>
            </a:extLst>
          </p:cNvPr>
          <p:cNvSpPr/>
          <p:nvPr/>
        </p:nvSpPr>
        <p:spPr>
          <a:xfrm>
            <a:off x="5107056" y="3802729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2000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71" name="Conector recto de flecha 70">
            <a:extLst>
              <a:ext uri="{FF2B5EF4-FFF2-40B4-BE49-F238E27FC236}">
                <a16:creationId xmlns:a16="http://schemas.microsoft.com/office/drawing/2014/main" id="{0F48248F-BE27-B941-88B3-FCC6672163CB}"/>
              </a:ext>
            </a:extLst>
          </p:cNvPr>
          <p:cNvCxnSpPr>
            <a:cxnSpLocks/>
          </p:cNvCxnSpPr>
          <p:nvPr/>
        </p:nvCxnSpPr>
        <p:spPr>
          <a:xfrm>
            <a:off x="7965440" y="2969049"/>
            <a:ext cx="0" cy="1365542"/>
          </a:xfrm>
          <a:prstGeom prst="straightConnector1">
            <a:avLst/>
          </a:prstGeom>
          <a:ln>
            <a:solidFill>
              <a:srgbClr val="92D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ctángulo 72">
            <a:extLst>
              <a:ext uri="{FF2B5EF4-FFF2-40B4-BE49-F238E27FC236}">
                <a16:creationId xmlns:a16="http://schemas.microsoft.com/office/drawing/2014/main" id="{2C57DF24-3CA7-1942-B062-67266E30AF65}"/>
              </a:ext>
            </a:extLst>
          </p:cNvPr>
          <p:cNvSpPr/>
          <p:nvPr/>
        </p:nvSpPr>
        <p:spPr>
          <a:xfrm>
            <a:off x="7539760" y="4313514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2010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cxnSp>
        <p:nvCxnSpPr>
          <p:cNvPr id="75" name="Conector recto 74">
            <a:extLst>
              <a:ext uri="{FF2B5EF4-FFF2-40B4-BE49-F238E27FC236}">
                <a16:creationId xmlns:a16="http://schemas.microsoft.com/office/drawing/2014/main" id="{3378303A-E8D1-4A45-9B58-78B58597B7AB}"/>
              </a:ext>
            </a:extLst>
          </p:cNvPr>
          <p:cNvCxnSpPr>
            <a:cxnSpLocks/>
          </p:cNvCxnSpPr>
          <p:nvPr/>
        </p:nvCxnSpPr>
        <p:spPr>
          <a:xfrm flipH="1">
            <a:off x="10515600" y="2788018"/>
            <a:ext cx="822960" cy="0"/>
          </a:xfrm>
          <a:prstGeom prst="line">
            <a:avLst/>
          </a:prstGeom>
          <a:ln>
            <a:solidFill>
              <a:srgbClr val="816DE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Conector recto 76">
            <a:extLst>
              <a:ext uri="{FF2B5EF4-FFF2-40B4-BE49-F238E27FC236}">
                <a16:creationId xmlns:a16="http://schemas.microsoft.com/office/drawing/2014/main" id="{3296729A-3C20-E34E-B948-FB60EDBE5B14}"/>
              </a:ext>
            </a:extLst>
          </p:cNvPr>
          <p:cNvCxnSpPr>
            <a:cxnSpLocks/>
          </p:cNvCxnSpPr>
          <p:nvPr/>
        </p:nvCxnSpPr>
        <p:spPr>
          <a:xfrm>
            <a:off x="10515600" y="2833749"/>
            <a:ext cx="0" cy="302087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79" name="Conector recto 78">
            <a:extLst>
              <a:ext uri="{FF2B5EF4-FFF2-40B4-BE49-F238E27FC236}">
                <a16:creationId xmlns:a16="http://schemas.microsoft.com/office/drawing/2014/main" id="{BD4E10D9-A4DA-EA47-8873-187924C73D6C}"/>
              </a:ext>
            </a:extLst>
          </p:cNvPr>
          <p:cNvCxnSpPr>
            <a:cxnSpLocks/>
          </p:cNvCxnSpPr>
          <p:nvPr/>
        </p:nvCxnSpPr>
        <p:spPr>
          <a:xfrm flipH="1">
            <a:off x="9692640" y="3135836"/>
            <a:ext cx="822960" cy="0"/>
          </a:xfrm>
          <a:prstGeom prst="line">
            <a:avLst/>
          </a:prstGeom>
          <a:ln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Conector recto 79">
            <a:extLst>
              <a:ext uri="{FF2B5EF4-FFF2-40B4-BE49-F238E27FC236}">
                <a16:creationId xmlns:a16="http://schemas.microsoft.com/office/drawing/2014/main" id="{6D1816C1-F987-754A-B15D-68DDE289EF61}"/>
              </a:ext>
            </a:extLst>
          </p:cNvPr>
          <p:cNvCxnSpPr>
            <a:cxnSpLocks/>
          </p:cNvCxnSpPr>
          <p:nvPr/>
        </p:nvCxnSpPr>
        <p:spPr>
          <a:xfrm>
            <a:off x="9692640" y="3135836"/>
            <a:ext cx="0" cy="97467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2" name="Rectángulo 81">
            <a:extLst>
              <a:ext uri="{FF2B5EF4-FFF2-40B4-BE49-F238E27FC236}">
                <a16:creationId xmlns:a16="http://schemas.microsoft.com/office/drawing/2014/main" id="{EB70D201-2AF6-B641-A0EA-07E77B1D8804}"/>
              </a:ext>
            </a:extLst>
          </p:cNvPr>
          <p:cNvSpPr/>
          <p:nvPr/>
        </p:nvSpPr>
        <p:spPr>
          <a:xfrm>
            <a:off x="9252576" y="4139640"/>
            <a:ext cx="68031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7155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</a:pPr>
            <a:r>
              <a:rPr lang="es-ES" sz="1400" dirty="0"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2015</a:t>
            </a:r>
            <a:endParaRPr lang="es-CO" sz="1400" dirty="0"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</p:txBody>
      </p:sp>
      <p:sp>
        <p:nvSpPr>
          <p:cNvPr id="83" name="Rectángulo 82">
            <a:extLst>
              <a:ext uri="{FF2B5EF4-FFF2-40B4-BE49-F238E27FC236}">
                <a16:creationId xmlns:a16="http://schemas.microsoft.com/office/drawing/2014/main" id="{39F774F8-A0A2-5F43-8F1A-1A7E61E12B98}"/>
              </a:ext>
            </a:extLst>
          </p:cNvPr>
          <p:cNvSpPr/>
          <p:nvPr/>
        </p:nvSpPr>
        <p:spPr>
          <a:xfrm>
            <a:off x="230275" y="5333999"/>
            <a:ext cx="3481493" cy="839719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spc="15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r>
              <a:rPr lang="es-ES" sz="1200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Decreto</a:t>
            </a:r>
            <a:r>
              <a:rPr lang="es-ES" sz="1200" spc="-1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919/1989.</a:t>
            </a:r>
            <a:r>
              <a:rPr lang="es-ES" sz="1200" spc="-8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Plan</a:t>
            </a:r>
            <a:r>
              <a:rPr lang="es-ES" sz="1200" spc="-9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Nacional</a:t>
            </a:r>
            <a:r>
              <a:rPr lang="es-ES" sz="1200" spc="-1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8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Atención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y</a:t>
            </a:r>
            <a:r>
              <a:rPr lang="es-ES" sz="1200" spc="-2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desastres</a:t>
            </a:r>
            <a:endParaRPr lang="es-CO" sz="12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84" name="Rectángulo 83">
            <a:extLst>
              <a:ext uri="{FF2B5EF4-FFF2-40B4-BE49-F238E27FC236}">
                <a16:creationId xmlns:a16="http://schemas.microsoft.com/office/drawing/2014/main" id="{C2AD7023-0160-6340-8274-46A698B6D499}"/>
              </a:ext>
            </a:extLst>
          </p:cNvPr>
          <p:cNvSpPr/>
          <p:nvPr/>
        </p:nvSpPr>
        <p:spPr>
          <a:xfrm>
            <a:off x="4164383" y="5317066"/>
            <a:ext cx="3481493" cy="840947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1200" spc="15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r>
              <a:rPr lang="es-ES" sz="1200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Decreto</a:t>
            </a:r>
            <a:r>
              <a:rPr lang="es-ES" sz="1200" spc="-10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321</a:t>
            </a:r>
            <a:r>
              <a:rPr lang="es-ES" sz="1200" spc="-9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8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1999</a:t>
            </a:r>
            <a:r>
              <a:rPr lang="es-ES" sz="1200" spc="-1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Plan</a:t>
            </a:r>
            <a:r>
              <a:rPr lang="es-ES" sz="1200" spc="-10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Nacional</a:t>
            </a:r>
            <a:r>
              <a:rPr lang="es-ES" sz="1200" spc="-7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9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Contingencia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contra</a:t>
            </a:r>
            <a:r>
              <a:rPr lang="es-ES" sz="1200" spc="-6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derrames</a:t>
            </a:r>
            <a:r>
              <a:rPr lang="es-ES" sz="1200" spc="-9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de</a:t>
            </a:r>
            <a:r>
              <a:rPr lang="es-ES" sz="1200" spc="-9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hidrocarburos</a:t>
            </a:r>
            <a:r>
              <a:rPr lang="es-ES" sz="1200" spc="-9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y</a:t>
            </a:r>
            <a:r>
              <a:rPr lang="es-ES" sz="1200" spc="-115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otras</a:t>
            </a:r>
            <a:r>
              <a:rPr lang="es-ES" sz="1200" spc="-9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 </a:t>
            </a:r>
            <a:r>
              <a:rPr lang="es-ES" sz="1200" spc="-20" dirty="0">
                <a:solidFill>
                  <a:schemeClr val="tx1"/>
                </a:solidFill>
                <a:latin typeface="Arial" panose="020B0604020202020204" pitchFamily="34" charset="0"/>
                <a:ea typeface="Carlito"/>
                <a:cs typeface="Arial" panose="020B0604020202020204" pitchFamily="34" charset="0"/>
              </a:rPr>
              <a:t>sustancias</a:t>
            </a:r>
            <a:endParaRPr lang="es-CO" sz="1200" dirty="0">
              <a:solidFill>
                <a:schemeClr val="tx1"/>
              </a:solidFill>
              <a:latin typeface="Arial" panose="020B0604020202020204" pitchFamily="34" charset="0"/>
              <a:ea typeface="Carlito"/>
              <a:cs typeface="Arial" panose="020B0604020202020204" pitchFamily="34" charset="0"/>
            </a:endParaRPr>
          </a:p>
          <a:p>
            <a:pPr algn="ctr"/>
            <a:endParaRPr lang="es-CO" dirty="0"/>
          </a:p>
        </p:txBody>
      </p:sp>
      <p:sp>
        <p:nvSpPr>
          <p:cNvPr id="86" name="Text Box 331">
            <a:extLst>
              <a:ext uri="{FF2B5EF4-FFF2-40B4-BE49-F238E27FC236}">
                <a16:creationId xmlns:a16="http://schemas.microsoft.com/office/drawing/2014/main" id="{A7DD027D-3F2E-BB45-8AEA-8112EED199DB}"/>
              </a:ext>
            </a:extLst>
          </p:cNvPr>
          <p:cNvSpPr txBox="1">
            <a:spLocks noChangeAspect="1" noEditPoints="1" noChangeArrowheads="1" noChangeShapeType="1" noTextEdit="1"/>
          </p:cNvSpPr>
          <p:nvPr/>
        </p:nvSpPr>
        <p:spPr bwMode="auto">
          <a:xfrm>
            <a:off x="8621165" y="6100209"/>
            <a:ext cx="1843405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0" tIns="0" rIns="0" bIns="0" anchor="t" anchorCtr="0" upright="1">
            <a:noAutofit/>
          </a:bodyPr>
          <a:lstStyle/>
          <a:p>
            <a:pPr marL="92075" marR="85725">
              <a:lnSpc>
                <a:spcPct val="97000"/>
              </a:lnSpc>
              <a:spcBef>
                <a:spcPts val="415"/>
              </a:spcBef>
              <a:spcAft>
                <a:spcPts val="0"/>
              </a:spcAft>
            </a:pPr>
            <a:endParaRPr lang="es-CO" sz="1100" dirty="0">
              <a:effectLst/>
              <a:latin typeface="Carlito"/>
              <a:ea typeface="Carlito"/>
              <a:cs typeface="Carlito"/>
            </a:endParaRPr>
          </a:p>
        </p:txBody>
      </p:sp>
    </p:spTree>
    <p:extLst>
      <p:ext uri="{BB962C8B-B14F-4D97-AF65-F5344CB8AC3E}">
        <p14:creationId xmlns:p14="http://schemas.microsoft.com/office/powerpoint/2010/main" val="1026309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BEC3DD0-E041-4141-A082-E6ECB6DBE7FA}"/>
              </a:ext>
            </a:extLst>
          </p:cNvPr>
          <p:cNvSpPr/>
          <p:nvPr/>
        </p:nvSpPr>
        <p:spPr>
          <a:xfrm>
            <a:off x="2472265" y="0"/>
            <a:ext cx="902546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5"/>
              </a:spcBef>
            </a:pPr>
            <a:r>
              <a:rPr lang="es-CO" spc="-5" dirty="0">
                <a:latin typeface="Arial"/>
                <a:cs typeface="Arial"/>
              </a:rPr>
              <a:t>El </a:t>
            </a:r>
            <a:r>
              <a:rPr lang="es-CO" dirty="0">
                <a:latin typeface="Arial"/>
                <a:cs typeface="Arial"/>
              </a:rPr>
              <a:t>SGA se basa </a:t>
            </a:r>
            <a:r>
              <a:rPr lang="es-CO" spc="-10" dirty="0">
                <a:latin typeface="Arial"/>
                <a:cs typeface="Arial"/>
              </a:rPr>
              <a:t>en </a:t>
            </a:r>
            <a:r>
              <a:rPr lang="es-CO" dirty="0">
                <a:latin typeface="Arial"/>
                <a:cs typeface="Arial"/>
              </a:rPr>
              <a:t>el </a:t>
            </a:r>
            <a:r>
              <a:rPr lang="es-CO" spc="-5" dirty="0">
                <a:latin typeface="Arial"/>
                <a:cs typeface="Arial"/>
              </a:rPr>
              <a:t>mandato </a:t>
            </a:r>
            <a:r>
              <a:rPr lang="es-CO" dirty="0">
                <a:latin typeface="Arial"/>
                <a:cs typeface="Arial"/>
              </a:rPr>
              <a:t>de </a:t>
            </a:r>
            <a:r>
              <a:rPr lang="es-CO" spc="-5" dirty="0">
                <a:latin typeface="Arial"/>
                <a:cs typeface="Arial"/>
              </a:rPr>
              <a:t>la Conferencia </a:t>
            </a:r>
            <a:r>
              <a:rPr lang="es-CO" dirty="0">
                <a:latin typeface="Arial"/>
                <a:cs typeface="Arial"/>
              </a:rPr>
              <a:t>de las Naciones  Unidas sobre el Medio Ambiente y el Desarrollo (CNUMAD) de</a:t>
            </a:r>
            <a:r>
              <a:rPr lang="es-CO" spc="-27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1992:</a:t>
            </a: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lang="es-CO" sz="2000" dirty="0">
              <a:latin typeface="Arial"/>
              <a:cs typeface="Arial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lang="es-CO" dirty="0">
                <a:latin typeface="Arial"/>
                <a:cs typeface="Arial"/>
              </a:rPr>
              <a:t>Parágrafo</a:t>
            </a:r>
            <a:r>
              <a:rPr lang="es-CO" spc="-60" dirty="0">
                <a:latin typeface="Arial"/>
                <a:cs typeface="Arial"/>
              </a:rPr>
              <a:t> </a:t>
            </a:r>
            <a:r>
              <a:rPr lang="es-CO" dirty="0">
                <a:latin typeface="Arial"/>
                <a:cs typeface="Arial"/>
              </a:rPr>
              <a:t>27:</a:t>
            </a:r>
          </a:p>
          <a:p>
            <a:pPr marL="12700" algn="just">
              <a:lnSpc>
                <a:spcPct val="100000"/>
              </a:lnSpc>
            </a:pPr>
            <a:r>
              <a:rPr lang="es-CO" spc="-5" dirty="0">
                <a:latin typeface="Arial"/>
                <a:cs typeface="Arial"/>
              </a:rPr>
              <a:t>“</a:t>
            </a:r>
            <a:r>
              <a:rPr lang="es-CO" sz="1600" b="1" i="1" spc="-5" dirty="0">
                <a:latin typeface="Arial"/>
                <a:cs typeface="Arial"/>
              </a:rPr>
              <a:t>Para el </a:t>
            </a:r>
            <a:r>
              <a:rPr lang="es-CO" sz="1600" b="1" i="1" dirty="0">
                <a:latin typeface="Arial"/>
                <a:cs typeface="Arial"/>
              </a:rPr>
              <a:t>año </a:t>
            </a:r>
            <a:r>
              <a:rPr lang="es-CO" sz="1600" b="1" i="1" spc="-5" dirty="0">
                <a:latin typeface="Arial"/>
                <a:cs typeface="Arial"/>
              </a:rPr>
              <a:t>2000 debería disponerse, dentro de </a:t>
            </a:r>
            <a:r>
              <a:rPr lang="es-CO" sz="1600" b="1" i="1" dirty="0">
                <a:latin typeface="Arial"/>
                <a:cs typeface="Arial"/>
              </a:rPr>
              <a:t>lo </a:t>
            </a:r>
            <a:r>
              <a:rPr lang="es-CO" sz="1600" b="1" i="1" spc="-5" dirty="0">
                <a:latin typeface="Arial"/>
                <a:cs typeface="Arial"/>
              </a:rPr>
              <a:t>posible, de </a:t>
            </a:r>
            <a:r>
              <a:rPr lang="es-CO" sz="1600" b="1" i="1" dirty="0">
                <a:latin typeface="Arial"/>
                <a:cs typeface="Arial"/>
              </a:rPr>
              <a:t>un</a:t>
            </a:r>
            <a:r>
              <a:rPr lang="es-CO" sz="1600" b="1" i="1" spc="470" dirty="0">
                <a:latin typeface="Arial"/>
                <a:cs typeface="Arial"/>
              </a:rPr>
              <a:t> </a:t>
            </a:r>
            <a:r>
              <a:rPr lang="es-CO" sz="1600" b="1" i="1" spc="-10" dirty="0">
                <a:latin typeface="Arial"/>
                <a:cs typeface="Arial"/>
              </a:rPr>
              <a:t>sistema</a:t>
            </a:r>
            <a:endParaRPr lang="es-CO" sz="1600" dirty="0">
              <a:latin typeface="Arial"/>
              <a:cs typeface="Arial"/>
            </a:endParaRPr>
          </a:p>
          <a:p>
            <a:pPr marL="12700" marR="5715" algn="just">
              <a:lnSpc>
                <a:spcPct val="100000"/>
              </a:lnSpc>
              <a:spcBef>
                <a:spcPts val="10"/>
              </a:spcBef>
            </a:pPr>
            <a:r>
              <a:rPr lang="es-CO" sz="1600" b="1" i="1" dirty="0">
                <a:latin typeface="Arial"/>
                <a:cs typeface="Arial"/>
              </a:rPr>
              <a:t>de </a:t>
            </a:r>
            <a:r>
              <a:rPr lang="es-CO" sz="1600" b="1" i="1" spc="-5" dirty="0">
                <a:latin typeface="Arial"/>
                <a:cs typeface="Arial"/>
              </a:rPr>
              <a:t>clasificación </a:t>
            </a:r>
            <a:r>
              <a:rPr lang="es-CO" sz="1600" b="1" i="1" dirty="0">
                <a:latin typeface="Arial"/>
                <a:cs typeface="Arial"/>
              </a:rPr>
              <a:t>y </a:t>
            </a:r>
            <a:r>
              <a:rPr lang="es-CO" sz="1600" b="1" i="1" spc="-5" dirty="0">
                <a:latin typeface="Arial"/>
                <a:cs typeface="Arial"/>
              </a:rPr>
              <a:t>etiquetado armonizado mundialmente, </a:t>
            </a:r>
            <a:r>
              <a:rPr lang="es-CO" sz="1600" b="1" i="1" dirty="0">
                <a:latin typeface="Arial"/>
                <a:cs typeface="Arial"/>
              </a:rPr>
              <a:t>que </a:t>
            </a:r>
            <a:r>
              <a:rPr lang="es-CO" sz="1600" b="1" i="1" spc="-5" dirty="0">
                <a:latin typeface="Arial"/>
                <a:cs typeface="Arial"/>
              </a:rPr>
              <a:t>contenga  ficha de datos sobre la seguridad de </a:t>
            </a:r>
            <a:r>
              <a:rPr lang="es-CO" sz="1600" b="1" i="1" dirty="0">
                <a:latin typeface="Arial"/>
                <a:cs typeface="Arial"/>
              </a:rPr>
              <a:t>distintos </a:t>
            </a:r>
            <a:r>
              <a:rPr lang="es-CO" sz="1600" b="1" i="1" spc="-5" dirty="0">
                <a:latin typeface="Arial"/>
                <a:cs typeface="Arial"/>
              </a:rPr>
              <a:t>productos químicos y  símbolos de fácil</a:t>
            </a:r>
            <a:r>
              <a:rPr lang="es-CO" sz="1600" b="1" i="1" spc="-20" dirty="0">
                <a:latin typeface="Arial"/>
                <a:cs typeface="Arial"/>
              </a:rPr>
              <a:t> </a:t>
            </a:r>
            <a:r>
              <a:rPr lang="es-CO" sz="1600" b="1" i="1" dirty="0">
                <a:latin typeface="Arial"/>
                <a:cs typeface="Arial"/>
              </a:rPr>
              <a:t>comprensión</a:t>
            </a:r>
            <a:r>
              <a:rPr lang="es-CO" dirty="0">
                <a:latin typeface="Arial"/>
                <a:cs typeface="Arial"/>
              </a:rPr>
              <a:t>”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F14C40-A84E-F94B-BC1A-AE697471BB81}"/>
              </a:ext>
            </a:extLst>
          </p:cNvPr>
          <p:cNvSpPr/>
          <p:nvPr/>
        </p:nvSpPr>
        <p:spPr>
          <a:xfrm>
            <a:off x="341553" y="2380734"/>
            <a:ext cx="72953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dirty="0">
                <a:latin typeface="Verdana"/>
                <a:cs typeface="Verdana"/>
              </a:rPr>
              <a:t>¿Para </a:t>
            </a:r>
            <a:r>
              <a:rPr lang="es-CO" b="1" spc="-5" dirty="0">
                <a:latin typeface="Verdana"/>
                <a:cs typeface="Verdana"/>
              </a:rPr>
              <a:t>qué se </a:t>
            </a:r>
            <a:r>
              <a:rPr lang="es-CO" b="1" dirty="0">
                <a:latin typeface="Verdana"/>
                <a:cs typeface="Verdana"/>
              </a:rPr>
              <a:t>implementó </a:t>
            </a:r>
            <a:r>
              <a:rPr lang="es-CO" b="1" spc="-5" dirty="0">
                <a:latin typeface="Verdana"/>
                <a:cs typeface="Verdana"/>
              </a:rPr>
              <a:t>el</a:t>
            </a:r>
            <a:r>
              <a:rPr lang="es-CO" b="1" spc="-80" dirty="0">
                <a:latin typeface="Verdana"/>
                <a:cs typeface="Verdana"/>
              </a:rPr>
              <a:t> </a:t>
            </a:r>
            <a:r>
              <a:rPr lang="es-CO" b="1" dirty="0">
                <a:latin typeface="Verdana"/>
                <a:cs typeface="Verdana"/>
              </a:rPr>
              <a:t>SGA?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Proteger a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trabajadores</a:t>
            </a:r>
            <a:r>
              <a:rPr lang="es-CO" spc="-1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y 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lograr que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estén más 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conscientes de los</a:t>
            </a:r>
            <a:r>
              <a:rPr lang="es-CO" spc="-9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peligros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Suministrar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información  consistente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respecto al  manejo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de los</a:t>
            </a:r>
            <a:r>
              <a:rPr lang="es-CO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productos  peligrosos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Hacer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posible una</a:t>
            </a:r>
            <a:r>
              <a:rPr lang="es-CO" spc="-1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mejor 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información</a:t>
            </a:r>
            <a:r>
              <a:rPr lang="es-CO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química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Reducir los costos de los  gobiernos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y las empresas</a:t>
            </a:r>
            <a:r>
              <a:rPr lang="es-CO" spc="-18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al 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no tener que cumplir con  múltiples</a:t>
            </a:r>
            <a:r>
              <a:rPr lang="es-CO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sistemas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Facilitar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aumentar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el  comercio</a:t>
            </a:r>
            <a:r>
              <a:rPr lang="es-CO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internacional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Crear ambientes de 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trabajo más</a:t>
            </a:r>
            <a:r>
              <a:rPr lang="es-CO" spc="-1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seguros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Reducir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la necesidad</a:t>
            </a:r>
            <a:r>
              <a:rPr lang="es-CO" spc="-1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de 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hacer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pruebas</a:t>
            </a:r>
            <a:r>
              <a:rPr lang="es-CO" spc="-10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químicas 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en</a:t>
            </a:r>
            <a:r>
              <a:rPr lang="es-CO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animales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Mejorar la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comunicación  entre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países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mediante</a:t>
            </a:r>
            <a:r>
              <a:rPr lang="es-CO" spc="-1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un 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sistema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mundialmente  reconocido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Proveer un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marco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de 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referencia a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los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países</a:t>
            </a:r>
            <a:r>
              <a:rPr lang="es-CO" spc="-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que  no cuenten con </a:t>
            </a:r>
            <a:r>
              <a:rPr lang="es-CO" dirty="0">
                <a:latin typeface="Arial" panose="020B0604020202020204" pitchFamily="34" charset="0"/>
                <a:cs typeface="Arial" panose="020B0604020202020204" pitchFamily="34" charset="0"/>
              </a:rPr>
              <a:t>sistemas 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de seguridad</a:t>
            </a:r>
            <a:r>
              <a:rPr lang="es-CO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O" spc="-5" dirty="0">
                <a:latin typeface="Arial" panose="020B0604020202020204" pitchFamily="34" charset="0"/>
                <a:cs typeface="Arial" panose="020B0604020202020204" pitchFamily="34" charset="0"/>
              </a:rPr>
              <a:t>química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s-CO" dirty="0"/>
          </a:p>
        </p:txBody>
      </p:sp>
      <p:sp>
        <p:nvSpPr>
          <p:cNvPr id="6" name="object 2">
            <a:extLst>
              <a:ext uri="{FF2B5EF4-FFF2-40B4-BE49-F238E27FC236}">
                <a16:creationId xmlns:a16="http://schemas.microsoft.com/office/drawing/2014/main" id="{1B1B4946-DEE7-3C4E-A1BA-D30E70EB91A7}"/>
              </a:ext>
            </a:extLst>
          </p:cNvPr>
          <p:cNvSpPr/>
          <p:nvPr/>
        </p:nvSpPr>
        <p:spPr>
          <a:xfrm>
            <a:off x="7772400" y="2380735"/>
            <a:ext cx="4419600" cy="447726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11214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9">
            <a:extLst>
              <a:ext uri="{FF2B5EF4-FFF2-40B4-BE49-F238E27FC236}">
                <a16:creationId xmlns:a16="http://schemas.microsoft.com/office/drawing/2014/main" id="{58CA2D5D-E4CD-A74A-999E-D7F3C8FCFBD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812800" y="999067"/>
            <a:ext cx="10837334" cy="5384773"/>
            <a:chOff x="1189" y="-226"/>
            <a:chExt cx="11134" cy="6950"/>
          </a:xfrm>
        </p:grpSpPr>
        <p:sp>
          <p:nvSpPr>
            <p:cNvPr id="3" name="AutoShape 710">
              <a:extLst>
                <a:ext uri="{FF2B5EF4-FFF2-40B4-BE49-F238E27FC236}">
                  <a16:creationId xmlns:a16="http://schemas.microsoft.com/office/drawing/2014/main" id="{C794A9AF-C3BC-C849-AE6E-3D701BBAE39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371" y="1989"/>
              <a:ext cx="275" cy="2139"/>
            </a:xfrm>
            <a:custGeom>
              <a:avLst/>
              <a:gdLst>
                <a:gd name="T0" fmla="+- 0 1372 1372"/>
                <a:gd name="T1" fmla="*/ T0 w 275"/>
                <a:gd name="T2" fmla="+- 0 1989 1989"/>
                <a:gd name="T3" fmla="*/ 1989 h 2139"/>
                <a:gd name="T4" fmla="+- 0 1372 1372"/>
                <a:gd name="T5" fmla="*/ T4 w 275"/>
                <a:gd name="T6" fmla="+- 0 4128 1989"/>
                <a:gd name="T7" fmla="*/ 4128 h 2139"/>
                <a:gd name="T8" fmla="+- 0 1646 1372"/>
                <a:gd name="T9" fmla="*/ T8 w 275"/>
                <a:gd name="T10" fmla="+- 0 4128 1989"/>
                <a:gd name="T11" fmla="*/ 4128 h 2139"/>
                <a:gd name="T12" fmla="+- 0 1372 1372"/>
                <a:gd name="T13" fmla="*/ T12 w 275"/>
                <a:gd name="T14" fmla="+- 0 1989 1989"/>
                <a:gd name="T15" fmla="*/ 1989 h 2139"/>
                <a:gd name="T16" fmla="+- 0 1372 1372"/>
                <a:gd name="T17" fmla="*/ T16 w 275"/>
                <a:gd name="T18" fmla="+- 0 2830 1989"/>
                <a:gd name="T19" fmla="*/ 2830 h 2139"/>
                <a:gd name="T20" fmla="+- 0 1646 1372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AutoShape 711">
              <a:extLst>
                <a:ext uri="{FF2B5EF4-FFF2-40B4-BE49-F238E27FC236}">
                  <a16:creationId xmlns:a16="http://schemas.microsoft.com/office/drawing/2014/main" id="{29D21C56-88F5-B04B-AC18-97F92852F6F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103" y="688"/>
              <a:ext cx="8849" cy="387"/>
            </a:xfrm>
            <a:custGeom>
              <a:avLst/>
              <a:gdLst>
                <a:gd name="T0" fmla="+- 0 7777 2104"/>
                <a:gd name="T1" fmla="*/ T0 w 8849"/>
                <a:gd name="T2" fmla="+- 0 689 689"/>
                <a:gd name="T3" fmla="*/ 689 h 387"/>
                <a:gd name="T4" fmla="+- 0 7777 2104"/>
                <a:gd name="T5" fmla="*/ T4 w 8849"/>
                <a:gd name="T6" fmla="+- 0 883 689"/>
                <a:gd name="T7" fmla="*/ 883 h 387"/>
                <a:gd name="T8" fmla="+- 0 2104 2104"/>
                <a:gd name="T9" fmla="*/ T8 w 8849"/>
                <a:gd name="T10" fmla="+- 0 883 689"/>
                <a:gd name="T11" fmla="*/ 883 h 387"/>
                <a:gd name="T12" fmla="+- 0 2104 2104"/>
                <a:gd name="T13" fmla="*/ T12 w 8849"/>
                <a:gd name="T14" fmla="+- 0 1075 689"/>
                <a:gd name="T15" fmla="*/ 1075 h 387"/>
                <a:gd name="T16" fmla="+- 0 7778 2104"/>
                <a:gd name="T17" fmla="*/ T16 w 8849"/>
                <a:gd name="T18" fmla="+- 0 689 689"/>
                <a:gd name="T19" fmla="*/ 689 h 387"/>
                <a:gd name="T20" fmla="+- 0 7778 2104"/>
                <a:gd name="T21" fmla="*/ T20 w 8849"/>
                <a:gd name="T22" fmla="+- 0 883 689"/>
                <a:gd name="T23" fmla="*/ 883 h 387"/>
                <a:gd name="T24" fmla="+- 0 4316 2104"/>
                <a:gd name="T25" fmla="*/ T24 w 8849"/>
                <a:gd name="T26" fmla="+- 0 883 689"/>
                <a:gd name="T27" fmla="*/ 883 h 387"/>
                <a:gd name="T28" fmla="+- 0 4316 2104"/>
                <a:gd name="T29" fmla="*/ T28 w 8849"/>
                <a:gd name="T30" fmla="+- 0 1075 689"/>
                <a:gd name="T31" fmla="*/ 1075 h 387"/>
                <a:gd name="T32" fmla="+- 0 7776 2104"/>
                <a:gd name="T33" fmla="*/ T32 w 8849"/>
                <a:gd name="T34" fmla="+- 0 689 689"/>
                <a:gd name="T35" fmla="*/ 689 h 387"/>
                <a:gd name="T36" fmla="+- 0 7776 2104"/>
                <a:gd name="T37" fmla="*/ T36 w 8849"/>
                <a:gd name="T38" fmla="+- 0 883 689"/>
                <a:gd name="T39" fmla="*/ 883 h 387"/>
                <a:gd name="T40" fmla="+- 0 6527 2104"/>
                <a:gd name="T41" fmla="*/ T40 w 8849"/>
                <a:gd name="T42" fmla="+- 0 883 689"/>
                <a:gd name="T43" fmla="*/ 883 h 387"/>
                <a:gd name="T44" fmla="+- 0 6527 2104"/>
                <a:gd name="T45" fmla="*/ T44 w 8849"/>
                <a:gd name="T46" fmla="+- 0 1075 689"/>
                <a:gd name="T47" fmla="*/ 1075 h 387"/>
                <a:gd name="T48" fmla="+- 0 7777 2104"/>
                <a:gd name="T49" fmla="*/ T48 w 8849"/>
                <a:gd name="T50" fmla="+- 0 689 689"/>
                <a:gd name="T51" fmla="*/ 689 h 387"/>
                <a:gd name="T52" fmla="+- 0 7777 2104"/>
                <a:gd name="T53" fmla="*/ T52 w 8849"/>
                <a:gd name="T54" fmla="+- 0 883 689"/>
                <a:gd name="T55" fmla="*/ 883 h 387"/>
                <a:gd name="T56" fmla="+- 0 8740 2104"/>
                <a:gd name="T57" fmla="*/ T56 w 8849"/>
                <a:gd name="T58" fmla="+- 0 883 689"/>
                <a:gd name="T59" fmla="*/ 883 h 387"/>
                <a:gd name="T60" fmla="+- 0 8740 2104"/>
                <a:gd name="T61" fmla="*/ T60 w 8849"/>
                <a:gd name="T62" fmla="+- 0 1075 689"/>
                <a:gd name="T63" fmla="*/ 1075 h 387"/>
                <a:gd name="T64" fmla="+- 0 7777 2104"/>
                <a:gd name="T65" fmla="*/ T64 w 8849"/>
                <a:gd name="T66" fmla="+- 0 689 689"/>
                <a:gd name="T67" fmla="*/ 689 h 387"/>
                <a:gd name="T68" fmla="+- 0 7777 2104"/>
                <a:gd name="T69" fmla="*/ T68 w 8849"/>
                <a:gd name="T70" fmla="+- 0 883 689"/>
                <a:gd name="T71" fmla="*/ 883 h 387"/>
                <a:gd name="T72" fmla="+- 0 10952 2104"/>
                <a:gd name="T73" fmla="*/ T72 w 8849"/>
                <a:gd name="T74" fmla="+- 0 883 689"/>
                <a:gd name="T75" fmla="*/ 883 h 387"/>
                <a:gd name="T76" fmla="+- 0 10952 2104"/>
                <a:gd name="T77" fmla="*/ T76 w 8849"/>
                <a:gd name="T78" fmla="+- 0 1075 689"/>
                <a:gd name="T79" fmla="*/ 1075 h 3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  <a:cxn ang="0">
                  <a:pos x="T65" y="T67"/>
                </a:cxn>
                <a:cxn ang="0">
                  <a:pos x="T69" y="T71"/>
                </a:cxn>
                <a:cxn ang="0">
                  <a:pos x="T73" y="T75"/>
                </a:cxn>
                <a:cxn ang="0">
                  <a:pos x="T77" y="T79"/>
                </a:cxn>
              </a:cxnLst>
              <a:rect l="0" t="0" r="r" b="b"/>
              <a:pathLst>
                <a:path w="8849" h="387">
                  <a:moveTo>
                    <a:pt x="5673" y="0"/>
                  </a:moveTo>
                  <a:lnTo>
                    <a:pt x="5673" y="194"/>
                  </a:lnTo>
                  <a:lnTo>
                    <a:pt x="0" y="194"/>
                  </a:lnTo>
                  <a:lnTo>
                    <a:pt x="0" y="386"/>
                  </a:lnTo>
                  <a:moveTo>
                    <a:pt x="5674" y="0"/>
                  </a:moveTo>
                  <a:lnTo>
                    <a:pt x="5674" y="194"/>
                  </a:lnTo>
                  <a:lnTo>
                    <a:pt x="2212" y="194"/>
                  </a:lnTo>
                  <a:lnTo>
                    <a:pt x="2212" y="386"/>
                  </a:lnTo>
                  <a:moveTo>
                    <a:pt x="5672" y="0"/>
                  </a:moveTo>
                  <a:lnTo>
                    <a:pt x="5672" y="194"/>
                  </a:lnTo>
                  <a:lnTo>
                    <a:pt x="4423" y="194"/>
                  </a:lnTo>
                  <a:lnTo>
                    <a:pt x="4423" y="386"/>
                  </a:lnTo>
                  <a:moveTo>
                    <a:pt x="5673" y="0"/>
                  </a:moveTo>
                  <a:lnTo>
                    <a:pt x="5673" y="194"/>
                  </a:lnTo>
                  <a:lnTo>
                    <a:pt x="6636" y="194"/>
                  </a:lnTo>
                  <a:lnTo>
                    <a:pt x="6636" y="386"/>
                  </a:lnTo>
                  <a:moveTo>
                    <a:pt x="5673" y="0"/>
                  </a:moveTo>
                  <a:lnTo>
                    <a:pt x="5673" y="194"/>
                  </a:lnTo>
                  <a:lnTo>
                    <a:pt x="8848" y="194"/>
                  </a:lnTo>
                  <a:lnTo>
                    <a:pt x="8848" y="386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712">
              <a:extLst>
                <a:ext uri="{FF2B5EF4-FFF2-40B4-BE49-F238E27FC236}">
                  <a16:creationId xmlns:a16="http://schemas.microsoft.com/office/drawing/2014/main" id="{C9BA3F88-8253-7D40-813E-425D3F8479E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41" y="-226"/>
              <a:ext cx="8472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CLASIFICACIÓN SUSTANCIAS QUÍMICAS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713">
              <a:extLst>
                <a:ext uri="{FF2B5EF4-FFF2-40B4-BE49-F238E27FC236}">
                  <a16:creationId xmlns:a16="http://schemas.microsoft.com/office/drawing/2014/main" id="{842D3250-DFE1-9D44-9307-DD6EAD13E0B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41" y="-226"/>
              <a:ext cx="8472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AutoShape 714">
              <a:extLst>
                <a:ext uri="{FF2B5EF4-FFF2-40B4-BE49-F238E27FC236}">
                  <a16:creationId xmlns:a16="http://schemas.microsoft.com/office/drawing/2014/main" id="{0DD758CA-DD2A-FD48-BADE-44A3400D5F8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220" y="1989"/>
              <a:ext cx="275" cy="4735"/>
            </a:xfrm>
            <a:custGeom>
              <a:avLst/>
              <a:gdLst>
                <a:gd name="T0" fmla="+- 0 10220 10220"/>
                <a:gd name="T1" fmla="*/ T0 w 275"/>
                <a:gd name="T2" fmla="+- 0 1989 1989"/>
                <a:gd name="T3" fmla="*/ 1989 h 4735"/>
                <a:gd name="T4" fmla="+- 0 10220 10220"/>
                <a:gd name="T5" fmla="*/ T4 w 275"/>
                <a:gd name="T6" fmla="+- 0 6724 1989"/>
                <a:gd name="T7" fmla="*/ 6724 h 4735"/>
                <a:gd name="T8" fmla="+- 0 10495 10220"/>
                <a:gd name="T9" fmla="*/ T8 w 275"/>
                <a:gd name="T10" fmla="+- 0 6724 1989"/>
                <a:gd name="T11" fmla="*/ 6724 h 4735"/>
                <a:gd name="T12" fmla="+- 0 10220 10220"/>
                <a:gd name="T13" fmla="*/ T12 w 275"/>
                <a:gd name="T14" fmla="+- 0 1989 1989"/>
                <a:gd name="T15" fmla="*/ 1989 h 4735"/>
                <a:gd name="T16" fmla="+- 0 10220 10220"/>
                <a:gd name="T17" fmla="*/ T16 w 275"/>
                <a:gd name="T18" fmla="+- 0 5426 1989"/>
                <a:gd name="T19" fmla="*/ 5426 h 4735"/>
                <a:gd name="T20" fmla="+- 0 10495 10220"/>
                <a:gd name="T21" fmla="*/ T20 w 275"/>
                <a:gd name="T22" fmla="+- 0 5426 1989"/>
                <a:gd name="T23" fmla="*/ 5426 h 4735"/>
                <a:gd name="T24" fmla="+- 0 10220 10220"/>
                <a:gd name="T25" fmla="*/ T24 w 275"/>
                <a:gd name="T26" fmla="+- 0 1989 1989"/>
                <a:gd name="T27" fmla="*/ 1989 h 4735"/>
                <a:gd name="T28" fmla="+- 0 10220 10220"/>
                <a:gd name="T29" fmla="*/ T28 w 275"/>
                <a:gd name="T30" fmla="+- 0 4128 1989"/>
                <a:gd name="T31" fmla="*/ 4128 h 4735"/>
                <a:gd name="T32" fmla="+- 0 10495 10220"/>
                <a:gd name="T33" fmla="*/ T32 w 275"/>
                <a:gd name="T34" fmla="+- 0 4128 1989"/>
                <a:gd name="T35" fmla="*/ 4128 h 4735"/>
                <a:gd name="T36" fmla="+- 0 10220 10220"/>
                <a:gd name="T37" fmla="*/ T36 w 275"/>
                <a:gd name="T38" fmla="+- 0 1989 1989"/>
                <a:gd name="T39" fmla="*/ 1989 h 4735"/>
                <a:gd name="T40" fmla="+- 0 10220 10220"/>
                <a:gd name="T41" fmla="*/ T40 w 275"/>
                <a:gd name="T42" fmla="+- 0 2830 1989"/>
                <a:gd name="T43" fmla="*/ 2830 h 4735"/>
                <a:gd name="T44" fmla="+- 0 10495 10220"/>
                <a:gd name="T45" fmla="*/ T44 w 275"/>
                <a:gd name="T46" fmla="+- 0 2830 1989"/>
                <a:gd name="T47" fmla="*/ 2830 h 473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275" h="4735">
                  <a:moveTo>
                    <a:pt x="0" y="0"/>
                  </a:moveTo>
                  <a:lnTo>
                    <a:pt x="0" y="4735"/>
                  </a:lnTo>
                  <a:lnTo>
                    <a:pt x="275" y="4735"/>
                  </a:lnTo>
                  <a:moveTo>
                    <a:pt x="0" y="0"/>
                  </a:moveTo>
                  <a:lnTo>
                    <a:pt x="0" y="3437"/>
                  </a:lnTo>
                  <a:lnTo>
                    <a:pt x="275" y="3437"/>
                  </a:lnTo>
                  <a:moveTo>
                    <a:pt x="0" y="0"/>
                  </a:moveTo>
                  <a:lnTo>
                    <a:pt x="0" y="2139"/>
                  </a:lnTo>
                  <a:lnTo>
                    <a:pt x="275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5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715">
              <a:extLst>
                <a:ext uri="{FF2B5EF4-FFF2-40B4-BE49-F238E27FC236}">
                  <a16:creationId xmlns:a16="http://schemas.microsoft.com/office/drawing/2014/main" id="{BB419D8F-339A-4747-ADBE-90B6B128B56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38" y="1075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Propiedades</a:t>
              </a:r>
              <a:endParaRPr lang="es-ES_tradnl" dirty="0"/>
            </a:p>
          </p:txBody>
        </p:sp>
        <p:sp>
          <p:nvSpPr>
            <p:cNvPr id="9" name="Rectangle 716">
              <a:extLst>
                <a:ext uri="{FF2B5EF4-FFF2-40B4-BE49-F238E27FC236}">
                  <a16:creationId xmlns:a16="http://schemas.microsoft.com/office/drawing/2014/main" id="{BB20A913-09A0-6C4F-881E-8BF6ED70432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38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717">
              <a:extLst>
                <a:ext uri="{FF2B5EF4-FFF2-40B4-BE49-F238E27FC236}">
                  <a16:creationId xmlns:a16="http://schemas.microsoft.com/office/drawing/2014/main" id="{8B9E9B94-9C8B-8646-AB23-F5FB982E812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2373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Volátiles</a:t>
              </a:r>
              <a:endParaRPr lang="es-ES_tradnl" dirty="0"/>
            </a:p>
          </p:txBody>
        </p:sp>
        <p:sp>
          <p:nvSpPr>
            <p:cNvPr id="11" name="Rectangle 718">
              <a:extLst>
                <a:ext uri="{FF2B5EF4-FFF2-40B4-BE49-F238E27FC236}">
                  <a16:creationId xmlns:a16="http://schemas.microsoft.com/office/drawing/2014/main" id="{56B96A06-CE5A-9B4D-AD16-40FD97A8129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719">
              <a:extLst>
                <a:ext uri="{FF2B5EF4-FFF2-40B4-BE49-F238E27FC236}">
                  <a16:creationId xmlns:a16="http://schemas.microsoft.com/office/drawing/2014/main" id="{161FD157-1A4D-6146-89EE-2C044BB2BCD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3671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Densas</a:t>
              </a:r>
              <a:endParaRPr lang="es-ES_tradnl" dirty="0"/>
            </a:p>
          </p:txBody>
        </p:sp>
        <p:sp>
          <p:nvSpPr>
            <p:cNvPr id="13" name="Rectangle 720">
              <a:extLst>
                <a:ext uri="{FF2B5EF4-FFF2-40B4-BE49-F238E27FC236}">
                  <a16:creationId xmlns:a16="http://schemas.microsoft.com/office/drawing/2014/main" id="{2A1A08D6-744A-894A-A38B-511780D7666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5" name="Rectangle 722">
              <a:extLst>
                <a:ext uri="{FF2B5EF4-FFF2-40B4-BE49-F238E27FC236}">
                  <a16:creationId xmlns:a16="http://schemas.microsoft.com/office/drawing/2014/main" id="{EE436AD5-A523-E245-97A1-438FE6EF414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4970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723">
              <a:extLst>
                <a:ext uri="{FF2B5EF4-FFF2-40B4-BE49-F238E27FC236}">
                  <a16:creationId xmlns:a16="http://schemas.microsoft.com/office/drawing/2014/main" id="{7D9E35DA-6308-1B49-8376-6740BF01D57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494" y="4957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Solubles</a:t>
              </a:r>
              <a:endParaRPr lang="es-ES_tradnl" dirty="0"/>
            </a:p>
          </p:txBody>
        </p:sp>
        <p:sp>
          <p:nvSpPr>
            <p:cNvPr id="18" name="AutoShape 725">
              <a:extLst>
                <a:ext uri="{FF2B5EF4-FFF2-40B4-BE49-F238E27FC236}">
                  <a16:creationId xmlns:a16="http://schemas.microsoft.com/office/drawing/2014/main" id="{F31CA61D-4061-B04D-8F11-71603080E6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007" y="1989"/>
              <a:ext cx="275" cy="2139"/>
            </a:xfrm>
            <a:custGeom>
              <a:avLst/>
              <a:gdLst>
                <a:gd name="T0" fmla="+- 0 8008 8008"/>
                <a:gd name="T1" fmla="*/ T0 w 275"/>
                <a:gd name="T2" fmla="+- 0 1989 1989"/>
                <a:gd name="T3" fmla="*/ 1989 h 2139"/>
                <a:gd name="T4" fmla="+- 0 8008 8008"/>
                <a:gd name="T5" fmla="*/ T4 w 275"/>
                <a:gd name="T6" fmla="+- 0 4128 1989"/>
                <a:gd name="T7" fmla="*/ 4128 h 2139"/>
                <a:gd name="T8" fmla="+- 0 8282 8008"/>
                <a:gd name="T9" fmla="*/ T8 w 275"/>
                <a:gd name="T10" fmla="+- 0 4128 1989"/>
                <a:gd name="T11" fmla="*/ 4128 h 2139"/>
                <a:gd name="T12" fmla="+- 0 8008 8008"/>
                <a:gd name="T13" fmla="*/ T12 w 275"/>
                <a:gd name="T14" fmla="+- 0 1989 1989"/>
                <a:gd name="T15" fmla="*/ 1989 h 2139"/>
                <a:gd name="T16" fmla="+- 0 8008 8008"/>
                <a:gd name="T17" fmla="*/ T16 w 275"/>
                <a:gd name="T18" fmla="+- 0 2830 1989"/>
                <a:gd name="T19" fmla="*/ 2830 h 2139"/>
                <a:gd name="T20" fmla="+- 0 8282 8008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9" name="Rectangle 726">
              <a:extLst>
                <a:ext uri="{FF2B5EF4-FFF2-40B4-BE49-F238E27FC236}">
                  <a16:creationId xmlns:a16="http://schemas.microsoft.com/office/drawing/2014/main" id="{80A03BB9-70DF-7748-AF11-5521970B853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825" y="1075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Naturaleza y Estructura</a:t>
              </a:r>
              <a:endParaRPr lang="es-ES_tradnl" dirty="0"/>
            </a:p>
          </p:txBody>
        </p:sp>
        <p:sp>
          <p:nvSpPr>
            <p:cNvPr id="20" name="Rectangle 727">
              <a:extLst>
                <a:ext uri="{FF2B5EF4-FFF2-40B4-BE49-F238E27FC236}">
                  <a16:creationId xmlns:a16="http://schemas.microsoft.com/office/drawing/2014/main" id="{DD033DD9-5CA6-944E-8EAE-55D0D30E563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825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1" name="Rectangle 728">
              <a:extLst>
                <a:ext uri="{FF2B5EF4-FFF2-40B4-BE49-F238E27FC236}">
                  <a16:creationId xmlns:a16="http://schemas.microsoft.com/office/drawing/2014/main" id="{A0BADE1D-BB51-C04E-9C25-6F89001490B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2373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Orgánicos</a:t>
              </a:r>
              <a:endParaRPr lang="es-ES_tradnl" dirty="0"/>
            </a:p>
          </p:txBody>
        </p:sp>
        <p:sp>
          <p:nvSpPr>
            <p:cNvPr id="22" name="Rectangle 729">
              <a:extLst>
                <a:ext uri="{FF2B5EF4-FFF2-40B4-BE49-F238E27FC236}">
                  <a16:creationId xmlns:a16="http://schemas.microsoft.com/office/drawing/2014/main" id="{009908D3-1CF5-224C-9290-4115B6DE56D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2373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3" name="Rectangle 730">
              <a:extLst>
                <a:ext uri="{FF2B5EF4-FFF2-40B4-BE49-F238E27FC236}">
                  <a16:creationId xmlns:a16="http://schemas.microsoft.com/office/drawing/2014/main" id="{5A07EFF6-8BB7-0741-ACC6-301C1D0960E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3671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Inorgánicos</a:t>
              </a:r>
              <a:endParaRPr lang="es-ES_tradnl" dirty="0"/>
            </a:p>
          </p:txBody>
        </p:sp>
        <p:sp>
          <p:nvSpPr>
            <p:cNvPr id="24" name="Rectangle 731">
              <a:extLst>
                <a:ext uri="{FF2B5EF4-FFF2-40B4-BE49-F238E27FC236}">
                  <a16:creationId xmlns:a16="http://schemas.microsoft.com/office/drawing/2014/main" id="{A058F1D0-CB16-2C49-B0CA-D441B37EAFB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283" y="367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5" name="AutoShape 732">
              <a:extLst>
                <a:ext uri="{FF2B5EF4-FFF2-40B4-BE49-F238E27FC236}">
                  <a16:creationId xmlns:a16="http://schemas.microsoft.com/office/drawing/2014/main" id="{02D969B0-6BEB-FF4F-B7A6-FCFA70C2B2D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797" y="1989"/>
              <a:ext cx="275" cy="2139"/>
            </a:xfrm>
            <a:custGeom>
              <a:avLst/>
              <a:gdLst>
                <a:gd name="T0" fmla="+- 0 5797 5797"/>
                <a:gd name="T1" fmla="*/ T0 w 275"/>
                <a:gd name="T2" fmla="+- 0 1989 1989"/>
                <a:gd name="T3" fmla="*/ 1989 h 2139"/>
                <a:gd name="T4" fmla="+- 0 5797 5797"/>
                <a:gd name="T5" fmla="*/ T4 w 275"/>
                <a:gd name="T6" fmla="+- 0 4128 1989"/>
                <a:gd name="T7" fmla="*/ 4128 h 2139"/>
                <a:gd name="T8" fmla="+- 0 6071 5797"/>
                <a:gd name="T9" fmla="*/ T8 w 275"/>
                <a:gd name="T10" fmla="+- 0 4128 1989"/>
                <a:gd name="T11" fmla="*/ 4128 h 2139"/>
                <a:gd name="T12" fmla="+- 0 5797 5797"/>
                <a:gd name="T13" fmla="*/ T12 w 275"/>
                <a:gd name="T14" fmla="+- 0 1989 1989"/>
                <a:gd name="T15" fmla="*/ 1989 h 2139"/>
                <a:gd name="T16" fmla="+- 0 5797 5797"/>
                <a:gd name="T17" fmla="*/ T16 w 275"/>
                <a:gd name="T18" fmla="+- 0 2830 1989"/>
                <a:gd name="T19" fmla="*/ 2830 h 2139"/>
                <a:gd name="T20" fmla="+- 0 6071 5797"/>
                <a:gd name="T21" fmla="*/ T20 w 275"/>
                <a:gd name="T22" fmla="+- 0 2830 1989"/>
                <a:gd name="T23" fmla="*/ 2830 h 213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275" h="2139">
                  <a:moveTo>
                    <a:pt x="0" y="0"/>
                  </a:moveTo>
                  <a:lnTo>
                    <a:pt x="0" y="2139"/>
                  </a:lnTo>
                  <a:lnTo>
                    <a:pt x="274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4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6" name="Rectangle 733">
              <a:extLst>
                <a:ext uri="{FF2B5EF4-FFF2-40B4-BE49-F238E27FC236}">
                  <a16:creationId xmlns:a16="http://schemas.microsoft.com/office/drawing/2014/main" id="{F0A061EB-4652-7C49-B6B4-0A5A6FEAC7F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12" y="1075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Composición</a:t>
              </a:r>
              <a:endParaRPr lang="es-ES_tradnl" dirty="0"/>
            </a:p>
          </p:txBody>
        </p:sp>
        <p:sp>
          <p:nvSpPr>
            <p:cNvPr id="27" name="Rectangle 734">
              <a:extLst>
                <a:ext uri="{FF2B5EF4-FFF2-40B4-BE49-F238E27FC236}">
                  <a16:creationId xmlns:a16="http://schemas.microsoft.com/office/drawing/2014/main" id="{F933FED0-F1DD-EF4D-9343-17C057B33B4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12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28" name="Rectangle 735">
              <a:extLst>
                <a:ext uri="{FF2B5EF4-FFF2-40B4-BE49-F238E27FC236}">
                  <a16:creationId xmlns:a16="http://schemas.microsoft.com/office/drawing/2014/main" id="{3D298859-D775-AC4A-88DC-A144DEC0DE8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2373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Elementales y compuestos</a:t>
              </a:r>
              <a:endParaRPr lang="es-ES_tradnl" dirty="0"/>
            </a:p>
          </p:txBody>
        </p:sp>
        <p:sp>
          <p:nvSpPr>
            <p:cNvPr id="29" name="Rectangle 736">
              <a:extLst>
                <a:ext uri="{FF2B5EF4-FFF2-40B4-BE49-F238E27FC236}">
                  <a16:creationId xmlns:a16="http://schemas.microsoft.com/office/drawing/2014/main" id="{40DB79E4-68DD-854D-AFF2-6CD5DCE638D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0" name="Rectangle 737">
              <a:extLst>
                <a:ext uri="{FF2B5EF4-FFF2-40B4-BE49-F238E27FC236}">
                  <a16:creationId xmlns:a16="http://schemas.microsoft.com/office/drawing/2014/main" id="{BA6E7C78-437D-DA47-86A4-27A0C8A3FC3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3671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Puros o mezclas</a:t>
              </a:r>
              <a:endParaRPr lang="es-ES_tradnl" dirty="0"/>
            </a:p>
          </p:txBody>
        </p:sp>
        <p:sp>
          <p:nvSpPr>
            <p:cNvPr id="31" name="Rectangle 738">
              <a:extLst>
                <a:ext uri="{FF2B5EF4-FFF2-40B4-BE49-F238E27FC236}">
                  <a16:creationId xmlns:a16="http://schemas.microsoft.com/office/drawing/2014/main" id="{B0D5B3CC-581B-C240-AC4C-AC15CB92BDA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6070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2" name="AutoShape 739">
              <a:extLst>
                <a:ext uri="{FF2B5EF4-FFF2-40B4-BE49-F238E27FC236}">
                  <a16:creationId xmlns:a16="http://schemas.microsoft.com/office/drawing/2014/main" id="{0DDB3555-74DF-0343-8417-723F83C5DB7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84" y="1989"/>
              <a:ext cx="275" cy="3437"/>
            </a:xfrm>
            <a:custGeom>
              <a:avLst/>
              <a:gdLst>
                <a:gd name="T0" fmla="+- 0 3584 3584"/>
                <a:gd name="T1" fmla="*/ T0 w 275"/>
                <a:gd name="T2" fmla="+- 0 1989 1989"/>
                <a:gd name="T3" fmla="*/ 1989 h 3437"/>
                <a:gd name="T4" fmla="+- 0 3584 3584"/>
                <a:gd name="T5" fmla="*/ T4 w 275"/>
                <a:gd name="T6" fmla="+- 0 5426 1989"/>
                <a:gd name="T7" fmla="*/ 5426 h 3437"/>
                <a:gd name="T8" fmla="+- 0 3859 3584"/>
                <a:gd name="T9" fmla="*/ T8 w 275"/>
                <a:gd name="T10" fmla="+- 0 5426 1989"/>
                <a:gd name="T11" fmla="*/ 5426 h 3437"/>
                <a:gd name="T12" fmla="+- 0 3584 3584"/>
                <a:gd name="T13" fmla="*/ T12 w 275"/>
                <a:gd name="T14" fmla="+- 0 1989 1989"/>
                <a:gd name="T15" fmla="*/ 1989 h 3437"/>
                <a:gd name="T16" fmla="+- 0 3584 3584"/>
                <a:gd name="T17" fmla="*/ T16 w 275"/>
                <a:gd name="T18" fmla="+- 0 4128 1989"/>
                <a:gd name="T19" fmla="*/ 4128 h 3437"/>
                <a:gd name="T20" fmla="+- 0 3859 3584"/>
                <a:gd name="T21" fmla="*/ T20 w 275"/>
                <a:gd name="T22" fmla="+- 0 4128 1989"/>
                <a:gd name="T23" fmla="*/ 4128 h 3437"/>
                <a:gd name="T24" fmla="+- 0 3584 3584"/>
                <a:gd name="T25" fmla="*/ T24 w 275"/>
                <a:gd name="T26" fmla="+- 0 1989 1989"/>
                <a:gd name="T27" fmla="*/ 1989 h 3437"/>
                <a:gd name="T28" fmla="+- 0 3584 3584"/>
                <a:gd name="T29" fmla="*/ T28 w 275"/>
                <a:gd name="T30" fmla="+- 0 2830 1989"/>
                <a:gd name="T31" fmla="*/ 2830 h 3437"/>
                <a:gd name="T32" fmla="+- 0 3859 3584"/>
                <a:gd name="T33" fmla="*/ T32 w 275"/>
                <a:gd name="T34" fmla="+- 0 2830 1989"/>
                <a:gd name="T35" fmla="*/ 2830 h 343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</a:cxnLst>
              <a:rect l="0" t="0" r="r" b="b"/>
              <a:pathLst>
                <a:path w="275" h="3437">
                  <a:moveTo>
                    <a:pt x="0" y="0"/>
                  </a:moveTo>
                  <a:lnTo>
                    <a:pt x="0" y="3437"/>
                  </a:lnTo>
                  <a:lnTo>
                    <a:pt x="275" y="3437"/>
                  </a:lnTo>
                  <a:moveTo>
                    <a:pt x="0" y="0"/>
                  </a:moveTo>
                  <a:lnTo>
                    <a:pt x="0" y="2139"/>
                  </a:lnTo>
                  <a:lnTo>
                    <a:pt x="275" y="2139"/>
                  </a:lnTo>
                  <a:moveTo>
                    <a:pt x="0" y="0"/>
                  </a:moveTo>
                  <a:lnTo>
                    <a:pt x="0" y="841"/>
                  </a:lnTo>
                  <a:lnTo>
                    <a:pt x="275" y="84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3" name="Rectangle 740">
              <a:extLst>
                <a:ext uri="{FF2B5EF4-FFF2-40B4-BE49-F238E27FC236}">
                  <a16:creationId xmlns:a16="http://schemas.microsoft.com/office/drawing/2014/main" id="{9244BD56-3A72-074E-9D8A-9CD00193C3B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02" y="1075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Estado físico</a:t>
              </a:r>
              <a:endParaRPr lang="es-ES_tradnl" dirty="0"/>
            </a:p>
          </p:txBody>
        </p:sp>
        <p:sp>
          <p:nvSpPr>
            <p:cNvPr id="34" name="Rectangle 741">
              <a:extLst>
                <a:ext uri="{FF2B5EF4-FFF2-40B4-BE49-F238E27FC236}">
                  <a16:creationId xmlns:a16="http://schemas.microsoft.com/office/drawing/2014/main" id="{1FEDD9DC-0E89-BA4E-994D-CEB7B4FEA8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02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5" name="Rectangle 742">
              <a:extLst>
                <a:ext uri="{FF2B5EF4-FFF2-40B4-BE49-F238E27FC236}">
                  <a16:creationId xmlns:a16="http://schemas.microsoft.com/office/drawing/2014/main" id="{D2928933-5D40-FC44-ACD7-D9FEE166A29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2373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Sólido</a:t>
              </a:r>
              <a:endParaRPr lang="es-ES_tradnl" dirty="0"/>
            </a:p>
          </p:txBody>
        </p:sp>
        <p:sp>
          <p:nvSpPr>
            <p:cNvPr id="36" name="Rectangle 743">
              <a:extLst>
                <a:ext uri="{FF2B5EF4-FFF2-40B4-BE49-F238E27FC236}">
                  <a16:creationId xmlns:a16="http://schemas.microsoft.com/office/drawing/2014/main" id="{CB3D48FC-7A02-BB43-A767-9DCFA55DDE4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2373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7" name="Rectangle 744">
              <a:extLst>
                <a:ext uri="{FF2B5EF4-FFF2-40B4-BE49-F238E27FC236}">
                  <a16:creationId xmlns:a16="http://schemas.microsoft.com/office/drawing/2014/main" id="{BE1E9167-A927-3349-B911-FD6A6FD291A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3671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Líquido</a:t>
              </a:r>
              <a:endParaRPr lang="es-ES_tradnl" dirty="0"/>
            </a:p>
          </p:txBody>
        </p:sp>
        <p:sp>
          <p:nvSpPr>
            <p:cNvPr id="38" name="Rectangle 745">
              <a:extLst>
                <a:ext uri="{FF2B5EF4-FFF2-40B4-BE49-F238E27FC236}">
                  <a16:creationId xmlns:a16="http://schemas.microsoft.com/office/drawing/2014/main" id="{D230FDAE-EE24-2141-8868-4EF9B86E02A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3671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39" name="Rectangle 746">
              <a:extLst>
                <a:ext uri="{FF2B5EF4-FFF2-40B4-BE49-F238E27FC236}">
                  <a16:creationId xmlns:a16="http://schemas.microsoft.com/office/drawing/2014/main" id="{E841FE3E-55C4-0747-A72D-D06CE41CDD5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4970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Gaseoso</a:t>
              </a:r>
              <a:endParaRPr lang="es-ES_tradnl" dirty="0"/>
            </a:p>
          </p:txBody>
        </p:sp>
        <p:sp>
          <p:nvSpPr>
            <p:cNvPr id="40" name="Rectangle 747">
              <a:extLst>
                <a:ext uri="{FF2B5EF4-FFF2-40B4-BE49-F238E27FC236}">
                  <a16:creationId xmlns:a16="http://schemas.microsoft.com/office/drawing/2014/main" id="{31559B73-D825-A64C-91B6-A0DB3565694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58" y="4970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1" name="Rectangle 748">
              <a:extLst>
                <a:ext uri="{FF2B5EF4-FFF2-40B4-BE49-F238E27FC236}">
                  <a16:creationId xmlns:a16="http://schemas.microsoft.com/office/drawing/2014/main" id="{FDE01063-5CF6-B24B-8B55-2B8CC350E9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189" y="1075"/>
              <a:ext cx="1829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Por su peligrosidad</a:t>
              </a:r>
              <a:endParaRPr lang="es-ES_tradnl" dirty="0"/>
            </a:p>
          </p:txBody>
        </p:sp>
        <p:sp>
          <p:nvSpPr>
            <p:cNvPr id="42" name="Rectangle 749">
              <a:extLst>
                <a:ext uri="{FF2B5EF4-FFF2-40B4-BE49-F238E27FC236}">
                  <a16:creationId xmlns:a16="http://schemas.microsoft.com/office/drawing/2014/main" id="{D5CFB970-06E8-4949-A364-9C2D8770407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189" y="1075"/>
              <a:ext cx="1829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3" name="Rectangle 750">
              <a:extLst>
                <a:ext uri="{FF2B5EF4-FFF2-40B4-BE49-F238E27FC236}">
                  <a16:creationId xmlns:a16="http://schemas.microsoft.com/office/drawing/2014/main" id="{4D09D309-25F8-264E-B5DD-8CF8B817D75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2373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Peligrosas</a:t>
              </a:r>
              <a:endParaRPr lang="es-ES_tradnl" dirty="0"/>
            </a:p>
          </p:txBody>
        </p:sp>
        <p:sp>
          <p:nvSpPr>
            <p:cNvPr id="44" name="Rectangle 751">
              <a:extLst>
                <a:ext uri="{FF2B5EF4-FFF2-40B4-BE49-F238E27FC236}">
                  <a16:creationId xmlns:a16="http://schemas.microsoft.com/office/drawing/2014/main" id="{312B3796-EE93-7C46-81E1-6E8458A5D26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2373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5" name="Rectangle 752">
              <a:extLst>
                <a:ext uri="{FF2B5EF4-FFF2-40B4-BE49-F238E27FC236}">
                  <a16:creationId xmlns:a16="http://schemas.microsoft.com/office/drawing/2014/main" id="{0CF1C867-5EB7-8B48-9EF9-3B1144DD132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3671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CO" dirty="0"/>
                <a:t>No peligrosas</a:t>
              </a:r>
              <a:endParaRPr lang="es-ES_tradnl" dirty="0"/>
            </a:p>
          </p:txBody>
        </p:sp>
        <p:sp>
          <p:nvSpPr>
            <p:cNvPr id="46" name="Rectangle 753">
              <a:extLst>
                <a:ext uri="{FF2B5EF4-FFF2-40B4-BE49-F238E27FC236}">
                  <a16:creationId xmlns:a16="http://schemas.microsoft.com/office/drawing/2014/main" id="{D5D55A48-0A5E-3B41-BEB2-3BE21C49DE7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647" y="367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  <p:sp>
        <p:nvSpPr>
          <p:cNvPr id="94" name="Rectangle 723">
            <a:extLst>
              <a:ext uri="{FF2B5EF4-FFF2-40B4-BE49-F238E27FC236}">
                <a16:creationId xmlns:a16="http://schemas.microsoft.com/office/drawing/2014/main" id="{B4291ADD-064B-B34D-9E8E-2FA301FC5438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9869868" y="5014790"/>
            <a:ext cx="1780266" cy="708930"/>
          </a:xfrm>
          <a:prstGeom prst="rect">
            <a:avLst/>
          </a:prstGeom>
          <a:solidFill>
            <a:srgbClr val="4F81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s-CO" dirty="0"/>
              <a:t>Solubles</a:t>
            </a:r>
            <a:endParaRPr lang="es-ES_tradnl" dirty="0"/>
          </a:p>
        </p:txBody>
      </p:sp>
      <p:sp>
        <p:nvSpPr>
          <p:cNvPr id="95" name="Rectangle 723">
            <a:extLst>
              <a:ext uri="{FF2B5EF4-FFF2-40B4-BE49-F238E27FC236}">
                <a16:creationId xmlns:a16="http://schemas.microsoft.com/office/drawing/2014/main" id="{8AEEA8E0-D898-264F-9C4B-0761DB405AC4}"/>
              </a:ext>
            </a:extLst>
          </p:cNvPr>
          <p:cNvSpPr>
            <a:spLocks noChangeAspect="1" noEditPoints="1" noChangeArrowheads="1" noChangeShapeType="1" noTextEdit="1"/>
          </p:cNvSpPr>
          <p:nvPr/>
        </p:nvSpPr>
        <p:spPr bwMode="auto">
          <a:xfrm>
            <a:off x="9818283" y="5981039"/>
            <a:ext cx="1780266" cy="708930"/>
          </a:xfrm>
          <a:prstGeom prst="rect">
            <a:avLst/>
          </a:prstGeom>
          <a:solidFill>
            <a:srgbClr val="4F81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r>
              <a:rPr lang="es-CO" dirty="0"/>
              <a:t>Estables</a:t>
            </a:r>
          </a:p>
          <a:p>
            <a:endParaRPr lang="es-ES_tradnl" dirty="0"/>
          </a:p>
        </p:txBody>
      </p:sp>
      <p:sp>
        <p:nvSpPr>
          <p:cNvPr id="96" name="Rectángulo 95">
            <a:extLst>
              <a:ext uri="{FF2B5EF4-FFF2-40B4-BE49-F238E27FC236}">
                <a16:creationId xmlns:a16="http://schemas.microsoft.com/office/drawing/2014/main" id="{7C5354B2-D288-5D4A-BD93-E9B7F328DD59}"/>
              </a:ext>
            </a:extLst>
          </p:cNvPr>
          <p:cNvSpPr/>
          <p:nvPr/>
        </p:nvSpPr>
        <p:spPr>
          <a:xfrm>
            <a:off x="3143985" y="295148"/>
            <a:ext cx="60708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2. Naturaleza y Calsificación  de Sustancias Químicas</a:t>
            </a:r>
            <a:endParaRPr lang="es-CO" b="1" dirty="0"/>
          </a:p>
        </p:txBody>
      </p:sp>
    </p:spTree>
    <p:extLst>
      <p:ext uri="{BB962C8B-B14F-4D97-AF65-F5344CB8AC3E}">
        <p14:creationId xmlns:p14="http://schemas.microsoft.com/office/powerpoint/2010/main" val="66306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88">
            <a:extLst>
              <a:ext uri="{FF2B5EF4-FFF2-40B4-BE49-F238E27FC236}">
                <a16:creationId xmlns:a16="http://schemas.microsoft.com/office/drawing/2014/main" id="{DFEB2851-D900-7047-8775-8DEC850EDC1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132436" y="965200"/>
            <a:ext cx="8366760" cy="5458671"/>
            <a:chOff x="877" y="-473"/>
            <a:chExt cx="13176" cy="7407"/>
          </a:xfrm>
        </p:grpSpPr>
        <p:sp>
          <p:nvSpPr>
            <p:cNvPr id="3" name="AutoShape 689">
              <a:extLst>
                <a:ext uri="{FF2B5EF4-FFF2-40B4-BE49-F238E27FC236}">
                  <a16:creationId xmlns:a16="http://schemas.microsoft.com/office/drawing/2014/main" id="{86AD5811-26FE-C349-94BF-6E20D7688DF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283" y="2937"/>
              <a:ext cx="6812" cy="591"/>
            </a:xfrm>
            <a:custGeom>
              <a:avLst/>
              <a:gdLst>
                <a:gd name="T0" fmla="+- 0 5689 2284"/>
                <a:gd name="T1" fmla="*/ T0 w 6812"/>
                <a:gd name="T2" fmla="+- 0 2938 2938"/>
                <a:gd name="T3" fmla="*/ 2938 h 591"/>
                <a:gd name="T4" fmla="+- 0 5689 2284"/>
                <a:gd name="T5" fmla="*/ T4 w 6812"/>
                <a:gd name="T6" fmla="+- 0 3233 2938"/>
                <a:gd name="T7" fmla="*/ 3233 h 591"/>
                <a:gd name="T8" fmla="+- 0 2284 2284"/>
                <a:gd name="T9" fmla="*/ T8 w 6812"/>
                <a:gd name="T10" fmla="+- 0 3233 2938"/>
                <a:gd name="T11" fmla="*/ 3233 h 591"/>
                <a:gd name="T12" fmla="+- 0 2284 2284"/>
                <a:gd name="T13" fmla="*/ T12 w 6812"/>
                <a:gd name="T14" fmla="+- 0 3529 2938"/>
                <a:gd name="T15" fmla="*/ 3529 h 591"/>
                <a:gd name="T16" fmla="+- 0 5689 2284"/>
                <a:gd name="T17" fmla="*/ T16 w 6812"/>
                <a:gd name="T18" fmla="+- 0 2938 2938"/>
                <a:gd name="T19" fmla="*/ 2938 h 591"/>
                <a:gd name="T20" fmla="+- 0 5689 2284"/>
                <a:gd name="T21" fmla="*/ T20 w 6812"/>
                <a:gd name="T22" fmla="+- 0 3529 2938"/>
                <a:gd name="T23" fmla="*/ 3529 h 591"/>
                <a:gd name="T24" fmla="+- 0 5689 2284"/>
                <a:gd name="T25" fmla="*/ T24 w 6812"/>
                <a:gd name="T26" fmla="+- 0 2938 2938"/>
                <a:gd name="T27" fmla="*/ 2938 h 591"/>
                <a:gd name="T28" fmla="+- 0 5689 2284"/>
                <a:gd name="T29" fmla="*/ T28 w 6812"/>
                <a:gd name="T30" fmla="+- 0 3233 2938"/>
                <a:gd name="T31" fmla="*/ 3233 h 591"/>
                <a:gd name="T32" fmla="+- 0 9095 2284"/>
                <a:gd name="T33" fmla="*/ T32 w 6812"/>
                <a:gd name="T34" fmla="+- 0 3233 2938"/>
                <a:gd name="T35" fmla="*/ 3233 h 591"/>
                <a:gd name="T36" fmla="+- 0 9095 2284"/>
                <a:gd name="T37" fmla="*/ T36 w 6812"/>
                <a:gd name="T38" fmla="+- 0 3529 2938"/>
                <a:gd name="T39" fmla="*/ 3529 h 5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</a:cxnLst>
              <a:rect l="0" t="0" r="r" b="b"/>
              <a:pathLst>
                <a:path w="6812" h="591">
                  <a:moveTo>
                    <a:pt x="3405" y="0"/>
                  </a:moveTo>
                  <a:lnTo>
                    <a:pt x="3405" y="295"/>
                  </a:lnTo>
                  <a:lnTo>
                    <a:pt x="0" y="295"/>
                  </a:lnTo>
                  <a:lnTo>
                    <a:pt x="0" y="591"/>
                  </a:lnTo>
                  <a:moveTo>
                    <a:pt x="3405" y="0"/>
                  </a:moveTo>
                  <a:lnTo>
                    <a:pt x="3405" y="591"/>
                  </a:lnTo>
                  <a:moveTo>
                    <a:pt x="3405" y="0"/>
                  </a:moveTo>
                  <a:lnTo>
                    <a:pt x="3405" y="295"/>
                  </a:lnTo>
                  <a:lnTo>
                    <a:pt x="6811" y="295"/>
                  </a:lnTo>
                  <a:lnTo>
                    <a:pt x="6811" y="591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90">
              <a:extLst>
                <a:ext uri="{FF2B5EF4-FFF2-40B4-BE49-F238E27FC236}">
                  <a16:creationId xmlns:a16="http://schemas.microsoft.com/office/drawing/2014/main" id="{3D90B1BE-6177-5A4F-A2E3-60CADC2E8F4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89" y="936"/>
              <a:ext cx="1842" cy="595"/>
            </a:xfrm>
            <a:custGeom>
              <a:avLst/>
              <a:gdLst>
                <a:gd name="T0" fmla="+- 0 7530 5689"/>
                <a:gd name="T1" fmla="*/ T0 w 1842"/>
                <a:gd name="T2" fmla="+- 0 936 936"/>
                <a:gd name="T3" fmla="*/ 936 h 595"/>
                <a:gd name="T4" fmla="+- 0 7530 5689"/>
                <a:gd name="T5" fmla="*/ T4 w 1842"/>
                <a:gd name="T6" fmla="+- 0 1235 936"/>
                <a:gd name="T7" fmla="*/ 1235 h 595"/>
                <a:gd name="T8" fmla="+- 0 5689 5689"/>
                <a:gd name="T9" fmla="*/ T8 w 1842"/>
                <a:gd name="T10" fmla="+- 0 1235 936"/>
                <a:gd name="T11" fmla="*/ 1235 h 595"/>
                <a:gd name="T12" fmla="+- 0 5689 5689"/>
                <a:gd name="T13" fmla="*/ T12 w 1842"/>
                <a:gd name="T14" fmla="+- 0 1531 936"/>
                <a:gd name="T15" fmla="*/ 1531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1" y="0"/>
                  </a:moveTo>
                  <a:lnTo>
                    <a:pt x="1841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91">
              <a:extLst>
                <a:ext uri="{FF2B5EF4-FFF2-40B4-BE49-F238E27FC236}">
                  <a16:creationId xmlns:a16="http://schemas.microsoft.com/office/drawing/2014/main" id="{878D14DA-EF51-E24A-9A4A-72AE36A357D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9" y="-473"/>
              <a:ext cx="13044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r>
                <a:rPr lang="es-ES" dirty="0"/>
                <a:t>CLASIFICACIÓN SUSTANCIAS QUÍMICAS</a:t>
              </a:r>
            </a:p>
            <a:p>
              <a:pPr algn="ctr"/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692">
              <a:extLst>
                <a:ext uri="{FF2B5EF4-FFF2-40B4-BE49-F238E27FC236}">
                  <a16:creationId xmlns:a16="http://schemas.microsoft.com/office/drawing/2014/main" id="{E49E8CCA-409B-6448-8E55-FF2DA68D980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09" y="-473"/>
              <a:ext cx="13044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93">
              <a:extLst>
                <a:ext uri="{FF2B5EF4-FFF2-40B4-BE49-F238E27FC236}">
                  <a16:creationId xmlns:a16="http://schemas.microsoft.com/office/drawing/2014/main" id="{4CAAA4B9-2D00-8845-92F0-1CF446A5B95F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1531"/>
              <a:ext cx="2813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pPr algn="ctr"/>
              <a:r>
                <a:rPr lang="es-ES" dirty="0"/>
                <a:t>Estado físico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8" name="Rectangle 694">
              <a:extLst>
                <a:ext uri="{FF2B5EF4-FFF2-40B4-BE49-F238E27FC236}">
                  <a16:creationId xmlns:a16="http://schemas.microsoft.com/office/drawing/2014/main" id="{032A4EF3-1781-A446-9C8F-5FBACB554BA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1531"/>
              <a:ext cx="2813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AutoShape 695">
              <a:extLst>
                <a:ext uri="{FF2B5EF4-FFF2-40B4-BE49-F238E27FC236}">
                  <a16:creationId xmlns:a16="http://schemas.microsoft.com/office/drawing/2014/main" id="{BEF82785-EA82-3C49-BF49-D9857E77D0A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99" y="4937"/>
              <a:ext cx="591" cy="1295"/>
            </a:xfrm>
            <a:custGeom>
              <a:avLst/>
              <a:gdLst>
                <a:gd name="T0" fmla="+- 0 9095 8800"/>
                <a:gd name="T1" fmla="*/ T0 w 591"/>
                <a:gd name="T2" fmla="+- 0 4937 4937"/>
                <a:gd name="T3" fmla="*/ 4937 h 1295"/>
                <a:gd name="T4" fmla="+- 0 9095 8800"/>
                <a:gd name="T5" fmla="*/ T4 w 591"/>
                <a:gd name="T6" fmla="+- 0 6232 4937"/>
                <a:gd name="T7" fmla="*/ 6232 h 1295"/>
                <a:gd name="T8" fmla="+- 0 8800 8800"/>
                <a:gd name="T9" fmla="*/ T8 w 591"/>
                <a:gd name="T10" fmla="+- 0 6232 4937"/>
                <a:gd name="T11" fmla="*/ 6232 h 1295"/>
                <a:gd name="T12" fmla="+- 0 9095 8800"/>
                <a:gd name="T13" fmla="*/ T12 w 591"/>
                <a:gd name="T14" fmla="+- 0 4937 4937"/>
                <a:gd name="T15" fmla="*/ 4937 h 1295"/>
                <a:gd name="T16" fmla="+- 0 9095 8800"/>
                <a:gd name="T17" fmla="*/ T16 w 591"/>
                <a:gd name="T18" fmla="+- 0 6232 4937"/>
                <a:gd name="T19" fmla="*/ 6232 h 1295"/>
                <a:gd name="T20" fmla="+- 0 9390 8800"/>
                <a:gd name="T21" fmla="*/ T20 w 591"/>
                <a:gd name="T22" fmla="+- 0 6232 4937"/>
                <a:gd name="T23" fmla="*/ 6232 h 12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591" h="1295">
                  <a:moveTo>
                    <a:pt x="295" y="0"/>
                  </a:moveTo>
                  <a:lnTo>
                    <a:pt x="295" y="1295"/>
                  </a:lnTo>
                  <a:lnTo>
                    <a:pt x="0" y="1295"/>
                  </a:lnTo>
                  <a:moveTo>
                    <a:pt x="295" y="0"/>
                  </a:moveTo>
                  <a:lnTo>
                    <a:pt x="295" y="1295"/>
                  </a:lnTo>
                  <a:lnTo>
                    <a:pt x="590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96">
              <a:extLst>
                <a:ext uri="{FF2B5EF4-FFF2-40B4-BE49-F238E27FC236}">
                  <a16:creationId xmlns:a16="http://schemas.microsoft.com/office/drawing/2014/main" id="{5B03D875-A1A6-1D4D-A09A-169FDF1E85E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688" y="3528"/>
              <a:ext cx="2813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r>
                <a:rPr lang="es-ES" dirty="0"/>
                <a:t>       Sólidos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1" name="Rectangle 697">
              <a:extLst>
                <a:ext uri="{FF2B5EF4-FFF2-40B4-BE49-F238E27FC236}">
                  <a16:creationId xmlns:a16="http://schemas.microsoft.com/office/drawing/2014/main" id="{61B0F8C7-CCAD-DE46-9443-13C126B2D06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688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98">
              <a:extLst>
                <a:ext uri="{FF2B5EF4-FFF2-40B4-BE49-F238E27FC236}">
                  <a16:creationId xmlns:a16="http://schemas.microsoft.com/office/drawing/2014/main" id="{2C24528E-66A5-244A-BBD1-11969CC05AD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390" y="5527"/>
              <a:ext cx="2816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Humos: Humos metálicos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13" name="Rectangle 699">
              <a:extLst>
                <a:ext uri="{FF2B5EF4-FFF2-40B4-BE49-F238E27FC236}">
                  <a16:creationId xmlns:a16="http://schemas.microsoft.com/office/drawing/2014/main" id="{E7F1BD12-4413-0943-BE1C-B2B6B185459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390" y="5527"/>
              <a:ext cx="281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4" name="Rectangle 700">
              <a:extLst>
                <a:ext uri="{FF2B5EF4-FFF2-40B4-BE49-F238E27FC236}">
                  <a16:creationId xmlns:a16="http://schemas.microsoft.com/office/drawing/2014/main" id="{2FE8DA1F-25E5-DC48-9541-893B9DF849A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984" y="5527"/>
              <a:ext cx="2816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Polvos: Polvo de algodón- sílice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5" name="Rectangle 701">
              <a:extLst>
                <a:ext uri="{FF2B5EF4-FFF2-40B4-BE49-F238E27FC236}">
                  <a16:creationId xmlns:a16="http://schemas.microsoft.com/office/drawing/2014/main" id="{402A7388-088E-0946-9A86-491EDBA14F4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984" y="5527"/>
              <a:ext cx="281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702">
              <a:extLst>
                <a:ext uri="{FF2B5EF4-FFF2-40B4-BE49-F238E27FC236}">
                  <a16:creationId xmlns:a16="http://schemas.microsoft.com/office/drawing/2014/main" id="{A0F53ABA-E280-D947-9F56-C794096AA7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3528"/>
              <a:ext cx="2813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  Líquidos: Agua, aceite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7" name="Rectangle 703">
              <a:extLst>
                <a:ext uri="{FF2B5EF4-FFF2-40B4-BE49-F238E27FC236}">
                  <a16:creationId xmlns:a16="http://schemas.microsoft.com/office/drawing/2014/main" id="{978495DB-02FE-AA4F-A375-59F4B9DA6D1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82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8" name="Rectangle 704">
              <a:extLst>
                <a:ext uri="{FF2B5EF4-FFF2-40B4-BE49-F238E27FC236}">
                  <a16:creationId xmlns:a16="http://schemas.microsoft.com/office/drawing/2014/main" id="{621D6F30-CBE0-2F4D-949A-0E8BE134C41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7" y="3528"/>
              <a:ext cx="2813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Gases: Hidrógeno,</a:t>
              </a:r>
              <a:endParaRPr lang="es-CO" dirty="0"/>
            </a:p>
            <a:p>
              <a:r>
                <a:rPr lang="es-ES" dirty="0"/>
                <a:t>Oxígeno, Cloro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9" name="Rectangle 705">
              <a:extLst>
                <a:ext uri="{FF2B5EF4-FFF2-40B4-BE49-F238E27FC236}">
                  <a16:creationId xmlns:a16="http://schemas.microsoft.com/office/drawing/2014/main" id="{387D2169-B294-5142-B4C5-57521A16481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877" y="3528"/>
              <a:ext cx="2813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16143060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73">
            <a:extLst>
              <a:ext uri="{FF2B5EF4-FFF2-40B4-BE49-F238E27FC236}">
                <a16:creationId xmlns:a16="http://schemas.microsoft.com/office/drawing/2014/main" id="{7C08C0E3-1E62-CE4A-A7BF-DF12522CF60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513341" y="966469"/>
            <a:ext cx="9883726" cy="5010997"/>
            <a:chOff x="351" y="-633"/>
            <a:chExt cx="14050" cy="5515"/>
          </a:xfrm>
        </p:grpSpPr>
        <p:sp>
          <p:nvSpPr>
            <p:cNvPr id="3" name="AutoShape 674">
              <a:extLst>
                <a:ext uri="{FF2B5EF4-FFF2-40B4-BE49-F238E27FC236}">
                  <a16:creationId xmlns:a16="http://schemas.microsoft.com/office/drawing/2014/main" id="{5D0F0E15-3F78-E04D-8BCF-02CD471A95D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079" y="1095"/>
              <a:ext cx="10592" cy="2058"/>
            </a:xfrm>
            <a:custGeom>
              <a:avLst/>
              <a:gdLst>
                <a:gd name="T0" fmla="+- 0 8354 2080"/>
                <a:gd name="T1" fmla="*/ T0 w 10592"/>
                <a:gd name="T2" fmla="+- 0 1096 1096"/>
                <a:gd name="T3" fmla="*/ 1096 h 2058"/>
                <a:gd name="T4" fmla="+- 0 8354 2080"/>
                <a:gd name="T5" fmla="*/ T4 w 10592"/>
                <a:gd name="T6" fmla="+- 0 2790 1096"/>
                <a:gd name="T7" fmla="*/ 2790 h 2058"/>
                <a:gd name="T8" fmla="+- 0 2080 2080"/>
                <a:gd name="T9" fmla="*/ T8 w 10592"/>
                <a:gd name="T10" fmla="+- 0 2790 1096"/>
                <a:gd name="T11" fmla="*/ 2790 h 2058"/>
                <a:gd name="T12" fmla="+- 0 2080 2080"/>
                <a:gd name="T13" fmla="*/ T12 w 10592"/>
                <a:gd name="T14" fmla="+- 0 3153 1096"/>
                <a:gd name="T15" fmla="*/ 3153 h 2058"/>
                <a:gd name="T16" fmla="+- 0 8355 2080"/>
                <a:gd name="T17" fmla="*/ T16 w 10592"/>
                <a:gd name="T18" fmla="+- 0 1096 1096"/>
                <a:gd name="T19" fmla="*/ 1096 h 2058"/>
                <a:gd name="T20" fmla="+- 0 8355 2080"/>
                <a:gd name="T21" fmla="*/ T20 w 10592"/>
                <a:gd name="T22" fmla="+- 0 2764 1096"/>
                <a:gd name="T23" fmla="*/ 2764 h 2058"/>
                <a:gd name="T24" fmla="+- 0 5596 2080"/>
                <a:gd name="T25" fmla="*/ T24 w 10592"/>
                <a:gd name="T26" fmla="+- 0 2764 1096"/>
                <a:gd name="T27" fmla="*/ 2764 h 2058"/>
                <a:gd name="T28" fmla="+- 0 5596 2080"/>
                <a:gd name="T29" fmla="*/ T28 w 10592"/>
                <a:gd name="T30" fmla="+- 0 3127 1096"/>
                <a:gd name="T31" fmla="*/ 3127 h 2058"/>
                <a:gd name="T32" fmla="+- 0 8353 2080"/>
                <a:gd name="T33" fmla="*/ T32 w 10592"/>
                <a:gd name="T34" fmla="+- 0 1096 1096"/>
                <a:gd name="T35" fmla="*/ 1096 h 2058"/>
                <a:gd name="T36" fmla="+- 0 8353 2080"/>
                <a:gd name="T37" fmla="*/ T36 w 10592"/>
                <a:gd name="T38" fmla="+- 0 2790 1096"/>
                <a:gd name="T39" fmla="*/ 2790 h 2058"/>
                <a:gd name="T40" fmla="+- 0 9057 2080"/>
                <a:gd name="T41" fmla="*/ T40 w 10592"/>
                <a:gd name="T42" fmla="+- 0 2790 1096"/>
                <a:gd name="T43" fmla="*/ 2790 h 2058"/>
                <a:gd name="T44" fmla="+- 0 9057 2080"/>
                <a:gd name="T45" fmla="*/ T44 w 10592"/>
                <a:gd name="T46" fmla="+- 0 3153 1096"/>
                <a:gd name="T47" fmla="*/ 3153 h 2058"/>
                <a:gd name="T48" fmla="+- 0 8353 2080"/>
                <a:gd name="T49" fmla="*/ T48 w 10592"/>
                <a:gd name="T50" fmla="+- 0 1096 1096"/>
                <a:gd name="T51" fmla="*/ 1096 h 2058"/>
                <a:gd name="T52" fmla="+- 0 8353 2080"/>
                <a:gd name="T53" fmla="*/ T52 w 10592"/>
                <a:gd name="T54" fmla="+- 0 2764 1096"/>
                <a:gd name="T55" fmla="*/ 2764 h 2058"/>
                <a:gd name="T56" fmla="+- 0 12672 2080"/>
                <a:gd name="T57" fmla="*/ T56 w 10592"/>
                <a:gd name="T58" fmla="+- 0 2764 1096"/>
                <a:gd name="T59" fmla="*/ 2764 h 2058"/>
                <a:gd name="T60" fmla="+- 0 12672 2080"/>
                <a:gd name="T61" fmla="*/ T60 w 10592"/>
                <a:gd name="T62" fmla="+- 0 3127 1096"/>
                <a:gd name="T63" fmla="*/ 3127 h 2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  <a:cxn ang="0">
                  <a:pos x="T49" y="T51"/>
                </a:cxn>
                <a:cxn ang="0">
                  <a:pos x="T53" y="T55"/>
                </a:cxn>
                <a:cxn ang="0">
                  <a:pos x="T57" y="T59"/>
                </a:cxn>
                <a:cxn ang="0">
                  <a:pos x="T61" y="T63"/>
                </a:cxn>
              </a:cxnLst>
              <a:rect l="0" t="0" r="r" b="b"/>
              <a:pathLst>
                <a:path w="10592" h="2058">
                  <a:moveTo>
                    <a:pt x="6274" y="0"/>
                  </a:moveTo>
                  <a:lnTo>
                    <a:pt x="6274" y="1694"/>
                  </a:lnTo>
                  <a:lnTo>
                    <a:pt x="0" y="1694"/>
                  </a:lnTo>
                  <a:lnTo>
                    <a:pt x="0" y="2057"/>
                  </a:lnTo>
                  <a:moveTo>
                    <a:pt x="6275" y="0"/>
                  </a:moveTo>
                  <a:lnTo>
                    <a:pt x="6275" y="1668"/>
                  </a:lnTo>
                  <a:lnTo>
                    <a:pt x="3516" y="1668"/>
                  </a:lnTo>
                  <a:lnTo>
                    <a:pt x="3516" y="2031"/>
                  </a:lnTo>
                  <a:moveTo>
                    <a:pt x="6273" y="0"/>
                  </a:moveTo>
                  <a:lnTo>
                    <a:pt x="6273" y="1694"/>
                  </a:lnTo>
                  <a:lnTo>
                    <a:pt x="6977" y="1694"/>
                  </a:lnTo>
                  <a:lnTo>
                    <a:pt x="6977" y="2057"/>
                  </a:lnTo>
                  <a:moveTo>
                    <a:pt x="6273" y="0"/>
                  </a:moveTo>
                  <a:lnTo>
                    <a:pt x="6273" y="1668"/>
                  </a:lnTo>
                  <a:lnTo>
                    <a:pt x="10592" y="1668"/>
                  </a:lnTo>
                  <a:lnTo>
                    <a:pt x="10592" y="2031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Rectangle 675">
              <a:extLst>
                <a:ext uri="{FF2B5EF4-FFF2-40B4-BE49-F238E27FC236}">
                  <a16:creationId xmlns:a16="http://schemas.microsoft.com/office/drawing/2014/main" id="{066CB0D4-F42A-3044-AD64-1923E6F1E24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26" y="-633"/>
              <a:ext cx="9855" cy="1728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endParaRPr lang="es-ES" dirty="0"/>
            </a:p>
            <a:p>
              <a:pPr algn="ctr"/>
              <a:r>
                <a:rPr lang="es-ES" dirty="0"/>
                <a:t>CLASIFICACIÓN SUSTANCIAS QUÍMICAS SEGÚN SU COMPOSICIÓN</a:t>
              </a:r>
              <a:endParaRPr lang="es-CO" dirty="0"/>
            </a:p>
            <a:p>
              <a:pPr algn="ctr"/>
              <a:endParaRPr lang="es-ES_tradnl" dirty="0"/>
            </a:p>
          </p:txBody>
        </p:sp>
        <p:sp>
          <p:nvSpPr>
            <p:cNvPr id="5" name="Rectangle 676">
              <a:extLst>
                <a:ext uri="{FF2B5EF4-FFF2-40B4-BE49-F238E27FC236}">
                  <a16:creationId xmlns:a16="http://schemas.microsoft.com/office/drawing/2014/main" id="{941BAB13-CDB5-7648-8AFC-BB489E1DFAA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426" y="-633"/>
              <a:ext cx="9855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6" name="Rectangle 677">
              <a:extLst>
                <a:ext uri="{FF2B5EF4-FFF2-40B4-BE49-F238E27FC236}">
                  <a16:creationId xmlns:a16="http://schemas.microsoft.com/office/drawing/2014/main" id="{93A91D99-7770-2045-B990-8DA4164C3AE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945" y="3128"/>
              <a:ext cx="3456" cy="1728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Mezclas: limpiador multiusos (mezcla de alcoholes o amoniaco en agua)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7" name="Rectangle 678">
              <a:extLst>
                <a:ext uri="{FF2B5EF4-FFF2-40B4-BE49-F238E27FC236}">
                  <a16:creationId xmlns:a16="http://schemas.microsoft.com/office/drawing/2014/main" id="{C479F40F-F68F-474D-941D-CA7C6824516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945" y="3128"/>
              <a:ext cx="3456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679">
              <a:extLst>
                <a:ext uri="{FF2B5EF4-FFF2-40B4-BE49-F238E27FC236}">
                  <a16:creationId xmlns:a16="http://schemas.microsoft.com/office/drawing/2014/main" id="{060B09C0-1875-EA48-8BB2-B775C95FB8A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328" y="3154"/>
              <a:ext cx="3459" cy="1728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pPr algn="ctr"/>
              <a:r>
                <a:rPr lang="es-ES" dirty="0"/>
                <a:t>Puros: 100% agua, 100% ácido sulfúrico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9" name="Rectangle 680">
              <a:extLst>
                <a:ext uri="{FF2B5EF4-FFF2-40B4-BE49-F238E27FC236}">
                  <a16:creationId xmlns:a16="http://schemas.microsoft.com/office/drawing/2014/main" id="{DD34BC2F-7EDE-174A-9481-643A0D20BB9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7328" y="3154"/>
              <a:ext cx="3459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81">
              <a:extLst>
                <a:ext uri="{FF2B5EF4-FFF2-40B4-BE49-F238E27FC236}">
                  <a16:creationId xmlns:a16="http://schemas.microsoft.com/office/drawing/2014/main" id="{99400B47-5F15-8F41-8842-7570A9FC21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65" y="3128"/>
              <a:ext cx="3459" cy="1728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Compuestos: dióxido de carbono (Carbono con Oxígeno), el Nitrato de plata (Plata, Nitrógeno y Oxígeno)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11" name="Rectangle 682">
              <a:extLst>
                <a:ext uri="{FF2B5EF4-FFF2-40B4-BE49-F238E27FC236}">
                  <a16:creationId xmlns:a16="http://schemas.microsoft.com/office/drawing/2014/main" id="{59D1547E-7E40-D04D-93BF-46DD3276FE3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865" y="3128"/>
              <a:ext cx="3459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83">
              <a:extLst>
                <a:ext uri="{FF2B5EF4-FFF2-40B4-BE49-F238E27FC236}">
                  <a16:creationId xmlns:a16="http://schemas.microsoft.com/office/drawing/2014/main" id="{7C40D3C4-587E-4B4C-B204-BFE59FC30D7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1" y="3154"/>
              <a:ext cx="3456" cy="1728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r>
                <a:rPr lang="es-ES" dirty="0"/>
                <a:t>Elementales: el hierro, el magnesio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3" name="Rectangle 684">
              <a:extLst>
                <a:ext uri="{FF2B5EF4-FFF2-40B4-BE49-F238E27FC236}">
                  <a16:creationId xmlns:a16="http://schemas.microsoft.com/office/drawing/2014/main" id="{F2EF86B0-8808-C54E-A23F-5557E04380C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51" y="3154"/>
              <a:ext cx="3456" cy="1728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3064976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59">
            <a:extLst>
              <a:ext uri="{FF2B5EF4-FFF2-40B4-BE49-F238E27FC236}">
                <a16:creationId xmlns:a16="http://schemas.microsoft.com/office/drawing/2014/main" id="{DE5D4597-842A-2342-A19F-8FE6A3554832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659468" y="1449492"/>
            <a:ext cx="9035838" cy="4712335"/>
            <a:chOff x="954" y="-311"/>
            <a:chExt cx="13047" cy="7421"/>
          </a:xfrm>
        </p:grpSpPr>
        <p:sp>
          <p:nvSpPr>
            <p:cNvPr id="3" name="AutoShape 660">
              <a:extLst>
                <a:ext uri="{FF2B5EF4-FFF2-40B4-BE49-F238E27FC236}">
                  <a16:creationId xmlns:a16="http://schemas.microsoft.com/office/drawing/2014/main" id="{29C48DE4-4A13-E644-AB93-4561078112E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10" y="3097"/>
              <a:ext cx="423" cy="3293"/>
            </a:xfrm>
            <a:custGeom>
              <a:avLst/>
              <a:gdLst>
                <a:gd name="T0" fmla="+- 0 4511 4511"/>
                <a:gd name="T1" fmla="*/ T0 w 423"/>
                <a:gd name="T2" fmla="+- 0 3097 3097"/>
                <a:gd name="T3" fmla="*/ 3097 h 3293"/>
                <a:gd name="T4" fmla="+- 0 4511 4511"/>
                <a:gd name="T5" fmla="*/ T4 w 423"/>
                <a:gd name="T6" fmla="+- 0 6390 3097"/>
                <a:gd name="T7" fmla="*/ 6390 h 3293"/>
                <a:gd name="T8" fmla="+- 0 4933 4511"/>
                <a:gd name="T9" fmla="*/ T8 w 423"/>
                <a:gd name="T10" fmla="+- 0 6390 3097"/>
                <a:gd name="T11" fmla="*/ 6390 h 3293"/>
                <a:gd name="T12" fmla="+- 0 4511 4511"/>
                <a:gd name="T13" fmla="*/ T12 w 423"/>
                <a:gd name="T14" fmla="+- 0 3097 3097"/>
                <a:gd name="T15" fmla="*/ 3097 h 3293"/>
                <a:gd name="T16" fmla="+- 0 4511 4511"/>
                <a:gd name="T17" fmla="*/ T16 w 423"/>
                <a:gd name="T18" fmla="+- 0 4392 3097"/>
                <a:gd name="T19" fmla="*/ 4392 h 3293"/>
                <a:gd name="T20" fmla="+- 0 4933 4511"/>
                <a:gd name="T21" fmla="*/ T20 w 423"/>
                <a:gd name="T22" fmla="+- 0 4392 3097"/>
                <a:gd name="T23" fmla="*/ 4392 h 32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423" h="3293">
                  <a:moveTo>
                    <a:pt x="0" y="0"/>
                  </a:moveTo>
                  <a:lnTo>
                    <a:pt x="0" y="3293"/>
                  </a:lnTo>
                  <a:lnTo>
                    <a:pt x="422" y="3293"/>
                  </a:lnTo>
                  <a:moveTo>
                    <a:pt x="0" y="0"/>
                  </a:moveTo>
                  <a:lnTo>
                    <a:pt x="0" y="1295"/>
                  </a:lnTo>
                  <a:lnTo>
                    <a:pt x="422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61">
              <a:extLst>
                <a:ext uri="{FF2B5EF4-FFF2-40B4-BE49-F238E27FC236}">
                  <a16:creationId xmlns:a16="http://schemas.microsoft.com/office/drawing/2014/main" id="{1C78758D-A77B-B048-86E4-0C6B0A5598D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636" y="1095"/>
              <a:ext cx="1842" cy="595"/>
            </a:xfrm>
            <a:custGeom>
              <a:avLst/>
              <a:gdLst>
                <a:gd name="T0" fmla="+- 0 7478 5636"/>
                <a:gd name="T1" fmla="*/ T0 w 1842"/>
                <a:gd name="T2" fmla="+- 0 1095 1095"/>
                <a:gd name="T3" fmla="*/ 1095 h 595"/>
                <a:gd name="T4" fmla="+- 0 7478 5636"/>
                <a:gd name="T5" fmla="*/ T4 w 1842"/>
                <a:gd name="T6" fmla="+- 0 1394 1095"/>
                <a:gd name="T7" fmla="*/ 1394 h 595"/>
                <a:gd name="T8" fmla="+- 0 5636 5636"/>
                <a:gd name="T9" fmla="*/ T8 w 1842"/>
                <a:gd name="T10" fmla="+- 0 1394 1095"/>
                <a:gd name="T11" fmla="*/ 1394 h 595"/>
                <a:gd name="T12" fmla="+- 0 5636 5636"/>
                <a:gd name="T13" fmla="*/ T12 w 1842"/>
                <a:gd name="T14" fmla="+- 0 1690 1095"/>
                <a:gd name="T15" fmla="*/ 1690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2" y="0"/>
                  </a:moveTo>
                  <a:lnTo>
                    <a:pt x="1842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62">
              <a:extLst>
                <a:ext uri="{FF2B5EF4-FFF2-40B4-BE49-F238E27FC236}">
                  <a16:creationId xmlns:a16="http://schemas.microsoft.com/office/drawing/2014/main" id="{5BFE15A4-48EB-7F4F-8C12-5C524A092D9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54" y="-311"/>
              <a:ext cx="13047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r>
                <a:rPr lang="es-ES" dirty="0"/>
                <a:t>CLASIFICACIÓN SUSTANCIAS QUÍMICAS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663">
              <a:extLst>
                <a:ext uri="{FF2B5EF4-FFF2-40B4-BE49-F238E27FC236}">
                  <a16:creationId xmlns:a16="http://schemas.microsoft.com/office/drawing/2014/main" id="{E83D12B1-3D55-C648-93F1-65B5CABBA64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954" y="-311"/>
              <a:ext cx="13047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64">
              <a:extLst>
                <a:ext uri="{FF2B5EF4-FFF2-40B4-BE49-F238E27FC236}">
                  <a16:creationId xmlns:a16="http://schemas.microsoft.com/office/drawing/2014/main" id="{5C5E2021-C536-F540-A95D-0101BF952484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30" y="1690"/>
              <a:ext cx="2813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/>
                <a:t>Naturaleza y Estructura</a:t>
              </a:r>
              <a:endParaRPr lang="es-CO" dirty="0"/>
            </a:p>
            <a:p>
              <a:pPr algn="ctr"/>
              <a:endParaRPr lang="es-ES_tradnl" dirty="0"/>
            </a:p>
          </p:txBody>
        </p:sp>
        <p:sp>
          <p:nvSpPr>
            <p:cNvPr id="8" name="Rectangle 665">
              <a:extLst>
                <a:ext uri="{FF2B5EF4-FFF2-40B4-BE49-F238E27FC236}">
                  <a16:creationId xmlns:a16="http://schemas.microsoft.com/office/drawing/2014/main" id="{A7476AA6-9EFC-3247-9783-C5EC94EF221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230" y="1690"/>
              <a:ext cx="2813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Rectangle 666">
              <a:extLst>
                <a:ext uri="{FF2B5EF4-FFF2-40B4-BE49-F238E27FC236}">
                  <a16:creationId xmlns:a16="http://schemas.microsoft.com/office/drawing/2014/main" id="{C187312C-8CDC-C842-BDB6-7435B44B17DA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933" y="3689"/>
              <a:ext cx="3236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Orgánicos: la urea, el azúcar, el Plástico</a:t>
              </a:r>
              <a:endParaRPr lang="es-CO" dirty="0"/>
            </a:p>
            <a:p>
              <a:r>
                <a:rPr lang="es-ES" dirty="0"/>
                <a:t> 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1" name="Rectangle 668">
              <a:extLst>
                <a:ext uri="{FF2B5EF4-FFF2-40B4-BE49-F238E27FC236}">
                  <a16:creationId xmlns:a16="http://schemas.microsoft.com/office/drawing/2014/main" id="{5FB9CF6B-FC3E-8042-8A0F-8A17D02C4678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933" y="5701"/>
              <a:ext cx="4705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Inorgánicos: los ácidos minerales, los álcalis</a:t>
              </a:r>
              <a:endParaRPr lang="es-CO" dirty="0"/>
            </a:p>
            <a:p>
              <a:endParaRPr lang="es-ES_tradnl" dirty="0"/>
            </a:p>
          </p:txBody>
        </p:sp>
      </p:grpSp>
    </p:spTree>
    <p:extLst>
      <p:ext uri="{BB962C8B-B14F-4D97-AF65-F5344CB8AC3E}">
        <p14:creationId xmlns:p14="http://schemas.microsoft.com/office/powerpoint/2010/main" val="3372079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41">
            <a:extLst>
              <a:ext uri="{FF2B5EF4-FFF2-40B4-BE49-F238E27FC236}">
                <a16:creationId xmlns:a16="http://schemas.microsoft.com/office/drawing/2014/main" id="{EE4E0F67-0D0A-A046-B8DF-7909084DFBB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710267" y="254001"/>
            <a:ext cx="9770533" cy="6383866"/>
            <a:chOff x="286" y="-223"/>
            <a:chExt cx="12733" cy="7405"/>
          </a:xfrm>
        </p:grpSpPr>
        <p:sp>
          <p:nvSpPr>
            <p:cNvPr id="6" name="AutoShape 642">
              <a:extLst>
                <a:ext uri="{FF2B5EF4-FFF2-40B4-BE49-F238E27FC236}">
                  <a16:creationId xmlns:a16="http://schemas.microsoft.com/office/drawing/2014/main" id="{E5D2C9DF-7161-FE4E-AB45-825B1116DCE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69" y="2045"/>
              <a:ext cx="3469" cy="4681"/>
            </a:xfrm>
            <a:custGeom>
              <a:avLst/>
              <a:gdLst>
                <a:gd name="T0" fmla="+- 0 469 469"/>
                <a:gd name="T1" fmla="*/ T0 w 3469"/>
                <a:gd name="T2" fmla="+- 0 2046 2046"/>
                <a:gd name="T3" fmla="*/ 2046 h 4681"/>
                <a:gd name="T4" fmla="+- 0 469 469"/>
                <a:gd name="T5" fmla="*/ T4 w 3469"/>
                <a:gd name="T6" fmla="+- 0 6726 2046"/>
                <a:gd name="T7" fmla="*/ 6726 h 4681"/>
                <a:gd name="T8" fmla="+- 0 3937 469"/>
                <a:gd name="T9" fmla="*/ T8 w 3469"/>
                <a:gd name="T10" fmla="+- 0 6726 2046"/>
                <a:gd name="T11" fmla="*/ 6726 h 4681"/>
                <a:gd name="T12" fmla="+- 0 469 469"/>
                <a:gd name="T13" fmla="*/ T12 w 3469"/>
                <a:gd name="T14" fmla="+- 0 2046 2046"/>
                <a:gd name="T15" fmla="*/ 2046 h 4681"/>
                <a:gd name="T16" fmla="+- 0 469 469"/>
                <a:gd name="T17" fmla="*/ T16 w 3469"/>
                <a:gd name="T18" fmla="+- 0 5429 2046"/>
                <a:gd name="T19" fmla="*/ 5429 h 4681"/>
                <a:gd name="T20" fmla="+- 0 3937 469"/>
                <a:gd name="T21" fmla="*/ T20 w 3469"/>
                <a:gd name="T22" fmla="+- 0 5429 2046"/>
                <a:gd name="T23" fmla="*/ 5429 h 4681"/>
                <a:gd name="T24" fmla="+- 0 469 469"/>
                <a:gd name="T25" fmla="*/ T24 w 3469"/>
                <a:gd name="T26" fmla="+- 0 2046 2046"/>
                <a:gd name="T27" fmla="*/ 2046 h 4681"/>
                <a:gd name="T28" fmla="+- 0 469 469"/>
                <a:gd name="T29" fmla="*/ T28 w 3469"/>
                <a:gd name="T30" fmla="+- 0 4131 2046"/>
                <a:gd name="T31" fmla="*/ 4131 h 4681"/>
                <a:gd name="T32" fmla="+- 0 3937 469"/>
                <a:gd name="T33" fmla="*/ T32 w 3469"/>
                <a:gd name="T34" fmla="+- 0 4131 2046"/>
                <a:gd name="T35" fmla="*/ 4131 h 4681"/>
                <a:gd name="T36" fmla="+- 0 469 469"/>
                <a:gd name="T37" fmla="*/ T36 w 3469"/>
                <a:gd name="T38" fmla="+- 0 2046 2046"/>
                <a:gd name="T39" fmla="*/ 2046 h 4681"/>
                <a:gd name="T40" fmla="+- 0 469 469"/>
                <a:gd name="T41" fmla="*/ T40 w 3469"/>
                <a:gd name="T42" fmla="+- 0 2834 2046"/>
                <a:gd name="T43" fmla="*/ 2834 h 4681"/>
                <a:gd name="T44" fmla="+- 0 3937 469"/>
                <a:gd name="T45" fmla="*/ T44 w 3469"/>
                <a:gd name="T46" fmla="+- 0 2834 2046"/>
                <a:gd name="T47" fmla="*/ 2834 h 468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  <a:cxn ang="0">
                  <a:pos x="T25" y="T27"/>
                </a:cxn>
                <a:cxn ang="0">
                  <a:pos x="T29" y="T31"/>
                </a:cxn>
                <a:cxn ang="0">
                  <a:pos x="T33" y="T35"/>
                </a:cxn>
                <a:cxn ang="0">
                  <a:pos x="T37" y="T39"/>
                </a:cxn>
                <a:cxn ang="0">
                  <a:pos x="T41" y="T43"/>
                </a:cxn>
                <a:cxn ang="0">
                  <a:pos x="T45" y="T47"/>
                </a:cxn>
              </a:cxnLst>
              <a:rect l="0" t="0" r="r" b="b"/>
              <a:pathLst>
                <a:path w="3469" h="4681">
                  <a:moveTo>
                    <a:pt x="0" y="0"/>
                  </a:moveTo>
                  <a:lnTo>
                    <a:pt x="0" y="4680"/>
                  </a:lnTo>
                  <a:lnTo>
                    <a:pt x="3468" y="4680"/>
                  </a:lnTo>
                  <a:moveTo>
                    <a:pt x="0" y="0"/>
                  </a:moveTo>
                  <a:lnTo>
                    <a:pt x="0" y="3383"/>
                  </a:lnTo>
                  <a:lnTo>
                    <a:pt x="3468" y="3383"/>
                  </a:lnTo>
                  <a:moveTo>
                    <a:pt x="0" y="0"/>
                  </a:moveTo>
                  <a:lnTo>
                    <a:pt x="0" y="2085"/>
                  </a:lnTo>
                  <a:lnTo>
                    <a:pt x="3468" y="2085"/>
                  </a:lnTo>
                  <a:moveTo>
                    <a:pt x="0" y="0"/>
                  </a:moveTo>
                  <a:lnTo>
                    <a:pt x="0" y="788"/>
                  </a:lnTo>
                  <a:lnTo>
                    <a:pt x="3468" y="788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Freeform 643">
              <a:extLst>
                <a:ext uri="{FF2B5EF4-FFF2-40B4-BE49-F238E27FC236}">
                  <a16:creationId xmlns:a16="http://schemas.microsoft.com/office/drawing/2014/main" id="{C711ECB0-5E19-2742-81B9-DE572A84870C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201" y="689"/>
              <a:ext cx="7584" cy="441"/>
            </a:xfrm>
            <a:custGeom>
              <a:avLst/>
              <a:gdLst>
                <a:gd name="T0" fmla="+- 0 8785 1201"/>
                <a:gd name="T1" fmla="*/ T0 w 7584"/>
                <a:gd name="T2" fmla="+- 0 690 690"/>
                <a:gd name="T3" fmla="*/ 690 h 441"/>
                <a:gd name="T4" fmla="+- 0 8785 1201"/>
                <a:gd name="T5" fmla="*/ T4 w 7584"/>
                <a:gd name="T6" fmla="+- 0 938 690"/>
                <a:gd name="T7" fmla="*/ 938 h 441"/>
                <a:gd name="T8" fmla="+- 0 1201 1201"/>
                <a:gd name="T9" fmla="*/ T8 w 7584"/>
                <a:gd name="T10" fmla="+- 0 938 690"/>
                <a:gd name="T11" fmla="*/ 938 h 441"/>
                <a:gd name="T12" fmla="+- 0 1201 1201"/>
                <a:gd name="T13" fmla="*/ T12 w 7584"/>
                <a:gd name="T14" fmla="+- 0 1130 690"/>
                <a:gd name="T15" fmla="*/ 1130 h 4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7584" h="441">
                  <a:moveTo>
                    <a:pt x="7584" y="0"/>
                  </a:moveTo>
                  <a:lnTo>
                    <a:pt x="7584" y="248"/>
                  </a:lnTo>
                  <a:lnTo>
                    <a:pt x="0" y="248"/>
                  </a:lnTo>
                  <a:lnTo>
                    <a:pt x="0" y="440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8" name="Rectangle 644">
              <a:extLst>
                <a:ext uri="{FF2B5EF4-FFF2-40B4-BE49-F238E27FC236}">
                  <a16:creationId xmlns:a16="http://schemas.microsoft.com/office/drawing/2014/main" id="{3149287B-EC24-D14C-AB81-B4B0AF6F3D7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49" y="-223"/>
              <a:ext cx="8470" cy="912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s-ES" dirty="0"/>
                <a:t>      </a:t>
              </a:r>
            </a:p>
            <a:p>
              <a:pPr algn="ctr"/>
              <a:r>
                <a:rPr lang="es-ES" dirty="0"/>
                <a:t>CLASIFICACIÓN SUSTANCIAS QUÍMICAS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9" name="Rectangle 645">
              <a:extLst>
                <a:ext uri="{FF2B5EF4-FFF2-40B4-BE49-F238E27FC236}">
                  <a16:creationId xmlns:a16="http://schemas.microsoft.com/office/drawing/2014/main" id="{C86BCA40-44D2-2843-A803-A4AC333A98BD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49" y="-223"/>
              <a:ext cx="8470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0" name="Rectangle 646">
              <a:extLst>
                <a:ext uri="{FF2B5EF4-FFF2-40B4-BE49-F238E27FC236}">
                  <a16:creationId xmlns:a16="http://schemas.microsoft.com/office/drawing/2014/main" id="{4D41E032-F4EA-E848-A1AB-96EC3F41346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86" y="1131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" dirty="0"/>
            </a:p>
            <a:p>
              <a:r>
                <a:rPr lang="es-ES" dirty="0"/>
                <a:t>Propiedades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1" name="Rectangle 647">
              <a:extLst>
                <a:ext uri="{FF2B5EF4-FFF2-40B4-BE49-F238E27FC236}">
                  <a16:creationId xmlns:a16="http://schemas.microsoft.com/office/drawing/2014/main" id="{60504BA1-C663-B249-BC9C-A5989B3F45E9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286" y="1131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2" name="Rectangle 648">
              <a:extLst>
                <a:ext uri="{FF2B5EF4-FFF2-40B4-BE49-F238E27FC236}">
                  <a16:creationId xmlns:a16="http://schemas.microsoft.com/office/drawing/2014/main" id="{757FD2DA-FDD7-594F-B6B3-56057C9A647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2376"/>
              <a:ext cx="4786" cy="912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Volátiles: la gasolina, el éter, el alcohol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3" name="Rectangle 649">
              <a:extLst>
                <a:ext uri="{FF2B5EF4-FFF2-40B4-BE49-F238E27FC236}">
                  <a16:creationId xmlns:a16="http://schemas.microsoft.com/office/drawing/2014/main" id="{BDD67E2F-3F11-8841-A262-0386D17CF93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2376"/>
              <a:ext cx="4786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4" name="Rectangle 650">
              <a:extLst>
                <a:ext uri="{FF2B5EF4-FFF2-40B4-BE49-F238E27FC236}">
                  <a16:creationId xmlns:a16="http://schemas.microsoft.com/office/drawing/2014/main" id="{8E0C8324-6E09-8A47-A78C-01ECCA95166B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3672"/>
              <a:ext cx="182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Densas: Hierro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5" name="Rectangle 651">
              <a:extLst>
                <a:ext uri="{FF2B5EF4-FFF2-40B4-BE49-F238E27FC236}">
                  <a16:creationId xmlns:a16="http://schemas.microsoft.com/office/drawing/2014/main" id="{848CEB33-85C4-584B-84AA-03CBD8947D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3672"/>
              <a:ext cx="182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6" name="Rectangle 652">
              <a:extLst>
                <a:ext uri="{FF2B5EF4-FFF2-40B4-BE49-F238E27FC236}">
                  <a16:creationId xmlns:a16="http://schemas.microsoft.com/office/drawing/2014/main" id="{4EBC4CCE-7048-154B-A39D-D7A312E85A41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4971"/>
              <a:ext cx="5717" cy="912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Solubles: el azúcar es soluble en el agua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7" name="Rectangle 653">
              <a:extLst>
                <a:ext uri="{FF2B5EF4-FFF2-40B4-BE49-F238E27FC236}">
                  <a16:creationId xmlns:a16="http://schemas.microsoft.com/office/drawing/2014/main" id="{6EA7B24E-4EB0-984E-944E-14BC56A8B11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4971"/>
              <a:ext cx="5717" cy="912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8" name="Rectangle 654">
              <a:extLst>
                <a:ext uri="{FF2B5EF4-FFF2-40B4-BE49-F238E27FC236}">
                  <a16:creationId xmlns:a16="http://schemas.microsoft.com/office/drawing/2014/main" id="{92E8A8F6-A91A-7944-95A2-E944AB92963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6267"/>
              <a:ext cx="4817" cy="915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Estables: el oro, el platino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9" name="Rectangle 655">
              <a:extLst>
                <a:ext uri="{FF2B5EF4-FFF2-40B4-BE49-F238E27FC236}">
                  <a16:creationId xmlns:a16="http://schemas.microsoft.com/office/drawing/2014/main" id="{6A71F760-D7F2-774E-A509-F28AE7C8D8F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3937" y="6267"/>
              <a:ext cx="4817" cy="915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1949579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7">
            <a:extLst>
              <a:ext uri="{FF2B5EF4-FFF2-40B4-BE49-F238E27FC236}">
                <a16:creationId xmlns:a16="http://schemas.microsoft.com/office/drawing/2014/main" id="{D00BF646-41DA-1F4F-83D5-0A80FC53C1A3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954212" y="1076960"/>
            <a:ext cx="8282940" cy="4703445"/>
            <a:chOff x="1035" y="-471"/>
            <a:chExt cx="13044" cy="7407"/>
          </a:xfrm>
        </p:grpSpPr>
        <p:sp>
          <p:nvSpPr>
            <p:cNvPr id="3" name="AutoShape 628">
              <a:extLst>
                <a:ext uri="{FF2B5EF4-FFF2-40B4-BE49-F238E27FC236}">
                  <a16:creationId xmlns:a16="http://schemas.microsoft.com/office/drawing/2014/main" id="{3C9E9402-BA4D-A84A-AAFA-7530188218B6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590" y="2939"/>
              <a:ext cx="423" cy="3293"/>
            </a:xfrm>
            <a:custGeom>
              <a:avLst/>
              <a:gdLst>
                <a:gd name="T0" fmla="+- 0 4590 4590"/>
                <a:gd name="T1" fmla="*/ T0 w 423"/>
                <a:gd name="T2" fmla="+- 0 2940 2940"/>
                <a:gd name="T3" fmla="*/ 2940 h 3293"/>
                <a:gd name="T4" fmla="+- 0 4590 4590"/>
                <a:gd name="T5" fmla="*/ T4 w 423"/>
                <a:gd name="T6" fmla="+- 0 6233 2940"/>
                <a:gd name="T7" fmla="*/ 6233 h 3293"/>
                <a:gd name="T8" fmla="+- 0 5012 4590"/>
                <a:gd name="T9" fmla="*/ T8 w 423"/>
                <a:gd name="T10" fmla="+- 0 6233 2940"/>
                <a:gd name="T11" fmla="*/ 6233 h 3293"/>
                <a:gd name="T12" fmla="+- 0 4590 4590"/>
                <a:gd name="T13" fmla="*/ T12 w 423"/>
                <a:gd name="T14" fmla="+- 0 2940 2940"/>
                <a:gd name="T15" fmla="*/ 2940 h 3293"/>
                <a:gd name="T16" fmla="+- 0 4590 4590"/>
                <a:gd name="T17" fmla="*/ T16 w 423"/>
                <a:gd name="T18" fmla="+- 0 4235 2940"/>
                <a:gd name="T19" fmla="*/ 4235 h 3293"/>
                <a:gd name="T20" fmla="+- 0 5012 4590"/>
                <a:gd name="T21" fmla="*/ T20 w 423"/>
                <a:gd name="T22" fmla="+- 0 4235 2940"/>
                <a:gd name="T23" fmla="*/ 4235 h 329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  <a:cxn ang="0">
                  <a:pos x="T17" y="T19"/>
                </a:cxn>
                <a:cxn ang="0">
                  <a:pos x="T21" y="T23"/>
                </a:cxn>
              </a:cxnLst>
              <a:rect l="0" t="0" r="r" b="b"/>
              <a:pathLst>
                <a:path w="423" h="3293">
                  <a:moveTo>
                    <a:pt x="0" y="0"/>
                  </a:moveTo>
                  <a:lnTo>
                    <a:pt x="0" y="3293"/>
                  </a:lnTo>
                  <a:lnTo>
                    <a:pt x="422" y="3293"/>
                  </a:lnTo>
                  <a:moveTo>
                    <a:pt x="0" y="0"/>
                  </a:moveTo>
                  <a:lnTo>
                    <a:pt x="0" y="1295"/>
                  </a:lnTo>
                  <a:lnTo>
                    <a:pt x="422" y="1295"/>
                  </a:lnTo>
                </a:path>
              </a:pathLst>
            </a:custGeom>
            <a:noFill/>
            <a:ln w="25908">
              <a:solidFill>
                <a:srgbClr val="4674AB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4" name="Freeform 629">
              <a:extLst>
                <a:ext uri="{FF2B5EF4-FFF2-40B4-BE49-F238E27FC236}">
                  <a16:creationId xmlns:a16="http://schemas.microsoft.com/office/drawing/2014/main" id="{2B9E17F3-DB76-B34A-8D05-C32C18BCA56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715" y="938"/>
              <a:ext cx="1842" cy="595"/>
            </a:xfrm>
            <a:custGeom>
              <a:avLst/>
              <a:gdLst>
                <a:gd name="T0" fmla="+- 0 7557 5716"/>
                <a:gd name="T1" fmla="*/ T0 w 1842"/>
                <a:gd name="T2" fmla="+- 0 938 938"/>
                <a:gd name="T3" fmla="*/ 938 h 595"/>
                <a:gd name="T4" fmla="+- 0 7557 5716"/>
                <a:gd name="T5" fmla="*/ T4 w 1842"/>
                <a:gd name="T6" fmla="+- 0 1237 938"/>
                <a:gd name="T7" fmla="*/ 1237 h 595"/>
                <a:gd name="T8" fmla="+- 0 5716 5716"/>
                <a:gd name="T9" fmla="*/ T8 w 1842"/>
                <a:gd name="T10" fmla="+- 0 1237 938"/>
                <a:gd name="T11" fmla="*/ 1237 h 595"/>
                <a:gd name="T12" fmla="+- 0 5716 5716"/>
                <a:gd name="T13" fmla="*/ T12 w 1842"/>
                <a:gd name="T14" fmla="+- 0 1533 938"/>
                <a:gd name="T15" fmla="*/ 1533 h 59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842" h="595">
                  <a:moveTo>
                    <a:pt x="1841" y="0"/>
                  </a:moveTo>
                  <a:lnTo>
                    <a:pt x="1841" y="299"/>
                  </a:lnTo>
                  <a:lnTo>
                    <a:pt x="0" y="299"/>
                  </a:lnTo>
                  <a:lnTo>
                    <a:pt x="0" y="595"/>
                  </a:lnTo>
                </a:path>
              </a:pathLst>
            </a:custGeom>
            <a:noFill/>
            <a:ln w="25908">
              <a:solidFill>
                <a:srgbClr val="3C6695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5" name="Rectangle 630">
              <a:extLst>
                <a:ext uri="{FF2B5EF4-FFF2-40B4-BE49-F238E27FC236}">
                  <a16:creationId xmlns:a16="http://schemas.microsoft.com/office/drawing/2014/main" id="{E9A5240B-0FA6-034D-BE55-73C3CA08E500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35" y="-471"/>
              <a:ext cx="13044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 dirty="0"/>
            </a:p>
            <a:p>
              <a:pPr algn="ctr"/>
              <a:r>
                <a:rPr lang="es-ES" dirty="0"/>
                <a:t>CLASIFICACIÓN SUSTANCIAS QUÍMICAS</a:t>
              </a:r>
              <a:r>
                <a:rPr lang="es-CO" dirty="0"/>
                <a:t> </a:t>
              </a:r>
              <a:endParaRPr lang="es-ES_tradnl" dirty="0"/>
            </a:p>
          </p:txBody>
        </p:sp>
        <p:sp>
          <p:nvSpPr>
            <p:cNvPr id="6" name="Rectangle 631">
              <a:extLst>
                <a:ext uri="{FF2B5EF4-FFF2-40B4-BE49-F238E27FC236}">
                  <a16:creationId xmlns:a16="http://schemas.microsoft.com/office/drawing/2014/main" id="{21AE88FA-5BFA-354A-BC91-0FAB427FC382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1035" y="-471"/>
              <a:ext cx="13044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7" name="Rectangle 632">
              <a:extLst>
                <a:ext uri="{FF2B5EF4-FFF2-40B4-BE49-F238E27FC236}">
                  <a16:creationId xmlns:a16="http://schemas.microsoft.com/office/drawing/2014/main" id="{35DA8613-DFEE-8E42-B4C5-F7A3BCBF68A7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309" y="1531"/>
              <a:ext cx="2816" cy="1409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r>
                <a:rPr lang="es-ES" dirty="0"/>
                <a:t>Por su peligrosidad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8" name="Rectangle 633">
              <a:extLst>
                <a:ext uri="{FF2B5EF4-FFF2-40B4-BE49-F238E27FC236}">
                  <a16:creationId xmlns:a16="http://schemas.microsoft.com/office/drawing/2014/main" id="{1BC68706-F0B3-CA4A-A640-2E429F66DD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4309" y="1531"/>
              <a:ext cx="2816" cy="1409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9" name="Rectangle 634">
              <a:extLst>
                <a:ext uri="{FF2B5EF4-FFF2-40B4-BE49-F238E27FC236}">
                  <a16:creationId xmlns:a16="http://schemas.microsoft.com/office/drawing/2014/main" id="{230E11BE-9ACA-0445-9731-47D30292C165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3530"/>
              <a:ext cx="5388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endParaRPr lang="es-ES" dirty="0"/>
            </a:p>
            <a:p>
              <a:pPr algn="ctr"/>
              <a:r>
                <a:rPr lang="es-ES" dirty="0"/>
                <a:t>Peligrosas: Dinamita, insecticida</a:t>
              </a:r>
              <a:endParaRPr lang="es-CO" dirty="0"/>
            </a:p>
            <a:p>
              <a:pPr algn="ctr"/>
              <a:endParaRPr lang="es-ES_tradnl" dirty="0"/>
            </a:p>
          </p:txBody>
        </p:sp>
        <p:sp>
          <p:nvSpPr>
            <p:cNvPr id="10" name="Rectangle 635">
              <a:extLst>
                <a:ext uri="{FF2B5EF4-FFF2-40B4-BE49-F238E27FC236}">
                  <a16:creationId xmlns:a16="http://schemas.microsoft.com/office/drawing/2014/main" id="{AA40C2DF-5395-6F43-98AF-6580C15963BE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3530"/>
              <a:ext cx="5388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  <p:sp>
          <p:nvSpPr>
            <p:cNvPr id="11" name="Rectangle 636">
              <a:extLst>
                <a:ext uri="{FF2B5EF4-FFF2-40B4-BE49-F238E27FC236}">
                  <a16:creationId xmlns:a16="http://schemas.microsoft.com/office/drawing/2014/main" id="{D9FCAEDF-4217-DC47-9DFF-CDF87EEBF90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5529"/>
              <a:ext cx="5506" cy="1407"/>
            </a:xfrm>
            <a:prstGeom prst="rect">
              <a:avLst/>
            </a:prstGeom>
            <a:solidFill>
              <a:srgbClr val="4F81B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 dirty="0"/>
            </a:p>
            <a:p>
              <a:r>
                <a:rPr lang="es-ES" dirty="0"/>
                <a:t>No peligrosas: Bicarbonato de sodio, el agua</a:t>
              </a:r>
              <a:endParaRPr lang="es-CO" dirty="0"/>
            </a:p>
            <a:p>
              <a:endParaRPr lang="es-ES_tradnl" dirty="0"/>
            </a:p>
          </p:txBody>
        </p:sp>
        <p:sp>
          <p:nvSpPr>
            <p:cNvPr id="12" name="Rectangle 637">
              <a:extLst>
                <a:ext uri="{FF2B5EF4-FFF2-40B4-BE49-F238E27FC236}">
                  <a16:creationId xmlns:a16="http://schemas.microsoft.com/office/drawing/2014/main" id="{65673C2F-09D6-7746-83AA-73F5B3149883}"/>
                </a:ext>
              </a:extLst>
            </p:cNvPr>
            <p:cNvSpPr>
              <a:spLocks noChangeAspect="1" noEditPoints="1" noChangeArrowheads="1" noChangeShapeType="1" noTextEdit="1"/>
            </p:cNvSpPr>
            <p:nvPr/>
          </p:nvSpPr>
          <p:spPr bwMode="auto">
            <a:xfrm>
              <a:off x="5012" y="5529"/>
              <a:ext cx="5506" cy="1407"/>
            </a:xfrm>
            <a:prstGeom prst="rect">
              <a:avLst/>
            </a:prstGeom>
            <a:noFill/>
            <a:ln w="25908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s-ES_tradnl"/>
            </a:p>
          </p:txBody>
        </p:sp>
      </p:grpSp>
    </p:spTree>
    <p:extLst>
      <p:ext uri="{BB962C8B-B14F-4D97-AF65-F5344CB8AC3E}">
        <p14:creationId xmlns:p14="http://schemas.microsoft.com/office/powerpoint/2010/main" val="982496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127AEFD1-F4F1-F04D-8783-7EF39E9130C1}"/>
              </a:ext>
            </a:extLst>
          </p:cNvPr>
          <p:cNvSpPr/>
          <p:nvPr/>
        </p:nvSpPr>
        <p:spPr>
          <a:xfrm>
            <a:off x="2979350" y="451878"/>
            <a:ext cx="548823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-5" dirty="0">
                <a:latin typeface="Verdana"/>
                <a:cs typeface="Verdana"/>
              </a:rPr>
              <a:t>El </a:t>
            </a:r>
            <a:r>
              <a:rPr lang="es-CO" b="1" spc="-10" dirty="0">
                <a:latin typeface="Verdana"/>
                <a:cs typeface="Verdana"/>
              </a:rPr>
              <a:t>SGA </a:t>
            </a:r>
            <a:r>
              <a:rPr lang="es-CO" b="1" spc="-5" dirty="0">
                <a:latin typeface="Verdana"/>
                <a:cs typeface="Verdana"/>
              </a:rPr>
              <a:t>es </a:t>
            </a:r>
            <a:r>
              <a:rPr lang="es-CO" b="1" spc="-10" dirty="0">
                <a:latin typeface="Verdana"/>
                <a:cs typeface="Verdana"/>
              </a:rPr>
              <a:t>un sistema </a:t>
            </a:r>
            <a:r>
              <a:rPr lang="es-CO" b="1" spc="-5" dirty="0">
                <a:latin typeface="Verdana"/>
                <a:cs typeface="Verdana"/>
              </a:rPr>
              <a:t>lógico </a:t>
            </a:r>
            <a:r>
              <a:rPr lang="es-CO" b="1" spc="-10" dirty="0">
                <a:latin typeface="Verdana"/>
                <a:cs typeface="Verdana"/>
              </a:rPr>
              <a:t>que</a:t>
            </a:r>
            <a:r>
              <a:rPr lang="es-CO" b="1" spc="204" dirty="0">
                <a:latin typeface="Verdana"/>
                <a:cs typeface="Verdana"/>
              </a:rPr>
              <a:t> </a:t>
            </a:r>
            <a:r>
              <a:rPr lang="es-CO" b="1" spc="-5" dirty="0">
                <a:latin typeface="Verdana"/>
                <a:cs typeface="Verdana"/>
              </a:rPr>
              <a:t>permite</a:t>
            </a:r>
            <a:r>
              <a:rPr lang="es-CO" sz="2000" b="1" spc="-5" dirty="0">
                <a:latin typeface="Verdana"/>
                <a:cs typeface="Verdana"/>
              </a:rPr>
              <a:t>:</a:t>
            </a:r>
            <a:endParaRPr lang="es-CO" dirty="0"/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7265FE6F-EA9D-0A4D-8B83-5A6286747DAF}"/>
              </a:ext>
            </a:extLst>
          </p:cNvPr>
          <p:cNvSpPr/>
          <p:nvPr/>
        </p:nvSpPr>
        <p:spPr>
          <a:xfrm>
            <a:off x="2310553" y="1244430"/>
            <a:ext cx="2043684" cy="12755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b="1" spc="-165" dirty="0"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lang="es-CO" b="1" spc="-165" dirty="0"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es-CO" b="1" spc="-165" dirty="0">
                <a:latin typeface="Arial"/>
                <a:cs typeface="Arial"/>
              </a:rPr>
              <a:t>ARMONIZAR</a:t>
            </a:r>
            <a:endParaRPr lang="es-CO" dirty="0">
              <a:latin typeface="Arial"/>
              <a:cs typeface="Arial"/>
            </a:endParaRPr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2A8C18F6-2DDC-2047-9455-12C4771AB15E}"/>
              </a:ext>
            </a:extLst>
          </p:cNvPr>
          <p:cNvSpPr/>
          <p:nvPr/>
        </p:nvSpPr>
        <p:spPr>
          <a:xfrm>
            <a:off x="4645999" y="1284392"/>
            <a:ext cx="2906268" cy="126644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algn="ctr"/>
            <a:endParaRPr lang="es-CO" b="1" spc="-185" dirty="0">
              <a:latin typeface="Arial"/>
              <a:cs typeface="Arial"/>
            </a:endParaRPr>
          </a:p>
          <a:p>
            <a:pPr algn="ctr"/>
            <a:r>
              <a:rPr lang="es-CO" b="1" spc="-185" dirty="0">
                <a:latin typeface="Arial"/>
                <a:cs typeface="Arial"/>
              </a:rPr>
              <a:t>IDENTIFICAR  </a:t>
            </a:r>
            <a:r>
              <a:rPr lang="es-CO" b="1" spc="-254" dirty="0">
                <a:latin typeface="Arial"/>
                <a:cs typeface="Arial"/>
              </a:rPr>
              <a:t>PELIGROS </a:t>
            </a:r>
            <a:r>
              <a:rPr lang="es-CO" b="1" spc="-270" dirty="0">
                <a:latin typeface="Arial"/>
                <a:cs typeface="Arial"/>
              </a:rPr>
              <a:t>Y  </a:t>
            </a:r>
            <a:r>
              <a:rPr lang="es-CO" b="1" spc="-204" dirty="0">
                <a:latin typeface="Arial"/>
                <a:cs typeface="Arial"/>
              </a:rPr>
              <a:t>CUANTIFICAR </a:t>
            </a:r>
            <a:r>
              <a:rPr lang="es-CO" b="1" spc="-240" dirty="0">
                <a:latin typeface="Arial"/>
                <a:cs typeface="Arial"/>
              </a:rPr>
              <a:t>SU  GRAVEDAD</a:t>
            </a:r>
            <a:endParaRPr lang="es-CO" dirty="0">
              <a:latin typeface="Arial"/>
              <a:cs typeface="Arial"/>
            </a:endParaRPr>
          </a:p>
          <a:p>
            <a:endParaRPr dirty="0"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F500F35F-CE3F-DB49-A55F-A7C844304DB4}"/>
              </a:ext>
            </a:extLst>
          </p:cNvPr>
          <p:cNvSpPr/>
          <p:nvPr/>
        </p:nvSpPr>
        <p:spPr>
          <a:xfrm>
            <a:off x="8149166" y="1288964"/>
            <a:ext cx="2446019" cy="126187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endParaRPr lang="es-CO" b="1" spc="-245" dirty="0">
              <a:latin typeface="Arial"/>
              <a:cs typeface="Arial"/>
            </a:endParaRPr>
          </a:p>
          <a:p>
            <a:pPr marL="12700" marR="5080" indent="1270" algn="ctr">
              <a:lnSpc>
                <a:spcPct val="100000"/>
              </a:lnSpc>
              <a:spcBef>
                <a:spcPts val="100"/>
              </a:spcBef>
            </a:pPr>
            <a:r>
              <a:rPr lang="es-CO" b="1" spc="-245" dirty="0">
                <a:latin typeface="Arial"/>
                <a:cs typeface="Arial"/>
              </a:rPr>
              <a:t>CLASIFICAR </a:t>
            </a:r>
            <a:r>
              <a:rPr lang="es-CO" b="1" spc="-220" dirty="0">
                <a:latin typeface="Arial"/>
                <a:cs typeface="Arial"/>
              </a:rPr>
              <a:t>EN  </a:t>
            </a:r>
            <a:r>
              <a:rPr lang="es-CO" b="1" spc="-170" dirty="0">
                <a:latin typeface="Arial"/>
                <a:cs typeface="Arial"/>
              </a:rPr>
              <a:t>FUNCIÓN </a:t>
            </a:r>
            <a:r>
              <a:rPr lang="es-CO" b="1" spc="-280" dirty="0">
                <a:latin typeface="Arial"/>
                <a:cs typeface="Arial"/>
              </a:rPr>
              <a:t>DEL  </a:t>
            </a:r>
            <a:r>
              <a:rPr lang="es-CO" b="1" spc="-240" dirty="0">
                <a:latin typeface="Arial"/>
                <a:cs typeface="Arial"/>
              </a:rPr>
              <a:t>PELIGRO </a:t>
            </a:r>
            <a:r>
              <a:rPr lang="es-CO" b="1" spc="-265" dirty="0">
                <a:latin typeface="Arial"/>
                <a:cs typeface="Arial"/>
              </a:rPr>
              <a:t>Y </a:t>
            </a:r>
            <a:r>
              <a:rPr lang="es-CO" b="1" spc="-150" dirty="0">
                <a:latin typeface="Arial"/>
                <a:cs typeface="Arial"/>
              </a:rPr>
              <a:t>NO </a:t>
            </a:r>
            <a:r>
              <a:rPr lang="es-CO" b="1" spc="-280" dirty="0">
                <a:latin typeface="Arial"/>
                <a:cs typeface="Arial"/>
              </a:rPr>
              <a:t>DEL  </a:t>
            </a:r>
            <a:r>
              <a:rPr lang="es-CO" b="1" spc="-240" dirty="0">
                <a:latin typeface="Arial"/>
                <a:cs typeface="Arial"/>
              </a:rPr>
              <a:t>RIESGO</a:t>
            </a:r>
            <a:endParaRPr lang="es-CO" dirty="0">
              <a:latin typeface="Arial"/>
              <a:cs typeface="Arial"/>
            </a:endParaRPr>
          </a:p>
        </p:txBody>
      </p:sp>
      <p:sp>
        <p:nvSpPr>
          <p:cNvPr id="9" name="object 12">
            <a:extLst>
              <a:ext uri="{FF2B5EF4-FFF2-40B4-BE49-F238E27FC236}">
                <a16:creationId xmlns:a16="http://schemas.microsoft.com/office/drawing/2014/main" id="{854E314B-EA9D-B14C-8EFC-24E6A98A44C4}"/>
              </a:ext>
            </a:extLst>
          </p:cNvPr>
          <p:cNvSpPr/>
          <p:nvPr/>
        </p:nvSpPr>
        <p:spPr>
          <a:xfrm>
            <a:off x="2979350" y="2637027"/>
            <a:ext cx="512064" cy="43433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5">
            <a:extLst>
              <a:ext uri="{FF2B5EF4-FFF2-40B4-BE49-F238E27FC236}">
                <a16:creationId xmlns:a16="http://schemas.microsoft.com/office/drawing/2014/main" id="{14D77B14-7057-1D46-AADC-6D097F7479BD}"/>
              </a:ext>
            </a:extLst>
          </p:cNvPr>
          <p:cNvSpPr/>
          <p:nvPr/>
        </p:nvSpPr>
        <p:spPr>
          <a:xfrm>
            <a:off x="6135454" y="2734055"/>
            <a:ext cx="516635" cy="42976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6">
            <a:extLst>
              <a:ext uri="{FF2B5EF4-FFF2-40B4-BE49-F238E27FC236}">
                <a16:creationId xmlns:a16="http://schemas.microsoft.com/office/drawing/2014/main" id="{223B78DF-B5A1-B04F-9711-2AEB93A47997}"/>
              </a:ext>
            </a:extLst>
          </p:cNvPr>
          <p:cNvSpPr/>
          <p:nvPr/>
        </p:nvSpPr>
        <p:spPr>
          <a:xfrm>
            <a:off x="9157546" y="2734055"/>
            <a:ext cx="516636" cy="42976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0">
            <a:extLst>
              <a:ext uri="{FF2B5EF4-FFF2-40B4-BE49-F238E27FC236}">
                <a16:creationId xmlns:a16="http://schemas.microsoft.com/office/drawing/2014/main" id="{01CED01D-3767-324C-B07E-7C27B4466072}"/>
              </a:ext>
            </a:extLst>
          </p:cNvPr>
          <p:cNvSpPr/>
          <p:nvPr/>
        </p:nvSpPr>
        <p:spPr>
          <a:xfrm>
            <a:off x="1625600" y="3296410"/>
            <a:ext cx="2728637" cy="159732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299085" indent="-28702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endParaRPr lang="es-CO" b="1" spc="-200" dirty="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b="1" spc="-200" dirty="0">
                <a:latin typeface="Arial"/>
                <a:cs typeface="Arial"/>
              </a:rPr>
              <a:t>CLASIFICACIÓN</a:t>
            </a:r>
            <a:endParaRPr lang="es-CO" dirty="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b="1" spc="-190" dirty="0">
                <a:latin typeface="Arial"/>
                <a:cs typeface="Arial"/>
              </a:rPr>
              <a:t>ETIQUETADO</a:t>
            </a:r>
            <a:endParaRPr lang="es-CO" dirty="0">
              <a:latin typeface="Arial"/>
              <a:cs typeface="Arial"/>
            </a:endParaRPr>
          </a:p>
          <a:p>
            <a:pPr marL="299085" marR="5080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b="1" spc="-190" dirty="0">
                <a:latin typeface="Arial"/>
                <a:cs typeface="Arial"/>
              </a:rPr>
              <a:t>FICHA </a:t>
            </a:r>
            <a:r>
              <a:rPr lang="es-CO" b="1" spc="-225" dirty="0">
                <a:latin typeface="Arial"/>
                <a:cs typeface="Arial"/>
              </a:rPr>
              <a:t>DE </a:t>
            </a:r>
            <a:r>
              <a:rPr lang="es-CO" b="1" spc="-245" dirty="0">
                <a:latin typeface="Arial"/>
                <a:cs typeface="Arial"/>
              </a:rPr>
              <a:t>DATOS  </a:t>
            </a:r>
            <a:r>
              <a:rPr lang="es-CO" b="1" spc="-225" dirty="0">
                <a:latin typeface="Arial"/>
                <a:cs typeface="Arial"/>
              </a:rPr>
              <a:t>DE</a:t>
            </a:r>
            <a:r>
              <a:rPr lang="es-CO" b="1" spc="-114" dirty="0">
                <a:latin typeface="Arial"/>
                <a:cs typeface="Arial"/>
              </a:rPr>
              <a:t> </a:t>
            </a:r>
            <a:r>
              <a:rPr lang="es-CO" b="1" spc="-200" dirty="0">
                <a:latin typeface="Arial"/>
                <a:cs typeface="Arial"/>
              </a:rPr>
              <a:t>SEGURIDAD</a:t>
            </a:r>
            <a:endParaRPr lang="es-CO" dirty="0">
              <a:latin typeface="Arial"/>
              <a:cs typeface="Arial"/>
            </a:endParaRPr>
          </a:p>
          <a:p>
            <a:endParaRPr dirty="0"/>
          </a:p>
        </p:txBody>
      </p:sp>
      <p:sp>
        <p:nvSpPr>
          <p:cNvPr id="14" name="object 13">
            <a:extLst>
              <a:ext uri="{FF2B5EF4-FFF2-40B4-BE49-F238E27FC236}">
                <a16:creationId xmlns:a16="http://schemas.microsoft.com/office/drawing/2014/main" id="{0B25D248-828C-954A-9023-9F94E55962FE}"/>
              </a:ext>
            </a:extLst>
          </p:cNvPr>
          <p:cNvSpPr/>
          <p:nvPr/>
        </p:nvSpPr>
        <p:spPr>
          <a:xfrm>
            <a:off x="4876123" y="3296410"/>
            <a:ext cx="2446020" cy="159732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299085" indent="-28702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endParaRPr lang="es-CO" b="1" spc="-295" dirty="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b="1" spc="-295" dirty="0">
                <a:latin typeface="Arial"/>
                <a:cs typeface="Arial"/>
              </a:rPr>
              <a:t>CLASES </a:t>
            </a:r>
            <a:r>
              <a:rPr lang="es-CO" b="1" spc="-225" dirty="0">
                <a:latin typeface="Arial"/>
                <a:cs typeface="Arial"/>
              </a:rPr>
              <a:t>DE</a:t>
            </a:r>
            <a:r>
              <a:rPr lang="es-CO" b="1" spc="-70" dirty="0">
                <a:latin typeface="Arial"/>
                <a:cs typeface="Arial"/>
              </a:rPr>
              <a:t> </a:t>
            </a:r>
            <a:r>
              <a:rPr lang="es-CO" b="1" spc="-215" dirty="0">
                <a:latin typeface="Arial"/>
                <a:cs typeface="Arial"/>
              </a:rPr>
              <a:t>PELIGRO</a:t>
            </a:r>
            <a:endParaRPr lang="es-CO" dirty="0">
              <a:latin typeface="Arial"/>
              <a:cs typeface="Arial"/>
            </a:endParaRPr>
          </a:p>
          <a:p>
            <a:pPr marL="299085" indent="-287020">
              <a:lnSpc>
                <a:spcPct val="100000"/>
              </a:lnSpc>
              <a:buFont typeface="Arial"/>
              <a:buChar char="•"/>
              <a:tabLst>
                <a:tab pos="299085" algn="l"/>
                <a:tab pos="299720" algn="l"/>
              </a:tabLst>
            </a:pPr>
            <a:r>
              <a:rPr lang="es-CO" b="1" spc="-235" dirty="0">
                <a:latin typeface="Arial"/>
                <a:cs typeface="Arial"/>
              </a:rPr>
              <a:t>CATEGORÍAS</a:t>
            </a:r>
            <a:r>
              <a:rPr lang="es-CO" b="1" spc="-85" dirty="0">
                <a:latin typeface="Arial"/>
                <a:cs typeface="Arial"/>
              </a:rPr>
              <a:t> </a:t>
            </a:r>
            <a:r>
              <a:rPr lang="es-CO" b="1" spc="-225" dirty="0">
                <a:latin typeface="Arial"/>
                <a:cs typeface="Arial"/>
              </a:rPr>
              <a:t>DE</a:t>
            </a:r>
            <a:endParaRPr lang="es-CO" dirty="0">
              <a:latin typeface="Arial"/>
              <a:cs typeface="Arial"/>
            </a:endParaRPr>
          </a:p>
          <a:p>
            <a:pPr marL="299085">
              <a:lnSpc>
                <a:spcPct val="100000"/>
              </a:lnSpc>
            </a:pPr>
            <a:r>
              <a:rPr lang="es-CO" b="1" spc="-220" dirty="0">
                <a:latin typeface="Arial"/>
                <a:cs typeface="Arial"/>
              </a:rPr>
              <a:t>PELIGRO</a:t>
            </a:r>
            <a:endParaRPr lang="es-CO" dirty="0">
              <a:latin typeface="Arial"/>
              <a:cs typeface="Arial"/>
            </a:endParaRPr>
          </a:p>
          <a:p>
            <a:endParaRPr dirty="0"/>
          </a:p>
        </p:txBody>
      </p:sp>
      <p:sp>
        <p:nvSpPr>
          <p:cNvPr id="15" name="object 17">
            <a:extLst>
              <a:ext uri="{FF2B5EF4-FFF2-40B4-BE49-F238E27FC236}">
                <a16:creationId xmlns:a16="http://schemas.microsoft.com/office/drawing/2014/main" id="{F310C3BA-03DC-EE46-B252-4D50436A0421}"/>
              </a:ext>
            </a:extLst>
          </p:cNvPr>
          <p:cNvSpPr/>
          <p:nvPr/>
        </p:nvSpPr>
        <p:spPr>
          <a:xfrm>
            <a:off x="7687734" y="3296410"/>
            <a:ext cx="3098800" cy="159732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endParaRPr lang="es-CO" b="1" spc="-220" dirty="0">
              <a:latin typeface="Arial"/>
              <a:cs typeface="Arial"/>
            </a:endParaRPr>
          </a:p>
          <a:p>
            <a:pPr marL="12700" algn="ctr">
              <a:lnSpc>
                <a:spcPct val="100000"/>
              </a:lnSpc>
              <a:spcBef>
                <a:spcPts val="95"/>
              </a:spcBef>
            </a:pPr>
            <a:r>
              <a:rPr lang="es-CO" b="1" spc="-220" dirty="0">
                <a:latin typeface="Arial"/>
                <a:cs typeface="Arial"/>
              </a:rPr>
              <a:t>  PELIGRO</a:t>
            </a:r>
            <a:r>
              <a:rPr lang="es-CO" b="1" spc="-90" dirty="0">
                <a:latin typeface="Arial"/>
                <a:cs typeface="Arial"/>
              </a:rPr>
              <a:t> </a:t>
            </a:r>
            <a:r>
              <a:rPr lang="es-CO" b="1" spc="170" dirty="0">
                <a:latin typeface="Arial"/>
                <a:cs typeface="Arial"/>
              </a:rPr>
              <a:t>*</a:t>
            </a:r>
            <a:endParaRPr lang="es-CO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lang="es-CO" b="1" spc="-185" dirty="0">
                <a:latin typeface="Arial"/>
                <a:cs typeface="Arial"/>
              </a:rPr>
              <a:t>        EXPOSICIÓN </a:t>
            </a:r>
            <a:r>
              <a:rPr lang="es-CO" b="1" spc="-140" dirty="0">
                <a:latin typeface="Arial"/>
                <a:cs typeface="Arial"/>
              </a:rPr>
              <a:t>=</a:t>
            </a:r>
            <a:r>
              <a:rPr lang="es-CO" b="1" spc="-245" dirty="0">
                <a:latin typeface="Arial"/>
                <a:cs typeface="Arial"/>
              </a:rPr>
              <a:t> </a:t>
            </a:r>
            <a:r>
              <a:rPr lang="es-CO" b="1" spc="-220" dirty="0">
                <a:latin typeface="Arial"/>
                <a:cs typeface="Arial"/>
              </a:rPr>
              <a:t>RIESGO</a:t>
            </a:r>
            <a:endParaRPr lang="es-CO" dirty="0">
              <a:latin typeface="Arial"/>
              <a:cs typeface="Arial"/>
            </a:endParaRPr>
          </a:p>
          <a:p>
            <a:endParaRPr dirty="0"/>
          </a:p>
        </p:txBody>
      </p:sp>
      <p:sp>
        <p:nvSpPr>
          <p:cNvPr id="16" name="object 19">
            <a:extLst>
              <a:ext uri="{FF2B5EF4-FFF2-40B4-BE49-F238E27FC236}">
                <a16:creationId xmlns:a16="http://schemas.microsoft.com/office/drawing/2014/main" id="{6EE2D055-9347-0F4B-9582-66F922721595}"/>
              </a:ext>
            </a:extLst>
          </p:cNvPr>
          <p:cNvSpPr/>
          <p:nvPr/>
        </p:nvSpPr>
        <p:spPr>
          <a:xfrm>
            <a:off x="2146302" y="5155178"/>
            <a:ext cx="1186093" cy="102989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20">
            <a:extLst>
              <a:ext uri="{FF2B5EF4-FFF2-40B4-BE49-F238E27FC236}">
                <a16:creationId xmlns:a16="http://schemas.microsoft.com/office/drawing/2014/main" id="{001CAC36-A176-7D4E-951C-A898C497DEDD}"/>
              </a:ext>
            </a:extLst>
          </p:cNvPr>
          <p:cNvSpPr/>
          <p:nvPr/>
        </p:nvSpPr>
        <p:spPr>
          <a:xfrm>
            <a:off x="5512413" y="5283594"/>
            <a:ext cx="1139676" cy="901477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18" name="object 22">
            <a:extLst>
              <a:ext uri="{FF2B5EF4-FFF2-40B4-BE49-F238E27FC236}">
                <a16:creationId xmlns:a16="http://schemas.microsoft.com/office/drawing/2014/main" id="{6A4F3138-2F2E-0B4E-8022-401D57E992CA}"/>
              </a:ext>
            </a:extLst>
          </p:cNvPr>
          <p:cNvSpPr/>
          <p:nvPr/>
        </p:nvSpPr>
        <p:spPr>
          <a:xfrm>
            <a:off x="8694472" y="5302979"/>
            <a:ext cx="926147" cy="672655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392616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1251FF3C-49A7-A54D-9902-2353DBDFFD64}"/>
              </a:ext>
            </a:extLst>
          </p:cNvPr>
          <p:cNvSpPr/>
          <p:nvPr/>
        </p:nvSpPr>
        <p:spPr>
          <a:xfrm>
            <a:off x="2475301" y="0"/>
            <a:ext cx="97166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3200" b="1" dirty="0">
                <a:latin typeface="Arial" panose="020B0604020202020204" pitchFamily="34" charset="0"/>
                <a:ea typeface="ＭＳ Ｐゴシック" panose="020B0600070205080204" pitchFamily="34" charset="-128"/>
                <a:cs typeface="Arial" panose="020B0604020202020204" pitchFamily="34" charset="0"/>
              </a:rPr>
              <a:t>3. Vias de Ingreso de la Saustancia al Organismo</a:t>
            </a:r>
            <a:endParaRPr lang="es-CO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6B743FD-EC89-8F49-B063-0F848D5A848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9067" r="49810" b="55216"/>
          <a:stretch/>
        </p:blipFill>
        <p:spPr>
          <a:xfrm>
            <a:off x="1833352" y="1046048"/>
            <a:ext cx="2452298" cy="2299656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0D7E7A3-46C0-2643-B245-D00898DD88B4}"/>
              </a:ext>
            </a:extLst>
          </p:cNvPr>
          <p:cNvSpPr/>
          <p:nvPr/>
        </p:nvSpPr>
        <p:spPr>
          <a:xfrm>
            <a:off x="4285650" y="923760"/>
            <a:ext cx="7315201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CO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Vía Respiratoria (Inhalación)</a:t>
            </a:r>
            <a:endParaRPr lang="es-CO" sz="1400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O" sz="14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la principal  vía de ingreso al organismo en las actividades industriales y en el medio ambiente.  Por  esta  víalos  contaminantes entran  en  forma  de  material  particulado, vapores, neblinas y gases. </a:t>
            </a:r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Ejemplos: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 Polvo con  alto  contenido  de  sílice,  polvo  de madera,  humos de combustión,  humos de  plomo,  vapores  de  benceno,  neblinas  de pintura,  amoniaco gaseoso, entre otros.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Dependiendo de sus propiedades  físicas y químicas  estas  sustancias  podrán  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causar irritación  en el sistema respiratorio, asfixia, fibrosis pulmonar  o pasar  a través de los  alvéolos pulmonares al torrente sanguíneo y causar lesiones en otros órganos, sistemas, producir intoxicaciones y hasta la muerte.</a:t>
            </a:r>
          </a:p>
          <a:p>
            <a:br>
              <a:rPr lang="es-CO" dirty="0"/>
            </a:br>
            <a:endParaRPr lang="es-CO" dirty="0"/>
          </a:p>
          <a:p>
            <a:pPr algn="just"/>
            <a:r>
              <a:rPr lang="es-CO" dirty="0">
                <a:solidFill>
                  <a:srgbClr val="333333"/>
                </a:solidFill>
                <a:latin typeface="Trebuchet MS" panose="020B0703020202090204" pitchFamily="34" charset="0"/>
              </a:rPr>
              <a:t> </a:t>
            </a:r>
            <a:endParaRPr lang="es-CO" b="0" i="0" dirty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1BB78A6E-216A-2D45-A0B5-C6519B618320}"/>
              </a:ext>
            </a:extLst>
          </p:cNvPr>
          <p:cNvSpPr/>
          <p:nvPr/>
        </p:nvSpPr>
        <p:spPr>
          <a:xfrm>
            <a:off x="4285650" y="4001526"/>
            <a:ext cx="74506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CO" sz="14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Vía Digestiva  (Ingestión - vía oral)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En el ambiente laboral la ingestión generalmente  es  la  vía  menos  importante. En  algunos  casos,  sin  embargo,  puede ocurrir la ingestión  por ausencia de medidas de higiene de las personas  al comer o fumar en los lugares de trabajo. Ejemplo: 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ingestión de polvo de óxidos de plomo en la fabricación de  baterías entre  otros.  </a:t>
            </a:r>
          </a:p>
          <a:p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En  los  casos  de intentos  suicidas  la  vía  oral  es  la  más importante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3C06A234-B1FA-FB4C-9655-719765FA5A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5100" r="48406" b="10409"/>
          <a:stretch/>
        </p:blipFill>
        <p:spPr>
          <a:xfrm>
            <a:off x="1884932" y="3806977"/>
            <a:ext cx="2400718" cy="222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623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DBCE02BE-4C35-474E-93B3-CB59650D633E}"/>
              </a:ext>
            </a:extLst>
          </p:cNvPr>
          <p:cNvSpPr/>
          <p:nvPr/>
        </p:nvSpPr>
        <p:spPr>
          <a:xfrm>
            <a:off x="4749798" y="266671"/>
            <a:ext cx="7366001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1400" dirty="0">
                <a:solidFill>
                  <a:srgbClr val="FF0000"/>
                </a:solidFill>
                <a:latin typeface="Trebuchet MS" panose="020B0703020202090204" pitchFamily="34" charset="0"/>
              </a:rPr>
              <a:t>Vía Dérmica  (Absorción por la piel)</a:t>
            </a:r>
            <a:endParaRPr lang="es-CO" sz="14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Las sustancias  químicas,  dependiendo  de sus características físicas y químicas,pueden  absorberse  a  través  de  la  piel  e ingresar al organismo, produciendo efectos tanto  locales  como sistémicos (en  sitios  alejados </a:t>
            </a: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 del  lugar  en  el  cual  se  tiene  el contacto).  Estos  efectos  pueden  abarcar  desde irritación local hasta sensibilización de la  persona  a  determinada </a:t>
            </a: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 sustancia  y  la  muerte. </a:t>
            </a: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Ejemplo: manipulación de</a:t>
            </a: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solventes </a:t>
            </a:r>
            <a:r>
              <a:rPr lang="es-CO" sz="1400" dirty="0">
                <a:solidFill>
                  <a:srgbClr val="333333"/>
                </a:solidFill>
                <a:latin typeface="Arial" panose="020B0604020202020204" pitchFamily="34" charset="0"/>
              </a:rPr>
              <a:t>  </a:t>
            </a:r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o  ácidos  sin  protección,  manipulación  de soda cáustica.</a:t>
            </a:r>
            <a:endParaRPr lang="es-CO" sz="1400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La  absorción  de  sustancias  químicas  a través de la piel puede producirse tanto en piel intacta como lesionada. Cuando la  piel  se  encuentra  lesionada  la  </a:t>
            </a:r>
          </a:p>
          <a:p>
            <a:r>
              <a:rPr lang="es-CO" sz="1400" dirty="0">
                <a:solidFill>
                  <a:srgbClr val="333333"/>
                </a:solidFill>
                <a:latin typeface="Trebuchet MS" panose="020B0703020202090204" pitchFamily="34" charset="0"/>
              </a:rPr>
              <a:t>absorción  de  la  sustancia  se facilita  y  el  riesgo  de  daño  al organismo es mayor</a:t>
            </a:r>
            <a:r>
              <a:rPr lang="es-CO" dirty="0">
                <a:solidFill>
                  <a:srgbClr val="333333"/>
                </a:solidFill>
                <a:latin typeface="Trebuchet MS" panose="020B0703020202090204" pitchFamily="34" charset="0"/>
              </a:rPr>
              <a:t>.</a:t>
            </a:r>
            <a:endParaRPr lang="es-CO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br>
              <a:rPr lang="es-CO" dirty="0"/>
            </a:br>
            <a:br>
              <a:rPr lang="es-CO" dirty="0"/>
            </a:br>
            <a:endParaRPr lang="es-CO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32E4A54-6D94-4341-8F42-EC767F0322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0733" y="503738"/>
            <a:ext cx="2133599" cy="2390622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EB25554-FBD6-954A-94D0-332477E274D0}"/>
              </a:ext>
            </a:extLst>
          </p:cNvPr>
          <p:cNvSpPr/>
          <p:nvPr/>
        </p:nvSpPr>
        <p:spPr>
          <a:xfrm>
            <a:off x="4622798" y="3836879"/>
            <a:ext cx="6096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CO" sz="1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Vía parenteral (Heridas en la piel)</a:t>
            </a:r>
          </a:p>
          <a:p>
            <a:pPr algn="just"/>
            <a:r>
              <a:rPr lang="es-CO" sz="1400" dirty="0">
                <a:latin typeface="Arial" panose="020B0604020202020204" pitchFamily="34" charset="0"/>
                <a:cs typeface="Arial" panose="020B0604020202020204" pitchFamily="34" charset="0"/>
              </a:rPr>
              <a:t>A través de esta vía el agente químico entra en contacto directamente con el torrente sanguíneo. La penetración se produce a través de una lesión traumática. Los casos más frecuentes suelen ser a través de heridas abiertas, por inyección o por punción.</a:t>
            </a:r>
            <a:endParaRPr lang="es-CO" sz="14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27.jpeg">
            <a:extLst>
              <a:ext uri="{FF2B5EF4-FFF2-40B4-BE49-F238E27FC236}">
                <a16:creationId xmlns:a16="http://schemas.microsoft.com/office/drawing/2014/main" id="{05C64280-8E6C-D741-A73F-E400B9144671}"/>
              </a:ext>
            </a:extLst>
          </p:cNvPr>
          <p:cNvPicPr/>
          <p:nvPr/>
        </p:nvPicPr>
        <p:blipFill rotWithShape="1">
          <a:blip r:embed="rId3" cstate="print"/>
          <a:srcRect b="18726"/>
          <a:stretch/>
        </p:blipFill>
        <p:spPr>
          <a:xfrm>
            <a:off x="2480733" y="3221994"/>
            <a:ext cx="2006599" cy="239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6599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2C291C91-E758-3B4D-807F-C4B86C977749}"/>
              </a:ext>
            </a:extLst>
          </p:cNvPr>
          <p:cNvSpPr/>
          <p:nvPr/>
        </p:nvSpPr>
        <p:spPr>
          <a:xfrm>
            <a:off x="7079499" y="117417"/>
            <a:ext cx="3011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latin typeface="Carlito"/>
                <a:ea typeface="Carlito"/>
                <a:cs typeface="Carlito"/>
              </a:rPr>
              <a:t>RIESGO = Peligro + Exposición</a:t>
            </a:r>
            <a:r>
              <a:rPr lang="es-CO" dirty="0"/>
              <a:t>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A4DEE61-3621-CD49-B15D-FB51F9F840E2}"/>
              </a:ext>
            </a:extLst>
          </p:cNvPr>
          <p:cNvSpPr/>
          <p:nvPr/>
        </p:nvSpPr>
        <p:spPr>
          <a:xfrm>
            <a:off x="6856634" y="898437"/>
            <a:ext cx="504613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latin typeface="Carlito"/>
                <a:ea typeface="Carlito"/>
                <a:cs typeface="Carlito"/>
              </a:rPr>
              <a:t>El peligro de una sustancia química significa que posee una capacidad intrínseca de provocar un efecto adverso para los seres humanos o el medio ambiente. El riesgo es la probabilidad de que se produzca dicho efecto</a:t>
            </a:r>
            <a:r>
              <a:rPr lang="es-CO" dirty="0"/>
              <a:t> </a:t>
            </a:r>
          </a:p>
        </p:txBody>
      </p:sp>
      <p:pic>
        <p:nvPicPr>
          <p:cNvPr id="5" name="Picture 845">
            <a:extLst>
              <a:ext uri="{FF2B5EF4-FFF2-40B4-BE49-F238E27FC236}">
                <a16:creationId xmlns:a16="http://schemas.microsoft.com/office/drawing/2014/main" id="{C4ED6DF4-13DF-9A43-BB24-171484C55380}"/>
              </a:ext>
            </a:extLst>
          </p:cNvPr>
          <p:cNvPicPr>
            <a:picLocks noChangeAspect="1" noEditPoint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420" y="117417"/>
            <a:ext cx="3823780" cy="2777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E548DCF2-E843-CB45-98A5-A6B25BA54469}"/>
              </a:ext>
            </a:extLst>
          </p:cNvPr>
          <p:cNvSpPr/>
          <p:nvPr/>
        </p:nvSpPr>
        <p:spPr>
          <a:xfrm>
            <a:off x="321733" y="3979378"/>
            <a:ext cx="7653867" cy="25705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62965">
              <a:spcBef>
                <a:spcPts val="100"/>
              </a:spcBef>
              <a:spcAft>
                <a:spcPts val="0"/>
              </a:spcAft>
            </a:pPr>
            <a:r>
              <a:rPr lang="es-ES" dirty="0">
                <a:solidFill>
                  <a:srgbClr val="008000"/>
                </a:solidFill>
                <a:latin typeface="Carlito"/>
                <a:ea typeface="Carlito"/>
                <a:cs typeface="Carlito"/>
              </a:rPr>
              <a:t>Mis experiencias previas </a:t>
            </a:r>
            <a:endParaRPr lang="es-CO" sz="1050" dirty="0">
              <a:latin typeface="Carlito"/>
              <a:ea typeface="Carlito"/>
              <a:cs typeface="Carlito"/>
            </a:endParaRPr>
          </a:p>
          <a:p>
            <a:pPr marL="405765">
              <a:lnSpc>
                <a:spcPts val="2420"/>
              </a:lnSpc>
              <a:spcBef>
                <a:spcPts val="1110"/>
              </a:spcBef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¿Cuándo fue la última vez que manipulé una sustancia química?</a:t>
            </a:r>
            <a:endParaRPr lang="es-CO" dirty="0">
              <a:latin typeface="Carlito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¿Qué sustancias químicas manejo en mi área de trabajo?</a:t>
            </a:r>
            <a:endParaRPr lang="es-CO" sz="1050" dirty="0">
              <a:latin typeface="Carlito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¿Cuándo estoy expuesto a peligros asociados a riesgo químico y porque?</a:t>
            </a:r>
            <a:endParaRPr lang="es-CO" sz="1050" dirty="0">
              <a:latin typeface="Carlito"/>
              <a:ea typeface="Carlito"/>
              <a:cs typeface="Carlito"/>
            </a:endParaRPr>
          </a:p>
          <a:p>
            <a:pPr marL="405765" marR="647700">
              <a:lnSpc>
                <a:spcPct val="97000"/>
              </a:lnSpc>
              <a:spcBef>
                <a:spcPts val="20"/>
              </a:spcBef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¿Cómo actúo frente a estos peligros cuando manipulo sustancias químicas y por qué?</a:t>
            </a:r>
            <a:endParaRPr lang="es-CO" sz="1050" dirty="0">
              <a:latin typeface="Carlito"/>
              <a:ea typeface="Carlito"/>
              <a:cs typeface="Carlito"/>
            </a:endParaRPr>
          </a:p>
          <a:p>
            <a:pPr marL="405765">
              <a:lnSpc>
                <a:spcPts val="2400"/>
              </a:lnSpc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¿En qué me afectan a mí estos peligros y por qué?</a:t>
            </a:r>
            <a:endParaRPr lang="es-CO" sz="1050" dirty="0">
              <a:latin typeface="Carlito"/>
              <a:ea typeface="Carlito"/>
              <a:cs typeface="Carlito"/>
            </a:endParaRPr>
          </a:p>
          <a:p>
            <a:pPr marL="405765">
              <a:lnSpc>
                <a:spcPts val="2420"/>
              </a:lnSpc>
              <a:spcAft>
                <a:spcPts val="0"/>
              </a:spcAft>
            </a:pPr>
            <a:r>
              <a:rPr lang="es-ES" dirty="0">
                <a:latin typeface="Carlito"/>
                <a:ea typeface="Carlito"/>
                <a:cs typeface="Carlito"/>
              </a:rPr>
              <a:t>¿Qué emociones me genera estos peligros y por qué?</a:t>
            </a:r>
            <a:endParaRPr lang="es-CO" sz="1050" dirty="0">
              <a:effectLst/>
              <a:latin typeface="Carlito"/>
              <a:ea typeface="Carlito"/>
              <a:cs typeface="Carlito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CA324F6C-B58C-6248-801D-22FD8101717D}"/>
              </a:ext>
            </a:extLst>
          </p:cNvPr>
          <p:cNvSpPr/>
          <p:nvPr/>
        </p:nvSpPr>
        <p:spPr>
          <a:xfrm>
            <a:off x="700869" y="3610046"/>
            <a:ext cx="36443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latin typeface="Carlito"/>
                <a:ea typeface="Carlito"/>
                <a:cs typeface="Carlito"/>
              </a:rPr>
              <a:t>Momento 1: </a:t>
            </a:r>
            <a:r>
              <a:rPr lang="es-ES" dirty="0">
                <a:latin typeface="Carlito"/>
                <a:ea typeface="Carlito"/>
                <a:cs typeface="Carlito"/>
              </a:rPr>
              <a:t>Cuidado de uno mismo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612425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1350</Words>
  <Application>Microsoft Macintosh PowerPoint</Application>
  <PresentationFormat>Panorámica</PresentationFormat>
  <Paragraphs>184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25" baseType="lpstr">
      <vt:lpstr>Arial Unicode MS</vt:lpstr>
      <vt:lpstr>ＭＳ Ｐゴシック</vt:lpstr>
      <vt:lpstr>Arial</vt:lpstr>
      <vt:lpstr>Calibri</vt:lpstr>
      <vt:lpstr>Calibri Light</vt:lpstr>
      <vt:lpstr>Carlito</vt:lpstr>
      <vt:lpstr>Franklin Gothic Book</vt:lpstr>
      <vt:lpstr>Trebuchet MS</vt:lpstr>
      <vt:lpstr>Verdana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Microsoft Office User</cp:lastModifiedBy>
  <cp:revision>29</cp:revision>
  <dcterms:created xsi:type="dcterms:W3CDTF">2020-02-18T12:47:10Z</dcterms:created>
  <dcterms:modified xsi:type="dcterms:W3CDTF">2020-04-20T19:40:15Z</dcterms:modified>
</cp:coreProperties>
</file>