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27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2350" y="146191"/>
            <a:ext cx="8752112" cy="1029468"/>
          </a:xfrm>
        </p:spPr>
        <p:txBody>
          <a:bodyPr>
            <a:normAutofit/>
          </a:bodyPr>
          <a:lstStyle/>
          <a:p>
            <a:r>
              <a:rPr lang="es-ES" dirty="0" smtClean="0"/>
              <a:t>    </a:t>
            </a:r>
            <a:r>
              <a:rPr lang="es-ES" b="1" dirty="0" smtClean="0"/>
              <a:t>Determinación de sal y azufre 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13160"/>
          </a:xfrm>
        </p:spPr>
        <p:txBody>
          <a:bodyPr/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dirty="0" smtClean="0"/>
              <a:t>Contenido </a:t>
            </a:r>
          </a:p>
          <a:p>
            <a:r>
              <a:rPr lang="es-CO" dirty="0" smtClean="0"/>
              <a:t>Determinación del sal en el crudo.</a:t>
            </a:r>
          </a:p>
          <a:p>
            <a:r>
              <a:rPr lang="es-CO" dirty="0" smtClean="0"/>
              <a:t>Determinación de azufre en el crudo.</a:t>
            </a:r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89" y="273316"/>
            <a:ext cx="10071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 smtClean="0"/>
              <a:t> </a:t>
            </a:r>
            <a:r>
              <a:rPr lang="es-ES" sz="3600" b="1" dirty="0" smtClean="0">
                <a:latin typeface="+mj-lt"/>
              </a:rPr>
              <a:t>Determinación de sal  </a:t>
            </a:r>
            <a:endParaRPr lang="es-CO" sz="3600" dirty="0">
              <a:latin typeface="+mj-lt"/>
            </a:endParaRP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943100" y="1242958"/>
            <a:ext cx="9556440" cy="46614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Este método es usado bajo la dirección de la norma ASTM D3230 y también se </a:t>
            </a:r>
            <a:r>
              <a:rPr lang="es-CO" dirty="0" smtClean="0"/>
              <a:t>le conoce </a:t>
            </a:r>
            <a:r>
              <a:rPr lang="es-CO" dirty="0"/>
              <a:t>como método electrométrico. El intervalo de concentración cubierto </a:t>
            </a:r>
            <a:r>
              <a:rPr lang="es-CO" dirty="0" smtClean="0"/>
              <a:t>es de </a:t>
            </a:r>
            <a:r>
              <a:rPr lang="es-CO" dirty="0"/>
              <a:t>1 a 150 PTB (libras de sal por cada 1000 barriles - </a:t>
            </a:r>
            <a:r>
              <a:rPr lang="es-CO" dirty="0" err="1"/>
              <a:t>pounds</a:t>
            </a:r>
            <a:r>
              <a:rPr lang="es-CO" dirty="0"/>
              <a:t> of </a:t>
            </a:r>
            <a:r>
              <a:rPr lang="es-CO" dirty="0" err="1"/>
              <a:t>salt</a:t>
            </a:r>
            <a:r>
              <a:rPr lang="es-CO" dirty="0"/>
              <a:t> per </a:t>
            </a:r>
            <a:r>
              <a:rPr lang="es-CO" dirty="0" err="1" smtClean="0"/>
              <a:t>thousand</a:t>
            </a:r>
            <a:r>
              <a:rPr lang="es-CO" dirty="0" smtClean="0"/>
              <a:t> </a:t>
            </a:r>
            <a:r>
              <a:rPr lang="es-CO" dirty="0" err="1" smtClean="0"/>
              <a:t>barrels</a:t>
            </a:r>
            <a:r>
              <a:rPr lang="es-CO" dirty="0"/>
              <a:t>) como concentración de cloruros sobre volumen de crudo, o en </a:t>
            </a:r>
            <a:r>
              <a:rPr lang="es-CO" dirty="0" smtClean="0"/>
              <a:t>SI, 3,5</a:t>
            </a:r>
            <a:r>
              <a:rPr lang="es-CO" dirty="0"/>
              <a:t> mg/kg a 500 </a:t>
            </a:r>
            <a:r>
              <a:rPr lang="es-CO" dirty="0" smtClean="0"/>
              <a:t>mg/kg.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9635" y="3708639"/>
            <a:ext cx="4011930" cy="226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5281" y="309939"/>
            <a:ext cx="8964259" cy="890801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Determinación de sal en crudo ASTMD3230  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8354" y="1449977"/>
            <a:ext cx="9810206" cy="472698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 smtClean="0"/>
              <a:t>El método básicamente se realiza para determinar la conductividad en el crudo, los cloruros comunes como los de sodio calcio y magnesio que hacen que el margen de corrosión sea superior.</a:t>
            </a:r>
          </a:p>
          <a:p>
            <a:pPr marL="0" indent="0" algn="just">
              <a:buNone/>
            </a:pPr>
            <a:r>
              <a:rPr lang="es-CO" sz="2400" dirty="0" smtClean="0"/>
              <a:t>De </a:t>
            </a:r>
            <a:r>
              <a:rPr lang="es-CO" sz="2400" dirty="0"/>
              <a:t>o</a:t>
            </a:r>
            <a:r>
              <a:rPr lang="es-CO" sz="2400" dirty="0" smtClean="0"/>
              <a:t>tra parte se debe tomar nota que la conductividad por debajo de los 0,01 A.</a:t>
            </a:r>
          </a:p>
          <a:p>
            <a:pPr marL="0" indent="0" algn="just">
              <a:buNone/>
            </a:pPr>
            <a:endParaRPr lang="es-CO" sz="2400" dirty="0" smtClean="0"/>
          </a:p>
          <a:p>
            <a:pPr marL="0" indent="0" algn="just">
              <a:buNone/>
            </a:pPr>
            <a:endParaRPr lang="es-ES" sz="24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1229" y="3039218"/>
            <a:ext cx="2590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6022" y="496389"/>
            <a:ext cx="10659291" cy="653142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                   DETERMINACION DE AZUFRE EN CRUDO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72492" y="1149531"/>
            <a:ext cx="9407434" cy="50030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/>
              <a:t>Las siguientes normas tratan con la determinación del contenido de azufre</a:t>
            </a:r>
          </a:p>
          <a:p>
            <a:pPr marL="0" indent="0" algn="just">
              <a:buNone/>
            </a:pPr>
            <a:r>
              <a:rPr lang="es-ES" dirty="0"/>
              <a:t>en una muestra de hidrocarburo líquido:</a:t>
            </a:r>
          </a:p>
          <a:p>
            <a:pPr marL="0" indent="0" algn="just">
              <a:buNone/>
            </a:pPr>
            <a:r>
              <a:rPr lang="es-ES" dirty="0"/>
              <a:t>➢ ASTM D4294 - Standard Test </a:t>
            </a:r>
            <a:r>
              <a:rPr lang="es-ES" dirty="0" err="1"/>
              <a:t>Method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Sulfur</a:t>
            </a:r>
            <a:r>
              <a:rPr lang="es-ES" dirty="0"/>
              <a:t> in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smtClean="0"/>
              <a:t>and </a:t>
            </a:r>
            <a:r>
              <a:rPr lang="es-ES" dirty="0" err="1" smtClean="0"/>
              <a:t>Petroleum</a:t>
            </a:r>
            <a:r>
              <a:rPr lang="es-ES" dirty="0" smtClean="0"/>
              <a:t> </a:t>
            </a:r>
            <a:r>
              <a:rPr lang="es-ES" dirty="0" err="1"/>
              <a:t>Products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Energy</a:t>
            </a:r>
            <a:r>
              <a:rPr lang="es-ES" dirty="0"/>
              <a:t> </a:t>
            </a:r>
            <a:r>
              <a:rPr lang="es-ES" dirty="0" err="1"/>
              <a:t>Dispersive</a:t>
            </a:r>
            <a:r>
              <a:rPr lang="es-ES" dirty="0"/>
              <a:t> X-</a:t>
            </a:r>
            <a:r>
              <a:rPr lang="es-ES" dirty="0" err="1"/>
              <a:t>ray</a:t>
            </a:r>
            <a:r>
              <a:rPr lang="es-ES" dirty="0"/>
              <a:t> </a:t>
            </a:r>
            <a:r>
              <a:rPr lang="es-ES" dirty="0" err="1"/>
              <a:t>Fluorescence</a:t>
            </a:r>
            <a:r>
              <a:rPr lang="es-ES" dirty="0"/>
              <a:t> </a:t>
            </a:r>
            <a:r>
              <a:rPr lang="es-ES" dirty="0" err="1"/>
              <a:t>Spectrometry</a:t>
            </a:r>
            <a:r>
              <a:rPr lang="es-ES" dirty="0"/>
              <a:t>.</a:t>
            </a:r>
          </a:p>
          <a:p>
            <a:pPr marL="0" indent="0" algn="just">
              <a:buNone/>
            </a:pPr>
            <a:r>
              <a:rPr lang="es-ES" dirty="0"/>
              <a:t>➢ ASTM D2622 - Standard Test </a:t>
            </a:r>
            <a:r>
              <a:rPr lang="es-ES" dirty="0" err="1"/>
              <a:t>Method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Sulfur</a:t>
            </a:r>
            <a:r>
              <a:rPr lang="es-ES" dirty="0"/>
              <a:t> in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</a:t>
            </a:r>
            <a:r>
              <a:rPr lang="es-ES" dirty="0" err="1" smtClean="0"/>
              <a:t>by</a:t>
            </a:r>
            <a:r>
              <a:rPr lang="es-ES" dirty="0" smtClean="0"/>
              <a:t> </a:t>
            </a:r>
            <a:r>
              <a:rPr lang="es-ES" dirty="0" err="1" smtClean="0"/>
              <a:t>Wavelength</a:t>
            </a:r>
            <a:r>
              <a:rPr lang="es-ES" dirty="0" smtClean="0"/>
              <a:t> </a:t>
            </a:r>
            <a:r>
              <a:rPr lang="es-ES" dirty="0" err="1"/>
              <a:t>Dispersive</a:t>
            </a:r>
            <a:r>
              <a:rPr lang="es-ES" dirty="0"/>
              <a:t> X-</a:t>
            </a:r>
            <a:r>
              <a:rPr lang="es-ES" dirty="0" err="1"/>
              <a:t>ray</a:t>
            </a:r>
            <a:r>
              <a:rPr lang="es-ES" dirty="0"/>
              <a:t> </a:t>
            </a:r>
            <a:r>
              <a:rPr lang="es-ES" dirty="0" err="1"/>
              <a:t>Fluorescence</a:t>
            </a:r>
            <a:r>
              <a:rPr lang="es-ES" dirty="0"/>
              <a:t> </a:t>
            </a:r>
            <a:r>
              <a:rPr lang="es-ES" dirty="0" err="1"/>
              <a:t>Spectrometry</a:t>
            </a:r>
            <a:r>
              <a:rPr lang="es-ES" dirty="0"/>
              <a:t>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225" y="4889319"/>
            <a:ext cx="203835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610393" y="470262"/>
            <a:ext cx="9446622" cy="862149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DETERMINACION DE AZUFRE EN CRUDO</a:t>
            </a: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930" y="5489699"/>
            <a:ext cx="849085" cy="849085"/>
          </a:xfrm>
          <a:prstGeom prst="rect">
            <a:avLst/>
          </a:prstGeom>
        </p:spPr>
      </p:pic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93669" y="1436914"/>
            <a:ext cx="10071462" cy="47400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Los dos métodos mencionados utilizan como principio básico </a:t>
            </a:r>
            <a:r>
              <a:rPr lang="es-CO" dirty="0" smtClean="0"/>
              <a:t>la espectrometría </a:t>
            </a:r>
            <a:r>
              <a:rPr lang="es-CO" dirty="0"/>
              <a:t>por fluorescencia de rayos X, que consiste en la medición </a:t>
            </a:r>
            <a:r>
              <a:rPr lang="es-CO" dirty="0" smtClean="0"/>
              <a:t>de los </a:t>
            </a:r>
            <a:r>
              <a:rPr lang="es-CO" dirty="0"/>
              <a:t>rayos X secundarios (o fluorescentes) emitidos, los cuales </a:t>
            </a:r>
            <a:r>
              <a:rPr lang="es-CO" dirty="0" smtClean="0"/>
              <a:t>son característicos </a:t>
            </a:r>
            <a:r>
              <a:rPr lang="es-CO" dirty="0"/>
              <a:t>de un material tras ser excitado por bombardeo con rayos </a:t>
            </a:r>
            <a:r>
              <a:rPr lang="es-CO" dirty="0" smtClean="0"/>
              <a:t>X de </a:t>
            </a:r>
            <a:r>
              <a:rPr lang="es-CO" dirty="0"/>
              <a:t>alta energía o rayos </a:t>
            </a:r>
            <a:r>
              <a:rPr lang="es-CO" dirty="0" smtClean="0"/>
              <a:t>gamma.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875" y="3696789"/>
            <a:ext cx="8125096" cy="2217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365126"/>
            <a:ext cx="9627326" cy="1084851"/>
          </a:xfrm>
        </p:spPr>
        <p:txBody>
          <a:bodyPr>
            <a:normAutofit fontScale="90000"/>
          </a:bodyPr>
          <a:lstStyle/>
          <a:p>
            <a:r>
              <a:rPr lang="es-CO" sz="4000" dirty="0" smtClean="0"/>
              <a:t>DETERMINACION DE AZUFRE EN CRUDO ASTM D4294</a:t>
            </a:r>
            <a:endParaRPr lang="es-ES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32857" y="1449977"/>
            <a:ext cx="9786256" cy="4726986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Este método, también conocido como método por espectrometría </a:t>
            </a:r>
            <a:r>
              <a:rPr lang="es-CO" dirty="0" smtClean="0"/>
              <a:t>de fluorescencia </a:t>
            </a:r>
            <a:r>
              <a:rPr lang="es-CO" dirty="0"/>
              <a:t>de rayos X de energía dispersiva, proporciona una </a:t>
            </a:r>
            <a:r>
              <a:rPr lang="es-CO" dirty="0" smtClean="0"/>
              <a:t>medición rápida </a:t>
            </a:r>
            <a:r>
              <a:rPr lang="es-CO" dirty="0"/>
              <a:t>y precisa del azufre total en petróleo y productos de petróleo con </a:t>
            </a:r>
            <a:r>
              <a:rPr lang="es-CO" dirty="0" smtClean="0"/>
              <a:t>una mínima </a:t>
            </a:r>
            <a:r>
              <a:rPr lang="es-CO" dirty="0"/>
              <a:t>preparación de la muestra. Un tiempo de análisis típico es de 1 a </a:t>
            </a:r>
            <a:r>
              <a:rPr lang="es-CO" dirty="0" smtClean="0"/>
              <a:t>5 minutos </a:t>
            </a:r>
            <a:r>
              <a:rPr lang="es-CO" dirty="0"/>
              <a:t>por muestra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2443" y="3767138"/>
            <a:ext cx="2905125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Determinación de azufre en crudo ASTMD2622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476103" y="1209809"/>
            <a:ext cx="9842454" cy="51289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/>
              <a:t>Como método análogo a la ASTM D4294, la norma ASTM D2622 determina el pico de intensidad de </a:t>
            </a:r>
            <a:r>
              <a:rPr lang="es-CO" sz="2400" dirty="0" smtClean="0"/>
              <a:t>la línea </a:t>
            </a:r>
            <a:r>
              <a:rPr lang="es-CO" sz="2400" dirty="0"/>
              <a:t>de sulfuros mediante la espectrometría de la longitud de onda dispersiva de los rayos </a:t>
            </a:r>
            <a:r>
              <a:rPr lang="es-CO" sz="2400" dirty="0" smtClean="0"/>
              <a:t>X. Comparando </a:t>
            </a:r>
            <a:r>
              <a:rPr lang="es-CO" sz="2400" dirty="0"/>
              <a:t>los resultados con unas curvas de calibración o a partir de una ecuación, puede obtenerse </a:t>
            </a:r>
            <a:r>
              <a:rPr lang="es-CO" sz="2400" dirty="0" smtClean="0"/>
              <a:t>la} concentración </a:t>
            </a:r>
            <a:r>
              <a:rPr lang="es-CO" sz="2400" dirty="0"/>
              <a:t>de azufre en mg/kg</a:t>
            </a:r>
            <a:r>
              <a:rPr lang="es-CO" sz="2400" dirty="0" smtClean="0"/>
              <a:t>.</a:t>
            </a:r>
            <a:endParaRPr lang="es-CO" sz="2400" dirty="0"/>
          </a:p>
          <a:p>
            <a:pPr marL="0" indent="0" algn="just">
              <a:buNone/>
            </a:pPr>
            <a:r>
              <a:rPr lang="es-CO" sz="2400" dirty="0"/>
              <a:t>Los equipos usados en este método tienden a ser más caros que </a:t>
            </a:r>
            <a:r>
              <a:rPr lang="es-CO" sz="2400" dirty="0" smtClean="0"/>
              <a:t>los usados </a:t>
            </a:r>
            <a:r>
              <a:rPr lang="es-CO" sz="2400" dirty="0"/>
              <a:t>para el método ASTM D4294. El resultado del análisis se obtiene </a:t>
            </a:r>
            <a:r>
              <a:rPr lang="es-CO" sz="2400" dirty="0" smtClean="0"/>
              <a:t>en un </a:t>
            </a:r>
            <a:r>
              <a:rPr lang="es-CO" sz="2400" dirty="0"/>
              <a:t>tiempo de entre 1 y 2 minutos.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6943" y="4114800"/>
            <a:ext cx="2913698" cy="222398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3024" y="4218775"/>
            <a:ext cx="3400425" cy="201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19268</TotalTime>
  <Words>429</Words>
  <Application>Microsoft Office PowerPoint</Application>
  <PresentationFormat>Panorámica</PresentationFormat>
  <Paragraphs>25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    Determinación de sal y azufre </vt:lpstr>
      <vt:lpstr>Presentación de PowerPoint</vt:lpstr>
      <vt:lpstr>Determinación de sal en crudo ASTMD3230  </vt:lpstr>
      <vt:lpstr>                   DETERMINACION DE AZUFRE EN CRUDO   </vt:lpstr>
      <vt:lpstr>DETERMINACION DE AZUFRE EN CRUDO </vt:lpstr>
      <vt:lpstr>DETERMINACION DE AZUFRE EN CRUDO ASTM D4294</vt:lpstr>
      <vt:lpstr>  Determinación de azufre en crudo ASTMD2622 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1244</cp:revision>
  <dcterms:created xsi:type="dcterms:W3CDTF">2020-02-18T12:47:10Z</dcterms:created>
  <dcterms:modified xsi:type="dcterms:W3CDTF">2022-08-16T19:05:01Z</dcterms:modified>
</cp:coreProperties>
</file>