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77" r:id="rId4"/>
    <p:sldId id="266" r:id="rId5"/>
    <p:sldId id="262" r:id="rId6"/>
    <p:sldId id="268" r:id="rId7"/>
    <p:sldId id="267" r:id="rId8"/>
    <p:sldId id="260" r:id="rId9"/>
    <p:sldId id="264" r:id="rId10"/>
    <p:sldId id="265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93"/>
    <a:srgbClr val="0118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510" autoAdjust="0"/>
    <p:restoredTop sz="94660"/>
  </p:normalViewPr>
  <p:slideViewPr>
    <p:cSldViewPr snapToGrid="0">
      <p:cViewPr varScale="1">
        <p:scale>
          <a:sx n="76" d="100"/>
          <a:sy n="76" d="100"/>
        </p:scale>
        <p:origin x="232" y="10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5/26/21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ian.gov.co/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CAFD2D3-D9E7-2446-9550-61517E9FF7E7}"/>
              </a:ext>
            </a:extLst>
          </p:cNvPr>
          <p:cNvSpPr txBox="1"/>
          <p:nvPr/>
        </p:nvSpPr>
        <p:spPr>
          <a:xfrm>
            <a:off x="1836235" y="1311842"/>
            <a:ext cx="919975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1000">
                <a:solidFill>
                  <a:srgbClr val="005493"/>
                </a:solidFill>
                <a:latin typeface="Franklin Gothic Medium" panose="020B0603020102020204" pitchFamily="34" charset="0"/>
              </a:rPr>
              <a:t>FACTURACIÓN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370A0891-6291-DC4D-BCEE-4B16B398B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2972472"/>
            <a:ext cx="4059767" cy="388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674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0F2932F-E0F4-8D44-A513-C7E67219EF02}"/>
              </a:ext>
            </a:extLst>
          </p:cNvPr>
          <p:cNvSpPr txBox="1"/>
          <p:nvPr/>
        </p:nvSpPr>
        <p:spPr>
          <a:xfrm>
            <a:off x="0" y="812800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000">
                <a:solidFill>
                  <a:srgbClr val="005493"/>
                </a:solidFill>
                <a:latin typeface="Franklin Gothic Medium" panose="020B0603020102020204" pitchFamily="34" charset="0"/>
              </a:rPr>
              <a:t>OBLIGACIÓN DE EXPEDIR FACTURA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0971DE1-46CF-A148-BBC8-471CDC4DF4CB}"/>
              </a:ext>
            </a:extLst>
          </p:cNvPr>
          <p:cNvSpPr txBox="1"/>
          <p:nvPr/>
        </p:nvSpPr>
        <p:spPr>
          <a:xfrm>
            <a:off x="2328334" y="1964267"/>
            <a:ext cx="7535332" cy="4537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O" sz="2800">
                <a:latin typeface="Franklin Gothic Book" panose="020B0503020102020204" pitchFamily="34" charset="0"/>
              </a:rPr>
              <a:t>Para efectos tributarios, todas las personas o entidades que tengan la calidad de comerciantes ejerzan profesiones liberales o presten servicios inherentes a éstas, o enajenen bienes producto de la actividad agrícola o ganadera, deberán expedir factura o documento equivalente.</a:t>
            </a:r>
          </a:p>
        </p:txBody>
      </p:sp>
    </p:spTree>
    <p:extLst>
      <p:ext uri="{BB962C8B-B14F-4D97-AF65-F5344CB8AC3E}">
        <p14:creationId xmlns:p14="http://schemas.microsoft.com/office/powerpoint/2010/main" val="1344827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2F1B7CD-5AEA-E34E-8D3C-AABFA77976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98"/>
          <a:stretch/>
        </p:blipFill>
        <p:spPr>
          <a:xfrm>
            <a:off x="2073185" y="1106280"/>
            <a:ext cx="7832816" cy="5304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144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A9EF1EB-2D51-3546-AFC3-432729432B65}"/>
              </a:ext>
            </a:extLst>
          </p:cNvPr>
          <p:cNvSpPr txBox="1"/>
          <p:nvPr/>
        </p:nvSpPr>
        <p:spPr>
          <a:xfrm>
            <a:off x="2458223" y="-169333"/>
            <a:ext cx="946284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b="1"/>
          </a:p>
          <a:p>
            <a:r>
              <a:rPr lang="es-CO" sz="4500">
                <a:solidFill>
                  <a:srgbClr val="005493"/>
                </a:solidFill>
                <a:latin typeface="Franklin Gothic Medium" panose="020B0603020102020204" pitchFamily="34" charset="0"/>
              </a:rPr>
              <a:t>¿Qué es la facturación electrónica?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804A725-03D4-C247-BB92-4ABF2B81373F}"/>
              </a:ext>
            </a:extLst>
          </p:cNvPr>
          <p:cNvSpPr txBox="1"/>
          <p:nvPr/>
        </p:nvSpPr>
        <p:spPr>
          <a:xfrm>
            <a:off x="135465" y="2150533"/>
            <a:ext cx="5604935" cy="5093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2500">
                <a:latin typeface="Franklin Gothic Book" panose="020B0503020102020204" pitchFamily="34" charset="0"/>
              </a:rPr>
              <a:t>Es una herramienta informática mediante la cual se soportan transacciones de venta, dando cumplimiento a ciertas condiciones que facilitan la </a:t>
            </a:r>
            <a:r>
              <a:rPr lang="es-CO" sz="2500" b="1">
                <a:latin typeface="Franklin Gothic Book" panose="020B0503020102020204" pitchFamily="34" charset="0"/>
              </a:rPr>
              <a:t>inspección de la información por parte de la Dian.</a:t>
            </a:r>
          </a:p>
          <a:p>
            <a:pPr algn="just"/>
            <a:endParaRPr lang="es-CO" sz="2500" b="1">
              <a:latin typeface="Franklin Gothic Book" panose="020B0503020102020204" pitchFamily="34" charset="0"/>
            </a:endParaRPr>
          </a:p>
          <a:p>
            <a:pPr algn="just"/>
            <a:r>
              <a:rPr lang="es-CO" sz="2500">
                <a:latin typeface="Franklin Gothic Book" panose="020B0503020102020204" pitchFamily="34" charset="0"/>
              </a:rPr>
              <a:t>La facturación electrónica busca ser una solución para la automatización de los procesos de inspección de la </a:t>
            </a:r>
            <a:r>
              <a:rPr lang="es-CO" sz="2500" b="1">
                <a:latin typeface="Franklin Gothic Book" panose="020B0503020102020204" pitchFamily="34" charset="0"/>
              </a:rPr>
              <a:t>Dian</a:t>
            </a:r>
            <a:r>
              <a:rPr lang="es-CO" sz="2500">
                <a:latin typeface="Franklin Gothic Book" panose="020B0503020102020204" pitchFamily="34" charset="0"/>
              </a:rPr>
              <a:t>, y una herramienta contundente contra la </a:t>
            </a:r>
            <a:r>
              <a:rPr lang="es-CO" sz="2500" b="1">
                <a:latin typeface="Franklin Gothic Book" panose="020B0503020102020204" pitchFamily="34" charset="0"/>
              </a:rPr>
              <a:t>evasión fiscal</a:t>
            </a:r>
            <a:r>
              <a:rPr lang="es-CO" sz="2500">
                <a:latin typeface="Franklin Gothic Book" panose="020B0503020102020204" pitchFamily="34" charset="0"/>
              </a:rPr>
              <a:t>.</a:t>
            </a:r>
          </a:p>
          <a:p>
            <a:pPr algn="just"/>
            <a:endParaRPr lang="es-CO" sz="2500" b="1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71DDF7C-75C7-BC44-A056-0EBFD26696FA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8" r="2982"/>
          <a:stretch/>
        </p:blipFill>
        <p:spPr>
          <a:xfrm>
            <a:off x="5909736" y="1879598"/>
            <a:ext cx="6011330" cy="457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363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B2C67E1-ED80-E046-91A9-615180F65B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6"/>
          <a:stretch/>
        </p:blipFill>
        <p:spPr>
          <a:xfrm>
            <a:off x="2239434" y="1229783"/>
            <a:ext cx="7590366" cy="512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548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ED48F8E-7AED-B741-8628-CF54274E4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417" y="880533"/>
            <a:ext cx="7224991" cy="55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387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8ACEF5B-500B-1047-8B14-C23947078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2353733"/>
            <a:ext cx="5600560" cy="437091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8EB6B3D-6815-5346-819F-5EC0F10A9A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761" y="168274"/>
            <a:ext cx="5458564" cy="437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773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4F42F0E-58D5-A04F-BBF7-1D7CE3F975DF}"/>
              </a:ext>
            </a:extLst>
          </p:cNvPr>
          <p:cNvSpPr txBox="1"/>
          <p:nvPr/>
        </p:nvSpPr>
        <p:spPr>
          <a:xfrm>
            <a:off x="2627557" y="0"/>
            <a:ext cx="80623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4000">
                <a:solidFill>
                  <a:srgbClr val="005493"/>
                </a:solidFill>
                <a:latin typeface="Franklin Gothic Medium" panose="020B0603020102020204" pitchFamily="34" charset="0"/>
              </a:rPr>
              <a:t>PERSONAS NATURALES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B6FD89-D485-934B-8F05-894C18B1C085}"/>
              </a:ext>
            </a:extLst>
          </p:cNvPr>
          <p:cNvSpPr txBox="1"/>
          <p:nvPr/>
        </p:nvSpPr>
        <p:spPr>
          <a:xfrm>
            <a:off x="1376557" y="1507067"/>
            <a:ext cx="9042401" cy="5524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O" sz="2500">
                <a:latin typeface="Franklin Gothic Book" panose="020B0503020102020204" pitchFamily="34" charset="0"/>
              </a:rPr>
              <a:t>Con más de un establecimiento de comercio</a:t>
            </a:r>
          </a:p>
          <a:p>
            <a:r>
              <a:rPr lang="es-CO" sz="2500">
                <a:latin typeface="Franklin Gothic Book" panose="020B0503020102020204" pitchFamily="34" charset="0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es-CO" sz="2500">
                <a:latin typeface="Franklin Gothic Book" panose="020B0503020102020204" pitchFamily="34" charset="0"/>
              </a:rPr>
              <a:t>Desarrollen actividades bajo franquicia, concesión, regalía, autorización o cualquier otro sistema que implique la explotación de intangibles</a:t>
            </a:r>
          </a:p>
          <a:p>
            <a:pPr marL="285750" indent="-285750">
              <a:buFontTx/>
              <a:buChar char="-"/>
            </a:pPr>
            <a:endParaRPr lang="es-CO" sz="2500">
              <a:latin typeface="Franklin Gothic Book" panose="020B05030201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s-CO" sz="2500">
                <a:latin typeface="Franklin Gothic Book" panose="020B0503020102020204" pitchFamily="34" charset="0"/>
              </a:rPr>
              <a:t>Sean usuarios aduaneros </a:t>
            </a:r>
          </a:p>
          <a:p>
            <a:endParaRPr lang="es-CO" sz="2500">
              <a:latin typeface="Franklin Gothic Book" panose="020B05030201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s-CO" sz="2500">
                <a:latin typeface="Franklin Gothic Book" panose="020B0503020102020204" pitchFamily="34" charset="0"/>
              </a:rPr>
              <a:t>Que el monto de sus consignaciones bancarias, depósitos o inversiones financieras durante el año anterior o durante el respectivo año, provenientes de actividades gravadas con el impuesto sobre las ventas – IVA, no supere la sumade 3.500 UVT.</a:t>
            </a:r>
          </a:p>
          <a:p>
            <a:pPr marL="285750" indent="-285750">
              <a:buFontTx/>
              <a:buChar char="-"/>
            </a:pPr>
            <a:endParaRPr lang="es-CO" sz="2800"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40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058B960-3C07-524A-BF5E-4CC78E838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00" y="1064683"/>
            <a:ext cx="7154333" cy="523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891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E27BC160-95C0-8043-8AA3-B32DD48027B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67" y="626534"/>
            <a:ext cx="8563400" cy="601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504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B60AA63-623F-494D-9E59-1BFA6063FD4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649" y="118534"/>
            <a:ext cx="3990551" cy="6739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8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CA211A9-9456-6948-9EDB-CE02B632E45B}"/>
              </a:ext>
            </a:extLst>
          </p:cNvPr>
          <p:cNvSpPr txBox="1"/>
          <p:nvPr/>
        </p:nvSpPr>
        <p:spPr>
          <a:xfrm>
            <a:off x="2729157" y="0"/>
            <a:ext cx="94628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b="1"/>
          </a:p>
          <a:p>
            <a:r>
              <a:rPr lang="es-CO" sz="4500">
                <a:solidFill>
                  <a:srgbClr val="005493"/>
                </a:solidFill>
                <a:latin typeface="Franklin Gothic Medium" panose="020B0603020102020204" pitchFamily="34" charset="0"/>
              </a:rPr>
              <a:t>¿Cómo habilitarte como facturador electrónico?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D8483F6-C7B0-9D44-A8F9-903606BA43CB}"/>
              </a:ext>
            </a:extLst>
          </p:cNvPr>
          <p:cNvSpPr txBox="1"/>
          <p:nvPr/>
        </p:nvSpPr>
        <p:spPr>
          <a:xfrm>
            <a:off x="643466" y="2245393"/>
            <a:ext cx="944880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AutoNum type="arabicPeriod"/>
            </a:pPr>
            <a:r>
              <a:rPr lang="es-CO" sz="2200">
                <a:latin typeface="Franklin Gothic Book" panose="020B0503020102020204" pitchFamily="34" charset="0"/>
              </a:rPr>
              <a:t>Ingresa a la página de la DIAN </a:t>
            </a:r>
            <a:r>
              <a:rPr lang="es-CO" sz="2200">
                <a:latin typeface="Franklin Gothic Book" panose="020B0503020102020204" pitchFamily="34" charset="0"/>
                <a:hlinkClick r:id="rId2"/>
              </a:rPr>
              <a:t>https://www.dian.gov.co</a:t>
            </a:r>
            <a:r>
              <a:rPr lang="es-CO" sz="2200">
                <a:latin typeface="Franklin Gothic Book" panose="020B0503020102020204" pitchFamily="34" charset="0"/>
              </a:rPr>
              <a:t> y en la parte inferior de la pantalla selecciona el icono llamado “Habilitación”.</a:t>
            </a:r>
          </a:p>
          <a:p>
            <a:pPr marL="457200" lvl="0" indent="-457200">
              <a:buAutoNum type="arabicPeriod"/>
            </a:pPr>
            <a:r>
              <a:rPr lang="es-CO" sz="2200">
                <a:latin typeface="Franklin Gothic Book" panose="020B0503020102020204" pitchFamily="34" charset="0"/>
              </a:rPr>
              <a:t>En la parte derecha, selecciona “Empresa” y diligencia el número de la cédula del representante legal y el NIT de la empresa. Cuando finalices dale clic en el botón “Entrar”.</a:t>
            </a:r>
          </a:p>
          <a:p>
            <a:pPr marL="457200" lvl="0" indent="-457200">
              <a:buAutoNum type="arabicPeriod"/>
            </a:pPr>
            <a:r>
              <a:rPr lang="es-CO" sz="2200">
                <a:latin typeface="Franklin Gothic Book" panose="020B0503020102020204" pitchFamily="34" charset="0"/>
              </a:rPr>
              <a:t>La DIAN enviará un correo electrónico al representante legal de la empresa. En el mensaje enviado busca y dale clic a la palabra “Acceder”.</a:t>
            </a:r>
          </a:p>
          <a:p>
            <a:pPr marL="457200" lvl="0" indent="-457200">
              <a:buAutoNum type="arabicPeriod"/>
            </a:pPr>
            <a:r>
              <a:rPr lang="es-CO" sz="2200">
                <a:latin typeface="Franklin Gothic Book" panose="020B0503020102020204" pitchFamily="34" charset="0"/>
              </a:rPr>
              <a:t>Cuando te redirijan a la nueva plataforma de la DIAN, ubícate en la opción “Participantes – Facturador”. Debes verificar los datos de tu empresa y luego dale clic en el botón “Confirmar modo de operación”.</a:t>
            </a:r>
          </a:p>
          <a:p>
            <a:pPr marL="457200" lvl="0" indent="-457200">
              <a:buAutoNum type="arabicPeriod"/>
            </a:pPr>
            <a:r>
              <a:rPr lang="es-CO" sz="2200">
                <a:latin typeface="Franklin Gothic Book" panose="020B0503020102020204" pitchFamily="34" charset="0"/>
              </a:rPr>
              <a:t>En la pantalla que genera debes darle clic en “Seleccione el modo de operación</a:t>
            </a:r>
          </a:p>
          <a:p>
            <a:endParaRPr lang="es-CO" sz="2200"/>
          </a:p>
        </p:txBody>
      </p:sp>
    </p:spTree>
    <p:extLst>
      <p:ext uri="{BB962C8B-B14F-4D97-AF65-F5344CB8AC3E}">
        <p14:creationId xmlns:p14="http://schemas.microsoft.com/office/powerpoint/2010/main" val="29813212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046EBC1-10BB-0B46-8695-8C7D35687AE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534" y="474133"/>
            <a:ext cx="8156999" cy="606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027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8844611-9A0A-3845-BAB0-7635AF75279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534" y="0"/>
            <a:ext cx="6260465" cy="3462126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D5EE48C-7F1E-9046-938D-03C9F74D0B0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7" y="3423815"/>
            <a:ext cx="5825067" cy="328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0982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28AE998-4838-1948-86DB-791C1CB5384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133" y="139064"/>
            <a:ext cx="6700733" cy="314967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ACD36236-9C50-B545-87A1-093AACC2C8E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67" y="3904932"/>
            <a:ext cx="10578465" cy="2953068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B04AF9C-7A44-6A48-9C79-430433B7BEA4}"/>
              </a:ext>
            </a:extLst>
          </p:cNvPr>
          <p:cNvSpPr txBox="1"/>
          <p:nvPr/>
        </p:nvSpPr>
        <p:spPr>
          <a:xfrm>
            <a:off x="766867" y="3288738"/>
            <a:ext cx="79248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500" b="1">
                <a:solidFill>
                  <a:srgbClr val="005493"/>
                </a:solidFill>
                <a:latin typeface="Franklin Gothic Book" panose="020B0503020102020204" pitchFamily="34" charset="0"/>
              </a:rPr>
              <a:t>Para el caso nuestro, la opcion es “Software Propio” </a:t>
            </a:r>
          </a:p>
        </p:txBody>
      </p:sp>
    </p:spTree>
    <p:extLst>
      <p:ext uri="{BB962C8B-B14F-4D97-AF65-F5344CB8AC3E}">
        <p14:creationId xmlns:p14="http://schemas.microsoft.com/office/powerpoint/2010/main" val="2394636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CD483D6-6841-E34C-91E8-A5C72F21AE07}"/>
              </a:ext>
            </a:extLst>
          </p:cNvPr>
          <p:cNvSpPr txBox="1"/>
          <p:nvPr/>
        </p:nvSpPr>
        <p:spPr>
          <a:xfrm>
            <a:off x="2729157" y="0"/>
            <a:ext cx="946284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b="1"/>
          </a:p>
          <a:p>
            <a:r>
              <a:rPr lang="es-CO" sz="4500">
                <a:solidFill>
                  <a:srgbClr val="005493"/>
                </a:solidFill>
                <a:latin typeface="Franklin Gothic Medium" panose="020B0603020102020204" pitchFamily="34" charset="0"/>
              </a:rPr>
              <a:t>Requisito Indispensable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F6749D0-72FB-1C41-A172-A5BDA714912F}"/>
              </a:ext>
            </a:extLst>
          </p:cNvPr>
          <p:cNvSpPr txBox="1"/>
          <p:nvPr/>
        </p:nvSpPr>
        <p:spPr>
          <a:xfrm>
            <a:off x="1574799" y="1544386"/>
            <a:ext cx="8517468" cy="4516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O" sz="2500">
                <a:latin typeface="Franklin Gothic Book" panose="020B0503020102020204" pitchFamily="34" charset="0"/>
              </a:rPr>
              <a:t>La Resolución 000055 de 2016 estableció como un deber para los obligados a facturar electrónicamente presentar la resolución de autorización en las facturas a expedir. </a:t>
            </a:r>
            <a:r>
              <a:rPr lang="es-CO" sz="2500" b="1">
                <a:latin typeface="Franklin Gothic Book" panose="020B0503020102020204" pitchFamily="34" charset="0"/>
              </a:rPr>
              <a:t>Esta resolución de facturación se refiere específicamente a un sistema de control implementado por la DIAN</a:t>
            </a:r>
            <a:r>
              <a:rPr lang="es-CO" sz="2500">
                <a:latin typeface="Franklin Gothic Book" panose="020B0503020102020204" pitchFamily="34" charset="0"/>
              </a:rPr>
              <a:t> en las facturas electrónicas de venta que incluye un número de autorización, un rango autorizado y una vigencia de autorización.</a:t>
            </a:r>
          </a:p>
          <a:p>
            <a:pPr algn="just"/>
            <a:endParaRPr lang="es-CO" sz="2500"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2563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A54543C-B828-B643-A784-170409563306}"/>
              </a:ext>
            </a:extLst>
          </p:cNvPr>
          <p:cNvSpPr txBox="1"/>
          <p:nvPr/>
        </p:nvSpPr>
        <p:spPr>
          <a:xfrm>
            <a:off x="2492090" y="0"/>
            <a:ext cx="876857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b="1"/>
          </a:p>
          <a:p>
            <a:r>
              <a:rPr lang="es-CO" sz="3500" b="1">
                <a:solidFill>
                  <a:srgbClr val="005493"/>
                </a:solidFill>
                <a:latin typeface="Franklin Gothic Book" panose="020B0503020102020204" pitchFamily="34" charset="0"/>
              </a:rPr>
              <a:t>Pasos para obtener la resolución de facturación electrónica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7351BE9-6FE5-2C44-95B7-8F52A299867C}"/>
              </a:ext>
            </a:extLst>
          </p:cNvPr>
          <p:cNvSpPr/>
          <p:nvPr/>
        </p:nvSpPr>
        <p:spPr>
          <a:xfrm>
            <a:off x="980769" y="2710969"/>
            <a:ext cx="5895609" cy="1010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spcAft>
                <a:spcPts val="840"/>
              </a:spcAft>
              <a:buAutoNum type="arabicPeriod"/>
            </a:pPr>
            <a:r>
              <a:rPr lang="es-CO" sz="2500">
                <a:latin typeface="Franklin Gothic Book" panose="020B0503020102020204" pitchFamily="34" charset="0"/>
                <a:ea typeface="Times New Roman" panose="02020603050405020304" pitchFamily="18" charset="0"/>
              </a:rPr>
              <a:t>Solicitar rangos de numeración</a:t>
            </a:r>
          </a:p>
          <a:p>
            <a:pPr marL="342900" indent="-342900">
              <a:spcBef>
                <a:spcPts val="1200"/>
              </a:spcBef>
              <a:spcAft>
                <a:spcPts val="840"/>
              </a:spcAft>
              <a:buAutoNum type="arabicPeriod"/>
            </a:pPr>
            <a:endParaRPr lang="es-CO" b="1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2576B02-37A4-B84A-9810-04AB093B07F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668" y="897467"/>
            <a:ext cx="4516332" cy="566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2478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6D972F8-2871-AD49-82EF-1F7C7912EC0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681" y="169174"/>
            <a:ext cx="5087053" cy="6620933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CE43E31D-B6E4-1D4D-8D9E-4CBB58212EEB}"/>
              </a:ext>
            </a:extLst>
          </p:cNvPr>
          <p:cNvSpPr/>
          <p:nvPr/>
        </p:nvSpPr>
        <p:spPr>
          <a:xfrm>
            <a:off x="621518" y="3048754"/>
            <a:ext cx="611794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840"/>
              </a:spcAft>
            </a:pPr>
            <a:r>
              <a:rPr lang="es-CO" sz="2500">
                <a:latin typeface="Franklin Gothic Book" panose="020B0503020102020204" pitchFamily="34" charset="0"/>
              </a:rPr>
              <a:t>2. Obtener los rangos de autorización y la vigencia</a:t>
            </a:r>
          </a:p>
        </p:txBody>
      </p:sp>
    </p:spTree>
    <p:extLst>
      <p:ext uri="{BB962C8B-B14F-4D97-AF65-F5344CB8AC3E}">
        <p14:creationId xmlns:p14="http://schemas.microsoft.com/office/powerpoint/2010/main" val="35682083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452</Words>
  <Application>Microsoft Macintosh PowerPoint</Application>
  <PresentationFormat>Panorámica</PresentationFormat>
  <Paragraphs>31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Franklin Gothic Book</vt:lpstr>
      <vt:lpstr>Franklin Gothic Medium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Usuario de Microsoft Office</cp:lastModifiedBy>
  <cp:revision>8</cp:revision>
  <dcterms:created xsi:type="dcterms:W3CDTF">2020-02-18T12:47:10Z</dcterms:created>
  <dcterms:modified xsi:type="dcterms:W3CDTF">2021-05-27T01:16:37Z</dcterms:modified>
</cp:coreProperties>
</file>